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3.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48" r:id="rId1"/>
  </p:sldMasterIdLst>
  <p:notesMasterIdLst>
    <p:notesMasterId r:id="rId32"/>
  </p:notesMasterIdLst>
  <p:sldIdLst>
    <p:sldId id="256" r:id="rId2"/>
    <p:sldId id="261" r:id="rId3"/>
    <p:sldId id="354" r:id="rId4"/>
    <p:sldId id="257" r:id="rId5"/>
    <p:sldId id="258" r:id="rId6"/>
    <p:sldId id="259" r:id="rId7"/>
    <p:sldId id="260" r:id="rId8"/>
    <p:sldId id="262" r:id="rId9"/>
    <p:sldId id="263" r:id="rId10"/>
    <p:sldId id="264" r:id="rId11"/>
    <p:sldId id="28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Lst>
  <p:sldSz cx="12192000" cy="6858000"/>
  <p:notesSz cx="7315200" cy="9601200"/>
  <p:embeddedFontLst>
    <p:embeddedFont>
      <p:font typeface="Calibri" panose="020F0502020204030204" pitchFamily="34" charset="0"/>
      <p:regular r:id="rId33"/>
      <p:bold r:id="rId34"/>
      <p:italic r:id="rId35"/>
      <p:boldItalic r:id="rId36"/>
    </p:embeddedFont>
    <p:embeddedFont>
      <p:font typeface="Century Gothic" panose="020B0502020202020204" pitchFamily="34" charset="0"/>
      <p:regular r:id="rId37"/>
      <p:bold r:id="rId38"/>
      <p:italic r:id="rId39"/>
      <p:boldItalic r:id="rId40"/>
    </p:embeddedFont>
  </p:embeddedFontLst>
  <p:custDataLst>
    <p:tags r:id="rId41"/>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modifyVerifier cryptProviderType="rsaAES" cryptAlgorithmClass="hash" cryptAlgorithmType="typeAny" cryptAlgorithmSid="14" spinCount="100000" saltData="165oeX3G4gR6RFmkY2drwg==" hashData="aZ2cgtqJ+oqhuX1oJMmhDOzrNG5n6sxkS6Ob1ht2A0/aTTpTo8KAaFiQ2R82gLiS6lzN9Eq/YPUbJCfclePm0g=="/>
  <p:extLst>
    <p:ext uri="{EFAFB233-063F-42B5-8137-9DF3F51BA10A}">
      <p15:sldGuideLst xmlns:p15="http://schemas.microsoft.com/office/powerpoint/2012/main">
        <p15:guide id="1" orient="horz" pos="2160">
          <p15:clr>
            <a:srgbClr val="A4A3A4"/>
          </p15:clr>
        </p15:guide>
        <p15:guide id="2" pos="3795">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48" roundtripDataSignature="AMtx7mgrd4rqfdC3TwUsmLiEqXPqU1ZMz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D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DC84E0-2641-45A4-A0D3-5C03461A3DC8}" v="12" dt="2022-04-25T22:56:05.4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821" y="72"/>
      </p:cViewPr>
      <p:guideLst>
        <p:guide orient="horz" pos="2160"/>
        <p:guide pos="3795"/>
      </p:guideLst>
    </p:cSldViewPr>
  </p:slideViewPr>
  <p:notesTextViewPr>
    <p:cViewPr>
      <p:scale>
        <a:sx n="1" d="1"/>
        <a:sy n="1" d="1"/>
      </p:scale>
      <p:origin x="0" y="0"/>
    </p:cViewPr>
  </p:notesTextViewPr>
  <p:notesViewPr>
    <p:cSldViewPr snapToGrid="0">
      <p:cViewPr>
        <p:scale>
          <a:sx n="1" d="2"/>
          <a:sy n="1" d="2"/>
        </p:scale>
        <p:origin x="0" y="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8" Type="http://customschemas.google.com/relationships/presentationmetadata" Target="meta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69920" cy="481727"/>
          </a:xfrm>
          <a:prstGeom prst="rect">
            <a:avLst/>
          </a:prstGeom>
          <a:noFill/>
          <a:ln>
            <a:noFill/>
          </a:ln>
        </p:spPr>
        <p:txBody>
          <a:bodyPr spcFirstLastPara="1" wrap="square" lIns="96650" tIns="48325" rIns="96650" bIns="48325" anchor="t"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143587" y="0"/>
            <a:ext cx="3169920" cy="481727"/>
          </a:xfrm>
          <a:prstGeom prst="rect">
            <a:avLst/>
          </a:prstGeom>
          <a:noFill/>
          <a:ln>
            <a:noFill/>
          </a:ln>
        </p:spPr>
        <p:txBody>
          <a:bodyPr spcFirstLastPara="1" wrap="square" lIns="96650" tIns="48325" rIns="96650" bIns="48325" anchor="t" anchorCtr="0">
            <a:noAutofit/>
          </a:bodyPr>
          <a:lstStyle>
            <a:lvl1pPr marR="0" lvl="0" algn="r"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119474"/>
            <a:ext cx="3169920" cy="481726"/>
          </a:xfrm>
          <a:prstGeom prst="rect">
            <a:avLst/>
          </a:prstGeom>
          <a:noFill/>
          <a:ln>
            <a:noFill/>
          </a:ln>
        </p:spPr>
        <p:txBody>
          <a:bodyPr spcFirstLastPara="1" wrap="square" lIns="96650" tIns="48325" rIns="96650" bIns="48325" anchor="b"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 name="Google Shape;90;p1: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sz="1200" b="1">
                <a:latin typeface="Cenutry Gothic"/>
              </a:rPr>
              <a:t>Slide hidden from learner</a:t>
            </a:r>
            <a:endParaRPr sz="1200" b="1">
              <a:latin typeface="Cenutry Gothic"/>
            </a:endParaRPr>
          </a:p>
          <a:p>
            <a:pPr marL="0" lvl="0" indent="0" algn="l" rtl="0">
              <a:spcBef>
                <a:spcPts val="0"/>
              </a:spcBef>
              <a:spcAft>
                <a:spcPts val="0"/>
              </a:spcAft>
              <a:buNone/>
            </a:pPr>
            <a:endParaRPr lang="en-US" sz="1200">
              <a:latin typeface="Cenutry Gothic"/>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a:latin typeface="Cenutry Gothic"/>
              </a:rPr>
              <a:t>Title slide</a:t>
            </a:r>
          </a:p>
          <a:p>
            <a:pPr marL="0" lvl="0" indent="0" algn="l" rtl="0">
              <a:spcBef>
                <a:spcPts val="0"/>
              </a:spcBef>
              <a:spcAft>
                <a:spcPts val="0"/>
              </a:spcAft>
              <a:buNone/>
            </a:pPr>
            <a:endParaRPr sz="1200">
              <a:latin typeface="Cenutry Gothic"/>
            </a:endParaRPr>
          </a:p>
        </p:txBody>
      </p:sp>
      <p:sp>
        <p:nvSpPr>
          <p:cNvPr id="91" name="Google Shape;91;p1: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9: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sz="1200" b="1" u="none">
                <a:latin typeface="Cenutry Gothic"/>
                <a:cs typeface="Calibri" panose="020F0502020204030204" pitchFamily="34" charset="0"/>
              </a:rPr>
              <a:t>Slide hidden from learner</a:t>
            </a:r>
            <a:endParaRPr sz="1200" b="1">
              <a:latin typeface="Cenutry Gothic"/>
              <a:cs typeface="Calibri" panose="020F0502020204030204" pitchFamily="34" charset="0"/>
            </a:endParaRPr>
          </a:p>
          <a:p>
            <a:pPr marL="0" lvl="0" indent="0" algn="l" rtl="0">
              <a:spcBef>
                <a:spcPts val="0"/>
              </a:spcBef>
              <a:spcAft>
                <a:spcPts val="0"/>
              </a:spcAft>
              <a:buNone/>
            </a:pPr>
            <a:endParaRPr lang="en-US" sz="1200" b="0" u="none">
              <a:latin typeface="Cenutry Gothic"/>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a:latin typeface="Cenutry Gothic"/>
                <a:cs typeface="Calibri" panose="020F0502020204030204" pitchFamily="34" charset="0"/>
              </a:rPr>
              <a:t>Information for the Tutor</a:t>
            </a:r>
          </a:p>
          <a:p>
            <a:pPr marL="0" lvl="0" indent="0" algn="l" rtl="0">
              <a:spcBef>
                <a:spcPts val="0"/>
              </a:spcBef>
              <a:spcAft>
                <a:spcPts val="0"/>
              </a:spcAft>
              <a:buNone/>
            </a:pPr>
            <a:endParaRPr sz="1200" b="0" u="none">
              <a:latin typeface="Cenutry Gothic"/>
            </a:endParaRPr>
          </a:p>
          <a:p>
            <a:pPr marL="0" lvl="0" indent="0" algn="l" rtl="0">
              <a:spcBef>
                <a:spcPts val="0"/>
              </a:spcBef>
              <a:spcAft>
                <a:spcPts val="0"/>
              </a:spcAft>
              <a:buNone/>
            </a:pPr>
            <a:r>
              <a:rPr lang="en-US" sz="1200" b="0" u="none">
                <a:latin typeface="Cenutry Gothic"/>
              </a:rPr>
              <a:t>Refer to: </a:t>
            </a:r>
            <a:endParaRPr sz="1200">
              <a:latin typeface="Cenutry Gothic"/>
            </a:endParaRPr>
          </a:p>
          <a:p>
            <a:pPr marL="0" lvl="0" indent="0" algn="l" rtl="0">
              <a:spcBef>
                <a:spcPts val="0"/>
              </a:spcBef>
              <a:spcAft>
                <a:spcPts val="0"/>
              </a:spcAft>
              <a:buNone/>
            </a:pPr>
            <a:r>
              <a:rPr lang="en-US" sz="1200" b="0" u="sng">
                <a:latin typeface="Cenutry Gothic"/>
              </a:rPr>
              <a:t>TUTOR CHECKLIST- During In-Person Tutoring Sessions</a:t>
            </a:r>
            <a:endParaRPr sz="1200">
              <a:latin typeface="Cenutry Gothic"/>
              <a:ea typeface="Calibri"/>
              <a:cs typeface="Calibri"/>
              <a:sym typeface="Calibri"/>
            </a:endParaRPr>
          </a:p>
          <a:p>
            <a:pPr marL="0" lvl="0" indent="0" algn="l" rtl="0">
              <a:spcBef>
                <a:spcPts val="0"/>
              </a:spcBef>
              <a:spcAft>
                <a:spcPts val="0"/>
              </a:spcAft>
              <a:buNone/>
            </a:pPr>
            <a:endParaRPr sz="1200">
              <a:latin typeface="Cenutry Gothic"/>
            </a:endParaRPr>
          </a:p>
          <a:p>
            <a:pPr marL="0" lvl="0" indent="0" algn="l" rtl="0">
              <a:spcBef>
                <a:spcPts val="0"/>
              </a:spcBef>
              <a:spcAft>
                <a:spcPts val="0"/>
              </a:spcAft>
              <a:buNone/>
            </a:pPr>
            <a:endParaRPr sz="1200">
              <a:latin typeface="Cenutry Gothic"/>
              <a:ea typeface="Livvic"/>
              <a:cs typeface="Livvic"/>
              <a:sym typeface="Livvic"/>
            </a:endParaRPr>
          </a:p>
        </p:txBody>
      </p:sp>
      <p:sp>
        <p:nvSpPr>
          <p:cNvPr id="165" name="Google Shape;165;p9: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defTabSz="966612">
              <a:defRPr/>
            </a:pPr>
            <a:r>
              <a:rPr lang="en-US" sz="1200" b="1">
                <a:highlight>
                  <a:srgbClr val="FFFF00"/>
                </a:highlight>
                <a:latin typeface="Cenutry Gothic"/>
                <a:cs typeface="Calibri" panose="020F0502020204030204" pitchFamily="34" charset="0"/>
              </a:rPr>
              <a:t>Slide hidden from the learner.</a:t>
            </a:r>
          </a:p>
          <a:p>
            <a:pPr defTabSz="966612">
              <a:defRPr/>
            </a:pPr>
            <a:endParaRPr lang="en-US" sz="1200">
              <a:highlight>
                <a:srgbClr val="FFFF00"/>
              </a:highlight>
              <a:latin typeface="Cenutry Gothic"/>
              <a:cs typeface="Calibri" panose="020F0502020204030204" pitchFamily="34" charset="0"/>
            </a:endParaRPr>
          </a:p>
          <a:p>
            <a:r>
              <a:rPr lang="en-US" sz="1200">
                <a:latin typeface="Cenutry Gothic"/>
                <a:cs typeface="Calibri" panose="020F0502020204030204" pitchFamily="34" charset="0"/>
              </a:rPr>
              <a:t>Information for the Tutor.</a:t>
            </a:r>
          </a:p>
          <a:p>
            <a:endParaRPr lang="en-US" sz="1200">
              <a:latin typeface="Cenutry Gothic"/>
              <a:cs typeface="Calibri" panose="020F0502020204030204" pitchFamily="34" charset="0"/>
            </a:endParaRPr>
          </a:p>
          <a:p>
            <a:r>
              <a:rPr lang="en-US" sz="1200" b="1" u="sng">
                <a:latin typeface="Cenutry Gothic"/>
                <a:cs typeface="Calibri" panose="020F0502020204030204" pitchFamily="34" charset="0"/>
              </a:rPr>
              <a:t>SET UP</a:t>
            </a:r>
          </a:p>
          <a:p>
            <a:pPr defTabSz="966612">
              <a:defRPr/>
            </a:pPr>
            <a:r>
              <a:rPr lang="en-US" sz="1200">
                <a:latin typeface="Cenutry Gothic"/>
                <a:cs typeface="Calibri" panose="020F0502020204030204" pitchFamily="34" charset="0"/>
              </a:rPr>
              <a:t>Refer to:</a:t>
            </a:r>
          </a:p>
          <a:p>
            <a:pPr marL="698853" lvl="1" indent="-241653" defTabSz="966612">
              <a:buFont typeface="+mj-lt"/>
              <a:buAutoNum type="arabicPeriod"/>
              <a:defRPr/>
            </a:pPr>
            <a:r>
              <a:rPr lang="en-US" sz="1200" u="sng">
                <a:latin typeface="Cenutry Gothic"/>
                <a:cs typeface="Calibri" panose="020F0502020204030204" pitchFamily="34" charset="0"/>
              </a:rPr>
              <a:t>TUTOR CHECKLIST- Set up for Remote Tutoring Session via Zoom, Ms Teams etc. </a:t>
            </a:r>
          </a:p>
          <a:p>
            <a:pPr marL="698853" lvl="1" indent="-241653" defTabSz="966612">
              <a:buFont typeface="+mj-lt"/>
              <a:buAutoNum type="arabicPeriod"/>
              <a:defRPr/>
            </a:pPr>
            <a:r>
              <a:rPr lang="en-US" sz="1200" u="sng">
                <a:latin typeface="Cenutry Gothic"/>
                <a:cs typeface="Calibri" panose="020F0502020204030204" pitchFamily="34" charset="0"/>
              </a:rPr>
              <a:t>LEARNER CHECKLIST- Set up for Remote Tutoring Session via Zoom, Ms Teams etc. </a:t>
            </a:r>
          </a:p>
          <a:p>
            <a:pPr lvl="1" defTabSz="966612">
              <a:defRPr/>
            </a:pPr>
            <a:endParaRPr lang="en-US" sz="1200" b="0">
              <a:latin typeface="Cenutry Gothic"/>
              <a:ea typeface="Calibri" panose="020F0502020204030204" pitchFamily="34" charset="0"/>
              <a:cs typeface="Calibri" panose="020F0502020204030204" pitchFamily="34" charset="0"/>
            </a:endParaRPr>
          </a:p>
          <a:p>
            <a:pPr defTabSz="966612">
              <a:defRPr/>
            </a:pPr>
            <a:r>
              <a:rPr lang="en-US" sz="1200" b="1">
                <a:latin typeface="Cenutry Gothic"/>
                <a:ea typeface="Calibri" panose="020F0502020204030204" pitchFamily="34" charset="0"/>
                <a:cs typeface="Calibri" panose="020F0502020204030204" pitchFamily="34" charset="0"/>
              </a:rPr>
              <a:t>IMPORTANT: </a:t>
            </a:r>
          </a:p>
          <a:p>
            <a:pPr defTabSz="966612">
              <a:defRPr/>
            </a:pPr>
            <a:r>
              <a:rPr lang="en-US" sz="1200">
                <a:latin typeface="Cenutry Gothic"/>
                <a:ea typeface="Calibri" panose="020F0502020204030204" pitchFamily="34" charset="0"/>
                <a:cs typeface="Calibri" panose="020F0502020204030204" pitchFamily="34" charset="0"/>
              </a:rPr>
              <a:t>Go through the Learner Checklist as well. Then, you will be able to more easily troubleshoot with the learner if they have difficulty in their set up.</a:t>
            </a:r>
            <a:endParaRPr lang="en-CA" sz="1200">
              <a:latin typeface="Cenutry Gothic"/>
              <a:cs typeface="Calibri" panose="020F0502020204030204" pitchFamily="34" charset="0"/>
            </a:endParaRPr>
          </a:p>
          <a:p>
            <a:pPr defTabSz="966612">
              <a:defRPr/>
            </a:pPr>
            <a:endParaRPr lang="en-US" sz="1200" u="sng">
              <a:latin typeface="Cenutry Gothic"/>
              <a:cs typeface="Calibri" panose="020F0502020204030204" pitchFamily="34" charset="0"/>
            </a:endParaRPr>
          </a:p>
          <a:p>
            <a:pPr marL="0" indent="0" defTabSz="966612">
              <a:buFont typeface="+mj-lt"/>
              <a:buNone/>
              <a:defRPr/>
            </a:pPr>
            <a:r>
              <a:rPr lang="en-US" sz="1200" b="1">
                <a:latin typeface="Cenutry Gothic"/>
                <a:cs typeface="Calibri" panose="020F0502020204030204" pitchFamily="34" charset="0"/>
              </a:rPr>
              <a:t>Communicate beforehand with the Support Person (if that learner has one):</a:t>
            </a:r>
          </a:p>
          <a:p>
            <a:pPr marL="181240" indent="-181240" defTabSz="966612">
              <a:buFont typeface="Arial" panose="020B0604020202020204" pitchFamily="34" charset="0"/>
              <a:buChar char="•"/>
              <a:defRPr/>
            </a:pPr>
            <a:r>
              <a:rPr lang="en-US" sz="1200">
                <a:latin typeface="Cenutry Gothic"/>
                <a:cs typeface="Calibri" panose="020F0502020204030204" pitchFamily="34" charset="0"/>
              </a:rPr>
              <a:t>Email the Learner Checklist listed in #2 above to the Support Person.</a:t>
            </a:r>
          </a:p>
          <a:p>
            <a:pPr marL="181240" indent="-181240" defTabSz="966612">
              <a:buFont typeface="Arial" panose="020B0604020202020204" pitchFamily="34" charset="0"/>
              <a:buChar char="•"/>
              <a:defRPr/>
            </a:pPr>
            <a:r>
              <a:rPr lang="en-US" sz="1200">
                <a:latin typeface="Cenutry Gothic"/>
                <a:cs typeface="Calibri" panose="020F0502020204030204" pitchFamily="34" charset="0"/>
              </a:rPr>
              <a:t>Email any instructions for this lesson to the support person (see the notes for specific slides /parts of the lesson): </a:t>
            </a:r>
          </a:p>
          <a:p>
            <a:pPr marL="181240" indent="-181240" defTabSz="966612">
              <a:buFont typeface="Arial" panose="020B0604020202020204" pitchFamily="34" charset="0"/>
              <a:buChar char="•"/>
              <a:defRPr/>
            </a:pPr>
            <a:r>
              <a:rPr lang="en-US" sz="1200">
                <a:latin typeface="Cenutry Gothic"/>
                <a:cs typeface="Calibri" panose="020F0502020204030204" pitchFamily="34" charset="0"/>
              </a:rPr>
              <a:t>Have the support person do the preparation for the lesson on the learner’s desktop. Tutor needs to guide them re. how to do this. </a:t>
            </a:r>
          </a:p>
          <a:p>
            <a:pPr marL="181240" indent="-181240" defTabSz="966612">
              <a:buFont typeface="Arial" panose="020B0604020202020204" pitchFamily="34" charset="0"/>
              <a:buChar char="•"/>
              <a:defRPr/>
            </a:pPr>
            <a:endParaRPr lang="en-US" sz="1200" b="1">
              <a:latin typeface="Cenutry Gothic"/>
              <a:cs typeface="Calibri" panose="020F0502020204030204" pitchFamily="34" charset="0"/>
            </a:endParaRPr>
          </a:p>
          <a:p>
            <a:pPr marL="0" indent="0" defTabSz="966612">
              <a:buFont typeface="Arial" panose="020B0604020202020204" pitchFamily="34" charset="0"/>
              <a:buNone/>
              <a:defRPr/>
            </a:pPr>
            <a:r>
              <a:rPr lang="en-US" sz="1200" b="1">
                <a:latin typeface="Cenutry Gothic"/>
                <a:cs typeface="Calibri" panose="020F0502020204030204" pitchFamily="34" charset="0"/>
              </a:rPr>
              <a:t>Preparation for Remote Tutoring only:</a:t>
            </a:r>
          </a:p>
          <a:p>
            <a:pPr marL="181240" indent="-181240">
              <a:buFont typeface="Arial" panose="020B0604020202020204" pitchFamily="34" charset="0"/>
              <a:buChar char="•"/>
            </a:pPr>
            <a:r>
              <a:rPr lang="en-US" sz="1200">
                <a:latin typeface="Cenutry Gothic"/>
                <a:cs typeface="Calibri" panose="020F0502020204030204" pitchFamily="34" charset="0"/>
              </a:rPr>
              <a:t>Support person must inform you if the learner has a Gmail account already. If they do not have one, use Module 5 as detailed in the note above under ”Pre-Requisite Skills” (Slide #2). </a:t>
            </a:r>
          </a:p>
          <a:p>
            <a:pPr marL="181240" indent="-181240">
              <a:buFont typeface="Arial" panose="020B0604020202020204" pitchFamily="34" charset="0"/>
              <a:buChar char="•"/>
            </a:pPr>
            <a:r>
              <a:rPr lang="en-US" sz="1200">
                <a:latin typeface="Cenutry Gothic"/>
                <a:cs typeface="Calibri" panose="020F0502020204030204" pitchFamily="34" charset="0"/>
              </a:rPr>
              <a:t>Have support person make sure the browser icon (or Gmail shortcut if they use that) is easy for the learner to find on the desktop. </a:t>
            </a:r>
          </a:p>
          <a:p>
            <a:pPr marL="181240" indent="-181240">
              <a:buFont typeface="Arial" panose="020B0604020202020204" pitchFamily="34" charset="0"/>
              <a:buChar char="•"/>
            </a:pPr>
            <a:r>
              <a:rPr lang="en-US" sz="1200">
                <a:latin typeface="Cenutry Gothic"/>
                <a:cs typeface="Calibri" panose="020F0502020204030204" pitchFamily="34" charset="0"/>
              </a:rPr>
              <a:t>If no preparations were made on the learner’s computer before the session by a support person, you could use the </a:t>
            </a:r>
            <a:r>
              <a:rPr lang="en-US" sz="1200" b="1">
                <a:latin typeface="Cenutry Gothic"/>
                <a:cs typeface="Calibri" panose="020F0502020204030204" pitchFamily="34" charset="0"/>
              </a:rPr>
              <a:t>Request Remote Control </a:t>
            </a:r>
            <a:r>
              <a:rPr lang="en-US" sz="1200">
                <a:latin typeface="Cenutry Gothic"/>
                <a:cs typeface="Calibri" panose="020F0502020204030204" pitchFamily="34" charset="0"/>
              </a:rPr>
              <a:t>function in Zoom on the learner’s desktop if the learner struggles, and before they get frustrated. </a:t>
            </a:r>
            <a:endParaRPr lang="en-US" sz="1200" u="sng">
              <a:latin typeface="Cenutry Gothic"/>
              <a:cs typeface="Calibri" panose="020F0502020204030204" pitchFamily="34" charset="0"/>
            </a:endParaRPr>
          </a:p>
          <a:p>
            <a:pPr marL="181240" indent="-181240" defTabSz="966612">
              <a:buFont typeface="Arial" panose="020B0604020202020204" pitchFamily="34" charset="0"/>
              <a:buChar char="•"/>
              <a:defRPr/>
            </a:pPr>
            <a:endParaRPr lang="en-US" sz="1200" u="sng">
              <a:latin typeface="Cenutry Gothic"/>
              <a:cs typeface="Calibri" panose="020F0502020204030204" pitchFamily="34" charset="0"/>
            </a:endParaRPr>
          </a:p>
          <a:p>
            <a:pPr marL="181240" indent="-181240">
              <a:lnSpc>
                <a:spcPct val="107000"/>
              </a:lnSpc>
              <a:spcAft>
                <a:spcPts val="846"/>
              </a:spcAft>
              <a:buFont typeface="Arial" panose="020B0604020202020204" pitchFamily="34" charset="0"/>
              <a:buChar char="•"/>
            </a:pPr>
            <a:r>
              <a:rPr lang="en-US" sz="1200" b="1">
                <a:latin typeface="Cenutry Gothic"/>
                <a:cs typeface="Calibri" panose="020F0502020204030204" pitchFamily="34" charset="0"/>
              </a:rPr>
              <a:t>IMPORTANT: </a:t>
            </a:r>
            <a:r>
              <a:rPr lang="en-US" sz="1200">
                <a:latin typeface="Cenutry Gothic"/>
                <a:cs typeface="Calibri" panose="020F0502020204030204" pitchFamily="34" charset="0"/>
              </a:rPr>
              <a:t>Keep in mind the following: </a:t>
            </a:r>
          </a:p>
          <a:p>
            <a:pPr marL="628650" lvl="1" indent="-171450" algn="l" rtl="0">
              <a:spcBef>
                <a:spcPts val="0"/>
              </a:spcBef>
              <a:spcAft>
                <a:spcPts val="0"/>
              </a:spcAft>
              <a:buFont typeface="Arial" panose="020B0604020202020204" pitchFamily="34" charset="0"/>
              <a:buChar char="•"/>
            </a:pPr>
            <a:r>
              <a:rPr lang="en-US" sz="1200">
                <a:latin typeface="Cenutry Gothic"/>
                <a:cs typeface="Calibri" panose="020F0502020204030204" pitchFamily="34" charset="0"/>
              </a:rPr>
              <a:t>Before using </a:t>
            </a:r>
            <a:r>
              <a:rPr lang="en-US" sz="1200" b="1">
                <a:latin typeface="Cenutry Gothic"/>
                <a:cs typeface="Calibri" panose="020F0502020204030204" pitchFamily="34" charset="0"/>
              </a:rPr>
              <a:t>Remote Control</a:t>
            </a:r>
            <a:r>
              <a:rPr lang="en-US" sz="1200">
                <a:latin typeface="Cenutry Gothic"/>
                <a:cs typeface="Calibri" panose="020F0502020204030204" pitchFamily="34" charset="0"/>
              </a:rPr>
              <a:t>, be sure to get permission from your organization first. </a:t>
            </a:r>
          </a:p>
          <a:p>
            <a:pPr marL="628650" lvl="1" indent="-171450" algn="l" rtl="0">
              <a:spcBef>
                <a:spcPts val="0"/>
              </a:spcBef>
              <a:spcAft>
                <a:spcPts val="0"/>
              </a:spcAft>
              <a:buFont typeface="Arial" panose="020B0604020202020204" pitchFamily="34" charset="0"/>
              <a:buChar char="•"/>
            </a:pPr>
            <a:r>
              <a:rPr lang="en-CA" sz="1200">
                <a:latin typeface="Cenutry Gothic"/>
                <a:cs typeface="Calibri" panose="020F0502020204030204" pitchFamily="34" charset="0"/>
              </a:rPr>
              <a:t>It is crucial that the learner understands what it means, and gives you informed consent.</a:t>
            </a:r>
          </a:p>
          <a:p>
            <a:pPr marL="628650" marR="0" lvl="1"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a:latin typeface="Cenutry Gothic"/>
                <a:cs typeface="Calibri" panose="020F0502020204030204" pitchFamily="34" charset="0"/>
              </a:rPr>
              <a:t>It is somewhat invasive and must be done respectfully and honouring the confidentiality of the learner. </a:t>
            </a:r>
          </a:p>
          <a:p>
            <a:pPr marL="628650" marR="0" lvl="1"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a:latin typeface="Cenutry Gothic"/>
                <a:cs typeface="Calibri" panose="020F0502020204030204" pitchFamily="34" charset="0"/>
              </a:rPr>
              <a:t>Don’t use the Request Remote Control feature first!  It should be a last resort. </a:t>
            </a:r>
          </a:p>
          <a:p>
            <a:pPr marL="628650" marR="0" lvl="1"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a:latin typeface="Cenutry Gothic"/>
                <a:cs typeface="Calibri" panose="020F0502020204030204" pitchFamily="34" charset="0"/>
              </a:rPr>
              <a:t>First, try your best to teach the learner and the support person how to do things using Share screen and demonstrating.  </a:t>
            </a:r>
          </a:p>
          <a:p>
            <a:pPr marL="628650" marR="0" lvl="1"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a:latin typeface="Cenutry Gothic"/>
                <a:cs typeface="Calibri" panose="020F0502020204030204" pitchFamily="34" charset="0"/>
              </a:rPr>
              <a:t>Use it if other ways do not work and the learner really needs to learn digital skills. </a:t>
            </a:r>
          </a:p>
          <a:p>
            <a:pPr marL="628650" lvl="1" indent="-171450" algn="l" rtl="0">
              <a:spcBef>
                <a:spcPts val="0"/>
              </a:spcBef>
              <a:spcAft>
                <a:spcPts val="0"/>
              </a:spcAft>
              <a:buFont typeface="Arial" panose="020B0604020202020204" pitchFamily="34" charset="0"/>
              <a:buChar char="•"/>
            </a:pPr>
            <a:r>
              <a:rPr lang="en-CA" sz="1200">
                <a:latin typeface="Cenutry Gothic"/>
                <a:cs typeface="Calibri" panose="020F0502020204030204" pitchFamily="34" charset="0"/>
              </a:rPr>
              <a:t>You may want to record the Zoom tutoring session in case of any possible accusations afterwards. </a:t>
            </a:r>
          </a:p>
          <a:p>
            <a:pPr marL="0" indent="0" defTabSz="966612">
              <a:buFont typeface="Arial" panose="020B0604020202020204" pitchFamily="34" charset="0"/>
              <a:buNone/>
              <a:defRPr/>
            </a:pPr>
            <a:endParaRPr lang="en-US" sz="1200" u="sng">
              <a:latin typeface="Cenutry Gothic"/>
              <a:cs typeface="Calibri" panose="020F0502020204030204" pitchFamily="34" charset="0"/>
            </a:endParaRPr>
          </a:p>
          <a:p>
            <a:pPr marL="181240" indent="-181240" defTabSz="966612">
              <a:buFont typeface="Arial" panose="020B0604020202020204" pitchFamily="34" charset="0"/>
              <a:buChar char="•"/>
              <a:defRPr/>
            </a:pPr>
            <a:endParaRPr lang="en-US" sz="1200" u="sng">
              <a:latin typeface="Cenutry Gothic"/>
              <a:cs typeface="Calibri" panose="020F0502020204030204" pitchFamily="34" charset="0"/>
            </a:endParaRPr>
          </a:p>
          <a:p>
            <a:pPr defTabSz="966612">
              <a:defRPr/>
            </a:pPr>
            <a:r>
              <a:rPr lang="en-US" sz="1200" b="1" u="sng">
                <a:highlight>
                  <a:srgbClr val="FFFF00"/>
                </a:highlight>
                <a:latin typeface="Cenutry Gothic"/>
                <a:cs typeface="Calibri" panose="020F0502020204030204" pitchFamily="34" charset="0"/>
              </a:rPr>
              <a:t>PREPARATION</a:t>
            </a:r>
          </a:p>
          <a:p>
            <a:pPr defTabSz="966612">
              <a:defRPr/>
            </a:pPr>
            <a:r>
              <a:rPr lang="en-US" sz="1200" b="0" u="none">
                <a:highlight>
                  <a:srgbClr val="FFFF00"/>
                </a:highlight>
                <a:latin typeface="Cenutry Gothic"/>
                <a:cs typeface="Calibri" panose="020F0502020204030204" pitchFamily="34" charset="0"/>
              </a:rPr>
              <a:t>Preparation specific to each Part of this Gmail Lesson is in the notes of the relevant slides. </a:t>
            </a:r>
          </a:p>
          <a:p>
            <a:pPr defTabSz="966612">
              <a:defRPr/>
            </a:pPr>
            <a:endParaRPr lang="en-US" sz="1200" b="0" u="none">
              <a:highlight>
                <a:srgbClr val="FFFF00"/>
              </a:highlight>
              <a:latin typeface="Cenutry Gothic"/>
              <a:cs typeface="Calibri" panose="020F0502020204030204" pitchFamily="34" charset="0"/>
            </a:endParaRPr>
          </a:p>
          <a:p>
            <a:endParaRPr lang="en-CA">
              <a:latin typeface="Cenutry Gothic"/>
            </a:endParaRPr>
          </a:p>
        </p:txBody>
      </p:sp>
      <p:sp>
        <p:nvSpPr>
          <p:cNvPr id="4" name="Slide Number Placeholder 3"/>
          <p:cNvSpPr>
            <a:spLocks noGrp="1"/>
          </p:cNvSpPr>
          <p:nvPr>
            <p:ph type="sldNum" sz="quarter" idx="5"/>
          </p:nvPr>
        </p:nvSpPr>
        <p:spPr/>
        <p:txBody>
          <a:bodyPr/>
          <a:lstStyle/>
          <a:p>
            <a:fld id="{84E55262-9676-444A-98B3-692BE02459E9}" type="slidenum">
              <a:rPr lang="en-US" smtClean="0"/>
              <a:t>11</a:t>
            </a:fld>
            <a:endParaRPr lang="en-US"/>
          </a:p>
        </p:txBody>
      </p:sp>
    </p:spTree>
    <p:extLst>
      <p:ext uri="{BB962C8B-B14F-4D97-AF65-F5344CB8AC3E}">
        <p14:creationId xmlns:p14="http://schemas.microsoft.com/office/powerpoint/2010/main" val="3889035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11: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lnSpc>
                <a:spcPct val="107000"/>
              </a:lnSpc>
              <a:spcBef>
                <a:spcPts val="0"/>
              </a:spcBef>
              <a:spcAft>
                <a:spcPts val="0"/>
              </a:spcAft>
              <a:buNone/>
            </a:pPr>
            <a:r>
              <a:rPr lang="en-US" sz="1200" b="1" u="none">
                <a:latin typeface="Cenutry Gothic"/>
              </a:rPr>
              <a:t>Slide hidden from learner</a:t>
            </a:r>
            <a:endParaRPr sz="1200" b="1">
              <a:latin typeface="Cenutry Gothic"/>
            </a:endParaRPr>
          </a:p>
          <a:p>
            <a:pPr marL="302066" lvl="0" indent="-225866" algn="l" rtl="0">
              <a:lnSpc>
                <a:spcPct val="107000"/>
              </a:lnSpc>
              <a:spcBef>
                <a:spcPts val="846"/>
              </a:spcBef>
              <a:spcAft>
                <a:spcPts val="0"/>
              </a:spcAft>
              <a:buClr>
                <a:schemeClr val="dk1"/>
              </a:buClr>
              <a:buSzPts val="1200"/>
              <a:buFont typeface="Arial"/>
              <a:buNone/>
            </a:pPr>
            <a:endParaRPr sz="1200">
              <a:latin typeface="Cenutry Gothic"/>
              <a:ea typeface="Calibri"/>
              <a:cs typeface="Calibri"/>
              <a:sym typeface="Calibri"/>
            </a:endParaRPr>
          </a:p>
          <a:p>
            <a:pPr marL="0" lvl="0" indent="0" algn="l" rtl="0">
              <a:spcBef>
                <a:spcPts val="846"/>
              </a:spcBef>
              <a:spcAft>
                <a:spcPts val="0"/>
              </a:spcAft>
              <a:buNone/>
            </a:pPr>
            <a:r>
              <a:rPr lang="en-US" sz="1200" b="0" u="none">
                <a:latin typeface="Cenutry Gothic"/>
              </a:rPr>
              <a:t>Refer to:</a:t>
            </a:r>
            <a:endParaRPr sz="1200">
              <a:latin typeface="Cenutry Gothic"/>
            </a:endParaRPr>
          </a:p>
          <a:p>
            <a:pPr marL="241653" lvl="0" indent="-241653" algn="l" rtl="0">
              <a:spcBef>
                <a:spcPts val="0"/>
              </a:spcBef>
              <a:spcAft>
                <a:spcPts val="0"/>
              </a:spcAft>
              <a:buClr>
                <a:schemeClr val="dk1"/>
              </a:buClr>
              <a:buSzPts val="1200"/>
              <a:buFont typeface="Calibri"/>
              <a:buAutoNum type="arabicPeriod"/>
            </a:pPr>
            <a:r>
              <a:rPr lang="en-US" sz="1200" u="sng">
                <a:latin typeface="Cenutry Gothic"/>
              </a:rPr>
              <a:t>Tutor Checklist: During Remote Tutoring Session </a:t>
            </a:r>
            <a:endParaRPr sz="1200">
              <a:latin typeface="Cenutry Gothic"/>
            </a:endParaRPr>
          </a:p>
          <a:p>
            <a:pPr marL="241653" lvl="0" indent="-241653" algn="l" rtl="0">
              <a:spcBef>
                <a:spcPts val="0"/>
              </a:spcBef>
              <a:spcAft>
                <a:spcPts val="0"/>
              </a:spcAft>
              <a:buClr>
                <a:schemeClr val="dk1"/>
              </a:buClr>
              <a:buSzPts val="1200"/>
              <a:buFont typeface="Calibri"/>
              <a:buAutoNum type="arabicPeriod"/>
            </a:pPr>
            <a:r>
              <a:rPr lang="en-US" sz="1200" u="sng">
                <a:latin typeface="Cenutry Gothic"/>
              </a:rPr>
              <a:t>Learner Instructions: How to let your Tutor have Remote Control of your Computer During a Zoom Session </a:t>
            </a:r>
            <a:endParaRPr sz="1200">
              <a:latin typeface="Cenutry Gothic"/>
            </a:endParaRPr>
          </a:p>
          <a:p>
            <a:pPr marL="0" lvl="0" indent="0" algn="l" rtl="0">
              <a:lnSpc>
                <a:spcPct val="107000"/>
              </a:lnSpc>
              <a:spcBef>
                <a:spcPts val="846"/>
              </a:spcBef>
              <a:spcAft>
                <a:spcPts val="0"/>
              </a:spcAft>
              <a:buNone/>
            </a:pPr>
            <a:endParaRPr lang="en-US" sz="1200">
              <a:latin typeface="Cenutry Gothic"/>
              <a:ea typeface="Calibri"/>
              <a:cs typeface="Calibri"/>
              <a:sym typeface="Calibri"/>
            </a:endParaRPr>
          </a:p>
          <a:p>
            <a:pPr marL="0" lvl="0" indent="0" algn="l" rtl="0">
              <a:lnSpc>
                <a:spcPct val="107000"/>
              </a:lnSpc>
              <a:spcBef>
                <a:spcPts val="846"/>
              </a:spcBef>
              <a:spcAft>
                <a:spcPts val="0"/>
              </a:spcAft>
              <a:buNone/>
            </a:pPr>
            <a:endParaRPr sz="1200">
              <a:latin typeface="Cenutry Gothic"/>
              <a:ea typeface="Calibri"/>
              <a:cs typeface="Calibri"/>
              <a:sym typeface="Calibri"/>
            </a:endParaRPr>
          </a:p>
          <a:p>
            <a:pPr marL="0" lvl="0" indent="0" algn="l" rtl="0">
              <a:lnSpc>
                <a:spcPct val="107000"/>
              </a:lnSpc>
              <a:spcBef>
                <a:spcPts val="846"/>
              </a:spcBef>
              <a:spcAft>
                <a:spcPts val="0"/>
              </a:spcAft>
              <a:buNone/>
            </a:pPr>
            <a:r>
              <a:rPr lang="en-US" sz="1200" b="1" u="sng">
                <a:latin typeface="Cenutry Gothic"/>
              </a:rPr>
              <a:t>SET UP SPECIFIC TO THIS LESSON</a:t>
            </a:r>
            <a:endParaRPr sz="1200">
              <a:latin typeface="Cenutry Gothic"/>
            </a:endParaRPr>
          </a:p>
          <a:p>
            <a:pPr marL="181240" lvl="0" indent="-181240" algn="l" rtl="0">
              <a:lnSpc>
                <a:spcPct val="107000"/>
              </a:lnSpc>
              <a:spcBef>
                <a:spcPts val="846"/>
              </a:spcBef>
              <a:spcAft>
                <a:spcPts val="0"/>
              </a:spcAft>
              <a:buClr>
                <a:schemeClr val="dk1"/>
              </a:buClr>
              <a:buSzPts val="1200"/>
              <a:buFont typeface="Arial"/>
              <a:buChar char="•"/>
            </a:pPr>
            <a:r>
              <a:rPr lang="en-US" sz="1200">
                <a:latin typeface="Cenutry Gothic"/>
              </a:rPr>
              <a:t>Be ready to assist learner by using the </a:t>
            </a:r>
            <a:r>
              <a:rPr lang="en-US" sz="1200" b="1">
                <a:latin typeface="Cenutry Gothic"/>
              </a:rPr>
              <a:t>Requesting Remote Control </a:t>
            </a:r>
            <a:r>
              <a:rPr lang="en-US" sz="1200">
                <a:latin typeface="Cenutry Gothic"/>
              </a:rPr>
              <a:t>function (refer </a:t>
            </a:r>
            <a:r>
              <a:rPr lang="en-US" sz="1200" u="none">
                <a:latin typeface="Cenutry Gothic"/>
              </a:rPr>
              <a:t>to checklists 1 and 2 listed above</a:t>
            </a:r>
            <a:r>
              <a:rPr lang="en-US" sz="1200">
                <a:latin typeface="Cenutry Gothic"/>
              </a:rPr>
              <a:t>). </a:t>
            </a:r>
            <a:endParaRPr sz="1200">
              <a:latin typeface="Cenutry Gothic"/>
            </a:endParaRPr>
          </a:p>
          <a:p>
            <a:pPr marL="181240" lvl="0" indent="-181240" algn="l" rtl="0">
              <a:lnSpc>
                <a:spcPct val="107000"/>
              </a:lnSpc>
              <a:spcBef>
                <a:spcPts val="846"/>
              </a:spcBef>
              <a:spcAft>
                <a:spcPts val="0"/>
              </a:spcAft>
              <a:buClr>
                <a:schemeClr val="dk1"/>
              </a:buClr>
              <a:buSzPts val="1200"/>
              <a:buFont typeface="Arial"/>
              <a:buChar char="•"/>
            </a:pPr>
            <a:r>
              <a:rPr lang="en-US" sz="1200">
                <a:latin typeface="Cenutry Gothic"/>
              </a:rPr>
              <a:t>You may have to set up learner’s desktop with relevant files if no support person is available to do that beforehand.  This is possible to do using </a:t>
            </a:r>
            <a:r>
              <a:rPr lang="en-US" sz="1200" b="1">
                <a:latin typeface="Cenutry Gothic"/>
              </a:rPr>
              <a:t>Request Remote Control</a:t>
            </a:r>
            <a:r>
              <a:rPr lang="en-US" sz="1200">
                <a:latin typeface="Cenutry Gothic"/>
              </a:rPr>
              <a:t> in Zoom. </a:t>
            </a:r>
            <a:endParaRPr sz="1200">
              <a:latin typeface="Cenutry Gothic"/>
            </a:endParaRPr>
          </a:p>
          <a:p>
            <a:pPr marL="181240" indent="-181240">
              <a:lnSpc>
                <a:spcPct val="107000"/>
              </a:lnSpc>
              <a:spcAft>
                <a:spcPts val="846"/>
              </a:spcAft>
              <a:buFont typeface="Arial" panose="020B0604020202020204" pitchFamily="34" charset="0"/>
              <a:buChar char="•"/>
            </a:pPr>
            <a:r>
              <a:rPr lang="en-US" sz="1200" b="1">
                <a:latin typeface="Cenutry Gothic"/>
              </a:rPr>
              <a:t>IMPORTANT: </a:t>
            </a:r>
          </a:p>
          <a:p>
            <a:pPr marL="181240" indent="-181240">
              <a:lnSpc>
                <a:spcPct val="107000"/>
              </a:lnSpc>
              <a:spcAft>
                <a:spcPts val="846"/>
              </a:spcAft>
              <a:buFont typeface="Arial" panose="020B0604020202020204" pitchFamily="34" charset="0"/>
              <a:buChar char="•"/>
            </a:pPr>
            <a:r>
              <a:rPr lang="en-US" sz="1200">
                <a:latin typeface="Cenutry Gothic"/>
              </a:rPr>
              <a:t>Keep in mind the following: </a:t>
            </a:r>
          </a:p>
          <a:p>
            <a:pPr marL="628650" lvl="1" indent="-171450" algn="l" rtl="0">
              <a:spcBef>
                <a:spcPts val="0"/>
              </a:spcBef>
              <a:spcAft>
                <a:spcPts val="0"/>
              </a:spcAft>
              <a:buFont typeface="Arial" panose="020B0604020202020204" pitchFamily="34" charset="0"/>
              <a:buChar char="•"/>
            </a:pPr>
            <a:r>
              <a:rPr lang="en-US" sz="1200">
                <a:latin typeface="Cenutry Gothic"/>
              </a:rPr>
              <a:t>Before using </a:t>
            </a:r>
            <a:r>
              <a:rPr lang="en-US" sz="1200" b="1">
                <a:latin typeface="Cenutry Gothic"/>
              </a:rPr>
              <a:t>Remote Control</a:t>
            </a:r>
            <a:r>
              <a:rPr lang="en-US" sz="1200">
                <a:latin typeface="Cenutry Gothic"/>
              </a:rPr>
              <a:t>, be sure to get permission from your organization first. </a:t>
            </a:r>
          </a:p>
          <a:p>
            <a:pPr marL="628650" lvl="1" indent="-171450" algn="l" rtl="0">
              <a:spcBef>
                <a:spcPts val="0"/>
              </a:spcBef>
              <a:spcAft>
                <a:spcPts val="0"/>
              </a:spcAft>
              <a:buFont typeface="Arial" panose="020B0604020202020204" pitchFamily="34" charset="0"/>
              <a:buChar char="•"/>
            </a:pPr>
            <a:r>
              <a:rPr lang="en-CA" sz="1200">
                <a:latin typeface="Cenutry Gothic"/>
              </a:rPr>
              <a:t>It is crucial that the learner understands what it means, and gives you informed consent.</a:t>
            </a:r>
          </a:p>
          <a:p>
            <a:pPr marL="628650" marR="0" lvl="1"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a:latin typeface="Cenutry Gothic"/>
              </a:rPr>
              <a:t>It is somewhat invasive and must be done respectfully and honouring the confidentiality of the learner. </a:t>
            </a:r>
          </a:p>
          <a:p>
            <a:pPr marL="628650" marR="0" lvl="1"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a:latin typeface="Cenutry Gothic"/>
              </a:rPr>
              <a:t>Don’t use the Request Remote Control feature first!  It should be a last resort. </a:t>
            </a:r>
          </a:p>
          <a:p>
            <a:pPr marL="628650" marR="0" lvl="1"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a:latin typeface="Cenutry Gothic"/>
              </a:rPr>
              <a:t>First, try your best to teach the learner and the support person how to do things using Share screen and demonstrating.  </a:t>
            </a:r>
          </a:p>
          <a:p>
            <a:pPr marL="628650" marR="0" lvl="1"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a:latin typeface="Cenutry Gothic"/>
              </a:rPr>
              <a:t>Use it if other ways do not work and the learner really needs to learn digital skills. </a:t>
            </a:r>
          </a:p>
          <a:p>
            <a:pPr marL="628650" lvl="1" indent="-171450" algn="l" rtl="0">
              <a:spcBef>
                <a:spcPts val="0"/>
              </a:spcBef>
              <a:spcAft>
                <a:spcPts val="0"/>
              </a:spcAft>
              <a:buFont typeface="Arial" panose="020B0604020202020204" pitchFamily="34" charset="0"/>
              <a:buChar char="•"/>
            </a:pPr>
            <a:r>
              <a:rPr lang="en-CA" sz="1200">
                <a:latin typeface="Cenutry Gothic"/>
              </a:rPr>
              <a:t>You may want to record the Zoom tutoring session in case of any possible accusations afterwards. </a:t>
            </a:r>
          </a:p>
          <a:p>
            <a:pPr marL="0" lvl="0" indent="0" algn="l" rtl="0">
              <a:spcBef>
                <a:spcPts val="846"/>
              </a:spcBef>
              <a:spcAft>
                <a:spcPts val="0"/>
              </a:spcAft>
              <a:buNone/>
            </a:pPr>
            <a:endParaRPr sz="1900">
              <a:latin typeface="Cenutry Gothic"/>
              <a:ea typeface="Livvic"/>
              <a:cs typeface="Livvic"/>
              <a:sym typeface="Livvic"/>
            </a:endParaRPr>
          </a:p>
        </p:txBody>
      </p:sp>
      <p:sp>
        <p:nvSpPr>
          <p:cNvPr id="185" name="Google Shape;185;p11: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12: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b="1">
                <a:latin typeface="Cenutry Gothic"/>
              </a:rPr>
              <a:t>Show slide to the learner</a:t>
            </a:r>
            <a:endParaRPr>
              <a:latin typeface="Cenutry Gothic"/>
            </a:endParaRPr>
          </a:p>
          <a:p>
            <a:pPr marL="0" lvl="0" indent="0" algn="l" rtl="0">
              <a:spcBef>
                <a:spcPts val="0"/>
              </a:spcBef>
              <a:spcAft>
                <a:spcPts val="0"/>
              </a:spcAft>
              <a:buNone/>
            </a:pPr>
            <a:endParaRPr b="1">
              <a:latin typeface="Cenutry Gothic"/>
            </a:endParaRPr>
          </a:p>
          <a:p>
            <a:pPr marL="0" lvl="0" indent="0" algn="l" rtl="0">
              <a:spcBef>
                <a:spcPts val="0"/>
              </a:spcBef>
              <a:spcAft>
                <a:spcPts val="0"/>
              </a:spcAft>
              <a:buNone/>
            </a:pPr>
            <a:endParaRPr b="1">
              <a:latin typeface="Cenutry Gothic"/>
            </a:endParaRPr>
          </a:p>
          <a:p>
            <a:pPr marL="0" lvl="0" indent="0" algn="l" rtl="0">
              <a:spcBef>
                <a:spcPts val="0"/>
              </a:spcBef>
              <a:spcAft>
                <a:spcPts val="0"/>
              </a:spcAft>
              <a:buNone/>
            </a:pPr>
            <a:r>
              <a:rPr lang="en-US" b="1">
                <a:latin typeface="Cenutry Gothic"/>
              </a:rPr>
              <a:t>Say to the learner:</a:t>
            </a:r>
            <a:endParaRPr>
              <a:latin typeface="Cenutry Gothic"/>
            </a:endParaRPr>
          </a:p>
          <a:p>
            <a:pPr marL="0" lvl="0" indent="0" algn="l" rtl="0">
              <a:spcBef>
                <a:spcPts val="0"/>
              </a:spcBef>
              <a:spcAft>
                <a:spcPts val="0"/>
              </a:spcAft>
              <a:buNone/>
            </a:pPr>
            <a:r>
              <a:rPr lang="en-US" i="1">
                <a:latin typeface="Cenutry Gothic"/>
              </a:rPr>
              <a:t>So today, we’re going to focus on how to be more organized on our computer/ laptop. </a:t>
            </a:r>
          </a:p>
          <a:p>
            <a:pPr marL="0" lvl="0" indent="0" algn="l" rtl="0">
              <a:spcBef>
                <a:spcPts val="0"/>
              </a:spcBef>
              <a:spcAft>
                <a:spcPts val="0"/>
              </a:spcAft>
              <a:buNone/>
            </a:pPr>
            <a:r>
              <a:rPr lang="en-US" i="1">
                <a:latin typeface="Cenutry Gothic"/>
              </a:rPr>
              <a:t>We’re going to review mouse / trackpad skills and navigation skills, how to move around and find things on the computer. </a:t>
            </a:r>
            <a:endParaRPr i="1">
              <a:latin typeface="Cenutry Gothic"/>
            </a:endParaRPr>
          </a:p>
        </p:txBody>
      </p:sp>
      <p:sp>
        <p:nvSpPr>
          <p:cNvPr id="196" name="Google Shape;196;p12: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13: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b="1">
                <a:latin typeface="Cenutry Gothic"/>
              </a:rPr>
              <a:t>Instructions </a:t>
            </a:r>
            <a:r>
              <a:rPr lang="en-US" b="1" u="none">
                <a:latin typeface="Cenutry Gothic"/>
              </a:rPr>
              <a:t>for the </a:t>
            </a:r>
            <a:r>
              <a:rPr lang="en-US" b="1">
                <a:latin typeface="Cenutry Gothic"/>
              </a:rPr>
              <a:t>Tutor</a:t>
            </a:r>
            <a:endParaRPr>
              <a:latin typeface="Cenutry Gothic"/>
            </a:endParaRPr>
          </a:p>
          <a:p>
            <a:pPr marL="0" lvl="0" indent="0" algn="l" rtl="0">
              <a:spcBef>
                <a:spcPts val="0"/>
              </a:spcBef>
              <a:spcAft>
                <a:spcPts val="0"/>
              </a:spcAft>
              <a:buNone/>
            </a:pPr>
            <a:r>
              <a:rPr lang="en-US">
                <a:latin typeface="Cenutry Gothic"/>
              </a:rPr>
              <a:t>These are the skills the learner will master at the end of the lesson.  </a:t>
            </a:r>
            <a:endParaRPr>
              <a:latin typeface="Cenutry Gothic"/>
            </a:endParaRPr>
          </a:p>
          <a:p>
            <a:pPr marL="0" lvl="0" indent="0" algn="l" rtl="0">
              <a:spcBef>
                <a:spcPts val="0"/>
              </a:spcBef>
              <a:spcAft>
                <a:spcPts val="0"/>
              </a:spcAft>
              <a:buNone/>
            </a:pPr>
            <a:endParaRPr>
              <a:latin typeface="Cenutry Gothic"/>
            </a:endParaRPr>
          </a:p>
          <a:p>
            <a:pPr marL="0" lvl="0" indent="0" algn="l" rtl="0">
              <a:spcBef>
                <a:spcPts val="0"/>
              </a:spcBef>
              <a:spcAft>
                <a:spcPts val="0"/>
              </a:spcAft>
              <a:buNone/>
            </a:pPr>
            <a:r>
              <a:rPr lang="en-US" b="1">
                <a:latin typeface="Cenutry Gothic"/>
              </a:rPr>
              <a:t>Say to the learner</a:t>
            </a:r>
            <a:r>
              <a:rPr lang="en-US">
                <a:latin typeface="Cenutry Gothic"/>
              </a:rPr>
              <a:t>: </a:t>
            </a:r>
            <a:endParaRPr>
              <a:latin typeface="Cenutry Gothic"/>
            </a:endParaRPr>
          </a:p>
          <a:p>
            <a:pPr marL="0" lvl="0" indent="0" algn="l" rtl="0">
              <a:spcBef>
                <a:spcPts val="0"/>
              </a:spcBef>
              <a:spcAft>
                <a:spcPts val="0"/>
              </a:spcAft>
              <a:buNone/>
            </a:pPr>
            <a:r>
              <a:rPr lang="en-US" i="1">
                <a:latin typeface="Cenutry Gothic"/>
              </a:rPr>
              <a:t>To be organized on our computer, we’re going to do the following: </a:t>
            </a:r>
            <a:endParaRPr i="1">
              <a:latin typeface="Cenutry Gothic"/>
            </a:endParaRPr>
          </a:p>
          <a:p>
            <a:pPr marL="181240" lvl="0" indent="-181240" algn="l" rtl="0">
              <a:spcBef>
                <a:spcPts val="0"/>
              </a:spcBef>
              <a:spcAft>
                <a:spcPts val="0"/>
              </a:spcAft>
              <a:buClr>
                <a:schemeClr val="dk1"/>
              </a:buClr>
              <a:buSzPts val="1200"/>
              <a:buFont typeface="Arial"/>
              <a:buChar char="•"/>
            </a:pPr>
            <a:r>
              <a:rPr lang="en-US" i="1">
                <a:latin typeface="Cenutry Gothic"/>
              </a:rPr>
              <a:t>learn how to create a folder on your computer…</a:t>
            </a:r>
            <a:endParaRPr i="1">
              <a:latin typeface="Cenutry Gothic"/>
            </a:endParaRPr>
          </a:p>
          <a:p>
            <a:pPr marL="181240" lvl="0" indent="-181240" algn="l" rtl="0">
              <a:spcBef>
                <a:spcPts val="0"/>
              </a:spcBef>
              <a:spcAft>
                <a:spcPts val="0"/>
              </a:spcAft>
              <a:buClr>
                <a:schemeClr val="dk1"/>
              </a:buClr>
              <a:buSzPts val="1200"/>
              <a:buFont typeface="Arial"/>
              <a:buChar char="•"/>
            </a:pPr>
            <a:r>
              <a:rPr lang="en-US" i="1">
                <a:latin typeface="Cenutry Gothic"/>
              </a:rPr>
              <a:t>Learn how to move files into folders</a:t>
            </a:r>
            <a:endParaRPr i="1">
              <a:latin typeface="Cenutry Gothic"/>
            </a:endParaRPr>
          </a:p>
          <a:p>
            <a:pPr marL="0" lvl="0" indent="0" algn="l" rtl="0">
              <a:spcBef>
                <a:spcPts val="0"/>
              </a:spcBef>
              <a:spcAft>
                <a:spcPts val="0"/>
              </a:spcAft>
              <a:buNone/>
            </a:pPr>
            <a:endParaRPr i="1">
              <a:latin typeface="Cenutry Gothic"/>
            </a:endParaRPr>
          </a:p>
          <a:p>
            <a:pPr marL="0" lvl="0" indent="0" algn="l" rtl="0">
              <a:spcBef>
                <a:spcPts val="0"/>
              </a:spcBef>
              <a:spcAft>
                <a:spcPts val="0"/>
              </a:spcAft>
              <a:buNone/>
            </a:pPr>
            <a:endParaRPr>
              <a:latin typeface="Cenutry Gothic"/>
            </a:endParaRPr>
          </a:p>
          <a:p>
            <a:pPr marL="0" lvl="0" indent="0" algn="l" rtl="0">
              <a:spcBef>
                <a:spcPts val="0"/>
              </a:spcBef>
              <a:spcAft>
                <a:spcPts val="0"/>
              </a:spcAft>
              <a:buNone/>
            </a:pPr>
            <a:endParaRPr>
              <a:latin typeface="Cenutry Gothic"/>
            </a:endParaRPr>
          </a:p>
        </p:txBody>
      </p:sp>
      <p:sp>
        <p:nvSpPr>
          <p:cNvPr id="206" name="Google Shape;206;p13: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14: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a:latin typeface="Cenutry Gothic"/>
            </a:endParaRPr>
          </a:p>
          <a:p>
            <a:pPr marL="0" lvl="0" indent="0" algn="l" rtl="0">
              <a:spcBef>
                <a:spcPts val="0"/>
              </a:spcBef>
              <a:spcAft>
                <a:spcPts val="0"/>
              </a:spcAft>
              <a:buNone/>
            </a:pPr>
            <a:r>
              <a:rPr lang="en-US" sz="1200" b="1">
                <a:latin typeface="Cenutry Gothic"/>
                <a:cs typeface="Calibri" panose="020F0502020204030204" pitchFamily="34" charset="0"/>
              </a:rPr>
              <a:t>Say to the Learner: </a:t>
            </a:r>
            <a:endParaRPr sz="1200">
              <a:latin typeface="Cenutry Gothic"/>
              <a:cs typeface="Calibri" panose="020F0502020204030204" pitchFamily="34" charset="0"/>
            </a:endParaRPr>
          </a:p>
          <a:p>
            <a:pPr marL="0" lvl="0" indent="0" algn="l" rtl="0">
              <a:spcBef>
                <a:spcPts val="0"/>
              </a:spcBef>
              <a:spcAft>
                <a:spcPts val="0"/>
              </a:spcAft>
              <a:buNone/>
            </a:pPr>
            <a:r>
              <a:rPr lang="en-US" sz="1200" i="1">
                <a:latin typeface="Cenutry Gothic"/>
                <a:cs typeface="Calibri" panose="020F0502020204030204" pitchFamily="34" charset="0"/>
              </a:rPr>
              <a:t>We are going to learn how to organize files on the computer, so we can find them easily when we need them. We will watch a video. </a:t>
            </a:r>
            <a:r>
              <a:rPr lang="en-US" sz="1200" b="0" i="1">
                <a:solidFill>
                  <a:srgbClr val="000000"/>
                </a:solidFill>
                <a:latin typeface="Cenutry Gothic"/>
                <a:ea typeface="Calibri"/>
                <a:cs typeface="Calibri" panose="020F0502020204030204" pitchFamily="34" charset="0"/>
                <a:sym typeface="Calibri"/>
              </a:rPr>
              <a:t>We can watch the video several times. So, don't worry if you don't catch everything the first time. </a:t>
            </a:r>
            <a:endParaRPr sz="1200" i="1">
              <a:latin typeface="Cenutry Gothic"/>
              <a:cs typeface="Calibri" panose="020F0502020204030204" pitchFamily="34" charset="0"/>
            </a:endParaRPr>
          </a:p>
          <a:p>
            <a:pPr marL="0" lvl="0" indent="0" algn="l" rtl="0">
              <a:spcBef>
                <a:spcPts val="0"/>
              </a:spcBef>
              <a:spcAft>
                <a:spcPts val="0"/>
              </a:spcAft>
              <a:buNone/>
            </a:pPr>
            <a:endParaRPr sz="1200" i="1">
              <a:latin typeface="Cenutry Gothic"/>
              <a:cs typeface="Calibri" panose="020F0502020204030204" pitchFamily="34" charset="0"/>
            </a:endParaRPr>
          </a:p>
          <a:p>
            <a:pPr marL="0" lvl="0" indent="0" algn="l" rtl="0">
              <a:spcBef>
                <a:spcPts val="0"/>
              </a:spcBef>
              <a:spcAft>
                <a:spcPts val="0"/>
              </a:spcAft>
              <a:buNone/>
            </a:pPr>
            <a:r>
              <a:rPr lang="en-US" sz="1200" i="1">
                <a:latin typeface="Cenutry Gothic"/>
                <a:cs typeface="Calibri" panose="020F0502020204030204" pitchFamily="34" charset="0"/>
              </a:rPr>
              <a:t>First, we’ll look at how to create a folder and move files into a folder.</a:t>
            </a:r>
            <a:endParaRPr sz="1200" i="1">
              <a:latin typeface="Cenutry Gothic"/>
              <a:cs typeface="Calibri" panose="020F0502020204030204" pitchFamily="34" charset="0"/>
            </a:endParaRPr>
          </a:p>
          <a:p>
            <a:pPr marL="181240" lvl="0" indent="-105040" algn="l" rtl="0">
              <a:spcBef>
                <a:spcPts val="0"/>
              </a:spcBef>
              <a:spcAft>
                <a:spcPts val="0"/>
              </a:spcAft>
              <a:buClr>
                <a:schemeClr val="dk1"/>
              </a:buClr>
              <a:buSzPts val="1200"/>
              <a:buFont typeface="Arial"/>
              <a:buNone/>
            </a:pPr>
            <a:endParaRPr sz="1200">
              <a:latin typeface="Cenutry Gothic"/>
              <a:cs typeface="Calibri" panose="020F0502020204030204" pitchFamily="34" charset="0"/>
            </a:endParaRPr>
          </a:p>
          <a:p>
            <a:pPr marL="181240" lvl="0" indent="-105040" algn="l" rtl="0">
              <a:spcBef>
                <a:spcPts val="0"/>
              </a:spcBef>
              <a:spcAft>
                <a:spcPts val="0"/>
              </a:spcAft>
              <a:buClr>
                <a:schemeClr val="dk1"/>
              </a:buClr>
              <a:buSzPts val="1200"/>
              <a:buFont typeface="Arial"/>
              <a:buNone/>
            </a:pPr>
            <a:endParaRPr sz="1200">
              <a:latin typeface="Cenutry Gothic"/>
              <a:cs typeface="Calibri" panose="020F0502020204030204" pitchFamily="34" charset="0"/>
            </a:endParaRPr>
          </a:p>
          <a:p>
            <a:pPr marL="0" lvl="0" indent="0" algn="l" rtl="0">
              <a:spcBef>
                <a:spcPts val="0"/>
              </a:spcBef>
              <a:spcAft>
                <a:spcPts val="0"/>
              </a:spcAft>
              <a:buNone/>
            </a:pPr>
            <a:r>
              <a:rPr lang="en-US" sz="1200" b="1" i="0" u="none" strike="noStrike">
                <a:solidFill>
                  <a:srgbClr val="000000"/>
                </a:solidFill>
                <a:latin typeface="Cenutry Gothic"/>
                <a:ea typeface="Calibri"/>
                <a:cs typeface="Calibri" panose="020F0502020204030204" pitchFamily="34" charset="0"/>
                <a:sym typeface="Calibri"/>
              </a:rPr>
              <a:t>Instructions for the Tutor: </a:t>
            </a:r>
            <a:endParaRPr sz="1200" b="0">
              <a:latin typeface="Cenutry Gothic"/>
              <a:cs typeface="Calibri" panose="020F0502020204030204" pitchFamily="34" charset="0"/>
            </a:endParaRPr>
          </a:p>
          <a:p>
            <a:pPr marL="0" lvl="0" indent="0" algn="l" rtl="0">
              <a:spcBef>
                <a:spcPts val="0"/>
              </a:spcBef>
              <a:spcAft>
                <a:spcPts val="0"/>
              </a:spcAft>
              <a:buNone/>
            </a:pPr>
            <a:r>
              <a:rPr lang="en-US" sz="1200" b="0" i="0" u="none" strike="noStrike">
                <a:solidFill>
                  <a:srgbClr val="000000"/>
                </a:solidFill>
                <a:latin typeface="Cenutry Gothic"/>
                <a:ea typeface="Arial"/>
                <a:cs typeface="Calibri" panose="020F0502020204030204" pitchFamily="34" charset="0"/>
                <a:sym typeface="Arial"/>
              </a:rPr>
              <a:t>•</a:t>
            </a:r>
            <a:r>
              <a:rPr lang="en-US" sz="1200" b="0" i="0" u="none" strike="noStrike">
                <a:solidFill>
                  <a:srgbClr val="000000"/>
                </a:solidFill>
                <a:latin typeface="Cenutry Gothic"/>
                <a:ea typeface="Calibri"/>
                <a:cs typeface="Calibri" panose="020F0502020204030204" pitchFamily="34" charset="0"/>
                <a:sym typeface="Calibri"/>
              </a:rPr>
              <a:t>The icon in the slide with the red triangle is a link to the video on YouTube.</a:t>
            </a:r>
            <a:endParaRPr sz="1200" b="0">
              <a:latin typeface="Cenutry Gothic"/>
              <a:cs typeface="Calibri" panose="020F0502020204030204" pitchFamily="34" charset="0"/>
            </a:endParaRPr>
          </a:p>
          <a:p>
            <a:pPr marL="0" lvl="0" indent="0" algn="l" rtl="0">
              <a:spcBef>
                <a:spcPts val="0"/>
              </a:spcBef>
              <a:spcAft>
                <a:spcPts val="0"/>
              </a:spcAft>
              <a:buNone/>
            </a:pPr>
            <a:r>
              <a:rPr lang="en-US" sz="1200" b="0" i="0" u="none" strike="noStrike">
                <a:solidFill>
                  <a:srgbClr val="000000"/>
                </a:solidFill>
                <a:latin typeface="Cenutry Gothic"/>
                <a:ea typeface="Arial"/>
                <a:cs typeface="Calibri" panose="020F0502020204030204" pitchFamily="34" charset="0"/>
                <a:sym typeface="Arial"/>
              </a:rPr>
              <a:t>•</a:t>
            </a:r>
            <a:r>
              <a:rPr lang="en-US" sz="1200" b="0" i="0" u="none" strike="noStrike">
                <a:solidFill>
                  <a:srgbClr val="000000"/>
                </a:solidFill>
                <a:latin typeface="Cenutry Gothic"/>
                <a:ea typeface="Calibri"/>
                <a:cs typeface="Calibri" panose="020F0502020204030204" pitchFamily="34" charset="0"/>
                <a:sym typeface="Calibri"/>
              </a:rPr>
              <a:t>Just click on that link (in Slideshow mode) to open the video LESSON.</a:t>
            </a:r>
            <a:endParaRPr sz="1200" b="0">
              <a:latin typeface="Cenutry Gothic"/>
              <a:cs typeface="Calibri" panose="020F0502020204030204" pitchFamily="34" charset="0"/>
            </a:endParaRPr>
          </a:p>
          <a:p>
            <a:pPr marL="0" lvl="0" indent="0" algn="l" rtl="0">
              <a:spcBef>
                <a:spcPts val="0"/>
              </a:spcBef>
              <a:spcAft>
                <a:spcPts val="0"/>
              </a:spcAft>
              <a:buNone/>
            </a:pPr>
            <a:r>
              <a:rPr lang="en-US" sz="1200" b="0" i="0" u="none" strike="noStrike">
                <a:solidFill>
                  <a:srgbClr val="000000"/>
                </a:solidFill>
                <a:latin typeface="Cenutry Gothic"/>
                <a:ea typeface="Arial"/>
                <a:cs typeface="Calibri" panose="020F0502020204030204" pitchFamily="34" charset="0"/>
                <a:sym typeface="Arial"/>
              </a:rPr>
              <a:t>•</a:t>
            </a:r>
            <a:r>
              <a:rPr lang="en-US" sz="1200" b="0" i="0" u="none" strike="noStrike">
                <a:solidFill>
                  <a:srgbClr val="000000"/>
                </a:solidFill>
                <a:latin typeface="Cenutry Gothic"/>
                <a:ea typeface="Calibri"/>
                <a:cs typeface="Calibri" panose="020F0502020204030204" pitchFamily="34" charset="0"/>
                <a:sym typeface="Calibri"/>
              </a:rPr>
              <a:t>Here is that link in case the one in the slide doesn’t work:</a:t>
            </a:r>
            <a:endParaRPr sz="1200" b="0">
              <a:latin typeface="Cenutry Gothic"/>
              <a:cs typeface="Calibri" panose="020F0502020204030204" pitchFamily="34" charset="0"/>
            </a:endParaRPr>
          </a:p>
          <a:p>
            <a:pPr marL="0" lvl="0" indent="0" algn="l" rtl="0">
              <a:spcBef>
                <a:spcPts val="0"/>
              </a:spcBef>
              <a:spcAft>
                <a:spcPts val="0"/>
              </a:spcAft>
              <a:buNone/>
            </a:pPr>
            <a:r>
              <a:rPr lang="en-US" sz="1200" b="0" i="0" u="none" strike="noStrike">
                <a:solidFill>
                  <a:srgbClr val="000000"/>
                </a:solidFill>
                <a:latin typeface="Cenutry Gothic"/>
                <a:ea typeface="Calibri"/>
                <a:cs typeface="Calibri" panose="020F0502020204030204" pitchFamily="34" charset="0"/>
                <a:sym typeface="Calibri"/>
              </a:rPr>
              <a:t>  </a:t>
            </a:r>
            <a:r>
              <a:rPr lang="en-US" sz="1200" b="1" i="0" u="none" strike="noStrike">
                <a:solidFill>
                  <a:srgbClr val="000000"/>
                </a:solidFill>
                <a:latin typeface="Cenutry Gothic"/>
                <a:ea typeface="Calibri"/>
                <a:cs typeface="Calibri" panose="020F0502020204030204" pitchFamily="34" charset="0"/>
                <a:sym typeface="Calibri"/>
              </a:rPr>
              <a:t>https://youtu.be/YEHd5X-E8nc</a:t>
            </a:r>
          </a:p>
          <a:p>
            <a:pPr marL="0" lvl="0" indent="0" algn="l" rtl="0">
              <a:spcBef>
                <a:spcPts val="0"/>
              </a:spcBef>
              <a:spcAft>
                <a:spcPts val="0"/>
              </a:spcAft>
              <a:buNone/>
            </a:pPr>
            <a:br>
              <a:rPr lang="en-US" sz="1200" b="0">
                <a:latin typeface="Cenutry Gothic"/>
                <a:cs typeface="Calibri" panose="020F0502020204030204" pitchFamily="34" charset="0"/>
              </a:rPr>
            </a:br>
            <a:r>
              <a:rPr lang="en-US" sz="1200" b="0" i="0" u="none" strike="noStrike">
                <a:solidFill>
                  <a:srgbClr val="000000"/>
                </a:solidFill>
                <a:latin typeface="Cenutry Gothic"/>
                <a:ea typeface="Calibri"/>
                <a:cs typeface="Calibri" panose="020F0502020204030204" pitchFamily="34" charset="0"/>
                <a:sym typeface="Calibri"/>
              </a:rPr>
              <a:t>Video length: </a:t>
            </a:r>
            <a:r>
              <a:rPr lang="en-US" sz="1200" b="1" i="0" u="none" strike="noStrike">
                <a:solidFill>
                  <a:srgbClr val="000000"/>
                </a:solidFill>
                <a:latin typeface="Cenutry Gothic"/>
                <a:ea typeface="Calibri"/>
                <a:cs typeface="Calibri" panose="020F0502020204030204" pitchFamily="34" charset="0"/>
                <a:sym typeface="Calibri"/>
              </a:rPr>
              <a:t>0:04:06</a:t>
            </a:r>
            <a:endParaRPr sz="1200" b="1">
              <a:latin typeface="Cenutry Gothic"/>
              <a:cs typeface="Calibri" panose="020F0502020204030204" pitchFamily="34" charset="0"/>
            </a:endParaRPr>
          </a:p>
          <a:p>
            <a:pPr marL="0" lvl="0" indent="0" algn="l" rtl="0">
              <a:spcBef>
                <a:spcPts val="0"/>
              </a:spcBef>
              <a:spcAft>
                <a:spcPts val="0"/>
              </a:spcAft>
              <a:buNone/>
            </a:pPr>
            <a:br>
              <a:rPr lang="en-US" sz="1200">
                <a:latin typeface="Cenutry Gothic"/>
                <a:cs typeface="Calibri" panose="020F0502020204030204" pitchFamily="34" charset="0"/>
              </a:rPr>
            </a:br>
            <a:endParaRPr sz="1200">
              <a:latin typeface="Cenutry Gothic"/>
              <a:cs typeface="Calibri" panose="020F0502020204030204" pitchFamily="34" charset="0"/>
            </a:endParaRPr>
          </a:p>
          <a:p>
            <a:pPr marL="181240" lvl="0" indent="-181240" algn="l" rtl="0">
              <a:spcBef>
                <a:spcPts val="0"/>
              </a:spcBef>
              <a:spcAft>
                <a:spcPts val="0"/>
              </a:spcAft>
              <a:buClr>
                <a:srgbClr val="000000"/>
              </a:buClr>
              <a:buSzPts val="1200"/>
              <a:buFont typeface="Arial"/>
              <a:buChar char="•"/>
            </a:pPr>
            <a:r>
              <a:rPr lang="en-US" sz="1200" b="0" i="0">
                <a:solidFill>
                  <a:srgbClr val="000000"/>
                </a:solidFill>
                <a:latin typeface="Cenutry Gothic"/>
                <a:ea typeface="Calibri"/>
                <a:cs typeface="Calibri" panose="020F0502020204030204" pitchFamily="34" charset="0"/>
                <a:sym typeface="Calibri"/>
              </a:rPr>
              <a:t>For remote tutoring, when you share screen to play the video, make sure you have shared the audio. </a:t>
            </a:r>
            <a:endParaRPr sz="1200">
              <a:latin typeface="Cenutry Gothic"/>
              <a:cs typeface="Calibri" panose="020F0502020204030204" pitchFamily="34" charset="0"/>
            </a:endParaRPr>
          </a:p>
          <a:p>
            <a:pPr marL="181240" lvl="0" indent="-181240" algn="l" rtl="0">
              <a:spcBef>
                <a:spcPts val="0"/>
              </a:spcBef>
              <a:spcAft>
                <a:spcPts val="0"/>
              </a:spcAft>
              <a:buClr>
                <a:schemeClr val="dk1"/>
              </a:buClr>
              <a:buSzPts val="1200"/>
              <a:buFont typeface="Arial"/>
              <a:buChar char="•"/>
            </a:pPr>
            <a:r>
              <a:rPr lang="en-US" sz="1200">
                <a:latin typeface="Cenutry Gothic"/>
                <a:cs typeface="Calibri" panose="020F0502020204030204" pitchFamily="34" charset="0"/>
              </a:rPr>
              <a:t>Play the lesson a bit and check the learner can hear it ok. </a:t>
            </a:r>
            <a:endParaRPr sz="1200">
              <a:latin typeface="Cenutry Gothic"/>
              <a:cs typeface="Calibri" panose="020F0502020204030204" pitchFamily="34" charset="0"/>
            </a:endParaRPr>
          </a:p>
          <a:p>
            <a:pPr marL="181240" lvl="0" indent="-181240" algn="l" rtl="0">
              <a:spcBef>
                <a:spcPts val="0"/>
              </a:spcBef>
              <a:spcAft>
                <a:spcPts val="0"/>
              </a:spcAft>
              <a:buClr>
                <a:schemeClr val="dk1"/>
              </a:buClr>
              <a:buSzPts val="1200"/>
              <a:buFont typeface="Arial"/>
              <a:buChar char="•"/>
            </a:pPr>
            <a:r>
              <a:rPr lang="en-US" sz="1200">
                <a:latin typeface="Cenutry Gothic"/>
                <a:cs typeface="Calibri" panose="020F0502020204030204" pitchFamily="34" charset="0"/>
              </a:rPr>
              <a:t>Play it until the end, then check for understanding. See the next slide for comprehension check questions. </a:t>
            </a:r>
            <a:endParaRPr sz="1200">
              <a:latin typeface="Cenutry Gothic"/>
              <a:cs typeface="Calibri" panose="020F0502020204030204" pitchFamily="34" charset="0"/>
            </a:endParaRPr>
          </a:p>
        </p:txBody>
      </p:sp>
      <p:sp>
        <p:nvSpPr>
          <p:cNvPr id="214" name="Google Shape;214;p14: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15: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b="1">
                <a:latin typeface="Cenutry Gothic"/>
              </a:rPr>
              <a:t>Instructions </a:t>
            </a:r>
            <a:r>
              <a:rPr lang="en-US" b="1" u="none">
                <a:latin typeface="Cenutry Gothic"/>
              </a:rPr>
              <a:t>for the </a:t>
            </a:r>
            <a:r>
              <a:rPr lang="en-US" b="1">
                <a:latin typeface="Cenutry Gothic"/>
              </a:rPr>
              <a:t>Tutor:</a:t>
            </a:r>
            <a:endParaRPr>
              <a:latin typeface="Cenutry Gothic"/>
            </a:endParaRPr>
          </a:p>
          <a:p>
            <a:pPr marL="0" lvl="0" indent="0" algn="l" rtl="0">
              <a:spcBef>
                <a:spcPts val="0"/>
              </a:spcBef>
              <a:spcAft>
                <a:spcPts val="0"/>
              </a:spcAft>
              <a:buNone/>
            </a:pPr>
            <a:r>
              <a:rPr lang="en-US">
                <a:latin typeface="Cenutry Gothic"/>
              </a:rPr>
              <a:t>After watching Part One of the video lesson, check understanding (review and elicit) before moving on to Part Two.</a:t>
            </a:r>
            <a:endParaRPr>
              <a:latin typeface="Cenutry Gothic"/>
            </a:endParaRPr>
          </a:p>
          <a:p>
            <a:pPr marL="0" lvl="0" indent="0" algn="l" rtl="0">
              <a:spcBef>
                <a:spcPts val="0"/>
              </a:spcBef>
              <a:spcAft>
                <a:spcPts val="0"/>
              </a:spcAft>
              <a:buNone/>
            </a:pPr>
            <a:endParaRPr b="1">
              <a:latin typeface="Cenutry Gothic"/>
            </a:endParaRPr>
          </a:p>
          <a:p>
            <a:pPr marL="0" indent="0"/>
            <a:r>
              <a:rPr lang="en-US" b="1">
                <a:latin typeface="Cenutry Gothic"/>
              </a:rPr>
              <a:t>Check understanding - ask the learner as you watch the video or as you demonstrate on your computer. </a:t>
            </a:r>
            <a:endParaRPr lang="en-US">
              <a:latin typeface="Cenutry Gothic"/>
            </a:endParaRPr>
          </a:p>
          <a:p>
            <a:pPr marL="0" indent="0"/>
            <a:r>
              <a:rPr lang="en-US">
                <a:latin typeface="Cenutry Gothic"/>
              </a:rPr>
              <a:t>Ask these comprehension check questions, or others, to check understanding: </a:t>
            </a:r>
          </a:p>
          <a:p>
            <a:pPr marL="0" indent="0"/>
            <a:endParaRPr lang="en-US" b="1">
              <a:latin typeface="Cenutry Gothic"/>
            </a:endParaRPr>
          </a:p>
          <a:p>
            <a:pPr marL="0" indent="0"/>
            <a:endParaRPr lang="en-US" b="1">
              <a:latin typeface="Cenutry Gothic"/>
            </a:endParaRPr>
          </a:p>
          <a:p>
            <a:pPr marL="0" lvl="0" indent="0" algn="l" rtl="0">
              <a:spcBef>
                <a:spcPts val="0"/>
              </a:spcBef>
              <a:spcAft>
                <a:spcPts val="0"/>
              </a:spcAft>
              <a:buNone/>
            </a:pPr>
            <a:r>
              <a:rPr lang="en-CA" b="1">
                <a:latin typeface="Cenutry Gothic"/>
              </a:rPr>
              <a:t>Say to the Learner:</a:t>
            </a:r>
            <a:endParaRPr b="1">
              <a:latin typeface="Cenutry Gothic"/>
            </a:endParaRPr>
          </a:p>
          <a:p>
            <a:pPr marL="0" lvl="0" indent="0" algn="l" rtl="0">
              <a:spcBef>
                <a:spcPts val="0"/>
              </a:spcBef>
              <a:spcAft>
                <a:spcPts val="0"/>
              </a:spcAft>
              <a:buNone/>
            </a:pPr>
            <a:r>
              <a:rPr lang="en-US" b="1">
                <a:latin typeface="Cenutry Gothic"/>
              </a:rPr>
              <a:t>Create a folder</a:t>
            </a:r>
            <a:endParaRPr>
              <a:latin typeface="Cenutry Gothic"/>
            </a:endParaRPr>
          </a:p>
          <a:p>
            <a:pPr marL="180975" indent="-180975">
              <a:buClr>
                <a:schemeClr val="dk1"/>
              </a:buClr>
              <a:buSzPts val="1200"/>
              <a:buFont typeface="Arial"/>
              <a:buChar char="•"/>
            </a:pPr>
            <a:r>
              <a:rPr lang="en-US" i="1">
                <a:latin typeface="Cenutry Gothic"/>
              </a:rPr>
              <a:t>We want to create a new folder on the desktop. Do we left click or right click on the mouse/trackpad to open the menu? </a:t>
            </a:r>
            <a:r>
              <a:rPr lang="en-US" b="1" i="1">
                <a:latin typeface="Cenutry Gothic"/>
              </a:rPr>
              <a:t>Answer:</a:t>
            </a:r>
            <a:r>
              <a:rPr lang="en-US" i="1">
                <a:latin typeface="Cenutry Gothic"/>
              </a:rPr>
              <a:t> Right click </a:t>
            </a:r>
          </a:p>
          <a:p>
            <a:pPr marL="180975" lvl="0" indent="-180975" algn="l" rtl="0">
              <a:spcBef>
                <a:spcPts val="0"/>
              </a:spcBef>
              <a:spcAft>
                <a:spcPts val="0"/>
              </a:spcAft>
              <a:buClr>
                <a:schemeClr val="dk1"/>
              </a:buClr>
              <a:buSzPts val="1200"/>
              <a:buFont typeface="Arial"/>
              <a:buChar char="•"/>
            </a:pPr>
            <a:r>
              <a:rPr lang="en-US" i="1">
                <a:latin typeface="Cenutry Gothic"/>
              </a:rPr>
              <a:t>Where do we click on the trackpad to open the new folder menu? </a:t>
            </a:r>
            <a:r>
              <a:rPr lang="en-US" b="1" i="1">
                <a:latin typeface="Cenutry Gothic"/>
              </a:rPr>
              <a:t>Answer</a:t>
            </a:r>
            <a:r>
              <a:rPr lang="en-US" i="1">
                <a:latin typeface="Cenutry Gothic"/>
              </a:rPr>
              <a:t>: Bottom right of the trackpad, or tap with two fingers</a:t>
            </a:r>
            <a:endParaRPr lang="en-CA" i="1">
              <a:latin typeface="Cenutry Gothic"/>
            </a:endParaRPr>
          </a:p>
          <a:p>
            <a:pPr marL="180975" indent="-180975">
              <a:buClr>
                <a:schemeClr val="dk1"/>
              </a:buClr>
              <a:buSzPts val="1200"/>
              <a:buFont typeface="Arial"/>
              <a:buChar char="•"/>
            </a:pPr>
            <a:r>
              <a:rPr lang="en-US" i="1">
                <a:latin typeface="Cenutry Gothic"/>
              </a:rPr>
              <a:t>Show me how to right click on your desktop. (If tutoring remotely, learner’s cell phone camera must capture learner’s mouse, trackpad and computer screen) </a:t>
            </a:r>
          </a:p>
          <a:p>
            <a:pPr marL="180975" indent="-180975">
              <a:buClr>
                <a:schemeClr val="dk1"/>
              </a:buClr>
              <a:buSzPts val="1200"/>
              <a:buFont typeface="Arial"/>
              <a:buChar char="•"/>
            </a:pPr>
            <a:r>
              <a:rPr lang="en-US" i="1">
                <a:latin typeface="Cenutry Gothic"/>
              </a:rPr>
              <a:t>How do we change the name of a folder? </a:t>
            </a:r>
            <a:r>
              <a:rPr lang="en-US" b="1" i="1">
                <a:latin typeface="Cenutry Gothic"/>
              </a:rPr>
              <a:t>Answer</a:t>
            </a:r>
            <a:r>
              <a:rPr lang="en-US" i="1">
                <a:latin typeface="Cenutry Gothic"/>
              </a:rPr>
              <a:t>: Click on the name of the folder, then click on the name to highlight it. Type the new name over the highlighted name. </a:t>
            </a:r>
          </a:p>
          <a:p>
            <a:pPr marL="0" lvl="0" indent="0" algn="l" rtl="0">
              <a:spcBef>
                <a:spcPts val="0"/>
              </a:spcBef>
              <a:spcAft>
                <a:spcPts val="0"/>
              </a:spcAft>
              <a:buNone/>
            </a:pPr>
            <a:endParaRPr i="1">
              <a:latin typeface="Cenutry Gothic"/>
            </a:endParaRPr>
          </a:p>
          <a:p>
            <a:pPr marL="0" indent="0"/>
            <a:r>
              <a:rPr lang="en-US" b="1">
                <a:latin typeface="Cenutry Gothic"/>
              </a:rPr>
              <a:t>Move a file into a folder </a:t>
            </a:r>
            <a:endParaRPr lang="en-US">
              <a:latin typeface="Cenutry Gothic"/>
            </a:endParaRPr>
          </a:p>
          <a:p>
            <a:pPr marL="180975" indent="-180975">
              <a:buClr>
                <a:schemeClr val="dk1"/>
              </a:buClr>
              <a:buSzPts val="1200"/>
              <a:buFont typeface="Arial"/>
              <a:buChar char="•"/>
            </a:pPr>
            <a:r>
              <a:rPr lang="en-US" i="1">
                <a:latin typeface="Cenutry Gothic"/>
              </a:rPr>
              <a:t>How do we move a file into a folder? What do you do first? </a:t>
            </a:r>
            <a:r>
              <a:rPr lang="en-US" b="1" i="1">
                <a:latin typeface="Cenutry Gothic"/>
              </a:rPr>
              <a:t>Answer: </a:t>
            </a:r>
            <a:r>
              <a:rPr lang="en-US" i="1">
                <a:latin typeface="Cenutry Gothic"/>
              </a:rPr>
              <a:t>Click on the file. What do you do next? Answer: Drag the file into the folder. What do you do last? Answer: Drop the file. </a:t>
            </a:r>
          </a:p>
          <a:p>
            <a:pPr marL="180975" indent="-180975">
              <a:buClr>
                <a:schemeClr val="dk1"/>
              </a:buClr>
              <a:buSzPts val="1200"/>
              <a:buFont typeface="Arial"/>
              <a:buChar char="•"/>
            </a:pPr>
            <a:r>
              <a:rPr lang="en-US" i="1">
                <a:latin typeface="Cenutry Gothic"/>
              </a:rPr>
              <a:t>How do we open a folder? Show me</a:t>
            </a:r>
            <a:r>
              <a:rPr lang="en-US" b="1" i="1">
                <a:latin typeface="Cenutry Gothic"/>
              </a:rPr>
              <a:t>. Answer</a:t>
            </a:r>
            <a:r>
              <a:rPr lang="en-US" i="1">
                <a:latin typeface="Cenutry Gothic"/>
              </a:rPr>
              <a:t>: Double click on the folder. </a:t>
            </a:r>
          </a:p>
          <a:p>
            <a:pPr marL="180975" lvl="0" indent="-180975" algn="l" rtl="0">
              <a:spcBef>
                <a:spcPts val="0"/>
              </a:spcBef>
              <a:spcAft>
                <a:spcPts val="0"/>
              </a:spcAft>
              <a:buClr>
                <a:schemeClr val="dk1"/>
              </a:buClr>
              <a:buSzPts val="1200"/>
              <a:buFont typeface="Arial"/>
              <a:buChar char="•"/>
            </a:pPr>
            <a:r>
              <a:rPr lang="en-US" i="1">
                <a:latin typeface="Cenutry Gothic"/>
              </a:rPr>
              <a:t>How do we close the folder? Show me. </a:t>
            </a:r>
            <a:r>
              <a:rPr lang="en-US" b="1" i="1">
                <a:latin typeface="Cenutry Gothic"/>
              </a:rPr>
              <a:t>Answer:</a:t>
            </a:r>
            <a:r>
              <a:rPr lang="en-US" i="1">
                <a:latin typeface="Cenutry Gothic"/>
              </a:rPr>
              <a:t> Click X at the top right corner of the window.</a:t>
            </a:r>
            <a:endParaRPr lang="en-CA" i="1">
              <a:latin typeface="Cenutry Gothic"/>
            </a:endParaRPr>
          </a:p>
          <a:p>
            <a:pPr marL="0" lvl="0" indent="0" algn="l" rtl="0">
              <a:spcBef>
                <a:spcPts val="0"/>
              </a:spcBef>
              <a:spcAft>
                <a:spcPts val="0"/>
              </a:spcAft>
              <a:buNone/>
            </a:pPr>
            <a:endParaRPr lang="en-US" i="1">
              <a:latin typeface="Cenutry Gothic"/>
            </a:endParaRPr>
          </a:p>
          <a:p>
            <a:pPr marL="0" lvl="0" indent="0" algn="l" rtl="0">
              <a:spcBef>
                <a:spcPts val="0"/>
              </a:spcBef>
              <a:spcAft>
                <a:spcPts val="0"/>
              </a:spcAft>
              <a:buNone/>
            </a:pPr>
            <a:endParaRPr i="1">
              <a:latin typeface="Cenutry Gothic"/>
            </a:endParaRPr>
          </a:p>
          <a:p>
            <a:pPr marL="0" indent="0"/>
            <a:r>
              <a:rPr lang="en-US" b="1">
                <a:latin typeface="Cenutry Gothic"/>
              </a:rPr>
              <a:t>Instructions for Tutor: </a:t>
            </a:r>
            <a:endParaRPr lang="en-US">
              <a:latin typeface="Cenutry Gothic"/>
            </a:endParaRPr>
          </a:p>
          <a:p>
            <a:pPr marL="0" indent="0"/>
            <a:r>
              <a:rPr lang="en-US">
                <a:latin typeface="Cenutry Gothic"/>
              </a:rPr>
              <a:t>Then ask the learner: </a:t>
            </a:r>
          </a:p>
          <a:p>
            <a:pPr marL="0" indent="0"/>
            <a:r>
              <a:rPr lang="en-US" i="1">
                <a:latin typeface="Cenutry Gothic"/>
              </a:rPr>
              <a:t>Do you want to watch the video again?  </a:t>
            </a:r>
          </a:p>
          <a:p>
            <a:pPr marL="0" lvl="0" indent="0" algn="l" rtl="0">
              <a:spcBef>
                <a:spcPts val="0"/>
              </a:spcBef>
              <a:spcAft>
                <a:spcPts val="0"/>
              </a:spcAft>
              <a:buNone/>
            </a:pPr>
            <a:endParaRPr>
              <a:latin typeface="Cenutry Gothic"/>
            </a:endParaRPr>
          </a:p>
          <a:p>
            <a:pPr marL="0" indent="0"/>
            <a:r>
              <a:rPr lang="en-US">
                <a:latin typeface="Cenutry Gothic"/>
              </a:rPr>
              <a:t>If the learner is struggling, stop the session. </a:t>
            </a:r>
            <a:br>
              <a:rPr lang="en-US">
                <a:latin typeface="Cenutry Gothic"/>
              </a:rPr>
            </a:br>
            <a:r>
              <a:rPr lang="en-US" b="1">
                <a:latin typeface="Cenutry Gothic"/>
              </a:rPr>
              <a:t>Say to the learner: </a:t>
            </a:r>
          </a:p>
          <a:p>
            <a:pPr marL="0" indent="0"/>
            <a:r>
              <a:rPr lang="en-US" i="1">
                <a:latin typeface="Cenutry Gothic"/>
              </a:rPr>
              <a:t>Let’s do more work on X before we do this.  (so, learner does not feel bad they can’t yet do something)</a:t>
            </a:r>
            <a:endParaRPr lang="en-CA" i="1">
              <a:latin typeface="Cenutry Gothic"/>
            </a:endParaRPr>
          </a:p>
          <a:p>
            <a:pPr marL="0" indent="0"/>
            <a:r>
              <a:rPr lang="en-US" i="1">
                <a:latin typeface="Cenutry Gothic"/>
              </a:rPr>
              <a:t>For example, learner may not be able to click, drag and drop files into folders. If so, go to Module 1 Mouse and Navigating Digital Skill 7 Click, drag and drop to practice the skill with the learner. </a:t>
            </a:r>
          </a:p>
          <a:p>
            <a:pPr marL="0" lvl="0" indent="0" algn="l" rtl="0">
              <a:spcBef>
                <a:spcPts val="0"/>
              </a:spcBef>
              <a:spcAft>
                <a:spcPts val="0"/>
              </a:spcAft>
              <a:buNone/>
            </a:pPr>
            <a:endParaRPr>
              <a:latin typeface="Cenutry Gothic"/>
            </a:endParaRPr>
          </a:p>
        </p:txBody>
      </p:sp>
      <p:sp>
        <p:nvSpPr>
          <p:cNvPr id="223" name="Google Shape;223;p15: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16: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b="1">
                <a:latin typeface="Cenutry Gothic"/>
              </a:rPr>
              <a:t>Instructions </a:t>
            </a:r>
            <a:r>
              <a:rPr lang="en-US" b="1" u="none">
                <a:latin typeface="Cenutry Gothic"/>
              </a:rPr>
              <a:t>for the </a:t>
            </a:r>
            <a:r>
              <a:rPr lang="en-US" b="1">
                <a:latin typeface="Cenutry Gothic"/>
              </a:rPr>
              <a:t>Tutor:</a:t>
            </a:r>
            <a:endParaRPr>
              <a:latin typeface="Cenutry Gothic"/>
            </a:endParaRPr>
          </a:p>
          <a:p>
            <a:pPr marL="0" lvl="0" indent="0" algn="l" rtl="0">
              <a:spcBef>
                <a:spcPts val="0"/>
              </a:spcBef>
              <a:spcAft>
                <a:spcPts val="0"/>
              </a:spcAft>
              <a:buNone/>
            </a:pPr>
            <a:r>
              <a:rPr lang="en-US" b="0">
                <a:latin typeface="Cenutry Gothic"/>
              </a:rPr>
              <a:t>Demonstrate first, then let the learner practice. </a:t>
            </a:r>
            <a:endParaRPr b="1">
              <a:latin typeface="Cenutry Gothic"/>
            </a:endParaRPr>
          </a:p>
          <a:p>
            <a:pPr marL="0" lvl="0" indent="0" algn="l" rtl="0">
              <a:spcBef>
                <a:spcPts val="0"/>
              </a:spcBef>
              <a:spcAft>
                <a:spcPts val="0"/>
              </a:spcAft>
              <a:buNone/>
            </a:pPr>
            <a:endParaRPr b="1">
              <a:latin typeface="Cenutry Gothic"/>
            </a:endParaRPr>
          </a:p>
          <a:p>
            <a:pPr marL="0" lvl="0" indent="0" algn="l" rtl="0">
              <a:spcBef>
                <a:spcPts val="0"/>
              </a:spcBef>
              <a:spcAft>
                <a:spcPts val="0"/>
              </a:spcAft>
              <a:buNone/>
            </a:pPr>
            <a:r>
              <a:rPr lang="en-US" b="1">
                <a:latin typeface="Cenutry Gothic"/>
              </a:rPr>
              <a:t>Practice 1</a:t>
            </a:r>
            <a:endParaRPr>
              <a:latin typeface="Cenutry Gothic"/>
            </a:endParaRPr>
          </a:p>
          <a:p>
            <a:pPr marL="0" lvl="0" indent="0" algn="l" rtl="0">
              <a:spcBef>
                <a:spcPts val="0"/>
              </a:spcBef>
              <a:spcAft>
                <a:spcPts val="0"/>
              </a:spcAft>
              <a:buNone/>
            </a:pPr>
            <a:r>
              <a:rPr lang="en-US">
                <a:latin typeface="Cenutry Gothic"/>
              </a:rPr>
              <a:t>Create a folder and move files into a folder.</a:t>
            </a:r>
            <a:endParaRPr>
              <a:latin typeface="Cenutry Gothic"/>
            </a:endParaRPr>
          </a:p>
          <a:p>
            <a:pPr marL="0" lvl="0" indent="0" algn="l" rtl="0">
              <a:spcBef>
                <a:spcPts val="0"/>
              </a:spcBef>
              <a:spcAft>
                <a:spcPts val="0"/>
              </a:spcAft>
              <a:buNone/>
            </a:pPr>
            <a:endParaRPr>
              <a:latin typeface="Cenutry Gothic"/>
            </a:endParaRPr>
          </a:p>
          <a:p>
            <a:pPr marL="0" lvl="0" indent="0" algn="l" rtl="0">
              <a:spcBef>
                <a:spcPts val="0"/>
              </a:spcBef>
              <a:spcAft>
                <a:spcPts val="0"/>
              </a:spcAft>
              <a:buNone/>
            </a:pPr>
            <a:r>
              <a:rPr lang="en-US" b="1">
                <a:latin typeface="Cenutry Gothic"/>
              </a:rPr>
              <a:t>Preparation</a:t>
            </a:r>
            <a:endParaRPr lang="en-US">
              <a:latin typeface="Cenutry Gothic"/>
            </a:endParaRPr>
          </a:p>
          <a:p>
            <a:pPr marL="181240" lvl="0" indent="-181240" algn="l" rtl="0">
              <a:spcBef>
                <a:spcPts val="0"/>
              </a:spcBef>
              <a:spcAft>
                <a:spcPts val="0"/>
              </a:spcAft>
              <a:buClr>
                <a:schemeClr val="dk1"/>
              </a:buClr>
              <a:buSzPts val="1200"/>
              <a:buFont typeface="Arial"/>
              <a:buChar char="•"/>
            </a:pPr>
            <a:r>
              <a:rPr lang="en-US">
                <a:latin typeface="Cenutry Gothic"/>
              </a:rPr>
              <a:t>Make sure learner’s desktop screen has four files. They can be empty but name them e.g., Save-on-Foods Resume, Save-on-Foods Cover Letter, Reference Letter, Doctor’s Note. The learner will practice moving these files into folders. </a:t>
            </a:r>
          </a:p>
          <a:p>
            <a:pPr marL="181240" lvl="0" indent="-181240" algn="l" rtl="0">
              <a:spcBef>
                <a:spcPts val="0"/>
              </a:spcBef>
              <a:spcAft>
                <a:spcPts val="0"/>
              </a:spcAft>
              <a:buClr>
                <a:schemeClr val="dk1"/>
              </a:buClr>
              <a:buSzPts val="1200"/>
              <a:buFont typeface="Arial"/>
              <a:buChar char="•"/>
            </a:pPr>
            <a:r>
              <a:rPr lang="en-US">
                <a:latin typeface="Cenutry Gothic"/>
              </a:rPr>
              <a:t>Learner desktop should be clean and not cluttered. </a:t>
            </a:r>
          </a:p>
          <a:p>
            <a:pPr marL="181240" lvl="0" indent="-181240" algn="l" rtl="0">
              <a:spcBef>
                <a:spcPts val="0"/>
              </a:spcBef>
              <a:spcAft>
                <a:spcPts val="0"/>
              </a:spcAft>
              <a:buClr>
                <a:schemeClr val="dk1"/>
              </a:buClr>
              <a:buSzPts val="1200"/>
              <a:buFont typeface="Arial"/>
              <a:buChar char="•"/>
            </a:pPr>
            <a:r>
              <a:rPr lang="en-US">
                <a:latin typeface="Cenutry Gothic"/>
              </a:rPr>
              <a:t>If the learner is using their own laptop, put the relevant files onto the desktop before their practice session.  </a:t>
            </a:r>
          </a:p>
          <a:p>
            <a:pPr marL="181240" lvl="0" indent="-105040" algn="l" rtl="0">
              <a:spcBef>
                <a:spcPts val="0"/>
              </a:spcBef>
              <a:spcAft>
                <a:spcPts val="0"/>
              </a:spcAft>
              <a:buClr>
                <a:schemeClr val="dk1"/>
              </a:buClr>
              <a:buSzPts val="1200"/>
              <a:buFont typeface="Arial"/>
              <a:buNone/>
            </a:pPr>
            <a:endParaRPr lang="en-CA">
              <a:latin typeface="Cenutry Gothic"/>
            </a:endParaRPr>
          </a:p>
          <a:p>
            <a:pPr marL="0" lvl="0" indent="0" algn="l" rtl="0">
              <a:spcBef>
                <a:spcPts val="0"/>
              </a:spcBef>
              <a:spcAft>
                <a:spcPts val="0"/>
              </a:spcAft>
              <a:buNone/>
            </a:pPr>
            <a:r>
              <a:rPr lang="en-US" b="1">
                <a:latin typeface="Cenutry Gothic"/>
              </a:rPr>
              <a:t>Preparation for Remote tutoring only:</a:t>
            </a:r>
            <a:endParaRPr b="1">
              <a:latin typeface="Cenutry Gothic"/>
            </a:endParaRPr>
          </a:p>
          <a:p>
            <a:pPr marL="181240" lvl="0" indent="-181240" algn="l" rtl="0">
              <a:spcBef>
                <a:spcPts val="0"/>
              </a:spcBef>
              <a:spcAft>
                <a:spcPts val="0"/>
              </a:spcAft>
              <a:buClr>
                <a:schemeClr val="dk1"/>
              </a:buClr>
              <a:buSzPts val="1200"/>
              <a:buFont typeface="Arial"/>
              <a:buChar char="•"/>
            </a:pPr>
            <a:r>
              <a:rPr lang="en-US">
                <a:latin typeface="Cenutry Gothic"/>
              </a:rPr>
              <a:t>Support person at home must put files on learner’s computer (as per Set up/ preparation notes at beginning of this lesson)</a:t>
            </a:r>
            <a:endParaRPr>
              <a:latin typeface="Cenutry Gothic"/>
            </a:endParaRPr>
          </a:p>
          <a:p>
            <a:pPr marL="181240" lvl="0" indent="-181240" algn="l" rtl="0">
              <a:spcBef>
                <a:spcPts val="0"/>
              </a:spcBef>
              <a:spcAft>
                <a:spcPts val="0"/>
              </a:spcAft>
              <a:buClr>
                <a:schemeClr val="dk1"/>
              </a:buClr>
              <a:buSzPts val="1200"/>
              <a:buFont typeface="Arial"/>
              <a:buChar char="•"/>
            </a:pPr>
            <a:r>
              <a:rPr lang="en-US">
                <a:latin typeface="Cenutry Gothic"/>
              </a:rPr>
              <a:t>If no preparations were made on learner’s computer beforehand, use the </a:t>
            </a:r>
            <a:r>
              <a:rPr lang="en-US" b="1">
                <a:latin typeface="Cenutry Gothic"/>
              </a:rPr>
              <a:t>Request Remote Control </a:t>
            </a:r>
            <a:r>
              <a:rPr lang="en-US">
                <a:latin typeface="Cenutry Gothic"/>
              </a:rPr>
              <a:t>function to put files on the learner’s desktop.</a:t>
            </a:r>
            <a:endParaRPr b="1">
              <a:latin typeface="Cenutry Gothic"/>
            </a:endParaRPr>
          </a:p>
          <a:p>
            <a:pPr marL="0" lvl="0" indent="0" algn="l" rtl="0">
              <a:spcBef>
                <a:spcPts val="0"/>
              </a:spcBef>
              <a:spcAft>
                <a:spcPts val="0"/>
              </a:spcAft>
              <a:buNone/>
            </a:pPr>
            <a:endParaRPr lang="en-CA" b="0">
              <a:latin typeface="Cenutry Gothic"/>
            </a:endParaRPr>
          </a:p>
          <a:p>
            <a:pPr marL="0" lvl="0" indent="0" algn="l" rtl="0">
              <a:spcBef>
                <a:spcPts val="0"/>
              </a:spcBef>
              <a:spcAft>
                <a:spcPts val="0"/>
              </a:spcAft>
              <a:buNone/>
            </a:pPr>
            <a:endParaRPr b="0">
              <a:latin typeface="Cenutry Gothic"/>
            </a:endParaRPr>
          </a:p>
          <a:p>
            <a:pPr marL="0" lvl="0" indent="0" algn="l" rtl="0">
              <a:spcBef>
                <a:spcPts val="0"/>
              </a:spcBef>
              <a:spcAft>
                <a:spcPts val="0"/>
              </a:spcAft>
              <a:buNone/>
            </a:pPr>
            <a:r>
              <a:rPr lang="en-US" b="1">
                <a:latin typeface="Cenutry Gothic"/>
              </a:rPr>
              <a:t>Say to the Learner:</a:t>
            </a:r>
            <a:endParaRPr>
              <a:latin typeface="Cenutry Gothic"/>
            </a:endParaRPr>
          </a:p>
          <a:p>
            <a:pPr marL="0" lvl="0" indent="0" algn="l" rtl="0">
              <a:spcBef>
                <a:spcPts val="0"/>
              </a:spcBef>
              <a:spcAft>
                <a:spcPts val="0"/>
              </a:spcAft>
              <a:buNone/>
            </a:pPr>
            <a:r>
              <a:rPr lang="en-US" b="0" i="1">
                <a:latin typeface="Cenutry Gothic"/>
              </a:rPr>
              <a:t>Now it’s time to practice. </a:t>
            </a:r>
            <a:endParaRPr i="1">
              <a:latin typeface="Cenutry Gothic"/>
            </a:endParaRPr>
          </a:p>
          <a:p>
            <a:pPr marL="0" lvl="0" indent="0" algn="l" rtl="0">
              <a:spcBef>
                <a:spcPts val="0"/>
              </a:spcBef>
              <a:spcAft>
                <a:spcPts val="0"/>
              </a:spcAft>
              <a:buNone/>
            </a:pPr>
            <a:r>
              <a:rPr lang="en-US" b="0" i="1">
                <a:latin typeface="Cenutry Gothic"/>
              </a:rPr>
              <a:t>We’re going to practice how to create a folder and move files into a folder, like in the video.</a:t>
            </a:r>
            <a:endParaRPr i="1">
              <a:latin typeface="Cenutry Gothic"/>
            </a:endParaRPr>
          </a:p>
          <a:p>
            <a:pPr marL="0" lvl="0" indent="0" algn="l" rtl="0">
              <a:spcBef>
                <a:spcPts val="0"/>
              </a:spcBef>
              <a:spcAft>
                <a:spcPts val="0"/>
              </a:spcAft>
              <a:buNone/>
            </a:pPr>
            <a:endParaRPr b="0">
              <a:latin typeface="Cenutry Gothic"/>
            </a:endParaRPr>
          </a:p>
          <a:p>
            <a:pPr marL="0" lvl="0" indent="0" algn="l" rtl="0">
              <a:spcBef>
                <a:spcPts val="0"/>
              </a:spcBef>
              <a:spcAft>
                <a:spcPts val="0"/>
              </a:spcAft>
              <a:buNone/>
            </a:pPr>
            <a:r>
              <a:rPr lang="en-US" b="0">
                <a:latin typeface="Cenutry Gothic"/>
              </a:rPr>
              <a:t>[After each of the following steps, wait for the learner to complete the step. Guide the learner as needed.]</a:t>
            </a:r>
            <a:endParaRPr>
              <a:latin typeface="Cenutry Gothic"/>
            </a:endParaRPr>
          </a:p>
          <a:p>
            <a:pPr marL="0" lvl="0" indent="0" algn="l" rtl="0">
              <a:spcBef>
                <a:spcPts val="0"/>
              </a:spcBef>
              <a:spcAft>
                <a:spcPts val="0"/>
              </a:spcAft>
              <a:buNone/>
            </a:pPr>
            <a:r>
              <a:rPr lang="en-US" b="0">
                <a:latin typeface="Cenutry Gothic"/>
              </a:rPr>
              <a:t>[You may need to write the folder names on the board -for in person tutoring, or in the Chat-for tutoring remotely]</a:t>
            </a:r>
            <a:endParaRPr>
              <a:latin typeface="Cenutry Gothic"/>
            </a:endParaRPr>
          </a:p>
          <a:p>
            <a:pPr marL="0" lvl="0" indent="0" algn="l" rtl="0">
              <a:spcBef>
                <a:spcPts val="0"/>
              </a:spcBef>
              <a:spcAft>
                <a:spcPts val="0"/>
              </a:spcAft>
              <a:buNone/>
            </a:pPr>
            <a:endParaRPr lang="en-US" b="0">
              <a:latin typeface="Cenutry Gothic"/>
            </a:endParaRPr>
          </a:p>
          <a:p>
            <a:pPr marL="0" lvl="0" indent="0" algn="l" rtl="0">
              <a:spcBef>
                <a:spcPts val="0"/>
              </a:spcBef>
              <a:spcAft>
                <a:spcPts val="0"/>
              </a:spcAft>
              <a:buNone/>
            </a:pPr>
            <a:r>
              <a:rPr lang="en-CA" b="1" i="0">
                <a:latin typeface="Cenutry Gothic"/>
              </a:rPr>
              <a:t>Say to the Learner:</a:t>
            </a:r>
            <a:endParaRPr b="1" i="0">
              <a:latin typeface="Cenutry Gothic"/>
            </a:endParaRPr>
          </a:p>
          <a:p>
            <a:pPr marL="241653" lvl="0" indent="-241653" algn="l" rtl="0">
              <a:spcBef>
                <a:spcPts val="0"/>
              </a:spcBef>
              <a:spcAft>
                <a:spcPts val="0"/>
              </a:spcAft>
              <a:buClr>
                <a:schemeClr val="dk1"/>
              </a:buClr>
              <a:buSzPts val="1200"/>
              <a:buFont typeface="Calibri"/>
              <a:buAutoNum type="arabicParenR"/>
            </a:pPr>
            <a:r>
              <a:rPr lang="en-US" b="0" i="1">
                <a:latin typeface="Cenutry Gothic"/>
              </a:rPr>
              <a:t>Create a new folder on your desktop. </a:t>
            </a:r>
            <a:endParaRPr i="1">
              <a:latin typeface="Cenutry Gothic"/>
            </a:endParaRPr>
          </a:p>
          <a:p>
            <a:pPr marL="241653" lvl="0" indent="-241653" algn="l" rtl="0">
              <a:spcBef>
                <a:spcPts val="0"/>
              </a:spcBef>
              <a:spcAft>
                <a:spcPts val="0"/>
              </a:spcAft>
              <a:buClr>
                <a:schemeClr val="dk1"/>
              </a:buClr>
              <a:buSzPts val="1200"/>
              <a:buFont typeface="Calibri"/>
              <a:buAutoNum type="arabicParenR"/>
            </a:pPr>
            <a:r>
              <a:rPr lang="en-US" b="0" i="1">
                <a:latin typeface="Cenutry Gothic"/>
              </a:rPr>
              <a:t>Name the folder: Job Search.</a:t>
            </a:r>
            <a:endParaRPr i="1">
              <a:latin typeface="Cenutry Gothic"/>
            </a:endParaRPr>
          </a:p>
          <a:p>
            <a:pPr marL="241653" lvl="0" indent="-241653" algn="l" rtl="0">
              <a:spcBef>
                <a:spcPts val="0"/>
              </a:spcBef>
              <a:spcAft>
                <a:spcPts val="0"/>
              </a:spcAft>
              <a:buClr>
                <a:schemeClr val="dk1"/>
              </a:buClr>
              <a:buSzPts val="1200"/>
              <a:buFont typeface="Calibri"/>
              <a:buAutoNum type="arabicParenR"/>
            </a:pPr>
            <a:r>
              <a:rPr lang="en-US" b="0" i="1">
                <a:latin typeface="Cenutry Gothic"/>
              </a:rPr>
              <a:t>Let’s create another folder.</a:t>
            </a:r>
            <a:endParaRPr i="1">
              <a:latin typeface="Cenutry Gothic"/>
            </a:endParaRPr>
          </a:p>
          <a:p>
            <a:pPr marL="241653" lvl="0" indent="-241653" algn="l" rtl="0">
              <a:spcBef>
                <a:spcPts val="0"/>
              </a:spcBef>
              <a:spcAft>
                <a:spcPts val="0"/>
              </a:spcAft>
              <a:buClr>
                <a:schemeClr val="dk1"/>
              </a:buClr>
              <a:buSzPts val="1200"/>
              <a:buFont typeface="Calibri"/>
              <a:buAutoNum type="arabicParenR"/>
            </a:pPr>
            <a:r>
              <a:rPr lang="en-US" b="0" i="1">
                <a:latin typeface="Cenutry Gothic"/>
              </a:rPr>
              <a:t>Name this folder: Job Leave and Benefits.</a:t>
            </a:r>
            <a:endParaRPr i="1">
              <a:latin typeface="Cenutry Gothic"/>
            </a:endParaRPr>
          </a:p>
          <a:p>
            <a:pPr marL="241653" lvl="0" indent="-241653" algn="l" rtl="0">
              <a:spcBef>
                <a:spcPts val="0"/>
              </a:spcBef>
              <a:spcAft>
                <a:spcPts val="0"/>
              </a:spcAft>
              <a:buClr>
                <a:schemeClr val="dk1"/>
              </a:buClr>
              <a:buSzPts val="1200"/>
              <a:buFont typeface="Calibri"/>
              <a:buAutoNum type="arabicParenR"/>
            </a:pPr>
            <a:r>
              <a:rPr lang="en-US" b="0" i="1">
                <a:latin typeface="Cenutry Gothic"/>
              </a:rPr>
              <a:t>Now find the file called </a:t>
            </a:r>
            <a:r>
              <a:rPr lang="en-US" i="1">
                <a:latin typeface="Cenutry Gothic"/>
              </a:rPr>
              <a:t>Save-on-Foods </a:t>
            </a:r>
            <a:r>
              <a:rPr lang="en-US" b="0" i="1">
                <a:latin typeface="Cenutry Gothic"/>
              </a:rPr>
              <a:t>Resume on your desktop. </a:t>
            </a:r>
            <a:endParaRPr i="1">
              <a:latin typeface="Cenutry Gothic"/>
            </a:endParaRPr>
          </a:p>
          <a:p>
            <a:pPr marL="241653" lvl="0" indent="-241653" algn="l" rtl="0">
              <a:spcBef>
                <a:spcPts val="0"/>
              </a:spcBef>
              <a:spcAft>
                <a:spcPts val="0"/>
              </a:spcAft>
              <a:buClr>
                <a:schemeClr val="dk1"/>
              </a:buClr>
              <a:buSzPts val="1200"/>
              <a:buFont typeface="Calibri"/>
              <a:buAutoNum type="arabicParenR"/>
            </a:pPr>
            <a:r>
              <a:rPr lang="en-US" b="0" i="1">
                <a:latin typeface="Cenutry Gothic"/>
              </a:rPr>
              <a:t>Let’s move </a:t>
            </a:r>
            <a:r>
              <a:rPr lang="en-US" i="1">
                <a:latin typeface="Cenutry Gothic"/>
              </a:rPr>
              <a:t>Save-on-Foods </a:t>
            </a:r>
            <a:r>
              <a:rPr lang="en-US" b="0" i="1">
                <a:latin typeface="Cenutry Gothic"/>
              </a:rPr>
              <a:t>Resume into the Job Search folder.</a:t>
            </a:r>
            <a:endParaRPr i="1">
              <a:latin typeface="Cenutry Gothic"/>
            </a:endParaRPr>
          </a:p>
          <a:p>
            <a:pPr marL="241653" lvl="0" indent="-241653" algn="l" rtl="0">
              <a:spcBef>
                <a:spcPts val="0"/>
              </a:spcBef>
              <a:spcAft>
                <a:spcPts val="0"/>
              </a:spcAft>
              <a:buClr>
                <a:schemeClr val="dk1"/>
              </a:buClr>
              <a:buSzPts val="1200"/>
              <a:buFont typeface="Calibri"/>
              <a:buAutoNum type="arabicParenR"/>
            </a:pPr>
            <a:r>
              <a:rPr lang="en-US" b="0" i="1">
                <a:latin typeface="Cenutry Gothic"/>
              </a:rPr>
              <a:t>Find the file called </a:t>
            </a:r>
            <a:r>
              <a:rPr lang="en-US" i="1">
                <a:latin typeface="Cenutry Gothic"/>
              </a:rPr>
              <a:t>Save-on-Foods </a:t>
            </a:r>
            <a:r>
              <a:rPr lang="en-US" b="0" i="1">
                <a:latin typeface="Cenutry Gothic"/>
              </a:rPr>
              <a:t>Cover Letter on your desktop. </a:t>
            </a:r>
            <a:endParaRPr i="1">
              <a:latin typeface="Cenutry Gothic"/>
            </a:endParaRPr>
          </a:p>
          <a:p>
            <a:pPr marL="241653" lvl="0" indent="-241653" algn="l" rtl="0">
              <a:spcBef>
                <a:spcPts val="0"/>
              </a:spcBef>
              <a:spcAft>
                <a:spcPts val="0"/>
              </a:spcAft>
              <a:buClr>
                <a:schemeClr val="dk1"/>
              </a:buClr>
              <a:buSzPts val="1200"/>
              <a:buFont typeface="Calibri"/>
              <a:buAutoNum type="arabicParenR"/>
            </a:pPr>
            <a:r>
              <a:rPr lang="en-US" b="0" i="1">
                <a:latin typeface="Cenutry Gothic"/>
              </a:rPr>
              <a:t>Let’s move </a:t>
            </a:r>
            <a:r>
              <a:rPr lang="en-US" i="1">
                <a:latin typeface="Cenutry Gothic"/>
              </a:rPr>
              <a:t>Save-on-Foods </a:t>
            </a:r>
            <a:r>
              <a:rPr lang="en-US" b="0" i="1">
                <a:latin typeface="Cenutry Gothic"/>
              </a:rPr>
              <a:t>Cover Letter into the Job Leave and Benefits folder. Is this file in the right folder? No, it should be in the Job Search folder. Let’s move it there.</a:t>
            </a:r>
            <a:endParaRPr i="1">
              <a:latin typeface="Cenutry Gothic"/>
            </a:endParaRPr>
          </a:p>
          <a:p>
            <a:pPr marL="241653" lvl="0" indent="-241653" algn="l" rtl="0">
              <a:spcBef>
                <a:spcPts val="0"/>
              </a:spcBef>
              <a:spcAft>
                <a:spcPts val="0"/>
              </a:spcAft>
              <a:buClr>
                <a:schemeClr val="dk1"/>
              </a:buClr>
              <a:buSzPts val="1200"/>
              <a:buFont typeface="Calibri"/>
              <a:buAutoNum type="arabicParenR"/>
            </a:pPr>
            <a:r>
              <a:rPr lang="en-US" b="0" i="1">
                <a:latin typeface="Cenutry Gothic"/>
              </a:rPr>
              <a:t>Now, find and move Reference Letter. Which folder would you put it in? (wait for answer) Yes, into the Job Search folder.</a:t>
            </a:r>
            <a:endParaRPr i="1">
              <a:latin typeface="Cenutry Gothic"/>
            </a:endParaRPr>
          </a:p>
          <a:p>
            <a:pPr marL="241653" lvl="0" indent="-241653" algn="l" rtl="0">
              <a:spcBef>
                <a:spcPts val="0"/>
              </a:spcBef>
              <a:spcAft>
                <a:spcPts val="0"/>
              </a:spcAft>
              <a:buClr>
                <a:schemeClr val="dk1"/>
              </a:buClr>
              <a:buSzPts val="1200"/>
              <a:buFont typeface="Calibri"/>
              <a:buAutoNum type="arabicParenR"/>
            </a:pPr>
            <a:r>
              <a:rPr lang="en-US" b="0" i="1">
                <a:latin typeface="Cenutry Gothic"/>
              </a:rPr>
              <a:t>What about Doctor’s Note Aug 31? (wait for answer) Yes, into the Job Leave and Benefits folder. Let’s move it there.</a:t>
            </a:r>
            <a:endParaRPr i="1">
              <a:latin typeface="Cenutry Gothic"/>
            </a:endParaRPr>
          </a:p>
          <a:p>
            <a:pPr marL="0" lvl="0" indent="0" algn="l" rtl="0">
              <a:spcBef>
                <a:spcPts val="0"/>
              </a:spcBef>
              <a:spcAft>
                <a:spcPts val="0"/>
              </a:spcAft>
              <a:buNone/>
            </a:pPr>
            <a:endParaRPr b="0">
              <a:latin typeface="Cenutry Gothic"/>
            </a:endParaRPr>
          </a:p>
          <a:p>
            <a:pPr marL="0" lvl="0" indent="0" algn="l" rtl="0">
              <a:spcBef>
                <a:spcPts val="0"/>
              </a:spcBef>
              <a:spcAft>
                <a:spcPts val="0"/>
              </a:spcAft>
              <a:buNone/>
            </a:pPr>
            <a:r>
              <a:rPr lang="en-US" b="1">
                <a:latin typeface="Cenutry Gothic"/>
              </a:rPr>
              <a:t>Instructions </a:t>
            </a:r>
            <a:r>
              <a:rPr lang="en-US" b="1" u="none">
                <a:latin typeface="Cenutry Gothic"/>
              </a:rPr>
              <a:t>for the </a:t>
            </a:r>
            <a:r>
              <a:rPr lang="en-US" b="1">
                <a:latin typeface="Cenutry Gothic"/>
              </a:rPr>
              <a:t>Tutor:</a:t>
            </a:r>
            <a:endParaRPr>
              <a:latin typeface="Cenutry Gothic"/>
            </a:endParaRPr>
          </a:p>
          <a:p>
            <a:pPr marL="302066" lvl="0" indent="-302066" algn="l" rtl="0">
              <a:spcBef>
                <a:spcPts val="0"/>
              </a:spcBef>
              <a:spcAft>
                <a:spcPts val="0"/>
              </a:spcAft>
              <a:buClr>
                <a:schemeClr val="dk1"/>
              </a:buClr>
              <a:buSzPts val="1200"/>
              <a:buFont typeface="Arial"/>
              <a:buChar char="•"/>
            </a:pPr>
            <a:r>
              <a:rPr lang="en-US">
                <a:latin typeface="Cenutry Gothic"/>
              </a:rPr>
              <a:t>Have the learner repeat this activity and practice as many times as they need (at least three times.)</a:t>
            </a:r>
            <a:endParaRPr>
              <a:latin typeface="Cenutry Gothic"/>
            </a:endParaRPr>
          </a:p>
          <a:p>
            <a:pPr marL="302066" lvl="0" indent="-302066" algn="l" rtl="0">
              <a:spcBef>
                <a:spcPts val="0"/>
              </a:spcBef>
              <a:spcAft>
                <a:spcPts val="0"/>
              </a:spcAft>
              <a:buClr>
                <a:schemeClr val="dk1"/>
              </a:buClr>
              <a:buSzPts val="1200"/>
              <a:buFont typeface="Arial"/>
              <a:buChar char="•"/>
            </a:pPr>
            <a:r>
              <a:rPr lang="en-US">
                <a:latin typeface="Cenutry Gothic"/>
              </a:rPr>
              <a:t>Check the Learner's skills. Has the learner shown you they can do the skills at least three times without support? </a:t>
            </a:r>
            <a:endParaRPr>
              <a:latin typeface="Cenutry Gothic"/>
            </a:endParaRPr>
          </a:p>
          <a:p>
            <a:pPr marL="0" lvl="0" indent="0" algn="l" rtl="0">
              <a:spcBef>
                <a:spcPts val="0"/>
              </a:spcBef>
              <a:spcAft>
                <a:spcPts val="0"/>
              </a:spcAft>
              <a:buNone/>
            </a:pPr>
            <a:endParaRPr b="0">
              <a:latin typeface="Cenutry Gothic"/>
            </a:endParaRPr>
          </a:p>
          <a:p>
            <a:pPr marL="241653" lvl="0" indent="-165453" algn="l" rtl="0">
              <a:spcBef>
                <a:spcPts val="0"/>
              </a:spcBef>
              <a:spcAft>
                <a:spcPts val="0"/>
              </a:spcAft>
              <a:buClr>
                <a:schemeClr val="dk1"/>
              </a:buClr>
              <a:buSzPts val="1200"/>
              <a:buFont typeface="Calibri"/>
              <a:buNone/>
            </a:pPr>
            <a:endParaRPr b="0">
              <a:latin typeface="Cenutry Gothic"/>
            </a:endParaRPr>
          </a:p>
        </p:txBody>
      </p:sp>
      <p:sp>
        <p:nvSpPr>
          <p:cNvPr id="231" name="Google Shape;231;p16: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17: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b="1">
                <a:latin typeface="Cenutry Gothic"/>
              </a:rPr>
              <a:t>Instructions </a:t>
            </a:r>
            <a:r>
              <a:rPr lang="en-US" b="1" u="none">
                <a:latin typeface="Cenutry Gothic"/>
              </a:rPr>
              <a:t>for the </a:t>
            </a:r>
            <a:r>
              <a:rPr lang="en-US" b="1">
                <a:latin typeface="Cenutry Gothic"/>
              </a:rPr>
              <a:t>Tutor:</a:t>
            </a:r>
            <a:endParaRPr>
              <a:latin typeface="Cenutry Gothic"/>
            </a:endParaRPr>
          </a:p>
          <a:p>
            <a:pPr marL="0" lvl="0" indent="0" algn="l" rtl="0">
              <a:spcBef>
                <a:spcPts val="0"/>
              </a:spcBef>
              <a:spcAft>
                <a:spcPts val="0"/>
              </a:spcAft>
              <a:buNone/>
            </a:pPr>
            <a:r>
              <a:rPr lang="en-US">
                <a:latin typeface="Cenutry Gothic"/>
              </a:rPr>
              <a:t>These are the skills the learner will master at the end of the lesson.  </a:t>
            </a:r>
            <a:endParaRPr>
              <a:latin typeface="Cenutry Gothic"/>
            </a:endParaRPr>
          </a:p>
          <a:p>
            <a:pPr marL="0" lvl="0" indent="0" algn="l" rtl="0">
              <a:spcBef>
                <a:spcPts val="0"/>
              </a:spcBef>
              <a:spcAft>
                <a:spcPts val="0"/>
              </a:spcAft>
              <a:buNone/>
            </a:pPr>
            <a:endParaRPr>
              <a:latin typeface="Cenutry Gothic"/>
            </a:endParaRPr>
          </a:p>
          <a:p>
            <a:pPr marL="0" lvl="0" indent="0" algn="l" rtl="0">
              <a:spcBef>
                <a:spcPts val="0"/>
              </a:spcBef>
              <a:spcAft>
                <a:spcPts val="0"/>
              </a:spcAft>
              <a:buNone/>
            </a:pPr>
            <a:r>
              <a:rPr lang="en-US" b="1">
                <a:latin typeface="Cenutry Gothic"/>
              </a:rPr>
              <a:t>Say to the learner</a:t>
            </a:r>
            <a:r>
              <a:rPr lang="en-US">
                <a:latin typeface="Cenutry Gothic"/>
              </a:rPr>
              <a:t>: </a:t>
            </a:r>
            <a:endParaRPr>
              <a:latin typeface="Cenutry Gothic"/>
            </a:endParaRPr>
          </a:p>
          <a:p>
            <a:pPr marL="0" lvl="0" indent="0" algn="l" rtl="0">
              <a:spcBef>
                <a:spcPts val="0"/>
              </a:spcBef>
              <a:spcAft>
                <a:spcPts val="0"/>
              </a:spcAft>
              <a:buNone/>
            </a:pPr>
            <a:r>
              <a:rPr lang="en-US" i="1">
                <a:latin typeface="Cenutry Gothic"/>
              </a:rPr>
              <a:t>Let’s be more organized! </a:t>
            </a:r>
            <a:endParaRPr i="1">
              <a:latin typeface="Cenutry Gothic"/>
            </a:endParaRPr>
          </a:p>
          <a:p>
            <a:pPr marL="0" lvl="0" indent="0" algn="l" rtl="0">
              <a:spcBef>
                <a:spcPts val="0"/>
              </a:spcBef>
              <a:spcAft>
                <a:spcPts val="0"/>
              </a:spcAft>
              <a:buNone/>
            </a:pPr>
            <a:r>
              <a:rPr lang="en-US" i="1">
                <a:latin typeface="Cenutry Gothic"/>
              </a:rPr>
              <a:t>We can make a sub folder.  A sub folder is a folder inside a bigger folder. </a:t>
            </a:r>
            <a:endParaRPr i="1">
              <a:latin typeface="Cenutry Gothic"/>
            </a:endParaRPr>
          </a:p>
          <a:p>
            <a:pPr marL="0" lvl="0" indent="0" algn="l" rtl="0">
              <a:spcBef>
                <a:spcPts val="0"/>
              </a:spcBef>
              <a:spcAft>
                <a:spcPts val="0"/>
              </a:spcAft>
              <a:buNone/>
            </a:pPr>
            <a:r>
              <a:rPr lang="en-US" i="1">
                <a:latin typeface="Cenutry Gothic"/>
              </a:rPr>
              <a:t>This helps us find files more easily when we need to. </a:t>
            </a:r>
            <a:endParaRPr i="1">
              <a:latin typeface="Cenutry Gothic"/>
            </a:endParaRPr>
          </a:p>
          <a:p>
            <a:pPr marL="0" lvl="0" indent="0" algn="l" rtl="0">
              <a:spcBef>
                <a:spcPts val="0"/>
              </a:spcBef>
              <a:spcAft>
                <a:spcPts val="0"/>
              </a:spcAft>
              <a:buNone/>
            </a:pPr>
            <a:endParaRPr i="1">
              <a:latin typeface="Cenutry Gothic"/>
            </a:endParaRPr>
          </a:p>
          <a:p>
            <a:pPr marL="0" lvl="0" indent="0" algn="l" rtl="0">
              <a:spcBef>
                <a:spcPts val="0"/>
              </a:spcBef>
              <a:spcAft>
                <a:spcPts val="0"/>
              </a:spcAft>
              <a:buNone/>
            </a:pPr>
            <a:r>
              <a:rPr lang="en-US" i="1">
                <a:latin typeface="Cenutry Gothic"/>
              </a:rPr>
              <a:t>We are going to do the following: </a:t>
            </a:r>
            <a:endParaRPr i="1">
              <a:latin typeface="Cenutry Gothic"/>
            </a:endParaRPr>
          </a:p>
          <a:p>
            <a:pPr marL="181240" lvl="0" indent="-181240" algn="l" rtl="0">
              <a:spcBef>
                <a:spcPts val="0"/>
              </a:spcBef>
              <a:spcAft>
                <a:spcPts val="0"/>
              </a:spcAft>
              <a:buClr>
                <a:schemeClr val="dk1"/>
              </a:buClr>
              <a:buSzPts val="1200"/>
              <a:buFont typeface="Arial"/>
              <a:buChar char="•"/>
            </a:pPr>
            <a:r>
              <a:rPr lang="en-US" i="1">
                <a:latin typeface="Cenutry Gothic"/>
              </a:rPr>
              <a:t>learn how to create a sub folder inside a folder on your computer</a:t>
            </a:r>
            <a:endParaRPr i="1">
              <a:latin typeface="Cenutry Gothic"/>
            </a:endParaRPr>
          </a:p>
          <a:p>
            <a:pPr marL="181240" lvl="0" indent="-181240" algn="l" rtl="0">
              <a:spcBef>
                <a:spcPts val="0"/>
              </a:spcBef>
              <a:spcAft>
                <a:spcPts val="0"/>
              </a:spcAft>
              <a:buClr>
                <a:schemeClr val="dk1"/>
              </a:buClr>
              <a:buSzPts val="1200"/>
              <a:buFont typeface="Arial"/>
              <a:buChar char="•"/>
            </a:pPr>
            <a:r>
              <a:rPr lang="en-US" i="1">
                <a:latin typeface="Cenutry Gothic"/>
              </a:rPr>
              <a:t>learn how to move files into sub folders.</a:t>
            </a:r>
            <a:endParaRPr i="1">
              <a:latin typeface="Cenutry Gothic"/>
            </a:endParaRPr>
          </a:p>
          <a:p>
            <a:pPr marL="0" lvl="0" indent="0" algn="l" rtl="0">
              <a:spcBef>
                <a:spcPts val="0"/>
              </a:spcBef>
              <a:spcAft>
                <a:spcPts val="0"/>
              </a:spcAft>
              <a:buNone/>
            </a:pPr>
            <a:endParaRPr b="0">
              <a:latin typeface="Cenutry Gothic"/>
            </a:endParaRPr>
          </a:p>
          <a:p>
            <a:pPr marL="0" lvl="0" indent="0" algn="l" rtl="0">
              <a:spcBef>
                <a:spcPts val="0"/>
              </a:spcBef>
              <a:spcAft>
                <a:spcPts val="0"/>
              </a:spcAft>
              <a:buNone/>
            </a:pPr>
            <a:endParaRPr>
              <a:latin typeface="Cenutry Gothic"/>
            </a:endParaRPr>
          </a:p>
          <a:p>
            <a:pPr marL="0" lvl="0" indent="0" algn="l" rtl="0">
              <a:spcBef>
                <a:spcPts val="0"/>
              </a:spcBef>
              <a:spcAft>
                <a:spcPts val="0"/>
              </a:spcAft>
              <a:buNone/>
            </a:pPr>
            <a:endParaRPr>
              <a:latin typeface="Cenutry Gothic"/>
            </a:endParaRPr>
          </a:p>
          <a:p>
            <a:pPr marL="0" lvl="0" indent="0" algn="l" rtl="0">
              <a:spcBef>
                <a:spcPts val="0"/>
              </a:spcBef>
              <a:spcAft>
                <a:spcPts val="0"/>
              </a:spcAft>
              <a:buNone/>
            </a:pPr>
            <a:endParaRPr>
              <a:latin typeface="Cenutry Gothic"/>
            </a:endParaRPr>
          </a:p>
          <a:p>
            <a:pPr marL="0" lvl="0" indent="0" algn="l" rtl="0">
              <a:spcBef>
                <a:spcPts val="0"/>
              </a:spcBef>
              <a:spcAft>
                <a:spcPts val="0"/>
              </a:spcAft>
              <a:buNone/>
            </a:pPr>
            <a:endParaRPr>
              <a:latin typeface="Cenutry Gothic"/>
            </a:endParaRPr>
          </a:p>
        </p:txBody>
      </p:sp>
      <p:sp>
        <p:nvSpPr>
          <p:cNvPr id="240" name="Google Shape;240;p17: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18: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b="1">
              <a:latin typeface="Cenutry Gothic"/>
              <a:cs typeface="Calibri" panose="020F0502020204030204" pitchFamily="34" charset="0"/>
            </a:endParaRPr>
          </a:p>
          <a:p>
            <a:pPr marL="0" lvl="0" indent="0" algn="l" rtl="0">
              <a:spcBef>
                <a:spcPts val="0"/>
              </a:spcBef>
              <a:spcAft>
                <a:spcPts val="0"/>
              </a:spcAft>
              <a:buNone/>
            </a:pPr>
            <a:r>
              <a:rPr lang="en-US" b="1">
                <a:latin typeface="Cenutry Gothic"/>
                <a:cs typeface="Calibri" panose="020F0502020204030204" pitchFamily="34" charset="0"/>
              </a:rPr>
              <a:t>Say to the Learner: </a:t>
            </a:r>
            <a:endParaRPr>
              <a:latin typeface="Cenutry Gothic"/>
              <a:cs typeface="Calibri" panose="020F0502020204030204" pitchFamily="34" charset="0"/>
            </a:endParaRPr>
          </a:p>
          <a:p>
            <a:pPr marL="0" lvl="0" indent="0" algn="l" rtl="0">
              <a:spcBef>
                <a:spcPts val="0"/>
              </a:spcBef>
              <a:spcAft>
                <a:spcPts val="0"/>
              </a:spcAft>
              <a:buNone/>
            </a:pPr>
            <a:r>
              <a:rPr lang="en-US" i="1">
                <a:latin typeface="Cenutry Gothic"/>
                <a:cs typeface="Calibri" panose="020F0502020204030204" pitchFamily="34" charset="0"/>
              </a:rPr>
              <a:t>Now, let’s watch a video on how to create sub folders inside a folder, and move files into a sub folder. </a:t>
            </a:r>
            <a:r>
              <a:rPr lang="en-US" b="0" i="1">
                <a:solidFill>
                  <a:srgbClr val="000000"/>
                </a:solidFill>
                <a:latin typeface="Cenutry Gothic"/>
                <a:ea typeface="Calibri"/>
                <a:cs typeface="Calibri" panose="020F0502020204030204" pitchFamily="34" charset="0"/>
                <a:sym typeface="Calibri"/>
              </a:rPr>
              <a:t>We can watch the video several times. So, don't worry if you don't catch everything the first time.</a:t>
            </a:r>
            <a:endParaRPr i="1">
              <a:latin typeface="Cenutry Gothic"/>
              <a:cs typeface="Calibri" panose="020F0502020204030204" pitchFamily="34" charset="0"/>
            </a:endParaRPr>
          </a:p>
          <a:p>
            <a:pPr marL="0" lvl="0" indent="0" algn="l" rtl="0">
              <a:spcBef>
                <a:spcPts val="0"/>
              </a:spcBef>
              <a:spcAft>
                <a:spcPts val="0"/>
              </a:spcAft>
              <a:buNone/>
            </a:pPr>
            <a:endParaRPr lang="en-US" b="1">
              <a:latin typeface="Cenutry Gothic"/>
              <a:cs typeface="Calibri" panose="020F0502020204030204" pitchFamily="34" charset="0"/>
            </a:endParaRPr>
          </a:p>
          <a:p>
            <a:pPr marL="0" lvl="0" indent="0" algn="l" rtl="0">
              <a:spcBef>
                <a:spcPts val="0"/>
              </a:spcBef>
              <a:spcAft>
                <a:spcPts val="0"/>
              </a:spcAft>
              <a:buNone/>
            </a:pPr>
            <a:endParaRPr b="1">
              <a:latin typeface="Cenutry Gothic"/>
              <a:cs typeface="Calibri" panose="020F0502020204030204" pitchFamily="34" charset="0"/>
            </a:endParaRPr>
          </a:p>
          <a:p>
            <a:pPr marL="0" lvl="0" indent="0" algn="l" rtl="0">
              <a:spcBef>
                <a:spcPts val="0"/>
              </a:spcBef>
              <a:spcAft>
                <a:spcPts val="0"/>
              </a:spcAft>
              <a:buNone/>
            </a:pPr>
            <a:r>
              <a:rPr lang="en-US" sz="1200" b="1" i="0" u="none" strike="noStrike">
                <a:solidFill>
                  <a:srgbClr val="000000"/>
                </a:solidFill>
                <a:latin typeface="Cenutry Gothic"/>
                <a:ea typeface="Calibri"/>
                <a:cs typeface="Calibri" panose="020F0502020204030204" pitchFamily="34" charset="0"/>
                <a:sym typeface="Calibri"/>
              </a:rPr>
              <a:t>Instructions for the Tutor: </a:t>
            </a:r>
            <a:endParaRPr b="0">
              <a:latin typeface="Cenutry Gothic"/>
              <a:cs typeface="Calibri" panose="020F0502020204030204" pitchFamily="34" charset="0"/>
            </a:endParaRPr>
          </a:p>
          <a:p>
            <a:pPr marL="0" lvl="0" indent="0" algn="l" rtl="0">
              <a:spcBef>
                <a:spcPts val="0"/>
              </a:spcBef>
              <a:spcAft>
                <a:spcPts val="0"/>
              </a:spcAft>
              <a:buNone/>
            </a:pPr>
            <a:r>
              <a:rPr lang="en-US" sz="1200" b="0" i="0" u="none" strike="noStrike">
                <a:solidFill>
                  <a:srgbClr val="000000"/>
                </a:solidFill>
                <a:latin typeface="Cenutry Gothic"/>
                <a:ea typeface="Arial"/>
                <a:cs typeface="Calibri" panose="020F0502020204030204" pitchFamily="34" charset="0"/>
                <a:sym typeface="Arial"/>
              </a:rPr>
              <a:t>•</a:t>
            </a:r>
            <a:r>
              <a:rPr lang="en-US" sz="1200" b="0" i="0" u="none" strike="noStrike">
                <a:solidFill>
                  <a:srgbClr val="000000"/>
                </a:solidFill>
                <a:latin typeface="Cenutry Gothic"/>
                <a:ea typeface="Calibri"/>
                <a:cs typeface="Calibri" panose="020F0502020204030204" pitchFamily="34" charset="0"/>
                <a:sym typeface="Calibri"/>
              </a:rPr>
              <a:t>The icon in the slide with the red triangle is a link to the video Lesson on YouTube.</a:t>
            </a:r>
            <a:endParaRPr b="0">
              <a:latin typeface="Cenutry Gothic"/>
              <a:cs typeface="Calibri" panose="020F0502020204030204" pitchFamily="34" charset="0"/>
            </a:endParaRPr>
          </a:p>
          <a:p>
            <a:pPr marL="0" lvl="0" indent="0" algn="l" rtl="0">
              <a:spcBef>
                <a:spcPts val="0"/>
              </a:spcBef>
              <a:spcAft>
                <a:spcPts val="0"/>
              </a:spcAft>
              <a:buNone/>
            </a:pPr>
            <a:r>
              <a:rPr lang="en-US" sz="1200" b="0" i="0" u="none" strike="noStrike">
                <a:solidFill>
                  <a:srgbClr val="000000"/>
                </a:solidFill>
                <a:latin typeface="Cenutry Gothic"/>
                <a:ea typeface="Arial"/>
                <a:cs typeface="Calibri" panose="020F0502020204030204" pitchFamily="34" charset="0"/>
                <a:sym typeface="Arial"/>
              </a:rPr>
              <a:t>•</a:t>
            </a:r>
            <a:r>
              <a:rPr lang="en-US" sz="1200" b="0" i="0" u="none" strike="noStrike">
                <a:solidFill>
                  <a:srgbClr val="000000"/>
                </a:solidFill>
                <a:latin typeface="Cenutry Gothic"/>
                <a:ea typeface="Calibri"/>
                <a:cs typeface="Calibri" panose="020F0502020204030204" pitchFamily="34" charset="0"/>
                <a:sym typeface="Calibri"/>
              </a:rPr>
              <a:t>Just click on that link (in Slideshow mode) to open the video Lesson.</a:t>
            </a:r>
            <a:endParaRPr b="0">
              <a:latin typeface="Cenutry Gothic"/>
              <a:cs typeface="Calibri" panose="020F0502020204030204" pitchFamily="34" charset="0"/>
            </a:endParaRPr>
          </a:p>
          <a:p>
            <a:pPr marL="0" lvl="0" indent="0" algn="l" rtl="0">
              <a:spcBef>
                <a:spcPts val="0"/>
              </a:spcBef>
              <a:spcAft>
                <a:spcPts val="0"/>
              </a:spcAft>
              <a:buNone/>
            </a:pPr>
            <a:r>
              <a:rPr lang="en-US" sz="1200" b="0" i="0" u="none" strike="noStrike">
                <a:solidFill>
                  <a:srgbClr val="000000"/>
                </a:solidFill>
                <a:latin typeface="Cenutry Gothic"/>
                <a:ea typeface="Arial"/>
                <a:cs typeface="Calibri" panose="020F0502020204030204" pitchFamily="34" charset="0"/>
                <a:sym typeface="Arial"/>
              </a:rPr>
              <a:t>•</a:t>
            </a:r>
            <a:r>
              <a:rPr lang="en-US" sz="1200" b="0" i="0" u="none" strike="noStrike">
                <a:solidFill>
                  <a:srgbClr val="000000"/>
                </a:solidFill>
                <a:latin typeface="Cenutry Gothic"/>
                <a:ea typeface="Calibri"/>
                <a:cs typeface="Calibri" panose="020F0502020204030204" pitchFamily="34" charset="0"/>
                <a:sym typeface="Calibri"/>
              </a:rPr>
              <a:t>Here is that link in case the one in the slide doesn’t work:</a:t>
            </a:r>
            <a:endParaRPr b="0">
              <a:latin typeface="Cenutry Gothic"/>
              <a:cs typeface="Calibri" panose="020F0502020204030204" pitchFamily="34" charset="0"/>
            </a:endParaRPr>
          </a:p>
          <a:p>
            <a:pPr marL="181240" lvl="0" indent="-181240" algn="l" rtl="0">
              <a:spcBef>
                <a:spcPts val="0"/>
              </a:spcBef>
              <a:spcAft>
                <a:spcPts val="0"/>
              </a:spcAft>
              <a:buClr>
                <a:schemeClr val="dk1"/>
              </a:buClr>
              <a:buSzPts val="1200"/>
              <a:buFont typeface="Arial"/>
              <a:buChar char="•"/>
            </a:pPr>
            <a:r>
              <a:rPr lang="en-US" b="1">
                <a:latin typeface="Cenutry Gothic"/>
                <a:cs typeface="Calibri" panose="020F0502020204030204" pitchFamily="34" charset="0"/>
              </a:rPr>
              <a:t>https://youtu.be/Vtd-8fFn1RE</a:t>
            </a:r>
          </a:p>
          <a:p>
            <a:pPr marL="181240" lvl="0" indent="-181240" algn="l" rtl="0">
              <a:spcBef>
                <a:spcPts val="0"/>
              </a:spcBef>
              <a:spcAft>
                <a:spcPts val="0"/>
              </a:spcAft>
              <a:buClr>
                <a:schemeClr val="dk1"/>
              </a:buClr>
              <a:buSzPts val="1200"/>
              <a:buFont typeface="Arial"/>
              <a:buChar char="•"/>
            </a:pPr>
            <a:endParaRPr>
              <a:latin typeface="Cenutry Gothic"/>
              <a:cs typeface="Calibri" panose="020F0502020204030204" pitchFamily="34" charset="0"/>
            </a:endParaRPr>
          </a:p>
          <a:p>
            <a:pPr marL="457200" lvl="1" indent="0" algn="l" rtl="0">
              <a:spcBef>
                <a:spcPts val="0"/>
              </a:spcBef>
              <a:spcAft>
                <a:spcPts val="0"/>
              </a:spcAft>
              <a:buNone/>
            </a:pPr>
            <a:r>
              <a:rPr lang="en-US">
                <a:latin typeface="Cenutry Gothic"/>
                <a:cs typeface="Calibri" panose="020F0502020204030204" pitchFamily="34" charset="0"/>
              </a:rPr>
              <a:t>Video length: </a:t>
            </a:r>
            <a:r>
              <a:rPr lang="en-US" b="1">
                <a:latin typeface="Cenutry Gothic"/>
                <a:cs typeface="Calibri" panose="020F0502020204030204" pitchFamily="34" charset="0"/>
              </a:rPr>
              <a:t>0:02:32</a:t>
            </a:r>
            <a:endParaRPr>
              <a:latin typeface="Cenutry Gothic"/>
              <a:cs typeface="Calibri" panose="020F0502020204030204" pitchFamily="34" charset="0"/>
            </a:endParaRPr>
          </a:p>
          <a:p>
            <a:pPr marL="457200" lvl="1" indent="0" algn="l" rtl="0">
              <a:spcBef>
                <a:spcPts val="0"/>
              </a:spcBef>
              <a:spcAft>
                <a:spcPts val="0"/>
              </a:spcAft>
              <a:buNone/>
            </a:pPr>
            <a:endParaRPr>
              <a:latin typeface="Cenutry Gothic"/>
              <a:cs typeface="Calibri" panose="020F0502020204030204" pitchFamily="34" charset="0"/>
            </a:endParaRPr>
          </a:p>
          <a:p>
            <a:pPr marL="181240" lvl="0" indent="-181240" algn="l" rtl="0">
              <a:spcBef>
                <a:spcPts val="0"/>
              </a:spcBef>
              <a:spcAft>
                <a:spcPts val="0"/>
              </a:spcAft>
              <a:buClr>
                <a:srgbClr val="000000"/>
              </a:buClr>
              <a:buSzPts val="1200"/>
              <a:buFont typeface="Arial"/>
              <a:buChar char="•"/>
            </a:pPr>
            <a:r>
              <a:rPr lang="en-US" b="0" i="0">
                <a:solidFill>
                  <a:srgbClr val="000000"/>
                </a:solidFill>
                <a:latin typeface="Cenutry Gothic"/>
                <a:ea typeface="Calibri"/>
                <a:cs typeface="Calibri" panose="020F0502020204030204" pitchFamily="34" charset="0"/>
                <a:sym typeface="Calibri"/>
              </a:rPr>
              <a:t>For remote tutoring, when you share screen to play the video, make sure you have shared the audio. </a:t>
            </a:r>
            <a:endParaRPr>
              <a:latin typeface="Cenutry Gothic"/>
              <a:cs typeface="Calibri" panose="020F0502020204030204" pitchFamily="34" charset="0"/>
            </a:endParaRPr>
          </a:p>
          <a:p>
            <a:pPr marL="181240" lvl="0" indent="-181240" algn="l" rtl="0">
              <a:spcBef>
                <a:spcPts val="0"/>
              </a:spcBef>
              <a:spcAft>
                <a:spcPts val="0"/>
              </a:spcAft>
              <a:buClr>
                <a:schemeClr val="dk1"/>
              </a:buClr>
              <a:buSzPts val="1200"/>
              <a:buFont typeface="Arial"/>
              <a:buChar char="•"/>
            </a:pPr>
            <a:r>
              <a:rPr lang="en-US">
                <a:latin typeface="Cenutry Gothic"/>
                <a:cs typeface="Calibri" panose="020F0502020204030204" pitchFamily="34" charset="0"/>
              </a:rPr>
              <a:t>Play the lesson a bit and check the learner can hear it ok. </a:t>
            </a:r>
            <a:endParaRPr>
              <a:latin typeface="Cenutry Gothic"/>
              <a:cs typeface="Calibri" panose="020F0502020204030204" pitchFamily="34" charset="0"/>
            </a:endParaRPr>
          </a:p>
          <a:p>
            <a:pPr marL="181240" lvl="0" indent="-181240" algn="l" rtl="0">
              <a:spcBef>
                <a:spcPts val="0"/>
              </a:spcBef>
              <a:spcAft>
                <a:spcPts val="0"/>
              </a:spcAft>
              <a:buClr>
                <a:schemeClr val="dk1"/>
              </a:buClr>
              <a:buSzPts val="1200"/>
              <a:buFont typeface="Arial"/>
              <a:buChar char="•"/>
            </a:pPr>
            <a:r>
              <a:rPr lang="en-US">
                <a:latin typeface="Cenutry Gothic"/>
                <a:cs typeface="Calibri" panose="020F0502020204030204" pitchFamily="34" charset="0"/>
              </a:rPr>
              <a:t>Play till the end of the video, then check for understanding. See the next slide for comprehension check questions.</a:t>
            </a:r>
            <a:endParaRPr>
              <a:latin typeface="Cenutry Gothic"/>
              <a:cs typeface="Calibri" panose="020F0502020204030204" pitchFamily="34" charset="0"/>
            </a:endParaRPr>
          </a:p>
          <a:p>
            <a:pPr marL="0" lvl="0" indent="0" algn="l" rtl="0">
              <a:spcBef>
                <a:spcPts val="0"/>
              </a:spcBef>
              <a:spcAft>
                <a:spcPts val="0"/>
              </a:spcAft>
              <a:buNone/>
            </a:pPr>
            <a:endParaRPr>
              <a:latin typeface="Cenutry Gothic"/>
            </a:endParaRPr>
          </a:p>
        </p:txBody>
      </p:sp>
      <p:sp>
        <p:nvSpPr>
          <p:cNvPr id="248" name="Google Shape;248;p18: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6: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b="1" u="none">
                <a:latin typeface="Century Gothic" panose="020B0502020202020204" pitchFamily="34" charset="0"/>
              </a:rPr>
              <a:t>Slide hidden from learner</a:t>
            </a:r>
            <a:endParaRPr b="1">
              <a:latin typeface="Century Gothic" panose="020B0502020202020204" pitchFamily="34" charset="0"/>
            </a:endParaRPr>
          </a:p>
          <a:p>
            <a:pPr marL="0" lvl="0" indent="0" algn="l" rtl="0">
              <a:spcBef>
                <a:spcPts val="0"/>
              </a:spcBef>
              <a:spcAft>
                <a:spcPts val="0"/>
              </a:spcAft>
              <a:buNone/>
            </a:pPr>
            <a:endParaRPr b="0" u="sng">
              <a:latin typeface="Century Gothic" panose="020B0502020202020204" pitchFamily="34" charset="0"/>
            </a:endParaRPr>
          </a:p>
          <a:p>
            <a:pPr marL="0" lvl="0" indent="0" algn="l" rtl="0">
              <a:spcBef>
                <a:spcPts val="0"/>
              </a:spcBef>
              <a:spcAft>
                <a:spcPts val="0"/>
              </a:spcAft>
              <a:buNone/>
            </a:pPr>
            <a:r>
              <a:rPr lang="en-US" b="1" u="sng">
                <a:latin typeface="Century Gothic" panose="020B0502020202020204" pitchFamily="34" charset="0"/>
              </a:rPr>
              <a:t>Pre-Requisite Skills</a:t>
            </a:r>
            <a:endParaRPr>
              <a:latin typeface="Century Gothic" panose="020B0502020202020204" pitchFamily="34" charset="0"/>
            </a:endParaRPr>
          </a:p>
          <a:p>
            <a:pPr marL="0" lvl="0" indent="0" algn="l" rtl="0">
              <a:spcBef>
                <a:spcPts val="0"/>
              </a:spcBef>
              <a:spcAft>
                <a:spcPts val="0"/>
              </a:spcAft>
              <a:buNone/>
            </a:pPr>
            <a:endParaRPr>
              <a:latin typeface="Century Gothic" panose="020B0502020202020204" pitchFamily="34" charset="0"/>
            </a:endParaRPr>
          </a:p>
          <a:p>
            <a:pPr marL="0" lvl="0" indent="0" algn="l" rtl="0">
              <a:spcBef>
                <a:spcPts val="0"/>
              </a:spcBef>
              <a:spcAft>
                <a:spcPts val="0"/>
              </a:spcAft>
              <a:buNone/>
            </a:pPr>
            <a:r>
              <a:rPr lang="en-US">
                <a:latin typeface="Century Gothic" panose="020B0502020202020204" pitchFamily="34" charset="0"/>
              </a:rPr>
              <a:t>Remember: like all lessons in Module 9 – Employment (Review), this is a </a:t>
            </a:r>
            <a:r>
              <a:rPr lang="en-US" b="1" u="sng">
                <a:latin typeface="Century Gothic" panose="020B0502020202020204" pitchFamily="34" charset="0"/>
              </a:rPr>
              <a:t>review </a:t>
            </a:r>
            <a:r>
              <a:rPr lang="en-US">
                <a:latin typeface="Century Gothic" panose="020B0502020202020204" pitchFamily="34" charset="0"/>
              </a:rPr>
              <a:t>lesson of the digital skills, and the learners may not be ready for this lesson.  </a:t>
            </a:r>
          </a:p>
          <a:p>
            <a:pPr marL="0" lvl="0" indent="0" algn="l" rtl="0">
              <a:spcBef>
                <a:spcPts val="0"/>
              </a:spcBef>
              <a:spcAft>
                <a:spcPts val="0"/>
              </a:spcAft>
              <a:buNone/>
            </a:pPr>
            <a:r>
              <a:rPr lang="en-US">
                <a:latin typeface="Century Gothic" panose="020B0502020202020204" pitchFamily="34" charset="0"/>
              </a:rPr>
              <a:t>Make sure the learner has the “Prerequisite Skills” listed in this slide.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atin typeface="Century Gothic" panose="020B0502020202020204" pitchFamily="34" charset="0"/>
              </a:rPr>
              <a:t>These skills are not specifically reviewed in this lesson, but the learner needs to have them to be able to do the lesson. </a:t>
            </a:r>
          </a:p>
          <a:p>
            <a:pPr marL="0" lvl="0" indent="0" algn="l" rtl="0">
              <a:spcBef>
                <a:spcPts val="0"/>
              </a:spcBef>
              <a:spcAft>
                <a:spcPts val="0"/>
              </a:spcAft>
              <a:buNone/>
            </a:pPr>
            <a:endParaRPr>
              <a:latin typeface="Century Gothic" panose="020B0502020202020204" pitchFamily="34" charset="0"/>
            </a:endParaRPr>
          </a:p>
          <a:p>
            <a:pPr marL="0" lvl="0" indent="0" algn="l" rtl="0">
              <a:spcBef>
                <a:spcPts val="0"/>
              </a:spcBef>
              <a:spcAft>
                <a:spcPts val="0"/>
              </a:spcAft>
              <a:buNone/>
            </a:pPr>
            <a:r>
              <a:rPr lang="en-US">
                <a:latin typeface="Century Gothic" panose="020B0502020202020204" pitchFamily="34" charset="0"/>
              </a:rPr>
              <a:t>You can do this as review but if the learner struggles, stop the lesson and go to the following module in the Digital Literacy Curriculum Resource (DLCR) and teach the pre-requisite skills before doing this lesson:</a:t>
            </a:r>
            <a:endParaRPr>
              <a:latin typeface="Century Gothic" panose="020B0502020202020204" pitchFamily="34" charset="0"/>
            </a:endParaRPr>
          </a:p>
          <a:p>
            <a:pPr marL="0" lvl="0" indent="0" algn="l" rtl="0">
              <a:spcBef>
                <a:spcPts val="0"/>
              </a:spcBef>
              <a:spcAft>
                <a:spcPts val="0"/>
              </a:spcAft>
              <a:buNone/>
            </a:pPr>
            <a:r>
              <a:rPr lang="en-US">
                <a:latin typeface="Century Gothic" panose="020B0502020202020204" pitchFamily="34" charset="0"/>
              </a:rPr>
              <a:t>Module 1 Mouse and Navigating</a:t>
            </a:r>
            <a:endParaRPr>
              <a:latin typeface="Century Gothic" panose="020B0502020202020204" pitchFamily="34" charset="0"/>
            </a:endParaRPr>
          </a:p>
          <a:p>
            <a:pPr marL="0" lvl="0" indent="0" algn="l" rtl="0">
              <a:spcBef>
                <a:spcPts val="0"/>
              </a:spcBef>
              <a:spcAft>
                <a:spcPts val="0"/>
              </a:spcAft>
              <a:buNone/>
            </a:pPr>
            <a:endParaRPr>
              <a:latin typeface="Cenutry Gothic"/>
            </a:endParaRPr>
          </a:p>
          <a:p>
            <a:pPr marL="0" lvl="0" indent="0" algn="l" rtl="0">
              <a:spcBef>
                <a:spcPts val="0"/>
              </a:spcBef>
              <a:spcAft>
                <a:spcPts val="0"/>
              </a:spcAft>
              <a:buNone/>
            </a:pPr>
            <a:endParaRPr lang="en-US">
              <a:latin typeface="Cenutry Gothic"/>
            </a:endParaRPr>
          </a:p>
          <a:p>
            <a:pPr marL="0" lvl="0" indent="0" algn="l" rtl="0">
              <a:spcBef>
                <a:spcPts val="0"/>
              </a:spcBef>
              <a:spcAft>
                <a:spcPts val="0"/>
              </a:spcAft>
              <a:buNone/>
            </a:pPr>
            <a:endParaRPr>
              <a:latin typeface="Cenutry Gothic"/>
            </a:endParaRPr>
          </a:p>
        </p:txBody>
      </p:sp>
      <p:sp>
        <p:nvSpPr>
          <p:cNvPr id="137" name="Google Shape;137;p6: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p19: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b="1">
                <a:latin typeface="Cenutry Gothic"/>
              </a:rPr>
              <a:t>Instructions </a:t>
            </a:r>
            <a:r>
              <a:rPr lang="en-US" b="1" u="none">
                <a:latin typeface="Cenutry Gothic"/>
              </a:rPr>
              <a:t>for the</a:t>
            </a:r>
            <a:r>
              <a:rPr lang="en-US" b="1">
                <a:latin typeface="Cenutry Gothic"/>
              </a:rPr>
              <a:t> Tutor: </a:t>
            </a:r>
            <a:endParaRPr>
              <a:latin typeface="Cenutry Gothic"/>
            </a:endParaRPr>
          </a:p>
          <a:p>
            <a:pPr marL="0" lvl="0" indent="0" algn="l" rtl="0">
              <a:spcBef>
                <a:spcPts val="0"/>
              </a:spcBef>
              <a:spcAft>
                <a:spcPts val="0"/>
              </a:spcAft>
              <a:buNone/>
            </a:pPr>
            <a:r>
              <a:rPr lang="en-US">
                <a:latin typeface="Cenutry Gothic"/>
              </a:rPr>
              <a:t>After watching Part Two of the video lesson, check understanding (review and elicit) before moving on to Part Three.</a:t>
            </a:r>
            <a:endParaRPr>
              <a:latin typeface="Cenutry Gothic"/>
            </a:endParaRPr>
          </a:p>
          <a:p>
            <a:pPr marL="0" lvl="0" indent="0" algn="l" rtl="0">
              <a:spcBef>
                <a:spcPts val="0"/>
              </a:spcBef>
              <a:spcAft>
                <a:spcPts val="0"/>
              </a:spcAft>
              <a:buNone/>
            </a:pPr>
            <a:endParaRPr b="1">
              <a:latin typeface="Cenutry Gothic"/>
            </a:endParaRPr>
          </a:p>
          <a:p>
            <a:pPr marL="0" lvl="0" indent="0" algn="l" rtl="0">
              <a:spcBef>
                <a:spcPts val="0"/>
              </a:spcBef>
              <a:spcAft>
                <a:spcPts val="0"/>
              </a:spcAft>
              <a:buNone/>
            </a:pPr>
            <a:r>
              <a:rPr lang="en-US" b="1">
                <a:latin typeface="Cenutry Gothic"/>
              </a:rPr>
              <a:t>Check understanding - ask the learner as you watch the video or as you demonstrate on your computer. </a:t>
            </a:r>
            <a:endParaRPr>
              <a:latin typeface="Cenutry Gothic"/>
            </a:endParaRPr>
          </a:p>
          <a:p>
            <a:pPr marL="0" lvl="0" indent="0" algn="l" rtl="0">
              <a:spcBef>
                <a:spcPts val="0"/>
              </a:spcBef>
              <a:spcAft>
                <a:spcPts val="0"/>
              </a:spcAft>
              <a:buNone/>
            </a:pPr>
            <a:r>
              <a:rPr lang="en-US">
                <a:latin typeface="Cenutry Gothic"/>
              </a:rPr>
              <a:t>Ask these comprehension check questions or others to check understanding: </a:t>
            </a:r>
            <a:endParaRPr>
              <a:latin typeface="Cenutry Gothic"/>
            </a:endParaRPr>
          </a:p>
          <a:p>
            <a:pPr marL="0" lvl="0" indent="0" algn="l" rtl="0">
              <a:spcBef>
                <a:spcPts val="0"/>
              </a:spcBef>
              <a:spcAft>
                <a:spcPts val="0"/>
              </a:spcAft>
              <a:buNone/>
            </a:pPr>
            <a:endParaRPr lang="en-US">
              <a:latin typeface="Cenutry Gothic"/>
            </a:endParaRPr>
          </a:p>
          <a:p>
            <a:pPr marL="0" lvl="0" indent="0" algn="l" rtl="0">
              <a:spcBef>
                <a:spcPts val="0"/>
              </a:spcBef>
              <a:spcAft>
                <a:spcPts val="0"/>
              </a:spcAft>
              <a:buNone/>
            </a:pPr>
            <a:endParaRPr lang="en-CA" b="1">
              <a:latin typeface="Cenutry Gothic"/>
            </a:endParaRPr>
          </a:p>
          <a:p>
            <a:pPr marL="0" lvl="0" indent="0" algn="l" rtl="0">
              <a:spcBef>
                <a:spcPts val="0"/>
              </a:spcBef>
              <a:spcAft>
                <a:spcPts val="0"/>
              </a:spcAft>
              <a:buNone/>
            </a:pPr>
            <a:r>
              <a:rPr lang="en-CA" b="1">
                <a:latin typeface="Cenutry Gothic"/>
              </a:rPr>
              <a:t>Say to the Learner:</a:t>
            </a:r>
          </a:p>
          <a:p>
            <a:pPr marL="0" lvl="0" indent="0" algn="l" rtl="0">
              <a:spcBef>
                <a:spcPts val="0"/>
              </a:spcBef>
              <a:spcAft>
                <a:spcPts val="0"/>
              </a:spcAft>
              <a:buNone/>
            </a:pPr>
            <a:endParaRPr b="1">
              <a:latin typeface="Cenutry Gothic"/>
            </a:endParaRPr>
          </a:p>
          <a:p>
            <a:pPr marL="0" lvl="0" indent="0" algn="l" rtl="0">
              <a:spcBef>
                <a:spcPts val="0"/>
              </a:spcBef>
              <a:spcAft>
                <a:spcPts val="0"/>
              </a:spcAft>
              <a:buNone/>
            </a:pPr>
            <a:r>
              <a:rPr lang="en-US" b="1">
                <a:latin typeface="Cenutry Gothic"/>
              </a:rPr>
              <a:t>Create a sub folder</a:t>
            </a:r>
            <a:endParaRPr>
              <a:latin typeface="Cenutry Gothic"/>
            </a:endParaRPr>
          </a:p>
          <a:p>
            <a:pPr marL="181240" lvl="0" indent="-181240" algn="l" rtl="0">
              <a:spcBef>
                <a:spcPts val="0"/>
              </a:spcBef>
              <a:spcAft>
                <a:spcPts val="0"/>
              </a:spcAft>
              <a:buClr>
                <a:schemeClr val="dk1"/>
              </a:buClr>
              <a:buSzPts val="1200"/>
              <a:buFont typeface="Arial"/>
              <a:buChar char="•"/>
            </a:pPr>
            <a:r>
              <a:rPr lang="en-US" i="1">
                <a:latin typeface="Cenutry Gothic"/>
              </a:rPr>
              <a:t>We want to create a sub folder. Where do we click in the folder to open the menu? Answer: Any blank or white space.</a:t>
            </a:r>
            <a:endParaRPr i="1">
              <a:latin typeface="Cenutry Gothic"/>
            </a:endParaRPr>
          </a:p>
          <a:p>
            <a:pPr marL="181240" lvl="0" indent="-181240" algn="l" rtl="0">
              <a:spcBef>
                <a:spcPts val="0"/>
              </a:spcBef>
              <a:spcAft>
                <a:spcPts val="0"/>
              </a:spcAft>
              <a:buClr>
                <a:schemeClr val="dk1"/>
              </a:buClr>
              <a:buSzPts val="1200"/>
              <a:buFont typeface="Arial"/>
              <a:buChar char="•"/>
            </a:pPr>
            <a:r>
              <a:rPr lang="en-US" i="1">
                <a:latin typeface="Cenutry Gothic"/>
              </a:rPr>
              <a:t>What should we choose after the menu opens? Answer: Choose New, then Folder.</a:t>
            </a:r>
            <a:endParaRPr i="1">
              <a:latin typeface="Cenutry Gothic"/>
            </a:endParaRPr>
          </a:p>
          <a:p>
            <a:pPr marL="181240" lvl="0" indent="-181240" algn="l" rtl="0">
              <a:spcBef>
                <a:spcPts val="0"/>
              </a:spcBef>
              <a:spcAft>
                <a:spcPts val="0"/>
              </a:spcAft>
              <a:buClr>
                <a:schemeClr val="dk1"/>
              </a:buClr>
              <a:buSzPts val="1200"/>
              <a:buFont typeface="Arial"/>
              <a:buChar char="•"/>
            </a:pPr>
            <a:r>
              <a:rPr lang="en-US" i="1">
                <a:latin typeface="Cenutry Gothic"/>
              </a:rPr>
              <a:t>How do we change the name of a folder? Show me. Answer: Click on the name of the folder, then click on the name to highlight it. Type the new name over the highlighted name. </a:t>
            </a:r>
            <a:endParaRPr i="1">
              <a:latin typeface="Cenutry Gothic"/>
            </a:endParaRPr>
          </a:p>
          <a:p>
            <a:pPr marL="0" lvl="0" indent="0" algn="l" rtl="0">
              <a:spcBef>
                <a:spcPts val="0"/>
              </a:spcBef>
              <a:spcAft>
                <a:spcPts val="0"/>
              </a:spcAft>
              <a:buNone/>
            </a:pPr>
            <a:endParaRPr>
              <a:latin typeface="Cenutry Gothic"/>
            </a:endParaRPr>
          </a:p>
          <a:p>
            <a:pPr marL="0" lvl="0" indent="0" algn="l" rtl="0">
              <a:spcBef>
                <a:spcPts val="0"/>
              </a:spcBef>
              <a:spcAft>
                <a:spcPts val="0"/>
              </a:spcAft>
              <a:buNone/>
            </a:pPr>
            <a:r>
              <a:rPr lang="en-US" b="1">
                <a:latin typeface="Cenutry Gothic"/>
              </a:rPr>
              <a:t>Move a file into a sub folder</a:t>
            </a:r>
            <a:endParaRPr>
              <a:latin typeface="Cenutry Gothic"/>
            </a:endParaRPr>
          </a:p>
          <a:p>
            <a:pPr marL="181240" lvl="0" indent="-181240" algn="l" rtl="0">
              <a:spcBef>
                <a:spcPts val="0"/>
              </a:spcBef>
              <a:spcAft>
                <a:spcPts val="0"/>
              </a:spcAft>
              <a:buClr>
                <a:schemeClr val="dk1"/>
              </a:buClr>
              <a:buSzPts val="1200"/>
              <a:buFont typeface="Arial"/>
              <a:buChar char="•"/>
            </a:pPr>
            <a:r>
              <a:rPr lang="en-US" b="0" i="1">
                <a:latin typeface="Cenutry Gothic"/>
              </a:rPr>
              <a:t>How do we move a file from a folder into a sub folder? What do you do first? Answer: Click on the file. What do you do next? Answer: Drag the file into the folder. What do you do last? Answer: Drop the file. Now, you show me.</a:t>
            </a:r>
            <a:endParaRPr b="0" i="1">
              <a:latin typeface="Cenutry Gothic"/>
            </a:endParaRPr>
          </a:p>
          <a:p>
            <a:pPr marL="181240" lvl="0" indent="-181240" algn="l" rtl="0">
              <a:spcBef>
                <a:spcPts val="0"/>
              </a:spcBef>
              <a:spcAft>
                <a:spcPts val="0"/>
              </a:spcAft>
              <a:buClr>
                <a:schemeClr val="dk1"/>
              </a:buClr>
              <a:buSzPts val="1200"/>
              <a:buFont typeface="Arial"/>
              <a:buChar char="•"/>
            </a:pPr>
            <a:r>
              <a:rPr lang="en-US" b="0" i="1">
                <a:latin typeface="Cenutry Gothic"/>
              </a:rPr>
              <a:t>How do we open a sub folder? Show me. Answer: Double click on the folder. </a:t>
            </a:r>
            <a:endParaRPr b="0" i="1">
              <a:latin typeface="Cenutry Gothic"/>
            </a:endParaRPr>
          </a:p>
          <a:p>
            <a:pPr marL="181240" lvl="0" indent="-181240" algn="l" rtl="0">
              <a:spcBef>
                <a:spcPts val="0"/>
              </a:spcBef>
              <a:spcAft>
                <a:spcPts val="0"/>
              </a:spcAft>
              <a:buClr>
                <a:schemeClr val="dk1"/>
              </a:buClr>
              <a:buSzPts val="1200"/>
              <a:buFont typeface="Arial"/>
              <a:buChar char="•"/>
            </a:pPr>
            <a:r>
              <a:rPr lang="en-US" b="0" i="1">
                <a:latin typeface="Cenutry Gothic"/>
              </a:rPr>
              <a:t>How do we close the sub folder? Show me. Answer: Click X at the top right corner of the window.</a:t>
            </a:r>
            <a:endParaRPr b="0" i="1">
              <a:latin typeface="Cenutry Gothic"/>
            </a:endParaRPr>
          </a:p>
          <a:p>
            <a:pPr marL="0" lvl="0" indent="0" algn="l" rtl="0">
              <a:spcBef>
                <a:spcPts val="0"/>
              </a:spcBef>
              <a:spcAft>
                <a:spcPts val="0"/>
              </a:spcAft>
              <a:buNone/>
            </a:pPr>
            <a:endParaRPr b="0" i="1">
              <a:latin typeface="Cenutry Gothic"/>
            </a:endParaRPr>
          </a:p>
          <a:p>
            <a:pPr marL="0" lvl="0" indent="0" algn="l" rtl="0">
              <a:spcBef>
                <a:spcPts val="0"/>
              </a:spcBef>
              <a:spcAft>
                <a:spcPts val="0"/>
              </a:spcAft>
              <a:buNone/>
            </a:pPr>
            <a:r>
              <a:rPr lang="en-US" b="1">
                <a:latin typeface="Cenutry Gothic"/>
              </a:rPr>
              <a:t>Instructions </a:t>
            </a:r>
            <a:r>
              <a:rPr lang="en-US" b="1" u="none">
                <a:latin typeface="Cenutry Gothic"/>
              </a:rPr>
              <a:t>for the</a:t>
            </a:r>
            <a:r>
              <a:rPr lang="en-US" b="1">
                <a:latin typeface="Cenutry Gothic"/>
              </a:rPr>
              <a:t> Tutor: </a:t>
            </a:r>
            <a:endParaRPr>
              <a:latin typeface="Cenutry Gothic"/>
            </a:endParaRPr>
          </a:p>
          <a:p>
            <a:pPr marL="0" lvl="0" indent="0" algn="l" rtl="0">
              <a:spcBef>
                <a:spcPts val="0"/>
              </a:spcBef>
              <a:spcAft>
                <a:spcPts val="0"/>
              </a:spcAft>
              <a:buNone/>
            </a:pPr>
            <a:r>
              <a:rPr lang="en-US">
                <a:latin typeface="Cenutry Gothic"/>
              </a:rPr>
              <a:t>Then ask the learner: </a:t>
            </a:r>
            <a:r>
              <a:rPr lang="en-US" i="1">
                <a:latin typeface="Cenutry Gothic"/>
              </a:rPr>
              <a:t>Do you want to watch the video again?  </a:t>
            </a:r>
            <a:endParaRPr i="1">
              <a:latin typeface="Cenutry Gothic"/>
            </a:endParaRPr>
          </a:p>
          <a:p>
            <a:pPr marL="0" lvl="0" indent="0" algn="l" rtl="0">
              <a:spcBef>
                <a:spcPts val="0"/>
              </a:spcBef>
              <a:spcAft>
                <a:spcPts val="0"/>
              </a:spcAft>
              <a:buNone/>
            </a:pPr>
            <a:endParaRPr i="1">
              <a:latin typeface="Cenutry Gothic"/>
            </a:endParaRPr>
          </a:p>
          <a:p>
            <a:pPr marL="0" lvl="0" indent="0" algn="l" rtl="0">
              <a:spcBef>
                <a:spcPts val="0"/>
              </a:spcBef>
              <a:spcAft>
                <a:spcPts val="0"/>
              </a:spcAft>
              <a:buNone/>
            </a:pPr>
            <a:r>
              <a:rPr lang="en-US">
                <a:latin typeface="Cenutry Gothic"/>
              </a:rPr>
              <a:t>If the learner is struggling, stop the session. </a:t>
            </a:r>
            <a:br>
              <a:rPr lang="en-US">
                <a:latin typeface="Cenutry Gothic"/>
              </a:rPr>
            </a:br>
            <a:r>
              <a:rPr lang="en-US" b="1">
                <a:latin typeface="Cenutry Gothic"/>
              </a:rPr>
              <a:t>Say to the learner: </a:t>
            </a:r>
            <a:endParaRPr>
              <a:latin typeface="Cenutry Gothic"/>
            </a:endParaRPr>
          </a:p>
          <a:p>
            <a:pPr marL="0" lvl="0" indent="0" algn="l" rtl="0">
              <a:spcBef>
                <a:spcPts val="0"/>
              </a:spcBef>
              <a:spcAft>
                <a:spcPts val="0"/>
              </a:spcAft>
              <a:buNone/>
            </a:pPr>
            <a:r>
              <a:rPr lang="en-US" i="1">
                <a:latin typeface="Cenutry Gothic"/>
              </a:rPr>
              <a:t>Let’s do more work on X before we do this.  (so, learner does not feel bad they can’t yet do something)</a:t>
            </a:r>
            <a:endParaRPr i="1">
              <a:latin typeface="Cenutry Gothic"/>
            </a:endParaRPr>
          </a:p>
          <a:p>
            <a:pPr marL="0" lvl="0" indent="0" algn="l" rtl="0">
              <a:spcBef>
                <a:spcPts val="0"/>
              </a:spcBef>
              <a:spcAft>
                <a:spcPts val="0"/>
              </a:spcAft>
              <a:buNone/>
            </a:pPr>
            <a:r>
              <a:rPr lang="en-US" i="1">
                <a:latin typeface="Cenutry Gothic"/>
              </a:rPr>
              <a:t>For example, learner may not be able to click, drag and drop files into folders. If so, go to Module 1 Mouse and Navigating Digital Skill 7 Click, drag and drop to practice the skill with the learner. </a:t>
            </a:r>
            <a:endParaRPr i="1">
              <a:latin typeface="Cenutry Gothic"/>
            </a:endParaRPr>
          </a:p>
          <a:p>
            <a:pPr marL="0" lvl="0" indent="0" algn="l" rtl="0">
              <a:spcBef>
                <a:spcPts val="0"/>
              </a:spcBef>
              <a:spcAft>
                <a:spcPts val="0"/>
              </a:spcAft>
              <a:buNone/>
            </a:pPr>
            <a:endParaRPr>
              <a:latin typeface="Cenutry Gothic"/>
            </a:endParaRPr>
          </a:p>
        </p:txBody>
      </p:sp>
      <p:sp>
        <p:nvSpPr>
          <p:cNvPr id="257" name="Google Shape;257;p19: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2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p20: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b="1">
                <a:latin typeface="Cenutry Gothic"/>
                <a:cs typeface="Calibri" panose="020F0502020204030204" pitchFamily="34" charset="0"/>
              </a:rPr>
              <a:t>Instructions </a:t>
            </a:r>
            <a:r>
              <a:rPr lang="en-US" b="1" u="none">
                <a:latin typeface="Cenutry Gothic"/>
                <a:cs typeface="Calibri" panose="020F0502020204030204" pitchFamily="34" charset="0"/>
              </a:rPr>
              <a:t>for the </a:t>
            </a:r>
            <a:r>
              <a:rPr lang="en-US" b="1">
                <a:latin typeface="Cenutry Gothic"/>
                <a:cs typeface="Calibri" panose="020F0502020204030204" pitchFamily="34" charset="0"/>
              </a:rPr>
              <a:t>Tutor:</a:t>
            </a:r>
            <a:endParaRPr>
              <a:latin typeface="Cenutry Gothic"/>
              <a:cs typeface="Calibri" panose="020F0502020204030204" pitchFamily="34" charset="0"/>
            </a:endParaRPr>
          </a:p>
          <a:p>
            <a:pPr marL="181240" lvl="0" indent="-181240" algn="l" rtl="0">
              <a:spcBef>
                <a:spcPts val="0"/>
              </a:spcBef>
              <a:spcAft>
                <a:spcPts val="0"/>
              </a:spcAft>
              <a:buClr>
                <a:schemeClr val="dk1"/>
              </a:buClr>
              <a:buSzPts val="1200"/>
              <a:buFont typeface="Arial"/>
              <a:buChar char="•"/>
            </a:pPr>
            <a:r>
              <a:rPr lang="en-US">
                <a:latin typeface="Cenutry Gothic"/>
                <a:cs typeface="Calibri" panose="020F0502020204030204" pitchFamily="34" charset="0"/>
              </a:rPr>
              <a:t>From doing Activity / Practice 1, learner’s Job Search folder on the Desktop has at least two files: Save-on-Foods Cover Letter and Save-on-Foods Resume. </a:t>
            </a:r>
            <a:endParaRPr>
              <a:latin typeface="Cenutry Gothic"/>
              <a:cs typeface="Calibri" panose="020F0502020204030204" pitchFamily="34" charset="0"/>
            </a:endParaRPr>
          </a:p>
          <a:p>
            <a:pPr marL="0" lvl="0" indent="0" algn="l" rtl="0">
              <a:spcBef>
                <a:spcPts val="0"/>
              </a:spcBef>
              <a:spcAft>
                <a:spcPts val="0"/>
              </a:spcAft>
              <a:buNone/>
            </a:pPr>
            <a:endParaRPr b="1">
              <a:latin typeface="Cenutry Gothic"/>
              <a:cs typeface="Calibri" panose="020F0502020204030204" pitchFamily="34" charset="0"/>
            </a:endParaRPr>
          </a:p>
          <a:p>
            <a:pPr marL="0" lvl="0" indent="0" algn="l" rtl="0">
              <a:spcBef>
                <a:spcPts val="0"/>
              </a:spcBef>
              <a:spcAft>
                <a:spcPts val="0"/>
              </a:spcAft>
              <a:buNone/>
            </a:pPr>
            <a:r>
              <a:rPr lang="en-US" b="1">
                <a:latin typeface="Cenutry Gothic"/>
                <a:cs typeface="Calibri" panose="020F0502020204030204" pitchFamily="34" charset="0"/>
              </a:rPr>
              <a:t>Practice 2</a:t>
            </a:r>
            <a:endParaRPr>
              <a:latin typeface="Cenutry Gothic"/>
              <a:cs typeface="Calibri" panose="020F0502020204030204" pitchFamily="34" charset="0"/>
            </a:endParaRPr>
          </a:p>
          <a:p>
            <a:pPr marL="0" lvl="0" indent="0" algn="l" rtl="0">
              <a:spcBef>
                <a:spcPts val="0"/>
              </a:spcBef>
              <a:spcAft>
                <a:spcPts val="0"/>
              </a:spcAft>
              <a:buNone/>
            </a:pPr>
            <a:r>
              <a:rPr lang="en-US">
                <a:latin typeface="Cenutry Gothic"/>
                <a:cs typeface="Calibri" panose="020F0502020204030204" pitchFamily="34" charset="0"/>
              </a:rPr>
              <a:t>Create a sub folder and move files into a sub folder.</a:t>
            </a:r>
            <a:endParaRPr>
              <a:latin typeface="Cenutry Gothic"/>
              <a:cs typeface="Calibri" panose="020F0502020204030204" pitchFamily="34" charset="0"/>
            </a:endParaRPr>
          </a:p>
          <a:p>
            <a:pPr marL="0" lvl="0" indent="0" algn="l" rtl="0">
              <a:spcBef>
                <a:spcPts val="0"/>
              </a:spcBef>
              <a:spcAft>
                <a:spcPts val="0"/>
              </a:spcAft>
              <a:buNone/>
            </a:pPr>
            <a:endParaRPr b="1">
              <a:latin typeface="Cenutry Gothic"/>
              <a:cs typeface="Calibri" panose="020F0502020204030204" pitchFamily="34" charset="0"/>
            </a:endParaRPr>
          </a:p>
          <a:p>
            <a:pPr marL="0" lvl="0" indent="0" algn="l" rtl="0">
              <a:spcBef>
                <a:spcPts val="0"/>
              </a:spcBef>
              <a:spcAft>
                <a:spcPts val="0"/>
              </a:spcAft>
              <a:buNone/>
            </a:pPr>
            <a:r>
              <a:rPr lang="en-US" b="1">
                <a:latin typeface="Cenutry Gothic"/>
                <a:cs typeface="Calibri" panose="020F0502020204030204" pitchFamily="34" charset="0"/>
              </a:rPr>
              <a:t>Preparation</a:t>
            </a:r>
            <a:endParaRPr lang="en-US">
              <a:latin typeface="Cenutry Gothic"/>
              <a:cs typeface="Calibri" panose="020F0502020204030204" pitchFamily="34" charset="0"/>
            </a:endParaRPr>
          </a:p>
          <a:p>
            <a:pPr marL="181240" lvl="0" indent="-181240" algn="l" rtl="0">
              <a:spcBef>
                <a:spcPts val="0"/>
              </a:spcBef>
              <a:spcAft>
                <a:spcPts val="0"/>
              </a:spcAft>
              <a:buClr>
                <a:schemeClr val="dk1"/>
              </a:buClr>
              <a:buSzPts val="1200"/>
              <a:buFont typeface="Arial"/>
              <a:buChar char="•"/>
            </a:pPr>
            <a:r>
              <a:rPr lang="en-US">
                <a:latin typeface="Cenutry Gothic"/>
                <a:cs typeface="Calibri" panose="020F0502020204030204" pitchFamily="34" charset="0"/>
              </a:rPr>
              <a:t>Add two more files in the learner’s Job Search folder: Superstore Cover Letter and Superstore Resume. They created the Job Search folder in Practice 1.</a:t>
            </a:r>
          </a:p>
          <a:p>
            <a:pPr marL="0" lvl="0" indent="0" algn="l" rtl="0">
              <a:spcBef>
                <a:spcPts val="0"/>
              </a:spcBef>
              <a:spcAft>
                <a:spcPts val="0"/>
              </a:spcAft>
              <a:buNone/>
            </a:pPr>
            <a:endParaRPr lang="en-US" b="1">
              <a:latin typeface="Cenutry Gothic"/>
              <a:cs typeface="Calibri" panose="020F0502020204030204" pitchFamily="34" charset="0"/>
            </a:endParaRPr>
          </a:p>
          <a:p>
            <a:pPr marL="0" lvl="0" indent="0" algn="l" rtl="0">
              <a:spcBef>
                <a:spcPts val="0"/>
              </a:spcBef>
              <a:spcAft>
                <a:spcPts val="0"/>
              </a:spcAft>
              <a:buNone/>
            </a:pPr>
            <a:endParaRPr lang="en-US" b="1">
              <a:latin typeface="Cenutry Gothic"/>
              <a:cs typeface="Calibri" panose="020F0502020204030204" pitchFamily="34" charset="0"/>
            </a:endParaRPr>
          </a:p>
          <a:p>
            <a:pPr marL="0" lvl="0" indent="0" algn="l" rtl="0">
              <a:spcBef>
                <a:spcPts val="0"/>
              </a:spcBef>
              <a:spcAft>
                <a:spcPts val="0"/>
              </a:spcAft>
              <a:buNone/>
            </a:pPr>
            <a:r>
              <a:rPr lang="en-US" b="1">
                <a:latin typeface="Cenutry Gothic"/>
                <a:cs typeface="Calibri" panose="020F0502020204030204" pitchFamily="34" charset="0"/>
              </a:rPr>
              <a:t>Say to the Learner:</a:t>
            </a:r>
            <a:endParaRPr>
              <a:latin typeface="Cenutry Gothic"/>
              <a:cs typeface="Calibri" panose="020F0502020204030204" pitchFamily="34" charset="0"/>
            </a:endParaRPr>
          </a:p>
          <a:p>
            <a:pPr marL="0" lvl="0" indent="0" algn="l" rtl="0">
              <a:spcBef>
                <a:spcPts val="0"/>
              </a:spcBef>
              <a:spcAft>
                <a:spcPts val="0"/>
              </a:spcAft>
              <a:buNone/>
            </a:pPr>
            <a:r>
              <a:rPr lang="en-US" b="0" i="1">
                <a:latin typeface="Cenutry Gothic"/>
                <a:cs typeface="Calibri" panose="020F0502020204030204" pitchFamily="34" charset="0"/>
              </a:rPr>
              <a:t>Now we’re going to practice how to create a sub folder and move files into a sub folder, like in the video.</a:t>
            </a:r>
          </a:p>
          <a:p>
            <a:pPr marL="0" lvl="0" indent="0" algn="l" rtl="0">
              <a:spcBef>
                <a:spcPts val="0"/>
              </a:spcBef>
              <a:spcAft>
                <a:spcPts val="0"/>
              </a:spcAft>
              <a:buNone/>
            </a:pPr>
            <a:endParaRPr lang="en-US" b="0" i="1">
              <a:latin typeface="Cenutry Gothic"/>
              <a:cs typeface="Calibri" panose="020F0502020204030204" pitchFamily="34" charset="0"/>
            </a:endParaRPr>
          </a:p>
          <a:p>
            <a:pPr marL="0" lvl="0" indent="0" algn="l" rtl="0">
              <a:spcBef>
                <a:spcPts val="0"/>
              </a:spcBef>
              <a:spcAft>
                <a:spcPts val="0"/>
              </a:spcAft>
              <a:buNone/>
            </a:pPr>
            <a:r>
              <a:rPr lang="en-US" b="0">
                <a:latin typeface="Cenutry Gothic"/>
                <a:cs typeface="Calibri" panose="020F0502020204030204" pitchFamily="34" charset="0"/>
              </a:rPr>
              <a:t>(After each of the following steps, wait for the learner to complete the step. Guide the learner as needed.)</a:t>
            </a:r>
            <a:endParaRPr>
              <a:latin typeface="Cenutry Gothic"/>
              <a:cs typeface="Calibri" panose="020F0502020204030204" pitchFamily="34" charset="0"/>
            </a:endParaRPr>
          </a:p>
          <a:p>
            <a:pPr marL="0" lvl="0" indent="0" algn="l" rtl="0">
              <a:spcBef>
                <a:spcPts val="0"/>
              </a:spcBef>
              <a:spcAft>
                <a:spcPts val="0"/>
              </a:spcAft>
              <a:buNone/>
            </a:pPr>
            <a:endParaRPr b="0">
              <a:latin typeface="Cenutry Gothic"/>
              <a:cs typeface="Calibri" panose="020F0502020204030204" pitchFamily="34" charset="0"/>
            </a:endParaRPr>
          </a:p>
          <a:p>
            <a:pPr marL="0" lvl="0" indent="0" algn="l" rtl="0">
              <a:spcBef>
                <a:spcPts val="0"/>
              </a:spcBef>
              <a:spcAft>
                <a:spcPts val="0"/>
              </a:spcAft>
              <a:buNone/>
            </a:pPr>
            <a:r>
              <a:rPr lang="en-US" b="1">
                <a:latin typeface="Cenutry Gothic"/>
                <a:cs typeface="Calibri" panose="020F0502020204030204" pitchFamily="34" charset="0"/>
              </a:rPr>
              <a:t>A)</a:t>
            </a:r>
            <a:endParaRPr>
              <a:latin typeface="Cenutry Gothic"/>
              <a:cs typeface="Calibri" panose="020F0502020204030204" pitchFamily="34" charset="0"/>
            </a:endParaRPr>
          </a:p>
          <a:p>
            <a:pPr marL="241653" lvl="0" indent="-241653" algn="l" rtl="0">
              <a:spcBef>
                <a:spcPts val="0"/>
              </a:spcBef>
              <a:spcAft>
                <a:spcPts val="0"/>
              </a:spcAft>
              <a:buClr>
                <a:schemeClr val="dk1"/>
              </a:buClr>
              <a:buSzPts val="1200"/>
              <a:buFont typeface="Calibri"/>
              <a:buAutoNum type="arabicParenR"/>
            </a:pPr>
            <a:r>
              <a:rPr lang="en-US" b="0" i="1">
                <a:latin typeface="Cenutry Gothic"/>
                <a:cs typeface="Calibri" panose="020F0502020204030204" pitchFamily="34" charset="0"/>
              </a:rPr>
              <a:t>Find the folder Job Search. Double click on it to open it.</a:t>
            </a:r>
            <a:endParaRPr i="1">
              <a:latin typeface="Cenutry Gothic"/>
              <a:cs typeface="Calibri" panose="020F0502020204030204" pitchFamily="34" charset="0"/>
            </a:endParaRPr>
          </a:p>
          <a:p>
            <a:pPr marL="241653" lvl="0" indent="-241653" algn="l" rtl="0">
              <a:spcBef>
                <a:spcPts val="0"/>
              </a:spcBef>
              <a:spcAft>
                <a:spcPts val="0"/>
              </a:spcAft>
              <a:buClr>
                <a:schemeClr val="dk1"/>
              </a:buClr>
              <a:buSzPts val="1200"/>
              <a:buFont typeface="Calibri"/>
              <a:buAutoNum type="arabicParenR"/>
            </a:pPr>
            <a:r>
              <a:rPr lang="en-US" b="0" i="1">
                <a:latin typeface="Cenutry Gothic"/>
                <a:cs typeface="Calibri" panose="020F0502020204030204" pitchFamily="34" charset="0"/>
              </a:rPr>
              <a:t>Make a sub folder here. Right click anywhere on the blank or white area. It opens a menu.</a:t>
            </a:r>
            <a:endParaRPr i="1">
              <a:latin typeface="Cenutry Gothic"/>
              <a:cs typeface="Calibri" panose="020F0502020204030204" pitchFamily="34" charset="0"/>
            </a:endParaRPr>
          </a:p>
          <a:p>
            <a:pPr marL="241653" lvl="0" indent="-241653" algn="l" rtl="0">
              <a:spcBef>
                <a:spcPts val="0"/>
              </a:spcBef>
              <a:spcAft>
                <a:spcPts val="0"/>
              </a:spcAft>
              <a:buClr>
                <a:schemeClr val="dk1"/>
              </a:buClr>
              <a:buSzPts val="1200"/>
              <a:buFont typeface="Calibri"/>
              <a:buAutoNum type="arabicParenR"/>
            </a:pPr>
            <a:r>
              <a:rPr lang="en-US" b="0" i="1">
                <a:latin typeface="Cenutry Gothic"/>
                <a:cs typeface="Calibri" panose="020F0502020204030204" pitchFamily="34" charset="0"/>
              </a:rPr>
              <a:t>Find ‘New’. Click on it.</a:t>
            </a:r>
            <a:endParaRPr i="1">
              <a:latin typeface="Cenutry Gothic"/>
              <a:cs typeface="Calibri" panose="020F0502020204030204" pitchFamily="34" charset="0"/>
            </a:endParaRPr>
          </a:p>
          <a:p>
            <a:pPr marL="241653" lvl="0" indent="-241653" algn="l" rtl="0">
              <a:spcBef>
                <a:spcPts val="0"/>
              </a:spcBef>
              <a:spcAft>
                <a:spcPts val="0"/>
              </a:spcAft>
              <a:buClr>
                <a:schemeClr val="dk1"/>
              </a:buClr>
              <a:buSzPts val="1200"/>
              <a:buFont typeface="Calibri"/>
              <a:buAutoNum type="arabicParenR"/>
            </a:pPr>
            <a:r>
              <a:rPr lang="en-US" b="0" i="1">
                <a:latin typeface="Cenutry Gothic"/>
                <a:cs typeface="Calibri" panose="020F0502020204030204" pitchFamily="34" charset="0"/>
              </a:rPr>
              <a:t>Then click on ‘Folder’. </a:t>
            </a:r>
            <a:endParaRPr i="1">
              <a:latin typeface="Cenutry Gothic"/>
              <a:cs typeface="Calibri" panose="020F0502020204030204" pitchFamily="34" charset="0"/>
            </a:endParaRPr>
          </a:p>
          <a:p>
            <a:pPr marL="241653" lvl="0" indent="-241653" algn="l" rtl="0">
              <a:spcBef>
                <a:spcPts val="0"/>
              </a:spcBef>
              <a:spcAft>
                <a:spcPts val="0"/>
              </a:spcAft>
              <a:buClr>
                <a:schemeClr val="dk1"/>
              </a:buClr>
              <a:buSzPts val="1200"/>
              <a:buFont typeface="Calibri"/>
              <a:buAutoNum type="arabicParenR"/>
            </a:pPr>
            <a:r>
              <a:rPr lang="en-US" b="0" i="1">
                <a:latin typeface="Cenutry Gothic"/>
                <a:cs typeface="Calibri" panose="020F0502020204030204" pitchFamily="34" charset="0"/>
              </a:rPr>
              <a:t>Now name the new folder. Let’s call it Save-on-Foods Oct 2021. </a:t>
            </a:r>
            <a:endParaRPr i="1">
              <a:latin typeface="Cenutry Gothic"/>
              <a:cs typeface="Calibri" panose="020F0502020204030204" pitchFamily="34" charset="0"/>
            </a:endParaRPr>
          </a:p>
          <a:p>
            <a:pPr marL="241653" lvl="0" indent="-241653" algn="l" rtl="0">
              <a:spcBef>
                <a:spcPts val="0"/>
              </a:spcBef>
              <a:spcAft>
                <a:spcPts val="0"/>
              </a:spcAft>
              <a:buClr>
                <a:schemeClr val="dk1"/>
              </a:buClr>
              <a:buSzPts val="1200"/>
              <a:buFont typeface="Calibri"/>
              <a:buAutoNum type="arabicParenR"/>
            </a:pPr>
            <a:r>
              <a:rPr lang="en-US" b="0" i="1">
                <a:latin typeface="Cenutry Gothic"/>
                <a:cs typeface="Calibri" panose="020F0502020204030204" pitchFamily="34" charset="0"/>
              </a:rPr>
              <a:t>Type Save-on-Foods Oct 2021, then click or press enter on your keyboard. </a:t>
            </a:r>
            <a:endParaRPr i="1">
              <a:latin typeface="Cenutry Gothic"/>
              <a:cs typeface="Calibri" panose="020F0502020204030204" pitchFamily="34" charset="0"/>
            </a:endParaRPr>
          </a:p>
          <a:p>
            <a:pPr marL="0" lvl="0" indent="0" algn="l" rtl="0">
              <a:spcBef>
                <a:spcPts val="0"/>
              </a:spcBef>
              <a:spcAft>
                <a:spcPts val="0"/>
              </a:spcAft>
              <a:buNone/>
            </a:pPr>
            <a:r>
              <a:rPr lang="en-US" b="0" i="1">
                <a:latin typeface="Cenutry Gothic"/>
                <a:cs typeface="Calibri" panose="020F0502020204030204" pitchFamily="34" charset="0"/>
              </a:rPr>
              <a:t>      Great! You created a sub folder inside the Job Search folder! That’s going to help you be more organized.</a:t>
            </a:r>
            <a:endParaRPr i="1">
              <a:latin typeface="Cenutry Gothic"/>
              <a:cs typeface="Calibri" panose="020F0502020204030204" pitchFamily="34" charset="0"/>
            </a:endParaRPr>
          </a:p>
          <a:p>
            <a:pPr marL="241653" lvl="0" indent="-241653" algn="l" rtl="0">
              <a:spcBef>
                <a:spcPts val="0"/>
              </a:spcBef>
              <a:spcAft>
                <a:spcPts val="0"/>
              </a:spcAft>
              <a:buClr>
                <a:schemeClr val="dk1"/>
              </a:buClr>
              <a:buSzPts val="1200"/>
              <a:buFont typeface="Calibri"/>
              <a:buAutoNum type="arabicParenR" startAt="7"/>
            </a:pPr>
            <a:r>
              <a:rPr lang="en-US" b="0" i="1">
                <a:latin typeface="Cenutry Gothic"/>
                <a:cs typeface="Calibri" panose="020F0502020204030204" pitchFamily="34" charset="0"/>
              </a:rPr>
              <a:t>Now you try on your own. Let’s create another sub folder. Let’s call it Superstore Oct 2021.</a:t>
            </a:r>
            <a:endParaRPr i="1">
              <a:latin typeface="Cenutry Gothic"/>
              <a:cs typeface="Calibri" panose="020F0502020204030204" pitchFamily="34" charset="0"/>
            </a:endParaRPr>
          </a:p>
          <a:p>
            <a:pPr marL="0" lvl="0" indent="0" algn="l" rtl="0">
              <a:spcBef>
                <a:spcPts val="0"/>
              </a:spcBef>
              <a:spcAft>
                <a:spcPts val="0"/>
              </a:spcAft>
              <a:buNone/>
            </a:pPr>
            <a:endParaRPr b="0">
              <a:latin typeface="Cenutry Gothic"/>
              <a:cs typeface="Calibri" panose="020F0502020204030204" pitchFamily="34" charset="0"/>
            </a:endParaRPr>
          </a:p>
          <a:p>
            <a:pPr marL="0" lvl="0" indent="0" algn="l" rtl="0">
              <a:spcBef>
                <a:spcPts val="0"/>
              </a:spcBef>
              <a:spcAft>
                <a:spcPts val="0"/>
              </a:spcAft>
              <a:buNone/>
            </a:pPr>
            <a:r>
              <a:rPr lang="en-US" b="1">
                <a:latin typeface="Cenutry Gothic"/>
                <a:cs typeface="Calibri" panose="020F0502020204030204" pitchFamily="34" charset="0"/>
              </a:rPr>
              <a:t>B)</a:t>
            </a:r>
            <a:endParaRPr>
              <a:latin typeface="Cenutry Gothic"/>
              <a:cs typeface="Calibri" panose="020F0502020204030204" pitchFamily="34" charset="0"/>
            </a:endParaRPr>
          </a:p>
          <a:p>
            <a:pPr marL="0" lvl="0" indent="0" algn="l" rtl="0">
              <a:spcBef>
                <a:spcPts val="0"/>
              </a:spcBef>
              <a:spcAft>
                <a:spcPts val="0"/>
              </a:spcAft>
              <a:buNone/>
            </a:pPr>
            <a:r>
              <a:rPr lang="en-US" b="0" i="1">
                <a:latin typeface="Cenutry Gothic"/>
                <a:cs typeface="Calibri" panose="020F0502020204030204" pitchFamily="34" charset="0"/>
              </a:rPr>
              <a:t>Now, let’s practice moving some files into the sub folders.</a:t>
            </a:r>
            <a:endParaRPr i="1">
              <a:latin typeface="Cenutry Gothic"/>
              <a:cs typeface="Calibri" panose="020F0502020204030204" pitchFamily="34" charset="0"/>
            </a:endParaRPr>
          </a:p>
          <a:p>
            <a:pPr marL="241653" lvl="0" indent="-241653" algn="l" rtl="0">
              <a:spcBef>
                <a:spcPts val="0"/>
              </a:spcBef>
              <a:spcAft>
                <a:spcPts val="0"/>
              </a:spcAft>
              <a:buClr>
                <a:schemeClr val="dk1"/>
              </a:buClr>
              <a:buSzPts val="1200"/>
              <a:buFont typeface="Calibri"/>
              <a:buAutoNum type="arabicParenR"/>
            </a:pPr>
            <a:r>
              <a:rPr lang="en-US" b="0" i="1">
                <a:latin typeface="Cenutry Gothic"/>
                <a:cs typeface="Calibri" panose="020F0502020204030204" pitchFamily="34" charset="0"/>
              </a:rPr>
              <a:t>Let’s move the file Save-on-Foods Cover Letter into the Save-on-Foods Oct 2021sub folder.</a:t>
            </a:r>
            <a:endParaRPr i="1">
              <a:latin typeface="Cenutry Gothic"/>
              <a:cs typeface="Calibri" panose="020F0502020204030204" pitchFamily="34" charset="0"/>
            </a:endParaRPr>
          </a:p>
          <a:p>
            <a:pPr marL="241653" lvl="0" indent="-241653" algn="l" rtl="0">
              <a:spcBef>
                <a:spcPts val="0"/>
              </a:spcBef>
              <a:spcAft>
                <a:spcPts val="0"/>
              </a:spcAft>
              <a:buClr>
                <a:schemeClr val="dk1"/>
              </a:buClr>
              <a:buSzPts val="1200"/>
              <a:buFont typeface="Calibri"/>
              <a:buAutoNum type="arabicParenR"/>
            </a:pPr>
            <a:r>
              <a:rPr lang="en-US" b="0" i="1">
                <a:latin typeface="Cenutry Gothic"/>
                <a:cs typeface="Calibri" panose="020F0502020204030204" pitchFamily="34" charset="0"/>
              </a:rPr>
              <a:t>Now, move the Save-on-Foods Resume into the same Save-on-Foods Oct 2021 sub folder.</a:t>
            </a:r>
            <a:endParaRPr i="1">
              <a:latin typeface="Cenutry Gothic"/>
              <a:cs typeface="Calibri" panose="020F0502020204030204" pitchFamily="34" charset="0"/>
            </a:endParaRPr>
          </a:p>
          <a:p>
            <a:pPr marL="241653" lvl="0" indent="-241653" algn="l" rtl="0">
              <a:spcBef>
                <a:spcPts val="0"/>
              </a:spcBef>
              <a:spcAft>
                <a:spcPts val="0"/>
              </a:spcAft>
              <a:buClr>
                <a:schemeClr val="dk1"/>
              </a:buClr>
              <a:buSzPts val="1200"/>
              <a:buFont typeface="Calibri"/>
              <a:buAutoNum type="arabicParenR"/>
            </a:pPr>
            <a:r>
              <a:rPr lang="en-US" b="0" i="1">
                <a:latin typeface="Cenutry Gothic"/>
                <a:cs typeface="Calibri" panose="020F0502020204030204" pitchFamily="34" charset="0"/>
              </a:rPr>
              <a:t>Let’s check… double click on the Save-on-Foods Oct 2021 sub folder. </a:t>
            </a:r>
            <a:endParaRPr i="1">
              <a:latin typeface="Cenutry Gothic"/>
              <a:cs typeface="Calibri" panose="020F0502020204030204" pitchFamily="34" charset="0"/>
            </a:endParaRPr>
          </a:p>
          <a:p>
            <a:pPr marL="241653" lvl="0" indent="-241653" algn="l" rtl="0">
              <a:spcBef>
                <a:spcPts val="0"/>
              </a:spcBef>
              <a:spcAft>
                <a:spcPts val="0"/>
              </a:spcAft>
              <a:buClr>
                <a:schemeClr val="dk1"/>
              </a:buClr>
              <a:buSzPts val="1200"/>
              <a:buFont typeface="Calibri"/>
              <a:buAutoNum type="arabicParenR"/>
            </a:pPr>
            <a:r>
              <a:rPr lang="en-US" b="0" i="1">
                <a:latin typeface="Cenutry Gothic"/>
                <a:cs typeface="Calibri" panose="020F0502020204030204" pitchFamily="34" charset="0"/>
              </a:rPr>
              <a:t>Are the two files Save-on-Foods Cover Letter and Save-on-Foods Resume there? Yes? Good. </a:t>
            </a:r>
            <a:endParaRPr i="1">
              <a:latin typeface="Cenutry Gothic"/>
              <a:cs typeface="Calibri" panose="020F0502020204030204" pitchFamily="34" charset="0"/>
            </a:endParaRPr>
          </a:p>
          <a:p>
            <a:pPr marL="241653" lvl="0" indent="-241653" algn="l" rtl="0">
              <a:spcBef>
                <a:spcPts val="0"/>
              </a:spcBef>
              <a:spcAft>
                <a:spcPts val="0"/>
              </a:spcAft>
              <a:buClr>
                <a:schemeClr val="dk1"/>
              </a:buClr>
              <a:buSzPts val="1200"/>
              <a:buFont typeface="Calibri"/>
              <a:buAutoNum type="arabicParenR"/>
            </a:pPr>
            <a:r>
              <a:rPr lang="en-US" b="0" i="1">
                <a:latin typeface="Cenutry Gothic"/>
                <a:cs typeface="Calibri" panose="020F0502020204030204" pitchFamily="34" charset="0"/>
              </a:rPr>
              <a:t>Now, move the Superstore Cover Letter and Superstore Resume into the Superstore sub folder.  </a:t>
            </a:r>
            <a:endParaRPr i="1">
              <a:latin typeface="Cenutry Gothic"/>
              <a:cs typeface="Calibri" panose="020F0502020204030204" pitchFamily="34" charset="0"/>
            </a:endParaRPr>
          </a:p>
          <a:p>
            <a:pPr marL="241653" lvl="0" indent="-241653" algn="l" rtl="0">
              <a:spcBef>
                <a:spcPts val="0"/>
              </a:spcBef>
              <a:spcAft>
                <a:spcPts val="0"/>
              </a:spcAft>
              <a:buClr>
                <a:schemeClr val="dk1"/>
              </a:buClr>
              <a:buSzPts val="1200"/>
              <a:buFont typeface="Calibri"/>
              <a:buAutoNum type="arabicParenR"/>
            </a:pPr>
            <a:r>
              <a:rPr lang="en-US" b="0" i="1">
                <a:latin typeface="Cenutry Gothic"/>
                <a:cs typeface="Calibri" panose="020F0502020204030204" pitchFamily="34" charset="0"/>
              </a:rPr>
              <a:t>After you’ve finished, check that the two files are in the Superstore Oct 2021 sub folder.</a:t>
            </a:r>
            <a:endParaRPr i="1">
              <a:latin typeface="Cenutry Gothic"/>
              <a:cs typeface="Calibri" panose="020F0502020204030204" pitchFamily="34" charset="0"/>
            </a:endParaRPr>
          </a:p>
          <a:p>
            <a:pPr marL="241653" lvl="0" indent="-165453" algn="l" rtl="0">
              <a:spcBef>
                <a:spcPts val="0"/>
              </a:spcBef>
              <a:spcAft>
                <a:spcPts val="0"/>
              </a:spcAft>
              <a:buClr>
                <a:schemeClr val="dk1"/>
              </a:buClr>
              <a:buSzPts val="1200"/>
              <a:buFont typeface="Calibri"/>
              <a:buNone/>
            </a:pPr>
            <a:endParaRPr b="0">
              <a:latin typeface="Cenutry Gothic"/>
              <a:cs typeface="Calibri" panose="020F0502020204030204" pitchFamily="34" charset="0"/>
            </a:endParaRPr>
          </a:p>
          <a:p>
            <a:pPr marL="0" lvl="0" indent="0" algn="l" rtl="0">
              <a:spcBef>
                <a:spcPts val="0"/>
              </a:spcBef>
              <a:spcAft>
                <a:spcPts val="0"/>
              </a:spcAft>
              <a:buNone/>
            </a:pPr>
            <a:r>
              <a:rPr lang="en-US" b="1">
                <a:latin typeface="Cenutry Gothic"/>
                <a:cs typeface="Calibri" panose="020F0502020204030204" pitchFamily="34" charset="0"/>
              </a:rPr>
              <a:t>C)</a:t>
            </a:r>
            <a:endParaRPr>
              <a:latin typeface="Cenutry Gothic"/>
              <a:cs typeface="Calibri" panose="020F0502020204030204" pitchFamily="34" charset="0"/>
            </a:endParaRPr>
          </a:p>
          <a:p>
            <a:pPr marL="0" lvl="0" indent="0" algn="l" rtl="0">
              <a:spcBef>
                <a:spcPts val="0"/>
              </a:spcBef>
              <a:spcAft>
                <a:spcPts val="0"/>
              </a:spcAft>
              <a:buNone/>
            </a:pPr>
            <a:r>
              <a:rPr lang="en-US" b="0" i="1">
                <a:latin typeface="Cenutry Gothic"/>
                <a:cs typeface="Calibri" panose="020F0502020204030204" pitchFamily="34" charset="0"/>
              </a:rPr>
              <a:t>We just practiced moving files, folders and sub folders on the desktop. However, the desktop is not the best place to keep all our files and folders. Before long, the desktop will become cluttered and messy. </a:t>
            </a:r>
            <a:endParaRPr b="0" i="1">
              <a:latin typeface="Cenutry Gothic"/>
              <a:cs typeface="Calibri" panose="020F0502020204030204" pitchFamily="34" charset="0"/>
            </a:endParaRPr>
          </a:p>
          <a:p>
            <a:pPr marL="0" lvl="0" indent="0" algn="l" rtl="0">
              <a:spcBef>
                <a:spcPts val="0"/>
              </a:spcBef>
              <a:spcAft>
                <a:spcPts val="0"/>
              </a:spcAft>
              <a:buNone/>
            </a:pPr>
            <a:endParaRPr b="0" i="1">
              <a:latin typeface="Cenutry Gothic"/>
              <a:cs typeface="Calibri" panose="020F0502020204030204" pitchFamily="34" charset="0"/>
            </a:endParaRPr>
          </a:p>
          <a:p>
            <a:pPr marL="0" lvl="0" indent="0" algn="l" rtl="0">
              <a:spcBef>
                <a:spcPts val="0"/>
              </a:spcBef>
              <a:spcAft>
                <a:spcPts val="0"/>
              </a:spcAft>
              <a:buNone/>
            </a:pPr>
            <a:r>
              <a:rPr lang="en-US" b="0" i="1">
                <a:latin typeface="Cenutry Gothic"/>
                <a:cs typeface="Calibri" panose="020F0502020204030204" pitchFamily="34" charset="0"/>
              </a:rPr>
              <a:t>It is a good habit to keep your files and folders in Documents if you are using your own computer (open File Explorer to show it). </a:t>
            </a:r>
            <a:endParaRPr b="0" i="1">
              <a:latin typeface="Cenutry Gothic"/>
              <a:cs typeface="Calibri" panose="020F0502020204030204" pitchFamily="34" charset="0"/>
            </a:endParaRPr>
          </a:p>
          <a:p>
            <a:pPr marL="0" lvl="0" indent="0" algn="l" rtl="0">
              <a:spcBef>
                <a:spcPts val="0"/>
              </a:spcBef>
              <a:spcAft>
                <a:spcPts val="0"/>
              </a:spcAft>
              <a:buNone/>
            </a:pPr>
            <a:r>
              <a:rPr lang="en-US" b="0" i="1">
                <a:latin typeface="Cenutry Gothic"/>
                <a:cs typeface="Calibri" panose="020F0502020204030204" pitchFamily="34" charset="0"/>
              </a:rPr>
              <a:t>If you are using someone else’s computer, keep your files on a portable USB device. This way, you can retrieve your files when you plug in the USB device on any computer.  (open File Explorer and show the portable drive)</a:t>
            </a:r>
            <a:endParaRPr b="0" i="1">
              <a:latin typeface="Cenutry Gothic"/>
              <a:cs typeface="Calibri" panose="020F0502020204030204" pitchFamily="34" charset="0"/>
            </a:endParaRPr>
          </a:p>
          <a:p>
            <a:pPr marL="241653" lvl="0" indent="-241653" algn="l" rtl="0">
              <a:spcBef>
                <a:spcPts val="0"/>
              </a:spcBef>
              <a:spcAft>
                <a:spcPts val="0"/>
              </a:spcAft>
              <a:buClr>
                <a:schemeClr val="dk1"/>
              </a:buClr>
              <a:buSzPts val="1200"/>
              <a:buFont typeface="Calibri"/>
              <a:buAutoNum type="arabicParenR"/>
            </a:pPr>
            <a:r>
              <a:rPr lang="en-US" b="0" i="1">
                <a:latin typeface="Cenutry Gothic"/>
                <a:cs typeface="Calibri" panose="020F0502020204030204" pitchFamily="34" charset="0"/>
              </a:rPr>
              <a:t>Let’s move the sub folders Save-on-Foods Oct 2021 and Superstore Oct 2021 into Documents. They are now in the Job Search folder, which is on your Desktop. </a:t>
            </a:r>
            <a:endParaRPr b="0" i="1">
              <a:latin typeface="Cenutry Gothic"/>
              <a:cs typeface="Calibri" panose="020F0502020204030204" pitchFamily="34" charset="0"/>
            </a:endParaRPr>
          </a:p>
          <a:p>
            <a:pPr marL="241653" lvl="0" indent="-241653" algn="l" rtl="0">
              <a:spcBef>
                <a:spcPts val="0"/>
              </a:spcBef>
              <a:spcAft>
                <a:spcPts val="0"/>
              </a:spcAft>
              <a:buClr>
                <a:schemeClr val="dk1"/>
              </a:buClr>
              <a:buSzPts val="1200"/>
              <a:buFont typeface="Calibri"/>
              <a:buAutoNum type="arabicParenR"/>
            </a:pPr>
            <a:r>
              <a:rPr lang="en-US" b="0" i="1">
                <a:latin typeface="Cenutry Gothic"/>
                <a:cs typeface="Calibri" panose="020F0502020204030204" pitchFamily="34" charset="0"/>
              </a:rPr>
              <a:t>Click on the Job Search folder. You see the two sub folders. How do we move these two sub folders into Documents? Yes, we do it the same way as when we move files: click, drag and drop. (Tutor demonstrates and then lets learner do it on their computer.)</a:t>
            </a:r>
            <a:endParaRPr b="0" i="1">
              <a:latin typeface="Cenutry Gothic"/>
              <a:cs typeface="Calibri" panose="020F0502020204030204" pitchFamily="34" charset="0"/>
            </a:endParaRPr>
          </a:p>
          <a:p>
            <a:pPr marL="241653" lvl="0" indent="-241653" algn="l" rtl="0">
              <a:spcBef>
                <a:spcPts val="0"/>
              </a:spcBef>
              <a:spcAft>
                <a:spcPts val="0"/>
              </a:spcAft>
              <a:buClr>
                <a:schemeClr val="dk1"/>
              </a:buClr>
              <a:buSzPts val="1200"/>
              <a:buFont typeface="Calibri"/>
              <a:buAutoNum type="arabicParenR"/>
            </a:pPr>
            <a:r>
              <a:rPr lang="en-US" b="0" i="1">
                <a:latin typeface="Cenutry Gothic"/>
                <a:cs typeface="Calibri" panose="020F0502020204030204" pitchFamily="34" charset="0"/>
              </a:rPr>
              <a:t>Finished? Let’s check that the sub folders are now in Documents.</a:t>
            </a:r>
            <a:endParaRPr b="0" i="1">
              <a:latin typeface="Cenutry Gothic"/>
              <a:cs typeface="Calibri" panose="020F0502020204030204" pitchFamily="34" charset="0"/>
            </a:endParaRPr>
          </a:p>
          <a:p>
            <a:pPr marL="241653" lvl="0" indent="-165453" algn="l" rtl="0">
              <a:spcBef>
                <a:spcPts val="0"/>
              </a:spcBef>
              <a:spcAft>
                <a:spcPts val="0"/>
              </a:spcAft>
              <a:buClr>
                <a:schemeClr val="dk1"/>
              </a:buClr>
              <a:buSzPts val="1200"/>
              <a:buFont typeface="Calibri"/>
              <a:buNone/>
            </a:pPr>
            <a:endParaRPr sz="1200" b="0">
              <a:latin typeface="Cenutry Gothic"/>
              <a:cs typeface="Calibri" panose="020F0502020204030204" pitchFamily="34" charset="0"/>
            </a:endParaRPr>
          </a:p>
          <a:p>
            <a:pPr marL="241653" lvl="0" indent="-165453" algn="l" rtl="0">
              <a:spcBef>
                <a:spcPts val="0"/>
              </a:spcBef>
              <a:spcAft>
                <a:spcPts val="0"/>
              </a:spcAft>
              <a:buClr>
                <a:schemeClr val="dk1"/>
              </a:buClr>
              <a:buSzPts val="1200"/>
              <a:buFont typeface="Calibri"/>
              <a:buNone/>
            </a:pPr>
            <a:endParaRPr sz="1200" b="0">
              <a:latin typeface="Cenutry Gothic"/>
              <a:cs typeface="Calibri" panose="020F0502020204030204" pitchFamily="34" charset="0"/>
            </a:endParaRPr>
          </a:p>
          <a:p>
            <a:pPr marL="0" lvl="0" indent="0" algn="l" rtl="0">
              <a:spcBef>
                <a:spcPts val="0"/>
              </a:spcBef>
              <a:spcAft>
                <a:spcPts val="0"/>
              </a:spcAft>
              <a:buNone/>
            </a:pPr>
            <a:r>
              <a:rPr lang="en-US" sz="1200" b="1">
                <a:latin typeface="Cenutry Gothic"/>
                <a:cs typeface="Calibri" panose="020F0502020204030204" pitchFamily="34" charset="0"/>
              </a:rPr>
              <a:t>Instructions </a:t>
            </a:r>
            <a:r>
              <a:rPr lang="en-US" sz="1200" b="1" u="none">
                <a:latin typeface="Cenutry Gothic"/>
                <a:cs typeface="Calibri" panose="020F0502020204030204" pitchFamily="34" charset="0"/>
              </a:rPr>
              <a:t>for the </a:t>
            </a:r>
            <a:r>
              <a:rPr lang="en-US" sz="1200" b="1">
                <a:latin typeface="Cenutry Gothic"/>
                <a:cs typeface="Calibri" panose="020F0502020204030204" pitchFamily="34" charset="0"/>
              </a:rPr>
              <a:t>Tutor:</a:t>
            </a:r>
            <a:endParaRPr sz="1200">
              <a:latin typeface="Cenutry Gothic"/>
              <a:cs typeface="Calibri" panose="020F0502020204030204" pitchFamily="34" charset="0"/>
            </a:endParaRPr>
          </a:p>
          <a:p>
            <a:pPr marL="302066" lvl="0" indent="-302066" algn="l" rtl="0">
              <a:spcBef>
                <a:spcPts val="0"/>
              </a:spcBef>
              <a:spcAft>
                <a:spcPts val="0"/>
              </a:spcAft>
              <a:buClr>
                <a:schemeClr val="dk1"/>
              </a:buClr>
              <a:buSzPts val="1300"/>
              <a:buFont typeface="Arial"/>
              <a:buChar char="•"/>
            </a:pPr>
            <a:r>
              <a:rPr lang="en-US" sz="1200">
                <a:latin typeface="Cenutry Gothic"/>
                <a:ea typeface="Quattrocento Sans"/>
                <a:cs typeface="Calibri" panose="020F0502020204030204" pitchFamily="34" charset="0"/>
                <a:sym typeface="Quattrocento Sans"/>
              </a:rPr>
              <a:t>Have the learner repeat this activity and practice as many times as they need (at least three times.)</a:t>
            </a:r>
            <a:endParaRPr sz="1200">
              <a:latin typeface="Cenutry Gothic"/>
              <a:ea typeface="Arial"/>
              <a:cs typeface="Calibri" panose="020F0502020204030204" pitchFamily="34" charset="0"/>
              <a:sym typeface="Arial"/>
            </a:endParaRPr>
          </a:p>
          <a:p>
            <a:pPr marL="302066" lvl="0" indent="-302066" algn="l" rtl="0">
              <a:spcBef>
                <a:spcPts val="0"/>
              </a:spcBef>
              <a:spcAft>
                <a:spcPts val="0"/>
              </a:spcAft>
              <a:buClr>
                <a:schemeClr val="dk1"/>
              </a:buClr>
              <a:buSzPts val="1300"/>
              <a:buFont typeface="Arial"/>
              <a:buChar char="•"/>
            </a:pPr>
            <a:r>
              <a:rPr lang="en-US" sz="1200">
                <a:latin typeface="Cenutry Gothic"/>
                <a:ea typeface="Quattrocento Sans"/>
                <a:cs typeface="Calibri" panose="020F0502020204030204" pitchFamily="34" charset="0"/>
                <a:sym typeface="Quattrocento Sans"/>
              </a:rPr>
              <a:t>Check the Learner's skills. Has the learner shown you they can do the skills at least three times without support?</a:t>
            </a:r>
            <a:endParaRPr sz="1200">
              <a:latin typeface="Cenutry Gothic"/>
              <a:ea typeface="Arial"/>
              <a:cs typeface="Calibri" panose="020F0502020204030204" pitchFamily="34" charset="0"/>
              <a:sym typeface="Arial"/>
            </a:endParaRPr>
          </a:p>
          <a:p>
            <a:pPr marL="0" lvl="0" indent="0" algn="l" rtl="0">
              <a:spcBef>
                <a:spcPts val="0"/>
              </a:spcBef>
              <a:spcAft>
                <a:spcPts val="0"/>
              </a:spcAft>
              <a:buNone/>
            </a:pPr>
            <a:endParaRPr b="1">
              <a:latin typeface="Cenutry Gothic"/>
            </a:endParaRPr>
          </a:p>
        </p:txBody>
      </p:sp>
      <p:sp>
        <p:nvSpPr>
          <p:cNvPr id="265" name="Google Shape;265;p20: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2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p21: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b="1">
                <a:latin typeface="Cenutry Gothic"/>
              </a:rPr>
              <a:t>Instructions </a:t>
            </a:r>
            <a:r>
              <a:rPr lang="en-US" b="1" u="none">
                <a:latin typeface="Cenutry Gothic"/>
              </a:rPr>
              <a:t>for the </a:t>
            </a:r>
            <a:r>
              <a:rPr lang="en-US" b="1">
                <a:latin typeface="Cenutry Gothic"/>
              </a:rPr>
              <a:t>Tutor</a:t>
            </a:r>
            <a:endParaRPr>
              <a:latin typeface="Cenutry Gothic"/>
            </a:endParaRPr>
          </a:p>
          <a:p>
            <a:pPr marL="0" lvl="0" indent="0" algn="l" rtl="0">
              <a:spcBef>
                <a:spcPts val="0"/>
              </a:spcBef>
              <a:spcAft>
                <a:spcPts val="0"/>
              </a:spcAft>
              <a:buNone/>
            </a:pPr>
            <a:r>
              <a:rPr lang="en-US">
                <a:latin typeface="Cenutry Gothic"/>
              </a:rPr>
              <a:t>These are the skills the learner will master at the end of the lesson.  </a:t>
            </a:r>
            <a:endParaRPr>
              <a:latin typeface="Cenutry Gothic"/>
            </a:endParaRPr>
          </a:p>
          <a:p>
            <a:pPr marL="0" lvl="0" indent="0" algn="l" rtl="0">
              <a:spcBef>
                <a:spcPts val="0"/>
              </a:spcBef>
              <a:spcAft>
                <a:spcPts val="0"/>
              </a:spcAft>
              <a:buNone/>
            </a:pPr>
            <a:endParaRPr>
              <a:latin typeface="Cenutry Gothic"/>
            </a:endParaRPr>
          </a:p>
          <a:p>
            <a:pPr marL="0" lvl="0" indent="0" algn="l" rtl="0">
              <a:spcBef>
                <a:spcPts val="0"/>
              </a:spcBef>
              <a:spcAft>
                <a:spcPts val="0"/>
              </a:spcAft>
              <a:buNone/>
            </a:pPr>
            <a:endParaRPr>
              <a:latin typeface="Cenutry Gothic"/>
            </a:endParaRPr>
          </a:p>
          <a:p>
            <a:pPr marL="0" lvl="0" indent="0" algn="l" rtl="0">
              <a:spcBef>
                <a:spcPts val="0"/>
              </a:spcBef>
              <a:spcAft>
                <a:spcPts val="0"/>
              </a:spcAft>
              <a:buNone/>
            </a:pPr>
            <a:r>
              <a:rPr lang="en-US" b="1">
                <a:latin typeface="Cenutry Gothic"/>
              </a:rPr>
              <a:t>Say to the learner</a:t>
            </a:r>
            <a:r>
              <a:rPr lang="en-US">
                <a:latin typeface="Cenutry Gothic"/>
              </a:rPr>
              <a:t>: </a:t>
            </a:r>
            <a:endParaRPr>
              <a:latin typeface="Cenutry Gothic"/>
            </a:endParaRPr>
          </a:p>
          <a:p>
            <a:pPr marL="0" lvl="0" indent="0" algn="l" rtl="0">
              <a:spcBef>
                <a:spcPts val="0"/>
              </a:spcBef>
              <a:spcAft>
                <a:spcPts val="0"/>
              </a:spcAft>
              <a:buNone/>
            </a:pPr>
            <a:r>
              <a:rPr lang="en-US" i="1">
                <a:latin typeface="Cenutry Gothic"/>
              </a:rPr>
              <a:t>E.g.  Sometimes we can’t find the file we want on our computer. Does that happen to you? It happens to me.  Today we are going to learn and practice how to find files on our computer. </a:t>
            </a:r>
            <a:endParaRPr i="1">
              <a:latin typeface="Cenutry Gothic"/>
            </a:endParaRPr>
          </a:p>
          <a:p>
            <a:pPr marL="0" lvl="0" indent="0" algn="l" rtl="0">
              <a:spcBef>
                <a:spcPts val="0"/>
              </a:spcBef>
              <a:spcAft>
                <a:spcPts val="0"/>
              </a:spcAft>
              <a:buNone/>
            </a:pPr>
            <a:endParaRPr i="1">
              <a:latin typeface="Cenutry Gothic"/>
            </a:endParaRPr>
          </a:p>
          <a:p>
            <a:pPr marL="0" lvl="0" indent="0" algn="l" rtl="0">
              <a:spcBef>
                <a:spcPts val="0"/>
              </a:spcBef>
              <a:spcAft>
                <a:spcPts val="0"/>
              </a:spcAft>
              <a:buNone/>
            </a:pPr>
            <a:r>
              <a:rPr lang="en-US" i="1">
                <a:latin typeface="Cenutry Gothic"/>
              </a:rPr>
              <a:t>We’re going to do the following: </a:t>
            </a:r>
            <a:endParaRPr i="1">
              <a:latin typeface="Cenutry Gothic"/>
            </a:endParaRPr>
          </a:p>
          <a:p>
            <a:pPr marL="0" lvl="0" indent="0" algn="l" rtl="0">
              <a:spcBef>
                <a:spcPts val="0"/>
              </a:spcBef>
              <a:spcAft>
                <a:spcPts val="0"/>
              </a:spcAft>
              <a:buNone/>
            </a:pPr>
            <a:r>
              <a:rPr lang="en-US" i="1">
                <a:latin typeface="Cenutry Gothic"/>
              </a:rPr>
              <a:t>– Find Files Using File Explorer</a:t>
            </a:r>
            <a:endParaRPr i="1">
              <a:latin typeface="Cenutry Gothic"/>
            </a:endParaRPr>
          </a:p>
          <a:p>
            <a:pPr marL="0" lvl="0" indent="0" algn="l" rtl="0">
              <a:spcBef>
                <a:spcPts val="0"/>
              </a:spcBef>
              <a:spcAft>
                <a:spcPts val="0"/>
              </a:spcAft>
              <a:buNone/>
            </a:pPr>
            <a:r>
              <a:rPr lang="en-US" i="1">
                <a:latin typeface="Cenutry Gothic"/>
              </a:rPr>
              <a:t>– Find Files Using Windows Search Bar</a:t>
            </a:r>
            <a:endParaRPr i="1">
              <a:latin typeface="Cenutry Gothic"/>
            </a:endParaRPr>
          </a:p>
          <a:p>
            <a:pPr marL="0" lvl="0" indent="0" algn="l" rtl="0">
              <a:spcBef>
                <a:spcPts val="0"/>
              </a:spcBef>
              <a:spcAft>
                <a:spcPts val="0"/>
              </a:spcAft>
              <a:buNone/>
            </a:pPr>
            <a:endParaRPr>
              <a:latin typeface="Cenutry Gothic"/>
            </a:endParaRPr>
          </a:p>
          <a:p>
            <a:pPr marL="0" lvl="0" indent="0" algn="l" rtl="0">
              <a:spcBef>
                <a:spcPts val="0"/>
              </a:spcBef>
              <a:spcAft>
                <a:spcPts val="0"/>
              </a:spcAft>
              <a:buNone/>
            </a:pPr>
            <a:endParaRPr>
              <a:latin typeface="Cenutry Gothic"/>
            </a:endParaRPr>
          </a:p>
          <a:p>
            <a:pPr marL="0" lvl="0" indent="0" algn="l" rtl="0">
              <a:spcBef>
                <a:spcPts val="0"/>
              </a:spcBef>
              <a:spcAft>
                <a:spcPts val="0"/>
              </a:spcAft>
              <a:buNone/>
            </a:pPr>
            <a:endParaRPr>
              <a:latin typeface="Cenutry Gothic"/>
            </a:endParaRPr>
          </a:p>
          <a:p>
            <a:pPr marL="0" lvl="0" indent="0" algn="l" rtl="0">
              <a:spcBef>
                <a:spcPts val="0"/>
              </a:spcBef>
              <a:spcAft>
                <a:spcPts val="0"/>
              </a:spcAft>
              <a:buNone/>
            </a:pPr>
            <a:endParaRPr>
              <a:latin typeface="Cenutry Gothic"/>
            </a:endParaRPr>
          </a:p>
        </p:txBody>
      </p:sp>
      <p:sp>
        <p:nvSpPr>
          <p:cNvPr id="274" name="Google Shape;274;p21: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2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p22: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sz="1200" b="1">
                <a:latin typeface="Cenutry Gothic"/>
                <a:cs typeface="Calibri" panose="020F0502020204030204" pitchFamily="34" charset="0"/>
              </a:rPr>
              <a:t>Say to the Learner: </a:t>
            </a:r>
            <a:endParaRPr sz="1200">
              <a:latin typeface="Cenutry Gothic"/>
              <a:cs typeface="Calibri" panose="020F0502020204030204" pitchFamily="34" charset="0"/>
            </a:endParaRPr>
          </a:p>
          <a:p>
            <a:pPr marL="0" lvl="0" indent="0" algn="l" rtl="0">
              <a:spcBef>
                <a:spcPts val="0"/>
              </a:spcBef>
              <a:spcAft>
                <a:spcPts val="0"/>
              </a:spcAft>
              <a:buNone/>
            </a:pPr>
            <a:r>
              <a:rPr lang="en-US" sz="1200" i="1">
                <a:latin typeface="Cenutry Gothic"/>
                <a:cs typeface="Calibri" panose="020F0502020204030204" pitchFamily="34" charset="0"/>
              </a:rPr>
              <a:t>Now, we’re going to learn how to find files on our computer.</a:t>
            </a:r>
            <a:endParaRPr sz="1200" i="1">
              <a:latin typeface="Cenutry Gothic"/>
              <a:cs typeface="Calibri" panose="020F0502020204030204" pitchFamily="34" charset="0"/>
            </a:endParaRPr>
          </a:p>
          <a:p>
            <a:pPr marL="0" lvl="0" indent="0" algn="l" rtl="0">
              <a:spcBef>
                <a:spcPts val="0"/>
              </a:spcBef>
              <a:spcAft>
                <a:spcPts val="0"/>
              </a:spcAft>
              <a:buNone/>
            </a:pPr>
            <a:r>
              <a:rPr lang="en-US" sz="1200" i="1">
                <a:latin typeface="Cenutry Gothic"/>
                <a:cs typeface="Calibri" panose="020F0502020204030204" pitchFamily="34" charset="0"/>
              </a:rPr>
              <a:t>There are two ways: using File Explorer and using the Windows search bar. </a:t>
            </a:r>
            <a:r>
              <a:rPr lang="en-US" sz="1200" b="0" i="1">
                <a:solidFill>
                  <a:srgbClr val="000000"/>
                </a:solidFill>
                <a:latin typeface="Cenutry Gothic"/>
                <a:ea typeface="Calibri"/>
                <a:cs typeface="Calibri" panose="020F0502020204030204" pitchFamily="34" charset="0"/>
                <a:sym typeface="Calibri"/>
              </a:rPr>
              <a:t>We will watch a video. We can watch the video several times. So, don't worry if you don't catch everything the first time.</a:t>
            </a:r>
            <a:endParaRPr sz="1200" i="1">
              <a:latin typeface="Cenutry Gothic"/>
              <a:cs typeface="Calibri" panose="020F0502020204030204" pitchFamily="34" charset="0"/>
            </a:endParaRPr>
          </a:p>
          <a:p>
            <a:pPr marL="0" lvl="0" indent="0" algn="l" rtl="0">
              <a:spcBef>
                <a:spcPts val="0"/>
              </a:spcBef>
              <a:spcAft>
                <a:spcPts val="0"/>
              </a:spcAft>
              <a:buNone/>
            </a:pPr>
            <a:endParaRPr sz="1200" b="1" i="1">
              <a:latin typeface="Cenutry Gothic"/>
              <a:cs typeface="Calibri" panose="020F0502020204030204" pitchFamily="34" charset="0"/>
            </a:endParaRPr>
          </a:p>
          <a:p>
            <a:pPr marL="0" lvl="0" indent="0" algn="l" rtl="0">
              <a:spcBef>
                <a:spcPts val="0"/>
              </a:spcBef>
              <a:spcAft>
                <a:spcPts val="0"/>
              </a:spcAft>
              <a:buNone/>
            </a:pPr>
            <a:r>
              <a:rPr lang="en-US" sz="1200" b="1" i="0" u="none" strike="noStrike">
                <a:solidFill>
                  <a:srgbClr val="000000"/>
                </a:solidFill>
                <a:latin typeface="Cenutry Gothic"/>
                <a:ea typeface="Calibri"/>
                <a:cs typeface="Calibri" panose="020F0502020204030204" pitchFamily="34" charset="0"/>
                <a:sym typeface="Calibri"/>
              </a:rPr>
              <a:t>Instructions for the Tutor: </a:t>
            </a:r>
            <a:endParaRPr sz="1200" b="0">
              <a:latin typeface="Cenutry Gothic"/>
              <a:cs typeface="Calibri" panose="020F0502020204030204" pitchFamily="34" charset="0"/>
            </a:endParaRPr>
          </a:p>
          <a:p>
            <a:pPr marL="0" lvl="0" indent="0" algn="l" rtl="0">
              <a:spcBef>
                <a:spcPts val="0"/>
              </a:spcBef>
              <a:spcAft>
                <a:spcPts val="0"/>
              </a:spcAft>
              <a:buNone/>
            </a:pPr>
            <a:r>
              <a:rPr lang="en-US" sz="1200" b="0" i="0" u="none" strike="noStrike">
                <a:solidFill>
                  <a:srgbClr val="000000"/>
                </a:solidFill>
                <a:latin typeface="Cenutry Gothic"/>
                <a:ea typeface="Arial"/>
                <a:cs typeface="Calibri" panose="020F0502020204030204" pitchFamily="34" charset="0"/>
                <a:sym typeface="Arial"/>
              </a:rPr>
              <a:t>•</a:t>
            </a:r>
            <a:r>
              <a:rPr lang="en-US" sz="1200" b="0" i="0" u="none" strike="noStrike">
                <a:solidFill>
                  <a:srgbClr val="000000"/>
                </a:solidFill>
                <a:latin typeface="Cenutry Gothic"/>
                <a:ea typeface="Calibri"/>
                <a:cs typeface="Calibri" panose="020F0502020204030204" pitchFamily="34" charset="0"/>
                <a:sym typeface="Calibri"/>
              </a:rPr>
              <a:t>The icon in the slide with the red triangle is a link to the video Lesson on YouTube.</a:t>
            </a:r>
            <a:endParaRPr sz="1200" b="0">
              <a:latin typeface="Cenutry Gothic"/>
              <a:cs typeface="Calibri" panose="020F0502020204030204" pitchFamily="34" charset="0"/>
            </a:endParaRPr>
          </a:p>
          <a:p>
            <a:pPr marL="0" lvl="0" indent="0" algn="l" rtl="0">
              <a:spcBef>
                <a:spcPts val="0"/>
              </a:spcBef>
              <a:spcAft>
                <a:spcPts val="0"/>
              </a:spcAft>
              <a:buNone/>
            </a:pPr>
            <a:r>
              <a:rPr lang="en-US" sz="1200" b="0" i="0" u="none" strike="noStrike">
                <a:solidFill>
                  <a:srgbClr val="000000"/>
                </a:solidFill>
                <a:latin typeface="Cenutry Gothic"/>
                <a:ea typeface="Arial"/>
                <a:cs typeface="Calibri" panose="020F0502020204030204" pitchFamily="34" charset="0"/>
                <a:sym typeface="Arial"/>
              </a:rPr>
              <a:t>•</a:t>
            </a:r>
            <a:r>
              <a:rPr lang="en-US" sz="1200" b="0" i="0" u="none" strike="noStrike">
                <a:solidFill>
                  <a:srgbClr val="000000"/>
                </a:solidFill>
                <a:latin typeface="Cenutry Gothic"/>
                <a:ea typeface="Calibri"/>
                <a:cs typeface="Calibri" panose="020F0502020204030204" pitchFamily="34" charset="0"/>
                <a:sym typeface="Calibri"/>
              </a:rPr>
              <a:t>Just click on that link (in Slideshow mode) to open the video Lesson.</a:t>
            </a:r>
            <a:endParaRPr sz="1200" b="0">
              <a:latin typeface="Cenutry Gothic"/>
              <a:cs typeface="Calibri" panose="020F0502020204030204" pitchFamily="34" charset="0"/>
            </a:endParaRPr>
          </a:p>
          <a:p>
            <a:pPr marL="0" lvl="0" indent="0" algn="l" rtl="0">
              <a:spcBef>
                <a:spcPts val="0"/>
              </a:spcBef>
              <a:spcAft>
                <a:spcPts val="0"/>
              </a:spcAft>
              <a:buNone/>
            </a:pPr>
            <a:r>
              <a:rPr lang="en-US" sz="1200" b="0" i="0" u="none" strike="noStrike">
                <a:solidFill>
                  <a:srgbClr val="000000"/>
                </a:solidFill>
                <a:latin typeface="Cenutry Gothic"/>
                <a:ea typeface="Arial"/>
                <a:cs typeface="Calibri" panose="020F0502020204030204" pitchFamily="34" charset="0"/>
                <a:sym typeface="Arial"/>
              </a:rPr>
              <a:t>•</a:t>
            </a:r>
            <a:r>
              <a:rPr lang="en-US" sz="1200" b="0" i="0" u="none" strike="noStrike">
                <a:solidFill>
                  <a:srgbClr val="000000"/>
                </a:solidFill>
                <a:latin typeface="Cenutry Gothic"/>
                <a:ea typeface="Calibri"/>
                <a:cs typeface="Calibri" panose="020F0502020204030204" pitchFamily="34" charset="0"/>
                <a:sym typeface="Calibri"/>
              </a:rPr>
              <a:t>Here is that link in case the one in the slide doesn’t work:</a:t>
            </a:r>
            <a:endParaRPr sz="1200" b="0">
              <a:latin typeface="Cenutry Gothic"/>
              <a:cs typeface="Calibri" panose="020F0502020204030204" pitchFamily="34" charset="0"/>
            </a:endParaRPr>
          </a:p>
          <a:p>
            <a:pPr marL="0" lvl="0" indent="0" algn="l" rtl="0">
              <a:spcBef>
                <a:spcPts val="0"/>
              </a:spcBef>
              <a:spcAft>
                <a:spcPts val="0"/>
              </a:spcAft>
              <a:buNone/>
            </a:pPr>
            <a:r>
              <a:rPr lang="en-US" sz="1200" b="1">
                <a:latin typeface="Cenutry Gothic"/>
                <a:cs typeface="Calibri" panose="020F0502020204030204" pitchFamily="34" charset="0"/>
              </a:rPr>
              <a:t>https://youtu.be/qVhdskAa5FE</a:t>
            </a:r>
            <a:br>
              <a:rPr lang="en-US" sz="1200">
                <a:latin typeface="Cenutry Gothic"/>
                <a:cs typeface="Calibri" panose="020F0502020204030204" pitchFamily="34" charset="0"/>
              </a:rPr>
            </a:br>
            <a:endParaRPr sz="1200" b="1">
              <a:latin typeface="Cenutry Gothic"/>
              <a:cs typeface="Calibri" panose="020F0502020204030204" pitchFamily="34" charset="0"/>
            </a:endParaRPr>
          </a:p>
          <a:p>
            <a:pPr marL="0" lvl="0" indent="0" algn="l" rtl="0">
              <a:spcBef>
                <a:spcPts val="0"/>
              </a:spcBef>
              <a:spcAft>
                <a:spcPts val="0"/>
              </a:spcAft>
              <a:buNone/>
            </a:pPr>
            <a:r>
              <a:rPr lang="en-US" sz="1200" b="0">
                <a:latin typeface="Cenutry Gothic"/>
                <a:cs typeface="Calibri" panose="020F0502020204030204" pitchFamily="34" charset="0"/>
              </a:rPr>
              <a:t>Video length: 0:03:18</a:t>
            </a:r>
            <a:endParaRPr sz="1200">
              <a:latin typeface="Cenutry Gothic"/>
              <a:cs typeface="Calibri" panose="020F0502020204030204" pitchFamily="34" charset="0"/>
            </a:endParaRPr>
          </a:p>
          <a:p>
            <a:pPr marL="0" lvl="0" indent="0" algn="l" rtl="0">
              <a:spcBef>
                <a:spcPts val="0"/>
              </a:spcBef>
              <a:spcAft>
                <a:spcPts val="0"/>
              </a:spcAft>
              <a:buNone/>
            </a:pPr>
            <a:endParaRPr sz="1200" b="0">
              <a:latin typeface="Cenutry Gothic"/>
              <a:cs typeface="Calibri" panose="020F0502020204030204" pitchFamily="34" charset="0"/>
            </a:endParaRPr>
          </a:p>
          <a:p>
            <a:pPr marL="0" lvl="0" indent="0" algn="l" rtl="0">
              <a:spcBef>
                <a:spcPts val="0"/>
              </a:spcBef>
              <a:spcAft>
                <a:spcPts val="0"/>
              </a:spcAft>
              <a:buNone/>
            </a:pPr>
            <a:r>
              <a:rPr lang="en-US" sz="1200">
                <a:latin typeface="Cenutry Gothic"/>
                <a:cs typeface="Calibri" panose="020F0502020204030204" pitchFamily="34" charset="0"/>
              </a:rPr>
              <a:t>0:00:09 – Find Files Using File Explorer</a:t>
            </a:r>
            <a:endParaRPr sz="1200">
              <a:latin typeface="Cenutry Gothic"/>
              <a:cs typeface="Calibri" panose="020F0502020204030204" pitchFamily="34" charset="0"/>
            </a:endParaRPr>
          </a:p>
          <a:p>
            <a:pPr marL="0" lvl="0" indent="0" algn="l" rtl="0">
              <a:spcBef>
                <a:spcPts val="0"/>
              </a:spcBef>
              <a:spcAft>
                <a:spcPts val="0"/>
              </a:spcAft>
              <a:buNone/>
            </a:pPr>
            <a:r>
              <a:rPr lang="en-US" sz="1200">
                <a:latin typeface="Cenutry Gothic"/>
                <a:cs typeface="Calibri" panose="020F0502020204030204" pitchFamily="34" charset="0"/>
              </a:rPr>
              <a:t>0:01:20 – Find Files Using Windows Search Bar</a:t>
            </a:r>
            <a:endParaRPr sz="1200">
              <a:latin typeface="Cenutry Gothic"/>
              <a:cs typeface="Calibri" panose="020F0502020204030204" pitchFamily="34" charset="0"/>
            </a:endParaRPr>
          </a:p>
          <a:p>
            <a:pPr marL="457200" lvl="1" indent="0" algn="l" rtl="0">
              <a:spcBef>
                <a:spcPts val="0"/>
              </a:spcBef>
              <a:spcAft>
                <a:spcPts val="0"/>
              </a:spcAft>
              <a:buNone/>
            </a:pPr>
            <a:endParaRPr sz="1200">
              <a:latin typeface="Cenutry Gothic"/>
              <a:cs typeface="Calibri" panose="020F0502020204030204" pitchFamily="34" charset="0"/>
            </a:endParaRPr>
          </a:p>
          <a:p>
            <a:pPr marL="457200" lvl="1" indent="0" algn="l" rtl="0">
              <a:spcBef>
                <a:spcPts val="0"/>
              </a:spcBef>
              <a:spcAft>
                <a:spcPts val="0"/>
              </a:spcAft>
              <a:buNone/>
            </a:pPr>
            <a:endParaRPr sz="1200">
              <a:latin typeface="Cenutry Gothic"/>
              <a:cs typeface="Calibri" panose="020F0502020204030204" pitchFamily="34" charset="0"/>
            </a:endParaRPr>
          </a:p>
          <a:p>
            <a:pPr marL="171450" lvl="0" indent="-171450" algn="l" rtl="0">
              <a:spcBef>
                <a:spcPts val="0"/>
              </a:spcBef>
              <a:spcAft>
                <a:spcPts val="0"/>
              </a:spcAft>
              <a:buClr>
                <a:srgbClr val="000000"/>
              </a:buClr>
              <a:buSzPts val="1200"/>
              <a:buFont typeface="Arial"/>
              <a:buChar char="•"/>
            </a:pPr>
            <a:r>
              <a:rPr lang="en-US" sz="1200" b="0" i="0">
                <a:solidFill>
                  <a:srgbClr val="000000"/>
                </a:solidFill>
                <a:latin typeface="Cenutry Gothic"/>
                <a:ea typeface="Calibri"/>
                <a:cs typeface="Calibri" panose="020F0502020204030204" pitchFamily="34" charset="0"/>
                <a:sym typeface="Calibri"/>
              </a:rPr>
              <a:t>For remote tutoring, when you share screen to play the video, make sure you have shared the audio. </a:t>
            </a:r>
            <a:endParaRPr sz="1200">
              <a:latin typeface="Cenutry Gothic"/>
              <a:cs typeface="Calibri" panose="020F0502020204030204" pitchFamily="34" charset="0"/>
            </a:endParaRPr>
          </a:p>
          <a:p>
            <a:pPr marL="181240" lvl="0" indent="-181240" algn="l" rtl="0">
              <a:spcBef>
                <a:spcPts val="0"/>
              </a:spcBef>
              <a:spcAft>
                <a:spcPts val="0"/>
              </a:spcAft>
              <a:buClr>
                <a:schemeClr val="dk1"/>
              </a:buClr>
              <a:buSzPts val="1200"/>
              <a:buFont typeface="Arial"/>
              <a:buChar char="•"/>
            </a:pPr>
            <a:r>
              <a:rPr lang="en-US" sz="1200">
                <a:latin typeface="Cenutry Gothic"/>
                <a:cs typeface="Calibri" panose="020F0502020204030204" pitchFamily="34" charset="0"/>
              </a:rPr>
              <a:t>Play the lesson a bit and check the learner can hear it ok.</a:t>
            </a:r>
            <a:endParaRPr sz="1200">
              <a:latin typeface="Cenutry Gothic"/>
              <a:cs typeface="Calibri" panose="020F0502020204030204" pitchFamily="34" charset="0"/>
            </a:endParaRPr>
          </a:p>
          <a:p>
            <a:pPr marL="181240" lvl="0" indent="-181240" algn="l" rtl="0">
              <a:spcBef>
                <a:spcPts val="0"/>
              </a:spcBef>
              <a:spcAft>
                <a:spcPts val="0"/>
              </a:spcAft>
              <a:buClr>
                <a:schemeClr val="dk1"/>
              </a:buClr>
              <a:buSzPts val="1200"/>
              <a:buFont typeface="Arial"/>
              <a:buChar char="•"/>
            </a:pPr>
            <a:r>
              <a:rPr lang="en-US" sz="1200">
                <a:latin typeface="Cenutry Gothic"/>
                <a:cs typeface="Calibri" panose="020F0502020204030204" pitchFamily="34" charset="0"/>
              </a:rPr>
              <a:t>Play till the end of the video, then check for understanding. See the next slide for comprehension check questions.</a:t>
            </a:r>
            <a:endParaRPr sz="1200">
              <a:latin typeface="Cenutry Gothic"/>
              <a:cs typeface="Calibri" panose="020F0502020204030204" pitchFamily="34" charset="0"/>
            </a:endParaRPr>
          </a:p>
          <a:p>
            <a:pPr marL="0" lvl="0" indent="0" algn="l" rtl="0">
              <a:spcBef>
                <a:spcPts val="0"/>
              </a:spcBef>
              <a:spcAft>
                <a:spcPts val="0"/>
              </a:spcAft>
              <a:buNone/>
            </a:pPr>
            <a:endParaRPr sz="1200">
              <a:latin typeface="Cenutry Gothic"/>
              <a:cs typeface="Calibri" panose="020F0502020204030204" pitchFamily="34" charset="0"/>
            </a:endParaRPr>
          </a:p>
          <a:p>
            <a:pPr marL="0" lvl="0" indent="0" algn="l" rtl="0">
              <a:spcBef>
                <a:spcPts val="0"/>
              </a:spcBef>
              <a:spcAft>
                <a:spcPts val="0"/>
              </a:spcAft>
              <a:buNone/>
            </a:pPr>
            <a:endParaRPr>
              <a:latin typeface="Cenutry Gothic"/>
            </a:endParaRPr>
          </a:p>
        </p:txBody>
      </p:sp>
      <p:sp>
        <p:nvSpPr>
          <p:cNvPr id="282" name="Google Shape;282;p22: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2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23: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b="1">
                <a:latin typeface="Cenutry Gothic"/>
              </a:rPr>
              <a:t>Instructions </a:t>
            </a:r>
            <a:r>
              <a:rPr lang="en-US" b="1" u="none">
                <a:latin typeface="Cenutry Gothic"/>
              </a:rPr>
              <a:t>for the </a:t>
            </a:r>
            <a:r>
              <a:rPr lang="en-US" b="1">
                <a:latin typeface="Cenutry Gothic"/>
              </a:rPr>
              <a:t>Tutor: </a:t>
            </a:r>
            <a:endParaRPr>
              <a:latin typeface="Cenutry Gothic"/>
            </a:endParaRPr>
          </a:p>
          <a:p>
            <a:pPr marL="0" lvl="0" indent="0" algn="l" rtl="0">
              <a:spcBef>
                <a:spcPts val="0"/>
              </a:spcBef>
              <a:spcAft>
                <a:spcPts val="0"/>
              </a:spcAft>
              <a:buNone/>
            </a:pPr>
            <a:r>
              <a:rPr lang="en-US">
                <a:latin typeface="Cenutry Gothic"/>
              </a:rPr>
              <a:t>After watching Part Three of the video lesson, check understanding (review and elicit).</a:t>
            </a:r>
            <a:endParaRPr>
              <a:latin typeface="Cenutry Gothic"/>
            </a:endParaRPr>
          </a:p>
          <a:p>
            <a:pPr marL="0" lvl="0" indent="0" algn="l" rtl="0">
              <a:spcBef>
                <a:spcPts val="0"/>
              </a:spcBef>
              <a:spcAft>
                <a:spcPts val="0"/>
              </a:spcAft>
              <a:buNone/>
            </a:pPr>
            <a:endParaRPr>
              <a:latin typeface="Cenutry Gothic"/>
            </a:endParaRPr>
          </a:p>
          <a:p>
            <a:pPr marL="0" lvl="0" indent="0" algn="l" rtl="0">
              <a:spcBef>
                <a:spcPts val="0"/>
              </a:spcBef>
              <a:spcAft>
                <a:spcPts val="0"/>
              </a:spcAft>
              <a:buNone/>
            </a:pPr>
            <a:r>
              <a:rPr lang="en-US" b="1">
                <a:latin typeface="Cenutry Gothic"/>
              </a:rPr>
              <a:t>Check understanding - ask the learner as you watch the video or as you demonstrate on your computer. </a:t>
            </a:r>
            <a:endParaRPr>
              <a:latin typeface="Cenutry Gothic"/>
            </a:endParaRPr>
          </a:p>
          <a:p>
            <a:pPr marL="0" lvl="0" indent="0" algn="l" rtl="0">
              <a:spcBef>
                <a:spcPts val="0"/>
              </a:spcBef>
              <a:spcAft>
                <a:spcPts val="0"/>
              </a:spcAft>
              <a:buNone/>
            </a:pPr>
            <a:r>
              <a:rPr lang="en-US">
                <a:latin typeface="Cenutry Gothic"/>
              </a:rPr>
              <a:t>Ask these comprehension check questions or others to check understanding: </a:t>
            </a:r>
            <a:endParaRPr>
              <a:latin typeface="Cenutry Gothic"/>
            </a:endParaRPr>
          </a:p>
          <a:p>
            <a:pPr marL="0" lvl="0" indent="0" algn="l" rtl="0">
              <a:spcBef>
                <a:spcPts val="0"/>
              </a:spcBef>
              <a:spcAft>
                <a:spcPts val="0"/>
              </a:spcAft>
              <a:buNone/>
            </a:pPr>
            <a:endParaRPr lang="en-US">
              <a:latin typeface="Cenutry Gothic"/>
            </a:endParaRPr>
          </a:p>
          <a:p>
            <a:pPr marL="0" lvl="0" indent="0" algn="l" rtl="0">
              <a:spcBef>
                <a:spcPts val="0"/>
              </a:spcBef>
              <a:spcAft>
                <a:spcPts val="0"/>
              </a:spcAft>
              <a:buNone/>
            </a:pPr>
            <a:r>
              <a:rPr lang="en-CA" b="1">
                <a:latin typeface="Cenutry Gothic"/>
              </a:rPr>
              <a:t>Say to the Learner: </a:t>
            </a:r>
          </a:p>
          <a:p>
            <a:pPr marL="0" lvl="0" indent="0" algn="l" rtl="0">
              <a:spcBef>
                <a:spcPts val="0"/>
              </a:spcBef>
              <a:spcAft>
                <a:spcPts val="0"/>
              </a:spcAft>
              <a:buNone/>
            </a:pPr>
            <a:endParaRPr>
              <a:latin typeface="Cenutry Gothic"/>
            </a:endParaRPr>
          </a:p>
          <a:p>
            <a:pPr marL="0" lvl="0" indent="0" algn="l" rtl="0">
              <a:spcBef>
                <a:spcPts val="0"/>
              </a:spcBef>
              <a:spcAft>
                <a:spcPts val="0"/>
              </a:spcAft>
              <a:buNone/>
            </a:pPr>
            <a:r>
              <a:rPr lang="en-US" b="1">
                <a:latin typeface="Cenutry Gothic"/>
              </a:rPr>
              <a:t>Find files</a:t>
            </a:r>
            <a:endParaRPr>
              <a:latin typeface="Cenutry Gothic"/>
            </a:endParaRPr>
          </a:p>
          <a:p>
            <a:pPr marL="181240" lvl="0" indent="-181240" algn="l" rtl="0">
              <a:spcBef>
                <a:spcPts val="0"/>
              </a:spcBef>
              <a:spcAft>
                <a:spcPts val="0"/>
              </a:spcAft>
              <a:buClr>
                <a:schemeClr val="dk1"/>
              </a:buClr>
              <a:buSzPts val="1200"/>
              <a:buFont typeface="Arial"/>
              <a:buChar char="•"/>
            </a:pPr>
            <a:r>
              <a:rPr lang="en-US" i="1">
                <a:latin typeface="Cenutry Gothic"/>
              </a:rPr>
              <a:t>Show me File Explorer. </a:t>
            </a:r>
            <a:endParaRPr i="1">
              <a:latin typeface="Cenutry Gothic"/>
            </a:endParaRPr>
          </a:p>
          <a:p>
            <a:pPr marL="181240" lvl="0" indent="-181240" algn="l" rtl="0">
              <a:spcBef>
                <a:spcPts val="0"/>
              </a:spcBef>
              <a:spcAft>
                <a:spcPts val="0"/>
              </a:spcAft>
              <a:buClr>
                <a:schemeClr val="dk1"/>
              </a:buClr>
              <a:buSzPts val="1200"/>
              <a:buFont typeface="Arial"/>
              <a:buChar char="•"/>
            </a:pPr>
            <a:r>
              <a:rPr lang="en-US" i="1">
                <a:latin typeface="Cenutry Gothic"/>
              </a:rPr>
              <a:t>Using File Explorer, find the file Save-on-Foods Cover Letter. (Tutor demonstrates first, step by step. Learner will practice later in the activities that follow)</a:t>
            </a:r>
            <a:endParaRPr i="1">
              <a:latin typeface="Cenutry Gothic"/>
            </a:endParaRPr>
          </a:p>
          <a:p>
            <a:pPr marL="181240" lvl="0" indent="-181240" algn="l" rtl="0">
              <a:spcBef>
                <a:spcPts val="0"/>
              </a:spcBef>
              <a:spcAft>
                <a:spcPts val="0"/>
              </a:spcAft>
              <a:buClr>
                <a:schemeClr val="dk1"/>
              </a:buClr>
              <a:buSzPts val="1200"/>
              <a:buFont typeface="Arial"/>
              <a:buChar char="•"/>
            </a:pPr>
            <a:r>
              <a:rPr lang="en-US" i="1">
                <a:latin typeface="Cenutry Gothic"/>
              </a:rPr>
              <a:t>If you forgot where you saved a file, how can you search for it? Answer: Use the search bar at the bottom of the screen. Etc.</a:t>
            </a:r>
            <a:endParaRPr i="1">
              <a:latin typeface="Cenutry Gothic"/>
            </a:endParaRPr>
          </a:p>
          <a:p>
            <a:pPr marL="181240" lvl="0" indent="-181240" algn="l" rtl="0">
              <a:spcBef>
                <a:spcPts val="0"/>
              </a:spcBef>
              <a:spcAft>
                <a:spcPts val="0"/>
              </a:spcAft>
              <a:buClr>
                <a:schemeClr val="dk1"/>
              </a:buClr>
              <a:buSzPts val="1200"/>
              <a:buFont typeface="Arial"/>
              <a:buChar char="•"/>
            </a:pPr>
            <a:r>
              <a:rPr lang="en-US" i="1">
                <a:latin typeface="Cenutry Gothic"/>
              </a:rPr>
              <a:t>Show me the search bar. </a:t>
            </a:r>
            <a:endParaRPr i="1">
              <a:latin typeface="Cenutry Gothic"/>
            </a:endParaRPr>
          </a:p>
          <a:p>
            <a:pPr marL="181240" lvl="0" indent="-181240" algn="l" rtl="0">
              <a:spcBef>
                <a:spcPts val="0"/>
              </a:spcBef>
              <a:spcAft>
                <a:spcPts val="0"/>
              </a:spcAft>
              <a:buClr>
                <a:schemeClr val="dk1"/>
              </a:buClr>
              <a:buSzPts val="1200"/>
              <a:buFont typeface="Arial"/>
              <a:buChar char="•"/>
            </a:pPr>
            <a:r>
              <a:rPr lang="en-US" i="1">
                <a:latin typeface="Cenutry Gothic"/>
              </a:rPr>
              <a:t>How do we use it ? Answer: click in the box, type what you are looking for, press enter on your keyboard. </a:t>
            </a:r>
            <a:endParaRPr i="1">
              <a:latin typeface="Cenutry Gothic"/>
            </a:endParaRPr>
          </a:p>
          <a:p>
            <a:pPr marL="181240" lvl="0" indent="-181240" algn="l" rtl="0">
              <a:spcBef>
                <a:spcPts val="0"/>
              </a:spcBef>
              <a:spcAft>
                <a:spcPts val="0"/>
              </a:spcAft>
              <a:buClr>
                <a:schemeClr val="dk1"/>
              </a:buClr>
              <a:buSzPts val="1200"/>
              <a:buFont typeface="Arial"/>
              <a:buChar char="•"/>
            </a:pPr>
            <a:r>
              <a:rPr lang="en-US" i="1">
                <a:latin typeface="Cenutry Gothic"/>
              </a:rPr>
              <a:t>What do you type in it? Answer: any keywords that you remember.</a:t>
            </a:r>
            <a:endParaRPr i="1">
              <a:latin typeface="Cenutry Gothic"/>
            </a:endParaRPr>
          </a:p>
          <a:p>
            <a:pPr marL="0" lvl="0" indent="0" algn="l" rtl="0">
              <a:spcBef>
                <a:spcPts val="0"/>
              </a:spcBef>
              <a:spcAft>
                <a:spcPts val="0"/>
              </a:spcAft>
              <a:buNone/>
            </a:pPr>
            <a:endParaRPr>
              <a:latin typeface="Cenutry Gothic"/>
            </a:endParaRPr>
          </a:p>
          <a:p>
            <a:pPr marL="0" lvl="0" indent="0" algn="l" rtl="0">
              <a:spcBef>
                <a:spcPts val="0"/>
              </a:spcBef>
              <a:spcAft>
                <a:spcPts val="0"/>
              </a:spcAft>
              <a:buNone/>
            </a:pPr>
            <a:r>
              <a:rPr lang="en-US" b="1">
                <a:latin typeface="Cenutry Gothic"/>
              </a:rPr>
              <a:t>Instructions </a:t>
            </a:r>
            <a:r>
              <a:rPr lang="en-US" b="1" u="none">
                <a:latin typeface="Cenutry Gothic"/>
              </a:rPr>
              <a:t>for the</a:t>
            </a:r>
            <a:r>
              <a:rPr lang="en-US" b="1">
                <a:latin typeface="Cenutry Gothic"/>
              </a:rPr>
              <a:t> Tutor: </a:t>
            </a:r>
            <a:endParaRPr>
              <a:latin typeface="Cenutry Gothic"/>
            </a:endParaRPr>
          </a:p>
          <a:p>
            <a:pPr marL="0" lvl="0" indent="0" algn="l" rtl="0">
              <a:spcBef>
                <a:spcPts val="0"/>
              </a:spcBef>
              <a:spcAft>
                <a:spcPts val="0"/>
              </a:spcAft>
              <a:buNone/>
            </a:pPr>
            <a:r>
              <a:rPr lang="en-US">
                <a:latin typeface="Cenutry Gothic"/>
              </a:rPr>
              <a:t>Then ask the learner: </a:t>
            </a:r>
            <a:r>
              <a:rPr lang="en-US" i="1">
                <a:latin typeface="Cenutry Gothic"/>
              </a:rPr>
              <a:t>Do you want to watch the video again?  </a:t>
            </a:r>
            <a:endParaRPr i="1">
              <a:latin typeface="Cenutry Gothic"/>
            </a:endParaRPr>
          </a:p>
          <a:p>
            <a:pPr marL="0" lvl="0" indent="0" algn="l" rtl="0">
              <a:spcBef>
                <a:spcPts val="0"/>
              </a:spcBef>
              <a:spcAft>
                <a:spcPts val="0"/>
              </a:spcAft>
              <a:buNone/>
            </a:pPr>
            <a:endParaRPr>
              <a:latin typeface="Cenutry Gothic"/>
            </a:endParaRPr>
          </a:p>
          <a:p>
            <a:pPr marL="0" lvl="0" indent="0" algn="l" rtl="0">
              <a:spcBef>
                <a:spcPts val="0"/>
              </a:spcBef>
              <a:spcAft>
                <a:spcPts val="0"/>
              </a:spcAft>
              <a:buNone/>
            </a:pPr>
            <a:r>
              <a:rPr lang="en-US">
                <a:latin typeface="Cenutry Gothic"/>
              </a:rPr>
              <a:t>If the learner is struggling, stop the session. </a:t>
            </a:r>
            <a:br>
              <a:rPr lang="en-US">
                <a:latin typeface="Cenutry Gothic"/>
              </a:rPr>
            </a:br>
            <a:r>
              <a:rPr lang="en-US" b="1">
                <a:latin typeface="Cenutry Gothic"/>
              </a:rPr>
              <a:t>Say to the learner: </a:t>
            </a:r>
            <a:endParaRPr>
              <a:latin typeface="Cenutry Gothic"/>
            </a:endParaRPr>
          </a:p>
          <a:p>
            <a:pPr marL="0" lvl="0" indent="0" algn="l" rtl="0">
              <a:spcBef>
                <a:spcPts val="0"/>
              </a:spcBef>
              <a:spcAft>
                <a:spcPts val="0"/>
              </a:spcAft>
              <a:buNone/>
            </a:pPr>
            <a:r>
              <a:rPr lang="en-US" i="1">
                <a:latin typeface="Cenutry Gothic"/>
              </a:rPr>
              <a:t>Let’s do more work on X before we do this.  (so, learner does not feel bad they can’t do something)</a:t>
            </a:r>
            <a:endParaRPr i="1">
              <a:latin typeface="Cenutry Gothic"/>
            </a:endParaRPr>
          </a:p>
          <a:p>
            <a:pPr marL="0" lvl="0" indent="0" algn="l" rtl="0">
              <a:spcBef>
                <a:spcPts val="0"/>
              </a:spcBef>
              <a:spcAft>
                <a:spcPts val="0"/>
              </a:spcAft>
              <a:buNone/>
            </a:pPr>
            <a:r>
              <a:rPr lang="en-US" i="1">
                <a:latin typeface="Cenutry Gothic"/>
              </a:rPr>
              <a:t>For example, learner may not be able to click, drag and drop files into folders. If so, go to Module 1 Mouse and Navigating Digital Skill 7 Click, drag and drop to practice the skill with the learner. </a:t>
            </a:r>
            <a:endParaRPr i="1">
              <a:latin typeface="Cenutry Gothic"/>
            </a:endParaRPr>
          </a:p>
        </p:txBody>
      </p:sp>
      <p:sp>
        <p:nvSpPr>
          <p:cNvPr id="292" name="Google Shape;292;p23: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2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p24: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a:latin typeface="Cenutry Gothic"/>
              </a:rPr>
              <a:t>Instructions </a:t>
            </a:r>
            <a:r>
              <a:rPr lang="en-US" b="1" u="none">
                <a:latin typeface="Cenutry Gothic"/>
              </a:rPr>
              <a:t>for the </a:t>
            </a:r>
            <a:r>
              <a:rPr lang="en-US" b="1">
                <a:latin typeface="Cenutry Gothic"/>
              </a:rPr>
              <a:t>Tutor</a:t>
            </a:r>
            <a:endParaRPr lang="en-US">
              <a:latin typeface="Cenutry Gothic"/>
            </a:endParaRPr>
          </a:p>
          <a:p>
            <a:pPr marL="0" lvl="0" indent="0" algn="l" rtl="0">
              <a:spcBef>
                <a:spcPts val="0"/>
              </a:spcBef>
              <a:spcAft>
                <a:spcPts val="0"/>
              </a:spcAft>
              <a:buNone/>
            </a:pPr>
            <a:endParaRPr lang="en-US" b="1">
              <a:latin typeface="Cenutry Gothic"/>
            </a:endParaRPr>
          </a:p>
          <a:p>
            <a:pPr marL="0" lvl="0" indent="0" algn="l" rtl="0">
              <a:spcBef>
                <a:spcPts val="0"/>
              </a:spcBef>
              <a:spcAft>
                <a:spcPts val="0"/>
              </a:spcAft>
              <a:buNone/>
            </a:pPr>
            <a:r>
              <a:rPr lang="en-US" b="1">
                <a:latin typeface="Cenutry Gothic"/>
              </a:rPr>
              <a:t>Practice 3</a:t>
            </a:r>
            <a:endParaRPr lang="en-US">
              <a:latin typeface="Cenutry Gothic"/>
            </a:endParaRPr>
          </a:p>
          <a:p>
            <a:pPr marL="0" lvl="0" indent="0" algn="l" rtl="0">
              <a:spcBef>
                <a:spcPts val="0"/>
              </a:spcBef>
              <a:spcAft>
                <a:spcPts val="0"/>
              </a:spcAft>
              <a:buNone/>
            </a:pPr>
            <a:r>
              <a:rPr lang="en-US">
                <a:latin typeface="Cenutry Gothic"/>
              </a:rPr>
              <a:t>Find files using Files Explorer</a:t>
            </a:r>
          </a:p>
          <a:p>
            <a:pPr marL="0" lvl="0" indent="0" algn="l" rtl="0">
              <a:spcBef>
                <a:spcPts val="0"/>
              </a:spcBef>
              <a:spcAft>
                <a:spcPts val="0"/>
              </a:spcAft>
              <a:buNone/>
            </a:pPr>
            <a:endParaRPr lang="en-US">
              <a:latin typeface="Cenutry Gothic"/>
            </a:endParaRPr>
          </a:p>
          <a:p>
            <a:pPr marL="0" lvl="0" indent="0" algn="l" rtl="0">
              <a:spcBef>
                <a:spcPts val="0"/>
              </a:spcBef>
              <a:spcAft>
                <a:spcPts val="0"/>
              </a:spcAft>
              <a:buNone/>
            </a:pPr>
            <a:r>
              <a:rPr lang="en-US" b="1">
                <a:latin typeface="Cenutry Gothic"/>
              </a:rPr>
              <a:t>Preparation</a:t>
            </a:r>
            <a:endParaRPr lang="en-US">
              <a:latin typeface="Cenutry Gothic"/>
            </a:endParaRPr>
          </a:p>
          <a:p>
            <a:pPr marL="0" lvl="0" indent="0" algn="l" rtl="0">
              <a:spcBef>
                <a:spcPts val="0"/>
              </a:spcBef>
              <a:spcAft>
                <a:spcPts val="0"/>
              </a:spcAft>
              <a:buNone/>
            </a:pPr>
            <a:r>
              <a:rPr lang="en-US">
                <a:latin typeface="Cenutry Gothic"/>
              </a:rPr>
              <a:t>Make sure files and folders from the previous activities are still available on tutor’s and learner’s computers.</a:t>
            </a:r>
          </a:p>
          <a:p>
            <a:pPr marL="0" lvl="0" indent="0" algn="l" rtl="0">
              <a:spcBef>
                <a:spcPts val="0"/>
              </a:spcBef>
              <a:spcAft>
                <a:spcPts val="0"/>
              </a:spcAft>
              <a:buNone/>
            </a:pPr>
            <a:endParaRPr lang="en-US" b="0">
              <a:latin typeface="Cenutry Gothic"/>
            </a:endParaRPr>
          </a:p>
          <a:p>
            <a:pPr marL="0" lvl="0" indent="0" algn="l" rtl="0">
              <a:spcBef>
                <a:spcPts val="0"/>
              </a:spcBef>
              <a:spcAft>
                <a:spcPts val="0"/>
              </a:spcAft>
              <a:buNone/>
            </a:pPr>
            <a:endParaRPr lang="en-US" b="1">
              <a:latin typeface="Cenutry Gothic"/>
            </a:endParaRPr>
          </a:p>
          <a:p>
            <a:pPr marL="0" lvl="0" indent="0" algn="l" rtl="0">
              <a:spcBef>
                <a:spcPts val="0"/>
              </a:spcBef>
              <a:spcAft>
                <a:spcPts val="0"/>
              </a:spcAft>
              <a:buNone/>
            </a:pPr>
            <a:r>
              <a:rPr lang="en-US" b="1">
                <a:latin typeface="Cenutry Gothic"/>
              </a:rPr>
              <a:t>Say to the Learner:</a:t>
            </a:r>
            <a:endParaRPr>
              <a:latin typeface="Cenutry Gothic"/>
            </a:endParaRPr>
          </a:p>
          <a:p>
            <a:pPr marL="0" lvl="0" indent="0" algn="l" rtl="0">
              <a:spcBef>
                <a:spcPts val="0"/>
              </a:spcBef>
              <a:spcAft>
                <a:spcPts val="0"/>
              </a:spcAft>
              <a:buNone/>
            </a:pPr>
            <a:r>
              <a:rPr lang="en-US" b="0" i="1">
                <a:latin typeface="Cenutry Gothic"/>
              </a:rPr>
              <a:t>Now we’re going to practice how to find files using File Explorer, like in the video.</a:t>
            </a:r>
          </a:p>
          <a:p>
            <a:pPr marL="0" lvl="0" indent="0" algn="l" rtl="0">
              <a:spcBef>
                <a:spcPts val="0"/>
              </a:spcBef>
              <a:spcAft>
                <a:spcPts val="0"/>
              </a:spcAft>
              <a:buNone/>
            </a:pPr>
            <a:endParaRPr i="1">
              <a:latin typeface="Cenutry Gothic"/>
            </a:endParaRPr>
          </a:p>
          <a:p>
            <a:pPr marL="0" lvl="0" indent="0" algn="l" rtl="0">
              <a:spcBef>
                <a:spcPts val="0"/>
              </a:spcBef>
              <a:spcAft>
                <a:spcPts val="0"/>
              </a:spcAft>
              <a:buNone/>
            </a:pPr>
            <a:r>
              <a:rPr lang="en-US" b="0">
                <a:latin typeface="Cenutry Gothic"/>
              </a:rPr>
              <a:t>[After each of the following steps, wait for the learner to complete the step. Guide the learner as needed.]</a:t>
            </a:r>
            <a:endParaRPr>
              <a:latin typeface="Cenutry Gothic"/>
            </a:endParaRPr>
          </a:p>
          <a:p>
            <a:pPr marL="0" lvl="0" indent="0" algn="l" rtl="0">
              <a:lnSpc>
                <a:spcPct val="107000"/>
              </a:lnSpc>
              <a:spcBef>
                <a:spcPts val="0"/>
              </a:spcBef>
              <a:spcAft>
                <a:spcPts val="0"/>
              </a:spcAft>
              <a:buNone/>
            </a:pPr>
            <a:endParaRPr lang="en-US" b="0">
              <a:latin typeface="Cenutry Gothic"/>
            </a:endParaRPr>
          </a:p>
          <a:p>
            <a:pPr marL="0" marR="0" lvl="0" indent="0" algn="l" defTabSz="914400" rtl="0" eaLnBrk="1" fontAlgn="auto" latinLnBrk="0" hangingPunct="1">
              <a:lnSpc>
                <a:spcPct val="107000"/>
              </a:lnSpc>
              <a:spcBef>
                <a:spcPts val="0"/>
              </a:spcBef>
              <a:spcAft>
                <a:spcPts val="0"/>
              </a:spcAft>
              <a:buClr>
                <a:srgbClr val="000000"/>
              </a:buClr>
              <a:buSzPts val="1400"/>
              <a:buFont typeface="Arial"/>
              <a:buNone/>
              <a:tabLst/>
              <a:defRPr/>
            </a:pPr>
            <a:r>
              <a:rPr lang="en-US" b="1">
                <a:latin typeface="Cenutry Gothic"/>
              </a:rPr>
              <a:t>Say to the Learner:</a:t>
            </a:r>
            <a:endParaRPr lang="en-US">
              <a:latin typeface="Cenutry Gothic"/>
            </a:endParaRPr>
          </a:p>
          <a:p>
            <a:pPr marL="0" lvl="0" indent="0" algn="l" rtl="0">
              <a:lnSpc>
                <a:spcPct val="107000"/>
              </a:lnSpc>
              <a:spcBef>
                <a:spcPts val="846"/>
              </a:spcBef>
              <a:spcAft>
                <a:spcPts val="0"/>
              </a:spcAft>
              <a:buNone/>
            </a:pPr>
            <a:r>
              <a:rPr lang="en-US" b="0" i="1">
                <a:latin typeface="Cenutry Gothic"/>
              </a:rPr>
              <a:t>If we are organized, we can remember more easily where we saved our files. </a:t>
            </a:r>
            <a:r>
              <a:rPr lang="en-US" i="1">
                <a:latin typeface="Cenutry Gothic"/>
              </a:rPr>
              <a:t>On your computer, look for the folder where you saved the file. </a:t>
            </a:r>
            <a:endParaRPr i="1">
              <a:latin typeface="Cenutry Gothic"/>
            </a:endParaRPr>
          </a:p>
          <a:p>
            <a:pPr marL="241653" lvl="0" indent="-241653" algn="l" rtl="0">
              <a:spcBef>
                <a:spcPts val="846"/>
              </a:spcBef>
              <a:spcAft>
                <a:spcPts val="0"/>
              </a:spcAft>
              <a:buClr>
                <a:schemeClr val="dk1"/>
              </a:buClr>
              <a:buSzPts val="1200"/>
              <a:buFont typeface="Calibri"/>
              <a:buAutoNum type="arabicParenR"/>
            </a:pPr>
            <a:r>
              <a:rPr lang="en-US" b="0" i="1">
                <a:latin typeface="Cenutry Gothic"/>
              </a:rPr>
              <a:t>Let’s find the file Save-on-Foods Cover letter using File Explorer. </a:t>
            </a:r>
            <a:endParaRPr i="1">
              <a:latin typeface="Cenutry Gothic"/>
            </a:endParaRPr>
          </a:p>
          <a:p>
            <a:pPr marL="241653" lvl="0" indent="-241653" algn="l" rtl="0">
              <a:spcBef>
                <a:spcPts val="0"/>
              </a:spcBef>
              <a:spcAft>
                <a:spcPts val="0"/>
              </a:spcAft>
              <a:buClr>
                <a:schemeClr val="dk1"/>
              </a:buClr>
              <a:buSzPts val="1200"/>
              <a:buFont typeface="Calibri"/>
              <a:buAutoNum type="arabicParenR"/>
            </a:pPr>
            <a:r>
              <a:rPr lang="en-US" b="0" i="1">
                <a:latin typeface="Cenutry Gothic"/>
              </a:rPr>
              <a:t>Now open File Explorer. Remember in the video where it was?</a:t>
            </a:r>
            <a:endParaRPr i="1">
              <a:latin typeface="Cenutry Gothic"/>
            </a:endParaRPr>
          </a:p>
          <a:p>
            <a:pPr marL="241653" lvl="0" indent="-241653" algn="l" rtl="0">
              <a:spcBef>
                <a:spcPts val="0"/>
              </a:spcBef>
              <a:spcAft>
                <a:spcPts val="0"/>
              </a:spcAft>
              <a:buClr>
                <a:schemeClr val="dk1"/>
              </a:buClr>
              <a:buSzPts val="1200"/>
              <a:buFont typeface="Calibri"/>
              <a:buAutoNum type="arabicParenR"/>
            </a:pPr>
            <a:r>
              <a:rPr lang="en-US" b="0" i="1">
                <a:latin typeface="Cenutry Gothic"/>
              </a:rPr>
              <a:t>Can you find Documents on the left side of the window? </a:t>
            </a:r>
            <a:endParaRPr i="1">
              <a:latin typeface="Cenutry Gothic"/>
            </a:endParaRPr>
          </a:p>
          <a:p>
            <a:pPr marL="241653" lvl="0" indent="-241653" algn="l" rtl="0">
              <a:spcBef>
                <a:spcPts val="0"/>
              </a:spcBef>
              <a:spcAft>
                <a:spcPts val="0"/>
              </a:spcAft>
              <a:buClr>
                <a:schemeClr val="dk1"/>
              </a:buClr>
              <a:buSzPts val="1200"/>
              <a:buFont typeface="Calibri"/>
              <a:buAutoNum type="arabicParenR"/>
            </a:pPr>
            <a:r>
              <a:rPr lang="en-US" b="0" i="1">
                <a:latin typeface="Cenutry Gothic"/>
              </a:rPr>
              <a:t>Find the folder Job Search. Double click on it</a:t>
            </a:r>
            <a:r>
              <a:rPr lang="en-US" i="1">
                <a:latin typeface="Cenutry Gothic"/>
              </a:rPr>
              <a:t> to open it. </a:t>
            </a:r>
            <a:endParaRPr b="0" i="1">
              <a:latin typeface="Cenutry Gothic"/>
            </a:endParaRPr>
          </a:p>
          <a:p>
            <a:pPr marL="241653" lvl="0" indent="-241653" algn="l" rtl="0">
              <a:spcBef>
                <a:spcPts val="0"/>
              </a:spcBef>
              <a:spcAft>
                <a:spcPts val="0"/>
              </a:spcAft>
              <a:buClr>
                <a:schemeClr val="dk1"/>
              </a:buClr>
              <a:buSzPts val="1200"/>
              <a:buFont typeface="Calibri"/>
              <a:buAutoNum type="arabicParenR"/>
            </a:pPr>
            <a:r>
              <a:rPr lang="en-US" b="0" i="1">
                <a:latin typeface="Cenutry Gothic"/>
              </a:rPr>
              <a:t>Find the file Save-on-Foods Cover letter. Double click to open it.</a:t>
            </a:r>
            <a:endParaRPr i="1">
              <a:latin typeface="Cenutry Gothic"/>
            </a:endParaRPr>
          </a:p>
          <a:p>
            <a:pPr marL="241653" lvl="0" indent="-241653" algn="l" rtl="0">
              <a:spcBef>
                <a:spcPts val="0"/>
              </a:spcBef>
              <a:spcAft>
                <a:spcPts val="0"/>
              </a:spcAft>
              <a:buClr>
                <a:schemeClr val="dk1"/>
              </a:buClr>
              <a:buSzPts val="1200"/>
              <a:buFont typeface="Calibri"/>
              <a:buAutoNum type="arabicParenR"/>
            </a:pPr>
            <a:r>
              <a:rPr lang="en-US" b="0" i="1">
                <a:latin typeface="Cenutry Gothic"/>
              </a:rPr>
              <a:t>Now you try. Find the file Superstore Resume using File Explorer.</a:t>
            </a:r>
            <a:endParaRPr i="1">
              <a:latin typeface="Cenutry Gothic"/>
            </a:endParaRPr>
          </a:p>
          <a:p>
            <a:pPr marL="241653" lvl="0" indent="-165453" algn="l" rtl="0">
              <a:spcBef>
                <a:spcPts val="0"/>
              </a:spcBef>
              <a:spcAft>
                <a:spcPts val="0"/>
              </a:spcAft>
              <a:buClr>
                <a:schemeClr val="dk1"/>
              </a:buClr>
              <a:buSzPts val="1200"/>
              <a:buFont typeface="Calibri"/>
              <a:buNone/>
            </a:pPr>
            <a:endParaRPr b="0" i="1">
              <a:latin typeface="Cenutry Gothic"/>
            </a:endParaRPr>
          </a:p>
          <a:p>
            <a:pPr marL="0" lvl="0" indent="0" algn="l" rtl="0">
              <a:spcBef>
                <a:spcPts val="0"/>
              </a:spcBef>
              <a:spcAft>
                <a:spcPts val="0"/>
              </a:spcAft>
              <a:buNone/>
            </a:pPr>
            <a:r>
              <a:rPr lang="en-US" b="1">
                <a:latin typeface="Cenutry Gothic"/>
              </a:rPr>
              <a:t>Instructions </a:t>
            </a:r>
            <a:r>
              <a:rPr lang="en-US" b="1" u="none">
                <a:latin typeface="Cenutry Gothic"/>
              </a:rPr>
              <a:t>for the </a:t>
            </a:r>
            <a:r>
              <a:rPr lang="en-US" b="1">
                <a:latin typeface="Cenutry Gothic"/>
              </a:rPr>
              <a:t>Tutor:</a:t>
            </a:r>
            <a:endParaRPr>
              <a:latin typeface="Cenutry Gothic"/>
            </a:endParaRPr>
          </a:p>
          <a:p>
            <a:pPr marL="302066" lvl="0" indent="-302066" algn="l" rtl="0">
              <a:spcBef>
                <a:spcPts val="0"/>
              </a:spcBef>
              <a:spcAft>
                <a:spcPts val="0"/>
              </a:spcAft>
              <a:buClr>
                <a:schemeClr val="dk1"/>
              </a:buClr>
              <a:buSzPts val="1200"/>
              <a:buFont typeface="Arial"/>
              <a:buChar char="•"/>
            </a:pPr>
            <a:r>
              <a:rPr lang="en-US">
                <a:latin typeface="Cenutry Gothic"/>
              </a:rPr>
              <a:t>Have the learner repeat this activity and practice as many times as they need (at least three times.)</a:t>
            </a:r>
            <a:endParaRPr>
              <a:latin typeface="Cenutry Gothic"/>
            </a:endParaRPr>
          </a:p>
          <a:p>
            <a:pPr marL="302066" lvl="0" indent="-302066" algn="l" rtl="0">
              <a:spcBef>
                <a:spcPts val="0"/>
              </a:spcBef>
              <a:spcAft>
                <a:spcPts val="0"/>
              </a:spcAft>
              <a:buClr>
                <a:schemeClr val="dk1"/>
              </a:buClr>
              <a:buSzPts val="1200"/>
              <a:buFont typeface="Arial"/>
              <a:buChar char="•"/>
            </a:pPr>
            <a:r>
              <a:rPr lang="en-US">
                <a:latin typeface="Cenutry Gothic"/>
              </a:rPr>
              <a:t>Check the Learner's skills. Has the learner shown you they can do the skills at least three times without support?</a:t>
            </a:r>
            <a:endParaRPr>
              <a:latin typeface="Cenutry Gothic"/>
            </a:endParaRPr>
          </a:p>
          <a:p>
            <a:pPr marL="241653" lvl="0" indent="-165453" algn="l" rtl="0">
              <a:spcBef>
                <a:spcPts val="0"/>
              </a:spcBef>
              <a:spcAft>
                <a:spcPts val="0"/>
              </a:spcAft>
              <a:buClr>
                <a:schemeClr val="dk1"/>
              </a:buClr>
              <a:buSzPts val="1200"/>
              <a:buFont typeface="Calibri"/>
              <a:buNone/>
            </a:pPr>
            <a:endParaRPr b="0">
              <a:latin typeface="Cenutry Gothic"/>
            </a:endParaRPr>
          </a:p>
          <a:p>
            <a:pPr marL="0" lvl="0" indent="0" algn="l" rtl="0">
              <a:spcBef>
                <a:spcPts val="0"/>
              </a:spcBef>
              <a:spcAft>
                <a:spcPts val="0"/>
              </a:spcAft>
              <a:buNone/>
            </a:pPr>
            <a:endParaRPr>
              <a:latin typeface="Cenutry Gothic"/>
            </a:endParaRPr>
          </a:p>
        </p:txBody>
      </p:sp>
      <p:sp>
        <p:nvSpPr>
          <p:cNvPr id="300" name="Google Shape;300;p24: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2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25: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b="1">
                <a:latin typeface="Cenutry Gothic"/>
              </a:rPr>
              <a:t>Practice 4</a:t>
            </a:r>
            <a:endParaRPr lang="en-US">
              <a:latin typeface="Cenutry Gothic"/>
            </a:endParaRPr>
          </a:p>
          <a:p>
            <a:pPr marL="0" lvl="0" indent="0" algn="l" rtl="0">
              <a:spcBef>
                <a:spcPts val="0"/>
              </a:spcBef>
              <a:spcAft>
                <a:spcPts val="0"/>
              </a:spcAft>
              <a:buNone/>
            </a:pPr>
            <a:r>
              <a:rPr lang="en-US" b="0">
                <a:latin typeface="Cenutry Gothic"/>
              </a:rPr>
              <a:t>Find files using Windows Search Bar</a:t>
            </a:r>
            <a:endParaRPr lang="en-US">
              <a:latin typeface="Cenutry Gothic"/>
            </a:endParaRPr>
          </a:p>
          <a:p>
            <a:pPr marL="0" lvl="0" indent="0" algn="l" rtl="0">
              <a:spcBef>
                <a:spcPts val="0"/>
              </a:spcBef>
              <a:spcAft>
                <a:spcPts val="0"/>
              </a:spcAft>
              <a:buNone/>
            </a:pPr>
            <a:endParaRPr lang="en-US" b="0">
              <a:latin typeface="Cenutry Gothic"/>
            </a:endParaRPr>
          </a:p>
          <a:p>
            <a:pPr marL="0" lvl="0" indent="0" algn="l" rtl="0">
              <a:spcBef>
                <a:spcPts val="0"/>
              </a:spcBef>
              <a:spcAft>
                <a:spcPts val="0"/>
              </a:spcAft>
              <a:buNone/>
            </a:pPr>
            <a:endParaRPr lang="en-US" b="0">
              <a:latin typeface="Cenutry Gothic"/>
            </a:endParaRPr>
          </a:p>
          <a:p>
            <a:pPr marL="0" lvl="0" indent="0" algn="l" rtl="0">
              <a:spcBef>
                <a:spcPts val="0"/>
              </a:spcBef>
              <a:spcAft>
                <a:spcPts val="0"/>
              </a:spcAft>
              <a:buNone/>
            </a:pPr>
            <a:r>
              <a:rPr lang="en-US" b="1">
                <a:latin typeface="Cenutry Gothic"/>
              </a:rPr>
              <a:t>Preparation </a:t>
            </a:r>
            <a:endParaRPr lang="en-US">
              <a:latin typeface="Cenutry Gothic"/>
            </a:endParaRPr>
          </a:p>
          <a:p>
            <a:pPr marL="0" lvl="0" indent="0" algn="l" rtl="0">
              <a:spcBef>
                <a:spcPts val="0"/>
              </a:spcBef>
              <a:spcAft>
                <a:spcPts val="0"/>
              </a:spcAft>
              <a:buNone/>
            </a:pPr>
            <a:r>
              <a:rPr lang="en-US">
                <a:latin typeface="Cenutry Gothic"/>
              </a:rPr>
              <a:t>Make sure files and folders from the previous activities are still available on tutor’s and learner’s computers.</a:t>
            </a:r>
          </a:p>
          <a:p>
            <a:pPr marL="0" lvl="0" indent="0" algn="l" rtl="0">
              <a:spcBef>
                <a:spcPts val="0"/>
              </a:spcBef>
              <a:spcAft>
                <a:spcPts val="0"/>
              </a:spcAft>
              <a:buNone/>
            </a:pPr>
            <a:endParaRPr lang="en-US" b="1">
              <a:latin typeface="Cenutry Gothic"/>
            </a:endParaRPr>
          </a:p>
          <a:p>
            <a:pPr marL="0" lvl="0" indent="0" algn="l" rtl="0">
              <a:spcBef>
                <a:spcPts val="0"/>
              </a:spcBef>
              <a:spcAft>
                <a:spcPts val="0"/>
              </a:spcAft>
              <a:buNone/>
            </a:pPr>
            <a:r>
              <a:rPr lang="en-US" b="1">
                <a:latin typeface="Cenutry Gothic"/>
              </a:rPr>
              <a:t>Say to the Learner:</a:t>
            </a:r>
            <a:endParaRPr>
              <a:latin typeface="Cenutry Gothic"/>
            </a:endParaRPr>
          </a:p>
          <a:p>
            <a:pPr marL="0" lvl="0" indent="0" algn="l" rtl="0">
              <a:spcBef>
                <a:spcPts val="0"/>
              </a:spcBef>
              <a:spcAft>
                <a:spcPts val="0"/>
              </a:spcAft>
              <a:buNone/>
            </a:pPr>
            <a:endParaRPr b="1">
              <a:latin typeface="Cenutry Gothic"/>
            </a:endParaRPr>
          </a:p>
          <a:p>
            <a:pPr marL="0" lvl="0" indent="0" algn="l" rtl="0">
              <a:lnSpc>
                <a:spcPct val="107000"/>
              </a:lnSpc>
              <a:spcBef>
                <a:spcPts val="0"/>
              </a:spcBef>
              <a:spcAft>
                <a:spcPts val="0"/>
              </a:spcAft>
              <a:buNone/>
            </a:pPr>
            <a:r>
              <a:rPr lang="en-US" b="0" i="1">
                <a:latin typeface="Cenutry Gothic"/>
              </a:rPr>
              <a:t>If you </a:t>
            </a:r>
            <a:r>
              <a:rPr lang="en-US" i="1">
                <a:latin typeface="Cenutry Gothic"/>
              </a:rPr>
              <a:t>don’t remember where a file or folder is, what do you do? Yes, use the Windows search bar.</a:t>
            </a:r>
            <a:endParaRPr i="1">
              <a:latin typeface="Cenutry Gothic"/>
            </a:endParaRPr>
          </a:p>
          <a:p>
            <a:pPr marL="241653" lvl="0" indent="-241653" algn="l" rtl="0">
              <a:lnSpc>
                <a:spcPct val="107000"/>
              </a:lnSpc>
              <a:spcBef>
                <a:spcPts val="846"/>
              </a:spcBef>
              <a:spcAft>
                <a:spcPts val="0"/>
              </a:spcAft>
              <a:buClr>
                <a:schemeClr val="dk1"/>
              </a:buClr>
              <a:buSzPts val="1200"/>
              <a:buFont typeface="Calibri"/>
              <a:buAutoNum type="arabicParenR"/>
            </a:pPr>
            <a:r>
              <a:rPr lang="en-US" i="1">
                <a:latin typeface="Cenutry Gothic"/>
              </a:rPr>
              <a:t>Where is it? Yes, on the bottom left corner of your screen. </a:t>
            </a:r>
            <a:endParaRPr i="1">
              <a:latin typeface="Cenutry Gothic"/>
            </a:endParaRPr>
          </a:p>
          <a:p>
            <a:pPr marL="241653" lvl="0" indent="-241653" algn="l" rtl="0">
              <a:lnSpc>
                <a:spcPct val="107000"/>
              </a:lnSpc>
              <a:spcBef>
                <a:spcPts val="846"/>
              </a:spcBef>
              <a:spcAft>
                <a:spcPts val="0"/>
              </a:spcAft>
              <a:buClr>
                <a:schemeClr val="dk1"/>
              </a:buClr>
              <a:buSzPts val="1200"/>
              <a:buFont typeface="Calibri"/>
              <a:buAutoNum type="arabicParenR"/>
            </a:pPr>
            <a:r>
              <a:rPr lang="en-US" i="1">
                <a:latin typeface="Cenutry Gothic"/>
              </a:rPr>
              <a:t>Click in the search box. Then, type the name of the file, folder, or any keywords you remember. </a:t>
            </a:r>
            <a:endParaRPr i="1">
              <a:latin typeface="Cenutry Gothic"/>
            </a:endParaRPr>
          </a:p>
          <a:p>
            <a:pPr marL="241653" lvl="0" indent="-241653" algn="l" rtl="0">
              <a:lnSpc>
                <a:spcPct val="107000"/>
              </a:lnSpc>
              <a:spcBef>
                <a:spcPts val="846"/>
              </a:spcBef>
              <a:spcAft>
                <a:spcPts val="0"/>
              </a:spcAft>
              <a:buClr>
                <a:schemeClr val="dk1"/>
              </a:buClr>
              <a:buSzPts val="1200"/>
              <a:buFont typeface="Calibri"/>
              <a:buAutoNum type="arabicParenR"/>
            </a:pPr>
            <a:r>
              <a:rPr lang="en-US" b="0" i="1">
                <a:latin typeface="Cenutry Gothic"/>
              </a:rPr>
              <a:t>Let’s type Superstore Cover letter.</a:t>
            </a:r>
            <a:endParaRPr i="1">
              <a:latin typeface="Cenutry Gothic"/>
            </a:endParaRPr>
          </a:p>
          <a:p>
            <a:pPr marL="241653" lvl="0" indent="-241653" algn="l" rtl="0">
              <a:lnSpc>
                <a:spcPct val="107000"/>
              </a:lnSpc>
              <a:spcBef>
                <a:spcPts val="846"/>
              </a:spcBef>
              <a:spcAft>
                <a:spcPts val="0"/>
              </a:spcAft>
              <a:buClr>
                <a:schemeClr val="dk1"/>
              </a:buClr>
              <a:buSzPts val="1200"/>
              <a:buFont typeface="Calibri"/>
              <a:buAutoNum type="arabicParenR"/>
            </a:pPr>
            <a:r>
              <a:rPr lang="en-US" b="0" i="1">
                <a:latin typeface="Cenutry Gothic"/>
              </a:rPr>
              <a:t>Click on Documents. Look at the best matches. </a:t>
            </a:r>
            <a:endParaRPr i="1">
              <a:latin typeface="Cenutry Gothic"/>
            </a:endParaRPr>
          </a:p>
          <a:p>
            <a:pPr marL="241653" lvl="0" indent="-241653" algn="l" rtl="0">
              <a:lnSpc>
                <a:spcPct val="107000"/>
              </a:lnSpc>
              <a:spcBef>
                <a:spcPts val="846"/>
              </a:spcBef>
              <a:spcAft>
                <a:spcPts val="0"/>
              </a:spcAft>
              <a:buClr>
                <a:schemeClr val="dk1"/>
              </a:buClr>
              <a:buSzPts val="1200"/>
              <a:buFont typeface="Calibri"/>
              <a:buAutoNum type="arabicParenR"/>
            </a:pPr>
            <a:r>
              <a:rPr lang="en-US" b="0" i="1">
                <a:latin typeface="Cenutry Gothic"/>
              </a:rPr>
              <a:t>Choose the one you are looking for. Click on the file to open it. </a:t>
            </a:r>
            <a:endParaRPr i="1">
              <a:latin typeface="Cenutry Gothic"/>
            </a:endParaRPr>
          </a:p>
          <a:p>
            <a:pPr marL="241653" lvl="0" indent="-241653" algn="l" rtl="0">
              <a:lnSpc>
                <a:spcPct val="107000"/>
              </a:lnSpc>
              <a:spcBef>
                <a:spcPts val="846"/>
              </a:spcBef>
              <a:spcAft>
                <a:spcPts val="0"/>
              </a:spcAft>
              <a:buClr>
                <a:schemeClr val="dk1"/>
              </a:buClr>
              <a:buSzPts val="1200"/>
              <a:buFont typeface="Calibri"/>
              <a:buAutoNum type="arabicParenR"/>
            </a:pPr>
            <a:r>
              <a:rPr lang="en-US" b="0" i="1">
                <a:latin typeface="Cenutry Gothic"/>
              </a:rPr>
              <a:t>Now find the file Save-on-Foods Resume using the Windows search bar.</a:t>
            </a:r>
            <a:endParaRPr i="1">
              <a:latin typeface="Cenutry Gothic"/>
            </a:endParaRPr>
          </a:p>
          <a:p>
            <a:pPr marL="0" lvl="0" indent="0" algn="l" rtl="0">
              <a:spcBef>
                <a:spcPts val="846"/>
              </a:spcBef>
              <a:spcAft>
                <a:spcPts val="0"/>
              </a:spcAft>
              <a:buNone/>
            </a:pPr>
            <a:endParaRPr b="1">
              <a:latin typeface="Cenutry Gothic"/>
            </a:endParaRPr>
          </a:p>
          <a:p>
            <a:pPr marL="0" lvl="0" indent="0" algn="l" rtl="0">
              <a:spcBef>
                <a:spcPts val="0"/>
              </a:spcBef>
              <a:spcAft>
                <a:spcPts val="0"/>
              </a:spcAft>
              <a:buNone/>
            </a:pPr>
            <a:r>
              <a:rPr lang="en-US" b="1">
                <a:latin typeface="Cenutry Gothic"/>
              </a:rPr>
              <a:t>Instructions </a:t>
            </a:r>
            <a:r>
              <a:rPr lang="en-US" b="1" u="none">
                <a:latin typeface="Cenutry Gothic"/>
              </a:rPr>
              <a:t>for the </a:t>
            </a:r>
            <a:r>
              <a:rPr lang="en-US" b="1">
                <a:latin typeface="Cenutry Gothic"/>
              </a:rPr>
              <a:t>Tutor:</a:t>
            </a:r>
            <a:endParaRPr>
              <a:latin typeface="Cenutry Gothic"/>
            </a:endParaRPr>
          </a:p>
          <a:p>
            <a:pPr marL="302066" lvl="0" indent="-302066" algn="l" rtl="0">
              <a:spcBef>
                <a:spcPts val="0"/>
              </a:spcBef>
              <a:spcAft>
                <a:spcPts val="0"/>
              </a:spcAft>
              <a:buClr>
                <a:schemeClr val="dk1"/>
              </a:buClr>
              <a:buSzPts val="1200"/>
              <a:buFont typeface="Arial"/>
              <a:buChar char="•"/>
            </a:pPr>
            <a:r>
              <a:rPr lang="en-US">
                <a:latin typeface="Cenutry Gothic"/>
              </a:rPr>
              <a:t>Have the learner repeat this activity and practice as many times as they need (at least three times.)</a:t>
            </a:r>
            <a:endParaRPr>
              <a:latin typeface="Cenutry Gothic"/>
            </a:endParaRPr>
          </a:p>
          <a:p>
            <a:pPr marL="302066" lvl="0" indent="-302066" algn="l" rtl="0">
              <a:spcBef>
                <a:spcPts val="0"/>
              </a:spcBef>
              <a:spcAft>
                <a:spcPts val="0"/>
              </a:spcAft>
              <a:buClr>
                <a:schemeClr val="dk1"/>
              </a:buClr>
              <a:buSzPts val="1200"/>
              <a:buFont typeface="Arial"/>
              <a:buChar char="•"/>
            </a:pPr>
            <a:r>
              <a:rPr lang="en-US">
                <a:latin typeface="Cenutry Gothic"/>
              </a:rPr>
              <a:t>Check the Learner's skills. Has the learner shown you they can do the skills at least three times without support?</a:t>
            </a:r>
            <a:endParaRPr>
              <a:latin typeface="Cenutry Gothic"/>
            </a:endParaRPr>
          </a:p>
          <a:p>
            <a:pPr marL="0" lvl="0" indent="0" algn="l" rtl="0">
              <a:lnSpc>
                <a:spcPct val="107000"/>
              </a:lnSpc>
              <a:spcBef>
                <a:spcPts val="0"/>
              </a:spcBef>
              <a:spcAft>
                <a:spcPts val="0"/>
              </a:spcAft>
              <a:buNone/>
            </a:pPr>
            <a:r>
              <a:rPr lang="en-US" b="0">
                <a:latin typeface="Cenutry Gothic"/>
              </a:rPr>
              <a:t> </a:t>
            </a:r>
            <a:endParaRPr b="0">
              <a:latin typeface="Cenutry Gothic"/>
            </a:endParaRPr>
          </a:p>
        </p:txBody>
      </p:sp>
      <p:sp>
        <p:nvSpPr>
          <p:cNvPr id="309" name="Google Shape;309;p25: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2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26: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a:latin typeface="Cenutry Gothic"/>
              </a:rPr>
              <a:t>Extra Practice</a:t>
            </a:r>
            <a:endParaRPr lang="en-US" sz="1200">
              <a:latin typeface="Cenutry Gothic"/>
            </a:endParaRPr>
          </a:p>
          <a:p>
            <a:pPr marL="0" lvl="0" indent="0" algn="l" rtl="0">
              <a:spcBef>
                <a:spcPts val="0"/>
              </a:spcBef>
              <a:spcAft>
                <a:spcPts val="0"/>
              </a:spcAft>
              <a:buNone/>
            </a:pPr>
            <a:endParaRPr lang="en-US" sz="1200" b="1">
              <a:latin typeface="Cenutry Gothic"/>
            </a:endParaRPr>
          </a:p>
          <a:p>
            <a:pPr marL="0" lvl="0" indent="0" algn="l" rtl="0">
              <a:spcBef>
                <a:spcPts val="0"/>
              </a:spcBef>
              <a:spcAft>
                <a:spcPts val="0"/>
              </a:spcAft>
              <a:buNone/>
            </a:pPr>
            <a:r>
              <a:rPr lang="en-US" sz="1200" b="1">
                <a:latin typeface="Cenutry Gothic"/>
              </a:rPr>
              <a:t>Instructions </a:t>
            </a:r>
            <a:r>
              <a:rPr lang="en-US" sz="1200" b="1" u="none">
                <a:latin typeface="Cenutry Gothic"/>
              </a:rPr>
              <a:t>for the</a:t>
            </a:r>
            <a:r>
              <a:rPr lang="en-US" sz="1200" b="1">
                <a:latin typeface="Cenutry Gothic"/>
              </a:rPr>
              <a:t> Tutor</a:t>
            </a:r>
            <a:endParaRPr sz="1200">
              <a:latin typeface="Cenutry Gothic"/>
            </a:endParaRPr>
          </a:p>
          <a:p>
            <a:pPr marL="0" lvl="0" indent="0" algn="l" rtl="0">
              <a:spcBef>
                <a:spcPts val="0"/>
              </a:spcBef>
              <a:spcAft>
                <a:spcPts val="0"/>
              </a:spcAft>
              <a:buNone/>
            </a:pPr>
            <a:endParaRPr sz="1200">
              <a:latin typeface="Cenutry Gothic"/>
            </a:endParaRPr>
          </a:p>
          <a:p>
            <a:pPr marL="0" lvl="0" indent="0" algn="l" rtl="0">
              <a:spcBef>
                <a:spcPts val="0"/>
              </a:spcBef>
              <a:spcAft>
                <a:spcPts val="0"/>
              </a:spcAft>
              <a:buNone/>
            </a:pPr>
            <a:r>
              <a:rPr lang="en-US" sz="1200" b="1">
                <a:latin typeface="Cenutry Gothic"/>
              </a:rPr>
              <a:t>Preparation</a:t>
            </a:r>
            <a:endParaRPr sz="1200">
              <a:latin typeface="Cenutry Gothic"/>
            </a:endParaRPr>
          </a:p>
          <a:p>
            <a:pPr marL="0" lvl="0" indent="0" algn="l" rtl="0">
              <a:spcBef>
                <a:spcPts val="0"/>
              </a:spcBef>
              <a:spcAft>
                <a:spcPts val="0"/>
              </a:spcAft>
              <a:buNone/>
            </a:pPr>
            <a:r>
              <a:rPr lang="en-US" sz="1200">
                <a:latin typeface="Cenutry Gothic"/>
              </a:rPr>
              <a:t>Create two empty document files on the learner’s computer in </a:t>
            </a:r>
            <a:r>
              <a:rPr lang="en-US" sz="1200" b="1">
                <a:latin typeface="Cenutry Gothic"/>
              </a:rPr>
              <a:t>Documents</a:t>
            </a:r>
            <a:r>
              <a:rPr lang="en-US" sz="1200">
                <a:latin typeface="Cenutry Gothic"/>
              </a:rPr>
              <a:t>: </a:t>
            </a:r>
            <a:endParaRPr sz="1200">
              <a:latin typeface="Cenutry Gothic"/>
            </a:endParaRPr>
          </a:p>
          <a:p>
            <a:pPr marL="241653" lvl="0" indent="-241653" algn="l" rtl="0">
              <a:spcBef>
                <a:spcPts val="0"/>
              </a:spcBef>
              <a:spcAft>
                <a:spcPts val="0"/>
              </a:spcAft>
              <a:buClr>
                <a:schemeClr val="dk1"/>
              </a:buClr>
              <a:buSzPts val="1200"/>
              <a:buFont typeface="Calibri"/>
              <a:buAutoNum type="arabicParenR"/>
            </a:pPr>
            <a:r>
              <a:rPr lang="en-US" sz="1200">
                <a:latin typeface="Cenutry Gothic"/>
              </a:rPr>
              <a:t>Shift Schedule Jan – Mar 2022 </a:t>
            </a:r>
            <a:endParaRPr sz="1200">
              <a:latin typeface="Cenutry Gothic"/>
            </a:endParaRPr>
          </a:p>
          <a:p>
            <a:pPr marL="241653" lvl="0" indent="-241653" algn="l" rtl="0">
              <a:spcBef>
                <a:spcPts val="0"/>
              </a:spcBef>
              <a:spcAft>
                <a:spcPts val="0"/>
              </a:spcAft>
              <a:buClr>
                <a:schemeClr val="dk1"/>
              </a:buClr>
              <a:buSzPts val="1200"/>
              <a:buFont typeface="Calibri"/>
              <a:buAutoNum type="arabicParenR"/>
            </a:pPr>
            <a:r>
              <a:rPr lang="en-US" sz="1200">
                <a:latin typeface="Cenutry Gothic"/>
              </a:rPr>
              <a:t>Overtime Dec 2021</a:t>
            </a:r>
            <a:endParaRPr sz="1200">
              <a:latin typeface="Cenutry Gothic"/>
            </a:endParaRPr>
          </a:p>
          <a:p>
            <a:pPr marL="0" lvl="0" indent="0" algn="l" rtl="0">
              <a:spcBef>
                <a:spcPts val="0"/>
              </a:spcBef>
              <a:spcAft>
                <a:spcPts val="0"/>
              </a:spcAft>
              <a:buNone/>
            </a:pPr>
            <a:endParaRPr lang="en-US" sz="1200">
              <a:latin typeface="Cenutry Gothic"/>
            </a:endParaRPr>
          </a:p>
          <a:p>
            <a:pPr marL="0" lvl="0" indent="0" algn="l" rtl="0">
              <a:spcBef>
                <a:spcPts val="0"/>
              </a:spcBef>
              <a:spcAft>
                <a:spcPts val="0"/>
              </a:spcAft>
              <a:buNone/>
            </a:pPr>
            <a:endParaRPr sz="1200">
              <a:latin typeface="Cenutry Gothic"/>
            </a:endParaRPr>
          </a:p>
          <a:p>
            <a:pPr marL="0" lvl="0" indent="0" algn="l" rtl="0">
              <a:spcBef>
                <a:spcPts val="0"/>
              </a:spcBef>
              <a:spcAft>
                <a:spcPts val="0"/>
              </a:spcAft>
              <a:buNone/>
            </a:pPr>
            <a:r>
              <a:rPr lang="en-US" sz="1200" b="1">
                <a:latin typeface="Cenutry Gothic"/>
              </a:rPr>
              <a:t>Say to the learner:</a:t>
            </a:r>
            <a:endParaRPr sz="1200">
              <a:latin typeface="Cenutry Gothic"/>
            </a:endParaRPr>
          </a:p>
          <a:p>
            <a:pPr marL="0" lvl="0" indent="0" algn="l" rtl="0">
              <a:spcBef>
                <a:spcPts val="0"/>
              </a:spcBef>
              <a:spcAft>
                <a:spcPts val="0"/>
              </a:spcAft>
              <a:buNone/>
            </a:pPr>
            <a:r>
              <a:rPr lang="en-US" sz="1200" i="1">
                <a:latin typeface="Cenutry Gothic"/>
              </a:rPr>
              <a:t>Let’s practice some more.</a:t>
            </a:r>
            <a:endParaRPr sz="1200" i="1">
              <a:latin typeface="Cenutry Gothic"/>
            </a:endParaRPr>
          </a:p>
          <a:p>
            <a:pPr marL="0" lvl="0" indent="0" algn="l" rtl="0">
              <a:spcBef>
                <a:spcPts val="0"/>
              </a:spcBef>
              <a:spcAft>
                <a:spcPts val="0"/>
              </a:spcAft>
              <a:buNone/>
            </a:pPr>
            <a:endParaRPr sz="1200" i="1">
              <a:latin typeface="Cenutry Gothic"/>
            </a:endParaRPr>
          </a:p>
          <a:p>
            <a:pPr marL="241653" lvl="0" indent="-241653" algn="l" rtl="0">
              <a:spcBef>
                <a:spcPts val="0"/>
              </a:spcBef>
              <a:spcAft>
                <a:spcPts val="0"/>
              </a:spcAft>
              <a:buClr>
                <a:schemeClr val="dk1"/>
              </a:buClr>
              <a:buSzPts val="1200"/>
              <a:buFont typeface="Calibri"/>
              <a:buAutoNum type="arabicParenR"/>
            </a:pPr>
            <a:r>
              <a:rPr lang="en-US" sz="1200" i="1">
                <a:latin typeface="Cenutry Gothic"/>
              </a:rPr>
              <a:t>Make a folder inside </a:t>
            </a:r>
            <a:r>
              <a:rPr lang="en-US" sz="1200" b="1" i="1">
                <a:latin typeface="Cenutry Gothic"/>
              </a:rPr>
              <a:t>Documents</a:t>
            </a:r>
            <a:r>
              <a:rPr lang="en-US" sz="1200" i="1">
                <a:latin typeface="Cenutry Gothic"/>
              </a:rPr>
              <a:t>. Name it Shift Schedule.</a:t>
            </a:r>
            <a:endParaRPr sz="1200" i="1">
              <a:latin typeface="Cenutry Gothic"/>
            </a:endParaRPr>
          </a:p>
          <a:p>
            <a:pPr marL="241653" lvl="0" indent="-241653" algn="l" rtl="0">
              <a:spcBef>
                <a:spcPts val="0"/>
              </a:spcBef>
              <a:spcAft>
                <a:spcPts val="0"/>
              </a:spcAft>
              <a:buClr>
                <a:schemeClr val="dk1"/>
              </a:buClr>
              <a:buSzPts val="1200"/>
              <a:buFont typeface="Calibri"/>
              <a:buAutoNum type="arabicParenR"/>
            </a:pPr>
            <a:r>
              <a:rPr lang="en-US" sz="1200" i="1">
                <a:latin typeface="Cenutry Gothic"/>
              </a:rPr>
              <a:t>Make a sub folder called Shift Schedule 2022</a:t>
            </a:r>
            <a:endParaRPr sz="1200" i="1">
              <a:latin typeface="Cenutry Gothic"/>
            </a:endParaRPr>
          </a:p>
          <a:p>
            <a:pPr marL="241653" lvl="0" indent="-241653" algn="l" rtl="0">
              <a:spcBef>
                <a:spcPts val="0"/>
              </a:spcBef>
              <a:spcAft>
                <a:spcPts val="0"/>
              </a:spcAft>
              <a:buClr>
                <a:schemeClr val="dk1"/>
              </a:buClr>
              <a:buSzPts val="1200"/>
              <a:buFont typeface="Calibri"/>
              <a:buAutoNum type="arabicParenR"/>
            </a:pPr>
            <a:r>
              <a:rPr lang="en-US" sz="1200" i="1">
                <a:latin typeface="Cenutry Gothic"/>
              </a:rPr>
              <a:t>Move the file Shift Schedule Jan – Mar 2022 from </a:t>
            </a:r>
            <a:r>
              <a:rPr lang="en-US" sz="1200" b="1" i="1">
                <a:latin typeface="Cenutry Gothic"/>
              </a:rPr>
              <a:t>Documents</a:t>
            </a:r>
            <a:r>
              <a:rPr lang="en-US" sz="1200" i="1">
                <a:latin typeface="Cenutry Gothic"/>
              </a:rPr>
              <a:t> into Shift Schedule 2022 sub folder.</a:t>
            </a:r>
            <a:endParaRPr sz="1200" i="1">
              <a:latin typeface="Cenutry Gothic"/>
            </a:endParaRPr>
          </a:p>
          <a:p>
            <a:pPr marL="241653" lvl="0" indent="-241653" algn="l" rtl="0">
              <a:spcBef>
                <a:spcPts val="0"/>
              </a:spcBef>
              <a:spcAft>
                <a:spcPts val="0"/>
              </a:spcAft>
              <a:buClr>
                <a:schemeClr val="dk1"/>
              </a:buClr>
              <a:buSzPts val="1200"/>
              <a:buFont typeface="Calibri"/>
              <a:buAutoNum type="arabicParenR"/>
            </a:pPr>
            <a:r>
              <a:rPr lang="en-US" sz="1200" i="1">
                <a:latin typeface="Cenutry Gothic"/>
              </a:rPr>
              <a:t>Close the file.</a:t>
            </a:r>
            <a:endParaRPr sz="1200" i="1">
              <a:latin typeface="Cenutry Gothic"/>
            </a:endParaRPr>
          </a:p>
          <a:p>
            <a:pPr marL="241653" lvl="0" indent="-241653" algn="l" rtl="0">
              <a:spcBef>
                <a:spcPts val="0"/>
              </a:spcBef>
              <a:spcAft>
                <a:spcPts val="0"/>
              </a:spcAft>
              <a:buClr>
                <a:schemeClr val="dk1"/>
              </a:buClr>
              <a:buSzPts val="1200"/>
              <a:buFont typeface="Calibri"/>
              <a:buAutoNum type="arabicParenR"/>
            </a:pPr>
            <a:r>
              <a:rPr lang="en-US" sz="1200" i="1">
                <a:latin typeface="Cenutry Gothic"/>
              </a:rPr>
              <a:t>Find the file Overtime Dec 2021 using the Windows search bar. </a:t>
            </a:r>
            <a:endParaRPr sz="1200" i="1">
              <a:latin typeface="Cenutry Gothic"/>
            </a:endParaRPr>
          </a:p>
          <a:p>
            <a:pPr marL="241653" lvl="0" indent="-165453" algn="l" rtl="0">
              <a:spcBef>
                <a:spcPts val="0"/>
              </a:spcBef>
              <a:spcAft>
                <a:spcPts val="0"/>
              </a:spcAft>
              <a:buClr>
                <a:schemeClr val="dk1"/>
              </a:buClr>
              <a:buSzPts val="1200"/>
              <a:buFont typeface="Calibri"/>
              <a:buNone/>
            </a:pPr>
            <a:endParaRPr sz="1200">
              <a:latin typeface="Cenutry Gothic"/>
            </a:endParaRPr>
          </a:p>
          <a:p>
            <a:pPr marL="0" lvl="0" indent="0" algn="l" rtl="0">
              <a:spcBef>
                <a:spcPts val="0"/>
              </a:spcBef>
              <a:spcAft>
                <a:spcPts val="0"/>
              </a:spcAft>
              <a:buNone/>
            </a:pPr>
            <a:r>
              <a:rPr lang="en-US" sz="1200" b="1">
                <a:latin typeface="Cenutry Gothic"/>
              </a:rPr>
              <a:t>Instructions </a:t>
            </a:r>
            <a:r>
              <a:rPr lang="en-US" sz="1200" b="1" u="none">
                <a:latin typeface="Cenutry Gothic"/>
              </a:rPr>
              <a:t>for the </a:t>
            </a:r>
            <a:r>
              <a:rPr lang="en-US" sz="1200" b="1">
                <a:latin typeface="Cenutry Gothic"/>
              </a:rPr>
              <a:t>Tutor:</a:t>
            </a:r>
            <a:endParaRPr sz="1200">
              <a:latin typeface="Cenutry Gothic"/>
            </a:endParaRPr>
          </a:p>
          <a:p>
            <a:pPr marL="302066" lvl="0" indent="-302066" algn="l" rtl="0">
              <a:spcBef>
                <a:spcPts val="0"/>
              </a:spcBef>
              <a:spcAft>
                <a:spcPts val="0"/>
              </a:spcAft>
              <a:buClr>
                <a:schemeClr val="dk1"/>
              </a:buClr>
              <a:buSzPts val="1300"/>
              <a:buFont typeface="Arial"/>
              <a:buChar char="•"/>
            </a:pPr>
            <a:r>
              <a:rPr lang="en-US" sz="1200">
                <a:latin typeface="Cenutry Gothic"/>
                <a:ea typeface="Quattrocento Sans"/>
                <a:cs typeface="Quattrocento Sans"/>
                <a:sym typeface="Quattrocento Sans"/>
              </a:rPr>
              <a:t>Have the learner repeat this activity and practice as many times as they need (at least three times.)</a:t>
            </a:r>
            <a:endParaRPr sz="1200">
              <a:latin typeface="Cenutry Gothic"/>
              <a:ea typeface="Arial"/>
              <a:cs typeface="Arial"/>
              <a:sym typeface="Arial"/>
            </a:endParaRPr>
          </a:p>
          <a:p>
            <a:pPr marL="302066" lvl="0" indent="-302066" algn="l" rtl="0">
              <a:spcBef>
                <a:spcPts val="0"/>
              </a:spcBef>
              <a:spcAft>
                <a:spcPts val="0"/>
              </a:spcAft>
              <a:buClr>
                <a:schemeClr val="dk1"/>
              </a:buClr>
              <a:buSzPts val="1300"/>
              <a:buFont typeface="Arial"/>
              <a:buChar char="•"/>
            </a:pPr>
            <a:r>
              <a:rPr lang="en-US" sz="1200">
                <a:latin typeface="Cenutry Gothic"/>
                <a:ea typeface="Quattrocento Sans"/>
                <a:cs typeface="Quattrocento Sans"/>
                <a:sym typeface="Quattrocento Sans"/>
              </a:rPr>
              <a:t>Check the Learner's skills. Has the learner shown you they can do the skills at least three times without support?</a:t>
            </a:r>
            <a:endParaRPr sz="1200">
              <a:latin typeface="Cenutry Gothic"/>
              <a:ea typeface="Arial"/>
              <a:cs typeface="Arial"/>
              <a:sym typeface="Arial"/>
            </a:endParaRPr>
          </a:p>
          <a:p>
            <a:pPr marL="0" lvl="0" indent="0" algn="l" rtl="0">
              <a:spcBef>
                <a:spcPts val="0"/>
              </a:spcBef>
              <a:spcAft>
                <a:spcPts val="0"/>
              </a:spcAft>
              <a:buNone/>
            </a:pPr>
            <a:endParaRPr sz="1200">
              <a:latin typeface="Cenutry Gothic"/>
            </a:endParaRPr>
          </a:p>
        </p:txBody>
      </p:sp>
      <p:sp>
        <p:nvSpPr>
          <p:cNvPr id="319" name="Google Shape;319;p26: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2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p27: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sz="1200" b="1" u="none">
                <a:latin typeface="Cenutry Gothic"/>
              </a:rPr>
              <a:t>Instructions for the Tutor:</a:t>
            </a:r>
            <a:endParaRPr sz="1200">
              <a:latin typeface="Cenutry Gothic"/>
            </a:endParaRPr>
          </a:p>
          <a:p>
            <a:pPr marL="0" lvl="0" indent="0" algn="l" rtl="0">
              <a:spcBef>
                <a:spcPts val="0"/>
              </a:spcBef>
              <a:spcAft>
                <a:spcPts val="0"/>
              </a:spcAft>
              <a:buNone/>
            </a:pPr>
            <a:endParaRPr sz="1200" b="1" u="none">
              <a:latin typeface="Cenutry Gothic"/>
            </a:endParaRPr>
          </a:p>
          <a:p>
            <a:pPr marL="0" lvl="0" indent="0" algn="l" rtl="0">
              <a:spcBef>
                <a:spcPts val="0"/>
              </a:spcBef>
              <a:spcAft>
                <a:spcPts val="0"/>
              </a:spcAft>
              <a:buNone/>
            </a:pPr>
            <a:r>
              <a:rPr lang="en-US" sz="1200" b="1" u="sng">
                <a:latin typeface="Cenutry Gothic"/>
              </a:rPr>
              <a:t>In-person tutoring and Remote Tutoring: </a:t>
            </a:r>
            <a:endParaRPr sz="1200">
              <a:latin typeface="Cenutry Gothic"/>
            </a:endParaRPr>
          </a:p>
          <a:p>
            <a:pPr marL="181240" lvl="0" indent="-181240" algn="l" rtl="0">
              <a:spcBef>
                <a:spcPts val="0"/>
              </a:spcBef>
              <a:spcAft>
                <a:spcPts val="0"/>
              </a:spcAft>
              <a:buClr>
                <a:schemeClr val="dk1"/>
              </a:buClr>
              <a:buSzPts val="1200"/>
              <a:buFont typeface="Arial"/>
              <a:buChar char="•"/>
            </a:pPr>
            <a:r>
              <a:rPr lang="en-US" sz="1200">
                <a:latin typeface="Cenutry Gothic"/>
              </a:rPr>
              <a:t>Make sure the learner knows how to access the video lesson(s) you just used so they can practice between tutoring sessions. </a:t>
            </a:r>
            <a:endParaRPr sz="1200">
              <a:latin typeface="Cenutry Gothic"/>
            </a:endParaRPr>
          </a:p>
          <a:p>
            <a:pPr marL="181240" lvl="0" indent="-181240" algn="l" rtl="0">
              <a:spcBef>
                <a:spcPts val="0"/>
              </a:spcBef>
              <a:spcAft>
                <a:spcPts val="0"/>
              </a:spcAft>
              <a:buClr>
                <a:schemeClr val="dk1"/>
              </a:buClr>
              <a:buSzPts val="1200"/>
              <a:buFont typeface="Arial"/>
              <a:buChar char="•"/>
            </a:pPr>
            <a:r>
              <a:rPr lang="en-US" sz="1200">
                <a:latin typeface="Cenutry Gothic"/>
              </a:rPr>
              <a:t>If relevant, make sure the support person at home knows how to access the video(s) too. </a:t>
            </a:r>
            <a:endParaRPr sz="1200">
              <a:latin typeface="Cenutry Gothic"/>
            </a:endParaRPr>
          </a:p>
          <a:p>
            <a:pPr marL="0" lvl="0" indent="0" algn="l" rtl="0">
              <a:spcBef>
                <a:spcPts val="0"/>
              </a:spcBef>
              <a:spcAft>
                <a:spcPts val="0"/>
              </a:spcAft>
              <a:buNone/>
            </a:pPr>
            <a:endParaRPr sz="1200" b="1">
              <a:latin typeface="Cenutry Gothic"/>
            </a:endParaRPr>
          </a:p>
          <a:p>
            <a:pPr marL="0" lvl="0" indent="0" algn="l" rtl="0">
              <a:spcBef>
                <a:spcPts val="0"/>
              </a:spcBef>
              <a:spcAft>
                <a:spcPts val="0"/>
              </a:spcAft>
              <a:buNone/>
            </a:pPr>
            <a:r>
              <a:rPr lang="en-US" sz="1200" b="1">
                <a:latin typeface="Cenutry Gothic"/>
              </a:rPr>
              <a:t>Option One</a:t>
            </a:r>
            <a:endParaRPr sz="1200">
              <a:latin typeface="Cenutry Gothic"/>
            </a:endParaRPr>
          </a:p>
          <a:p>
            <a:pPr marL="181240" lvl="0" indent="-181240" algn="l" rtl="0">
              <a:spcBef>
                <a:spcPts val="0"/>
              </a:spcBef>
              <a:spcAft>
                <a:spcPts val="0"/>
              </a:spcAft>
              <a:buClr>
                <a:schemeClr val="dk1"/>
              </a:buClr>
              <a:buSzPts val="1200"/>
              <a:buFont typeface="Arial"/>
              <a:buChar char="•"/>
            </a:pPr>
            <a:r>
              <a:rPr lang="en-US" sz="1200">
                <a:latin typeface="Cenutry Gothic"/>
              </a:rPr>
              <a:t>Email the video link to the learner, and if relevant the at-home support person. They can use the link in the email to access the video lesson(s).</a:t>
            </a:r>
            <a:endParaRPr sz="1200">
              <a:latin typeface="Cenutry Gothic"/>
            </a:endParaRPr>
          </a:p>
          <a:p>
            <a:pPr marL="181240" lvl="0" indent="-105040" algn="l" rtl="0">
              <a:spcBef>
                <a:spcPts val="0"/>
              </a:spcBef>
              <a:spcAft>
                <a:spcPts val="0"/>
              </a:spcAft>
              <a:buClr>
                <a:schemeClr val="dk1"/>
              </a:buClr>
              <a:buSzPts val="1200"/>
              <a:buFont typeface="Arial"/>
              <a:buNone/>
            </a:pPr>
            <a:endParaRPr sz="1200">
              <a:latin typeface="Cenutry Gothic"/>
            </a:endParaRPr>
          </a:p>
          <a:p>
            <a:pPr marL="0" lvl="0" indent="0" algn="l" rtl="0">
              <a:spcBef>
                <a:spcPts val="0"/>
              </a:spcBef>
              <a:spcAft>
                <a:spcPts val="0"/>
              </a:spcAft>
              <a:buNone/>
            </a:pPr>
            <a:r>
              <a:rPr lang="en-US" sz="1200" b="1">
                <a:latin typeface="Cenutry Gothic"/>
              </a:rPr>
              <a:t>Option Two </a:t>
            </a:r>
            <a:endParaRPr sz="1200">
              <a:latin typeface="Cenutry Gothic"/>
            </a:endParaRPr>
          </a:p>
          <a:p>
            <a:pPr marL="181240" lvl="0" indent="-181240" algn="l" rtl="0">
              <a:spcBef>
                <a:spcPts val="0"/>
              </a:spcBef>
              <a:spcAft>
                <a:spcPts val="0"/>
              </a:spcAft>
              <a:buClr>
                <a:schemeClr val="dk1"/>
              </a:buClr>
              <a:buSzPts val="1200"/>
              <a:buFont typeface="Arial"/>
              <a:buChar char="•"/>
            </a:pPr>
            <a:r>
              <a:rPr lang="en-US" sz="1200">
                <a:latin typeface="Cenutry Gothic"/>
              </a:rPr>
              <a:t>Put a link to the specific video lesson(s) you did on the learner desktop so they can access the video easily. </a:t>
            </a:r>
            <a:endParaRPr sz="1200">
              <a:latin typeface="Cenutry Gothic"/>
            </a:endParaRPr>
          </a:p>
          <a:p>
            <a:pPr marL="483306" lvl="1" indent="0" algn="l" rtl="0">
              <a:spcBef>
                <a:spcPts val="0"/>
              </a:spcBef>
              <a:spcAft>
                <a:spcPts val="0"/>
              </a:spcAft>
              <a:buNone/>
            </a:pPr>
            <a:r>
              <a:rPr lang="en-US" sz="1200" b="1">
                <a:latin typeface="Cenutry Gothic"/>
              </a:rPr>
              <a:t>How</a:t>
            </a:r>
            <a:r>
              <a:rPr lang="en-US" sz="1200">
                <a:latin typeface="Cenutry Gothic"/>
              </a:rPr>
              <a:t>: </a:t>
            </a:r>
            <a:endParaRPr sz="1200">
              <a:latin typeface="Cenutry Gothic"/>
            </a:endParaRPr>
          </a:p>
          <a:p>
            <a:pPr marL="724959" lvl="1" indent="-241652" algn="l" rtl="0">
              <a:spcBef>
                <a:spcPts val="0"/>
              </a:spcBef>
              <a:spcAft>
                <a:spcPts val="0"/>
              </a:spcAft>
              <a:buClr>
                <a:schemeClr val="dk1"/>
              </a:buClr>
              <a:buSzPts val="1200"/>
              <a:buFont typeface="Arial"/>
              <a:buAutoNum type="alphaLcPeriod"/>
            </a:pPr>
            <a:r>
              <a:rPr lang="en-US" sz="1200">
                <a:latin typeface="Cenutry Gothic"/>
              </a:rPr>
              <a:t>Open the website address for the lesson in the browser. </a:t>
            </a:r>
            <a:endParaRPr sz="1200">
              <a:latin typeface="Cenutry Gothic"/>
            </a:endParaRPr>
          </a:p>
          <a:p>
            <a:pPr marL="724959" lvl="1" indent="-241652" algn="l" rtl="0">
              <a:spcBef>
                <a:spcPts val="0"/>
              </a:spcBef>
              <a:spcAft>
                <a:spcPts val="0"/>
              </a:spcAft>
              <a:buClr>
                <a:schemeClr val="dk1"/>
              </a:buClr>
              <a:buSzPts val="1200"/>
              <a:buFont typeface="Arial"/>
              <a:buAutoNum type="alphaLcPeriod"/>
            </a:pPr>
            <a:r>
              <a:rPr lang="en-US" sz="1200">
                <a:latin typeface="Cenutry Gothic"/>
              </a:rPr>
              <a:t>In the address bar, click to highlight the lesson address.</a:t>
            </a:r>
            <a:endParaRPr sz="1200">
              <a:latin typeface="Cenutry Gothic"/>
            </a:endParaRPr>
          </a:p>
          <a:p>
            <a:pPr marL="724959" lvl="1" indent="-241652" algn="l" rtl="0">
              <a:spcBef>
                <a:spcPts val="0"/>
              </a:spcBef>
              <a:spcAft>
                <a:spcPts val="0"/>
              </a:spcAft>
              <a:buClr>
                <a:schemeClr val="dk1"/>
              </a:buClr>
              <a:buSzPts val="1200"/>
              <a:buFont typeface="Arial"/>
              <a:buAutoNum type="alphaLcPeriod"/>
            </a:pPr>
            <a:r>
              <a:rPr lang="en-US" sz="1200">
                <a:latin typeface="Cenutry Gothic"/>
              </a:rPr>
              <a:t>Drag the address (link) onto the desktop. It will make an icon on the desktop. </a:t>
            </a:r>
            <a:endParaRPr sz="1200">
              <a:latin typeface="Cenutry Gothic"/>
            </a:endParaRPr>
          </a:p>
          <a:p>
            <a:pPr marL="724959" lvl="1" indent="-241652" algn="l" rtl="0">
              <a:spcBef>
                <a:spcPts val="0"/>
              </a:spcBef>
              <a:spcAft>
                <a:spcPts val="0"/>
              </a:spcAft>
              <a:buClr>
                <a:schemeClr val="dk1"/>
              </a:buClr>
              <a:buSzPts val="1200"/>
              <a:buFont typeface="Arial"/>
              <a:buAutoNum type="alphaLcPeriod"/>
            </a:pPr>
            <a:r>
              <a:rPr lang="en-US" sz="1200">
                <a:latin typeface="Cenutry Gothic"/>
              </a:rPr>
              <a:t>Find the icon on the desktop and check that the link works.</a:t>
            </a:r>
            <a:endParaRPr sz="1200">
              <a:latin typeface="Cenutry Gothic"/>
            </a:endParaRPr>
          </a:p>
          <a:p>
            <a:pPr marL="724959" lvl="1" indent="-241652" algn="l" rtl="0">
              <a:spcBef>
                <a:spcPts val="0"/>
              </a:spcBef>
              <a:spcAft>
                <a:spcPts val="0"/>
              </a:spcAft>
              <a:buClr>
                <a:schemeClr val="dk1"/>
              </a:buClr>
              <a:buSzPts val="1200"/>
              <a:buFont typeface="Arial"/>
              <a:buAutoNum type="alphaLcPeriod"/>
            </a:pPr>
            <a:r>
              <a:rPr lang="en-US" sz="1200">
                <a:latin typeface="Cenutry Gothic"/>
              </a:rPr>
              <a:t>Show the learner where it is. Tell them to just click to access it for practice.  </a:t>
            </a:r>
            <a:endParaRPr sz="1200">
              <a:latin typeface="Cenutry Gothic"/>
            </a:endParaRPr>
          </a:p>
          <a:p>
            <a:pPr marL="181240" lvl="0" indent="-105040" algn="l" rtl="0">
              <a:spcBef>
                <a:spcPts val="0"/>
              </a:spcBef>
              <a:spcAft>
                <a:spcPts val="0"/>
              </a:spcAft>
              <a:buClr>
                <a:schemeClr val="dk1"/>
              </a:buClr>
              <a:buSzPts val="1200"/>
              <a:buFont typeface="Arial"/>
              <a:buNone/>
            </a:pPr>
            <a:endParaRPr sz="1200">
              <a:latin typeface="Cenutry Gothic"/>
            </a:endParaRPr>
          </a:p>
          <a:p>
            <a:pPr marL="0" lvl="0" indent="0" algn="l" rtl="0">
              <a:spcBef>
                <a:spcPts val="0"/>
              </a:spcBef>
              <a:spcAft>
                <a:spcPts val="0"/>
              </a:spcAft>
              <a:buNone/>
            </a:pPr>
            <a:r>
              <a:rPr lang="en-US" sz="1200" b="1" u="sng">
                <a:latin typeface="Cenutry Gothic"/>
              </a:rPr>
              <a:t>Remote Tutoring Only: </a:t>
            </a:r>
            <a:endParaRPr sz="1200">
              <a:latin typeface="Cenutry Gothic"/>
            </a:endParaRPr>
          </a:p>
          <a:p>
            <a:pPr marL="0" lvl="0" indent="0" algn="l" rtl="0">
              <a:spcBef>
                <a:spcPts val="0"/>
              </a:spcBef>
              <a:spcAft>
                <a:spcPts val="0"/>
              </a:spcAft>
              <a:buNone/>
            </a:pPr>
            <a:r>
              <a:rPr lang="en-US" sz="1200">
                <a:latin typeface="Cenutry Gothic"/>
              </a:rPr>
              <a:t>You can do Strategy Two by using </a:t>
            </a:r>
            <a:r>
              <a:rPr lang="en-US" sz="1200" b="1">
                <a:latin typeface="Cenutry Gothic"/>
              </a:rPr>
              <a:t>Request Remote Control </a:t>
            </a:r>
            <a:r>
              <a:rPr lang="en-US" sz="1200">
                <a:latin typeface="Cenutry Gothic"/>
              </a:rPr>
              <a:t>in Zoom during the tutoring session.  </a:t>
            </a:r>
            <a:endParaRPr sz="1200">
              <a:latin typeface="Cenutry Gothic"/>
            </a:endParaRPr>
          </a:p>
          <a:p>
            <a:pPr marL="0" lvl="0" indent="0" algn="l" rtl="0">
              <a:spcBef>
                <a:spcPts val="0"/>
              </a:spcBef>
              <a:spcAft>
                <a:spcPts val="0"/>
              </a:spcAft>
              <a:buNone/>
            </a:pPr>
            <a:r>
              <a:rPr lang="en-US" sz="1200">
                <a:latin typeface="Cenutry Gothic"/>
              </a:rPr>
              <a:t>Refer to the following for the steps on how to do that:  </a:t>
            </a:r>
            <a:endParaRPr sz="1200" b="1">
              <a:latin typeface="Cenutry Gothic"/>
            </a:endParaRPr>
          </a:p>
          <a:p>
            <a:pPr marL="181240" lvl="0" indent="-181240" algn="l" rtl="0">
              <a:spcBef>
                <a:spcPts val="0"/>
              </a:spcBef>
              <a:spcAft>
                <a:spcPts val="0"/>
              </a:spcAft>
              <a:buClr>
                <a:schemeClr val="dk1"/>
              </a:buClr>
              <a:buSzPts val="1200"/>
              <a:buFont typeface="Arial"/>
              <a:buChar char="•"/>
            </a:pPr>
            <a:r>
              <a:rPr lang="en-US" sz="1200" b="1">
                <a:latin typeface="Cenutry Gothic"/>
              </a:rPr>
              <a:t>Tutor Checklist-During Remote Tutoring Sessions </a:t>
            </a:r>
            <a:endParaRPr sz="1200">
              <a:latin typeface="Cenutry Gothic"/>
            </a:endParaRPr>
          </a:p>
          <a:p>
            <a:pPr marL="181240" lvl="0" indent="-181240" algn="l" rtl="0">
              <a:spcBef>
                <a:spcPts val="0"/>
              </a:spcBef>
              <a:spcAft>
                <a:spcPts val="0"/>
              </a:spcAft>
              <a:buClr>
                <a:schemeClr val="dk1"/>
              </a:buClr>
              <a:buSzPts val="1200"/>
              <a:buFont typeface="Arial"/>
              <a:buChar char="•"/>
            </a:pPr>
            <a:r>
              <a:rPr lang="en-US" sz="1200" b="1" i="0">
                <a:solidFill>
                  <a:schemeClr val="dk1"/>
                </a:solidFill>
                <a:latin typeface="Cenutry Gothic"/>
                <a:ea typeface="Calibri"/>
                <a:cs typeface="Calibri"/>
                <a:sym typeface="Calibri"/>
              </a:rPr>
              <a:t>Learner Instructions:</a:t>
            </a:r>
            <a:r>
              <a:rPr lang="en-US" sz="1200">
                <a:latin typeface="Cenutry Gothic"/>
              </a:rPr>
              <a:t> </a:t>
            </a:r>
            <a:r>
              <a:rPr lang="en-US" sz="1200" b="1">
                <a:latin typeface="Cenutry Gothic"/>
              </a:rPr>
              <a:t>L</a:t>
            </a:r>
            <a:r>
              <a:rPr lang="en-US" sz="1200" b="1" i="0">
                <a:solidFill>
                  <a:schemeClr val="dk1"/>
                </a:solidFill>
                <a:latin typeface="Cenutry Gothic"/>
                <a:ea typeface="Calibri"/>
                <a:cs typeface="Calibri"/>
                <a:sym typeface="Calibri"/>
              </a:rPr>
              <a:t>et Tutor have Remote Control of your Computer During a Zoom Session</a:t>
            </a:r>
            <a:r>
              <a:rPr lang="en-US" sz="1200" b="0" i="0">
                <a:solidFill>
                  <a:schemeClr val="dk1"/>
                </a:solidFill>
                <a:latin typeface="Cenutry Gothic"/>
                <a:ea typeface="Calibri"/>
                <a:cs typeface="Calibri"/>
                <a:sym typeface="Calibri"/>
              </a:rPr>
              <a:t> </a:t>
            </a:r>
          </a:p>
          <a:p>
            <a:pPr marL="181240" lvl="0" indent="-181240" algn="l" rtl="0">
              <a:spcBef>
                <a:spcPts val="0"/>
              </a:spcBef>
              <a:spcAft>
                <a:spcPts val="0"/>
              </a:spcAft>
              <a:buClr>
                <a:schemeClr val="dk1"/>
              </a:buClr>
              <a:buSzPts val="1200"/>
              <a:buFont typeface="Arial"/>
              <a:buChar char="•"/>
            </a:pPr>
            <a:endParaRPr lang="en-US" sz="1200" b="0" i="0">
              <a:solidFill>
                <a:schemeClr val="dk1"/>
              </a:solidFill>
              <a:latin typeface="Cenutry Gothic"/>
              <a:cs typeface="Calibri"/>
              <a:sym typeface="Calibri"/>
            </a:endParaRPr>
          </a:p>
          <a:p>
            <a:pPr marL="181240" indent="-181240">
              <a:lnSpc>
                <a:spcPct val="107000"/>
              </a:lnSpc>
              <a:spcAft>
                <a:spcPts val="846"/>
              </a:spcAft>
              <a:buFont typeface="Arial" panose="020B0604020202020204" pitchFamily="34" charset="0"/>
              <a:buChar char="•"/>
            </a:pPr>
            <a:r>
              <a:rPr lang="en-US" sz="1200" b="1">
                <a:latin typeface="Cenutry Gothic"/>
              </a:rPr>
              <a:t>IMPORTANT: </a:t>
            </a:r>
            <a:r>
              <a:rPr lang="en-US" sz="1200">
                <a:latin typeface="Cenutry Gothic"/>
              </a:rPr>
              <a:t>Keep in mind the following: </a:t>
            </a:r>
          </a:p>
          <a:p>
            <a:pPr marL="628650" lvl="1" indent="-171450" algn="l" rtl="0">
              <a:spcBef>
                <a:spcPts val="0"/>
              </a:spcBef>
              <a:spcAft>
                <a:spcPts val="0"/>
              </a:spcAft>
              <a:buFont typeface="Arial" panose="020B0604020202020204" pitchFamily="34" charset="0"/>
              <a:buChar char="•"/>
            </a:pPr>
            <a:r>
              <a:rPr lang="en-US" sz="1200">
                <a:latin typeface="Cenutry Gothic"/>
              </a:rPr>
              <a:t>Before using </a:t>
            </a:r>
            <a:r>
              <a:rPr lang="en-US" sz="1200" b="1">
                <a:latin typeface="Cenutry Gothic"/>
              </a:rPr>
              <a:t>Remote Control</a:t>
            </a:r>
            <a:r>
              <a:rPr lang="en-US" sz="1200">
                <a:latin typeface="Cenutry Gothic"/>
              </a:rPr>
              <a:t>, be sure to get permission from your organization first. </a:t>
            </a:r>
          </a:p>
          <a:p>
            <a:pPr marL="628650" lvl="1" indent="-171450" algn="l" rtl="0">
              <a:spcBef>
                <a:spcPts val="0"/>
              </a:spcBef>
              <a:spcAft>
                <a:spcPts val="0"/>
              </a:spcAft>
              <a:buFont typeface="Arial" panose="020B0604020202020204" pitchFamily="34" charset="0"/>
              <a:buChar char="•"/>
            </a:pPr>
            <a:r>
              <a:rPr lang="en-CA" sz="1200">
                <a:latin typeface="Cenutry Gothic"/>
              </a:rPr>
              <a:t>It is crucial that the learner understands what it means, and gives you informed consent.</a:t>
            </a:r>
          </a:p>
          <a:p>
            <a:pPr marL="628650" marR="0" lvl="1"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a:latin typeface="Cenutry Gothic"/>
              </a:rPr>
              <a:t>It is somewhat invasive and must be done respectfully and honouring the confidentiality of the learner. </a:t>
            </a:r>
          </a:p>
          <a:p>
            <a:pPr marL="628650" marR="0" lvl="1"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a:latin typeface="Cenutry Gothic"/>
              </a:rPr>
              <a:t>Don’t use the Request Remote Control feature first!  It should be a last resort. </a:t>
            </a:r>
          </a:p>
          <a:p>
            <a:pPr marL="628650" marR="0" lvl="1"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a:latin typeface="Cenutry Gothic"/>
              </a:rPr>
              <a:t>First, try your best to teach the learner and the support person how to do things using Share screen and demonstrating.  </a:t>
            </a:r>
          </a:p>
          <a:p>
            <a:pPr marL="628650" marR="0" lvl="1"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a:latin typeface="Cenutry Gothic"/>
              </a:rPr>
              <a:t>Use it if other ways do not work and the learner really needs to learn digital skills. </a:t>
            </a:r>
          </a:p>
          <a:p>
            <a:pPr marL="628650" lvl="1" indent="-171450" algn="l" rtl="0">
              <a:spcBef>
                <a:spcPts val="0"/>
              </a:spcBef>
              <a:spcAft>
                <a:spcPts val="0"/>
              </a:spcAft>
              <a:buFont typeface="Arial" panose="020B0604020202020204" pitchFamily="34" charset="0"/>
              <a:buChar char="•"/>
            </a:pPr>
            <a:r>
              <a:rPr lang="en-CA" sz="1200">
                <a:latin typeface="Cenutry Gothic"/>
              </a:rPr>
              <a:t>You may want to record the Zoom tutoring session in case of any possible accusations afterwards. </a:t>
            </a:r>
          </a:p>
          <a:p>
            <a:pPr marL="483306" lvl="1" fontAlgn="base"/>
            <a:endParaRPr lang="en-US" sz="1200">
              <a:latin typeface="Cenutry Gothic"/>
            </a:endParaRPr>
          </a:p>
          <a:p>
            <a:pPr marL="26106" lvl="0" fontAlgn="base"/>
            <a:r>
              <a:rPr lang="en-US" sz="1200">
                <a:latin typeface="Cenutry Gothic"/>
              </a:rPr>
              <a:t>*********************************************************************************************************************</a:t>
            </a:r>
          </a:p>
          <a:p>
            <a:pPr marL="181240" lvl="0" indent="-181240" algn="l" rtl="0">
              <a:spcBef>
                <a:spcPts val="0"/>
              </a:spcBef>
              <a:spcAft>
                <a:spcPts val="0"/>
              </a:spcAft>
              <a:buClr>
                <a:schemeClr val="dk1"/>
              </a:buClr>
              <a:buSzPts val="1200"/>
              <a:buFont typeface="Arial"/>
              <a:buChar char="•"/>
            </a:pPr>
            <a:endParaRPr sz="1200">
              <a:latin typeface="Cenutry Gothic"/>
            </a:endParaRPr>
          </a:p>
          <a:p>
            <a:pPr marL="0" lvl="0" indent="0" algn="l" rtl="0">
              <a:spcBef>
                <a:spcPts val="0"/>
              </a:spcBef>
              <a:spcAft>
                <a:spcPts val="0"/>
              </a:spcAft>
              <a:buNone/>
            </a:pPr>
            <a:r>
              <a:rPr lang="en-US" sz="1200" b="1">
                <a:solidFill>
                  <a:srgbClr val="FF0000"/>
                </a:solidFill>
                <a:highlight>
                  <a:srgbClr val="C0C0C0"/>
                </a:highlight>
                <a:latin typeface="Cenutry Gothic"/>
              </a:rPr>
              <a:t>Say to the Learner: </a:t>
            </a:r>
            <a:endParaRPr sz="1200">
              <a:latin typeface="Cenutry Gothic"/>
            </a:endParaRPr>
          </a:p>
          <a:p>
            <a:pPr marL="181240" lvl="0" indent="-181240" algn="l" rtl="0">
              <a:spcBef>
                <a:spcPts val="0"/>
              </a:spcBef>
              <a:spcAft>
                <a:spcPts val="0"/>
              </a:spcAft>
              <a:buClr>
                <a:schemeClr val="dk1"/>
              </a:buClr>
              <a:buSzPts val="1200"/>
              <a:buFont typeface="Arial"/>
              <a:buChar char="•"/>
            </a:pPr>
            <a:r>
              <a:rPr lang="en-US" sz="1200" b="0" i="1">
                <a:latin typeface="Cenutry Gothic"/>
              </a:rPr>
              <a:t>You did well today. </a:t>
            </a:r>
            <a:endParaRPr sz="1200" i="1">
              <a:latin typeface="Cenutry Gothic"/>
            </a:endParaRPr>
          </a:p>
          <a:p>
            <a:pPr marL="181240" lvl="0" indent="-181240" algn="l" rtl="0">
              <a:spcBef>
                <a:spcPts val="0"/>
              </a:spcBef>
              <a:spcAft>
                <a:spcPts val="0"/>
              </a:spcAft>
              <a:buClr>
                <a:schemeClr val="dk1"/>
              </a:buClr>
              <a:buSzPts val="1200"/>
              <a:buFont typeface="Arial"/>
              <a:buChar char="•"/>
            </a:pPr>
            <a:r>
              <a:rPr lang="en-US" sz="1200" b="0" i="1">
                <a:latin typeface="Cenutry Gothic"/>
              </a:rPr>
              <a:t>So, what did you learn and practice today?</a:t>
            </a:r>
            <a:endParaRPr sz="1200" i="1">
              <a:latin typeface="Cenutry Gothic"/>
            </a:endParaRPr>
          </a:p>
          <a:p>
            <a:pPr marL="457200" lvl="1" indent="0" algn="l" rtl="0">
              <a:spcBef>
                <a:spcPts val="0"/>
              </a:spcBef>
              <a:spcAft>
                <a:spcPts val="0"/>
              </a:spcAft>
              <a:buNone/>
            </a:pPr>
            <a:r>
              <a:rPr lang="en-US" sz="1200" b="0" i="1">
                <a:latin typeface="Cenutry Gothic"/>
              </a:rPr>
              <a:t> Today, we learned and practiced how to:</a:t>
            </a:r>
            <a:endParaRPr sz="1200" i="1">
              <a:latin typeface="Cenutry Gothic"/>
            </a:endParaRPr>
          </a:p>
          <a:p>
            <a:pPr marL="457200" lvl="1" indent="0" algn="l" rtl="0">
              <a:spcBef>
                <a:spcPts val="0"/>
              </a:spcBef>
              <a:spcAft>
                <a:spcPts val="0"/>
              </a:spcAft>
              <a:buNone/>
            </a:pPr>
            <a:r>
              <a:rPr lang="en-US" sz="1200" b="0" i="1">
                <a:latin typeface="Cenutry Gothic"/>
              </a:rPr>
              <a:t> </a:t>
            </a:r>
            <a:r>
              <a:rPr lang="en-US" sz="1200" b="0" i="0">
                <a:latin typeface="Cenutry Gothic"/>
              </a:rPr>
              <a:t>[o</a:t>
            </a:r>
            <a:r>
              <a:rPr lang="en-US" sz="1200" i="0">
                <a:latin typeface="Cenutry Gothic"/>
              </a:rPr>
              <a:t>nly mention the parts you covered]</a:t>
            </a:r>
          </a:p>
          <a:p>
            <a:pPr marL="457200" lvl="1" indent="0" algn="l" rtl="0">
              <a:spcBef>
                <a:spcPts val="0"/>
              </a:spcBef>
              <a:spcAft>
                <a:spcPts val="0"/>
              </a:spcAft>
              <a:buNone/>
            </a:pPr>
            <a:endParaRPr sz="1200" b="0" i="0">
              <a:latin typeface="Cenutry Gothic"/>
            </a:endParaRPr>
          </a:p>
          <a:p>
            <a:pPr marL="724959" lvl="1" indent="-241652" algn="l" rtl="0">
              <a:spcBef>
                <a:spcPts val="0"/>
              </a:spcBef>
              <a:spcAft>
                <a:spcPts val="0"/>
              </a:spcAft>
              <a:buClr>
                <a:schemeClr val="dk1"/>
              </a:buClr>
              <a:buSzPts val="1300"/>
              <a:buFont typeface="Calibri"/>
              <a:buAutoNum type="arabicParenR"/>
            </a:pPr>
            <a:r>
              <a:rPr lang="en-US" sz="1200" i="1">
                <a:latin typeface="Cenutry Gothic"/>
              </a:rPr>
              <a:t> Create a Folder</a:t>
            </a:r>
            <a:endParaRPr sz="1200" i="1">
              <a:latin typeface="Cenutry Gothic"/>
            </a:endParaRPr>
          </a:p>
          <a:p>
            <a:pPr marL="724959" lvl="1" indent="-241652" algn="l" rtl="0">
              <a:spcBef>
                <a:spcPts val="0"/>
              </a:spcBef>
              <a:spcAft>
                <a:spcPts val="0"/>
              </a:spcAft>
              <a:buClr>
                <a:schemeClr val="dk1"/>
              </a:buClr>
              <a:buSzPts val="1300"/>
              <a:buFont typeface="Calibri"/>
              <a:buAutoNum type="arabicParenR"/>
            </a:pPr>
            <a:r>
              <a:rPr lang="en-US" sz="1200" i="1">
                <a:latin typeface="Cenutry Gothic"/>
              </a:rPr>
              <a:t> Move Files into a Folder</a:t>
            </a:r>
            <a:endParaRPr sz="1200" i="1">
              <a:latin typeface="Cenutry Gothic"/>
            </a:endParaRPr>
          </a:p>
          <a:p>
            <a:pPr marL="724959" lvl="1" indent="-241652" algn="l" rtl="0">
              <a:spcBef>
                <a:spcPts val="0"/>
              </a:spcBef>
              <a:spcAft>
                <a:spcPts val="0"/>
              </a:spcAft>
              <a:buClr>
                <a:schemeClr val="dk1"/>
              </a:buClr>
              <a:buSzPts val="1300"/>
              <a:buFont typeface="Calibri"/>
              <a:buAutoNum type="arabicParenR"/>
            </a:pPr>
            <a:r>
              <a:rPr lang="en-US" sz="1200" i="1">
                <a:latin typeface="Cenutry Gothic"/>
              </a:rPr>
              <a:t> Create a Sub Folder</a:t>
            </a:r>
            <a:endParaRPr sz="1200" i="1">
              <a:latin typeface="Cenutry Gothic"/>
            </a:endParaRPr>
          </a:p>
          <a:p>
            <a:pPr marL="724959" lvl="1" indent="-241652" algn="l" rtl="0">
              <a:spcBef>
                <a:spcPts val="0"/>
              </a:spcBef>
              <a:spcAft>
                <a:spcPts val="0"/>
              </a:spcAft>
              <a:buClr>
                <a:schemeClr val="dk1"/>
              </a:buClr>
              <a:buSzPts val="1300"/>
              <a:buFont typeface="Calibri"/>
              <a:buAutoNum type="arabicParenR"/>
            </a:pPr>
            <a:r>
              <a:rPr lang="en-US" sz="1200" i="1">
                <a:latin typeface="Cenutry Gothic"/>
              </a:rPr>
              <a:t> Move Files into a Sub Folder</a:t>
            </a:r>
            <a:endParaRPr sz="1200" i="1">
              <a:latin typeface="Cenutry Gothic"/>
            </a:endParaRPr>
          </a:p>
          <a:p>
            <a:pPr marL="724959" lvl="1" indent="-241652" algn="l" rtl="0">
              <a:spcBef>
                <a:spcPts val="0"/>
              </a:spcBef>
              <a:spcAft>
                <a:spcPts val="0"/>
              </a:spcAft>
              <a:buClr>
                <a:schemeClr val="dk1"/>
              </a:buClr>
              <a:buSzPts val="1300"/>
              <a:buFont typeface="Calibri"/>
              <a:buAutoNum type="arabicParenR"/>
            </a:pPr>
            <a:r>
              <a:rPr lang="en-US" sz="1200" i="1">
                <a:latin typeface="Cenutry Gothic"/>
              </a:rPr>
              <a:t> Find Files on the Computer</a:t>
            </a:r>
            <a:endParaRPr sz="1200" i="1">
              <a:latin typeface="Cenutry Gothic"/>
            </a:endParaRPr>
          </a:p>
          <a:p>
            <a:pPr marL="914400" lvl="2" indent="-82550" algn="l" rtl="0">
              <a:spcBef>
                <a:spcPts val="0"/>
              </a:spcBef>
              <a:spcAft>
                <a:spcPts val="0"/>
              </a:spcAft>
              <a:buClr>
                <a:schemeClr val="dk1"/>
              </a:buClr>
              <a:buSzPts val="1300"/>
              <a:buFont typeface="Calibri"/>
              <a:buChar char="-"/>
            </a:pPr>
            <a:r>
              <a:rPr lang="en-US" sz="1200" i="1">
                <a:latin typeface="Cenutry Gothic"/>
              </a:rPr>
              <a:t>Using File Explorer</a:t>
            </a:r>
            <a:endParaRPr sz="1200" i="1">
              <a:latin typeface="Cenutry Gothic"/>
            </a:endParaRPr>
          </a:p>
          <a:p>
            <a:pPr marL="914400" lvl="2" indent="-82550" algn="l" rtl="0">
              <a:spcBef>
                <a:spcPts val="0"/>
              </a:spcBef>
              <a:spcAft>
                <a:spcPts val="0"/>
              </a:spcAft>
              <a:buClr>
                <a:schemeClr val="dk1"/>
              </a:buClr>
              <a:buSzPts val="1300"/>
              <a:buFont typeface="Calibri"/>
              <a:buChar char="-"/>
            </a:pPr>
            <a:r>
              <a:rPr lang="en-US" sz="1200" i="1">
                <a:latin typeface="Cenutry Gothic"/>
              </a:rPr>
              <a:t>Using Windows Search Bar</a:t>
            </a:r>
            <a:endParaRPr sz="1200" i="1">
              <a:latin typeface="Cenutry Gothic"/>
            </a:endParaRPr>
          </a:p>
          <a:p>
            <a:pPr marL="0" lvl="0" indent="0" algn="l" rtl="0">
              <a:spcBef>
                <a:spcPts val="0"/>
              </a:spcBef>
              <a:spcAft>
                <a:spcPts val="0"/>
              </a:spcAft>
              <a:buNone/>
            </a:pPr>
            <a:r>
              <a:rPr lang="en-US" sz="1200" b="0" i="1">
                <a:latin typeface="Cenutry Gothic"/>
              </a:rPr>
              <a:t> </a:t>
            </a:r>
            <a:endParaRPr sz="1200" i="1">
              <a:latin typeface="Cenutry Gothic"/>
            </a:endParaRPr>
          </a:p>
          <a:p>
            <a:pPr marL="171450" lvl="0" indent="-171450" algn="l" rtl="0">
              <a:spcBef>
                <a:spcPts val="0"/>
              </a:spcBef>
              <a:spcAft>
                <a:spcPts val="0"/>
              </a:spcAft>
              <a:buFont typeface="Arial" panose="020B0604020202020204" pitchFamily="34" charset="0"/>
              <a:buChar char="•"/>
            </a:pPr>
            <a:r>
              <a:rPr lang="en-US" sz="1200" b="0" i="1">
                <a:latin typeface="Cenutry Gothic"/>
              </a:rPr>
              <a:t>It’s really important to review and practice as much as you can! Please do that before our next tutoring session. </a:t>
            </a:r>
            <a:endParaRPr sz="1200">
              <a:latin typeface="Cenutry Gothic"/>
            </a:endParaRPr>
          </a:p>
          <a:p>
            <a:pPr marL="181240" lvl="0" indent="-181240" algn="l" rtl="0">
              <a:spcBef>
                <a:spcPts val="0"/>
              </a:spcBef>
              <a:spcAft>
                <a:spcPts val="0"/>
              </a:spcAft>
              <a:buClr>
                <a:schemeClr val="dk1"/>
              </a:buClr>
              <a:buSzPts val="1200"/>
              <a:buFont typeface="Arial"/>
              <a:buChar char="•"/>
            </a:pPr>
            <a:r>
              <a:rPr lang="en-US" sz="1200" b="0" i="1">
                <a:latin typeface="Cenutry Gothic"/>
              </a:rPr>
              <a:t>Watch the video again, as many times as you need.</a:t>
            </a:r>
            <a:endParaRPr sz="1200" i="1">
              <a:latin typeface="Cenutry Gothic"/>
            </a:endParaRPr>
          </a:p>
          <a:p>
            <a:pPr marL="181240" lvl="0" indent="-181240" algn="l" rtl="0">
              <a:spcBef>
                <a:spcPts val="0"/>
              </a:spcBef>
              <a:spcAft>
                <a:spcPts val="0"/>
              </a:spcAft>
              <a:buClr>
                <a:schemeClr val="dk1"/>
              </a:buClr>
              <a:buSzPts val="1200"/>
              <a:buFont typeface="Arial"/>
              <a:buChar char="•"/>
            </a:pPr>
            <a:r>
              <a:rPr lang="en-US" sz="1200" b="0" i="1">
                <a:latin typeface="Cenutry Gothic"/>
              </a:rPr>
              <a:t>I’ve emailed you the link. Let/s make sure you can open it. </a:t>
            </a:r>
            <a:endParaRPr sz="1200" i="1">
              <a:latin typeface="Cenutry Gothic"/>
            </a:endParaRPr>
          </a:p>
          <a:p>
            <a:pPr marL="483306" lvl="1" indent="0" algn="l" rtl="0">
              <a:spcBef>
                <a:spcPts val="0"/>
              </a:spcBef>
              <a:spcAft>
                <a:spcPts val="0"/>
              </a:spcAft>
              <a:buNone/>
            </a:pPr>
            <a:r>
              <a:rPr lang="en-US" sz="1200" b="0" i="1">
                <a:latin typeface="Cenutry Gothic"/>
              </a:rPr>
              <a:t>(OR) </a:t>
            </a:r>
            <a:endParaRPr sz="1200" i="1">
              <a:latin typeface="Cenutry Gothic"/>
            </a:endParaRPr>
          </a:p>
          <a:p>
            <a:pPr marL="181240" lvl="0" indent="-181240" algn="l" rtl="0">
              <a:spcBef>
                <a:spcPts val="0"/>
              </a:spcBef>
              <a:spcAft>
                <a:spcPts val="0"/>
              </a:spcAft>
              <a:buClr>
                <a:schemeClr val="dk1"/>
              </a:buClr>
              <a:buSzPts val="1200"/>
              <a:buFont typeface="Arial"/>
              <a:buChar char="•"/>
            </a:pPr>
            <a:r>
              <a:rPr lang="en-US" sz="1200" b="0" i="1">
                <a:latin typeface="Cenutry Gothic"/>
              </a:rPr>
              <a:t>We’ve put the link on your desktop. Here it is. Just click on it to watch the video. </a:t>
            </a:r>
            <a:endParaRPr sz="1200" i="1">
              <a:latin typeface="Cenutry Gothic"/>
            </a:endParaRPr>
          </a:p>
          <a:p>
            <a:pPr marL="457200" lvl="1" indent="0" algn="l" rtl="0">
              <a:spcBef>
                <a:spcPts val="0"/>
              </a:spcBef>
              <a:spcAft>
                <a:spcPts val="0"/>
              </a:spcAft>
              <a:buNone/>
            </a:pPr>
            <a:r>
              <a:rPr lang="en-US" sz="1200" i="1">
                <a:latin typeface="Cenutry Gothic"/>
              </a:rPr>
              <a:t>Let’s make sure it works ok. </a:t>
            </a:r>
            <a:endParaRPr sz="1200" b="0" i="1">
              <a:latin typeface="Cenutry Gothic"/>
            </a:endParaRPr>
          </a:p>
          <a:p>
            <a:pPr marL="0" lvl="0" indent="0" algn="l" rtl="0">
              <a:spcBef>
                <a:spcPts val="0"/>
              </a:spcBef>
              <a:spcAft>
                <a:spcPts val="0"/>
              </a:spcAft>
              <a:buNone/>
            </a:pPr>
            <a:endParaRPr sz="1200" b="0">
              <a:latin typeface="Cenutry Gothic"/>
            </a:endParaRPr>
          </a:p>
          <a:p>
            <a:pPr marL="0" lvl="0" indent="0" algn="l" rtl="0">
              <a:spcBef>
                <a:spcPts val="0"/>
              </a:spcBef>
              <a:spcAft>
                <a:spcPts val="0"/>
              </a:spcAft>
              <a:buClr>
                <a:srgbClr val="000000"/>
              </a:buClr>
              <a:buSzPts val="1200"/>
              <a:buFont typeface="Calibri"/>
              <a:buNone/>
            </a:pPr>
            <a:r>
              <a:rPr lang="en-US" sz="1200" b="1" i="0" u="sng">
                <a:solidFill>
                  <a:srgbClr val="000000"/>
                </a:solidFill>
                <a:latin typeface="Cenutry Gothic"/>
              </a:rPr>
              <a:t>[Practice Plan]</a:t>
            </a:r>
            <a:endParaRPr sz="1200">
              <a:latin typeface="Cenutry Gothic"/>
            </a:endParaRPr>
          </a:p>
          <a:p>
            <a:pPr marL="0" lvl="0" indent="0" algn="l" rtl="0">
              <a:spcBef>
                <a:spcPts val="0"/>
              </a:spcBef>
              <a:spcAft>
                <a:spcPts val="0"/>
              </a:spcAft>
              <a:buClr>
                <a:schemeClr val="dk1"/>
              </a:buClr>
              <a:buSzPts val="1200"/>
              <a:buFont typeface="Calibri"/>
              <a:buNone/>
            </a:pPr>
            <a:endParaRPr sz="1200" b="1" i="0" u="sng">
              <a:solidFill>
                <a:srgbClr val="000000"/>
              </a:solidFill>
              <a:latin typeface="Cenutry Gothic"/>
            </a:endParaRPr>
          </a:p>
          <a:p>
            <a:pPr marL="0" lvl="0" indent="0" algn="l" rtl="0">
              <a:spcBef>
                <a:spcPts val="0"/>
              </a:spcBef>
              <a:spcAft>
                <a:spcPts val="0"/>
              </a:spcAft>
              <a:buClr>
                <a:srgbClr val="000000"/>
              </a:buClr>
              <a:buSzPts val="1200"/>
              <a:buFont typeface="Calibri"/>
              <a:buNone/>
            </a:pPr>
            <a:r>
              <a:rPr lang="en-US" sz="1200" b="1" i="0" u="none">
                <a:solidFill>
                  <a:srgbClr val="000000"/>
                </a:solidFill>
                <a:latin typeface="Cenutry Gothic"/>
              </a:rPr>
              <a:t>Preparation</a:t>
            </a:r>
            <a:endParaRPr sz="1200">
              <a:latin typeface="Cenutry Gothic"/>
            </a:endParaRPr>
          </a:p>
          <a:p>
            <a:pPr marL="302066" lvl="0" indent="-302066" algn="l" rtl="0">
              <a:spcBef>
                <a:spcPts val="0"/>
              </a:spcBef>
              <a:spcAft>
                <a:spcPts val="0"/>
              </a:spcAft>
              <a:buClr>
                <a:srgbClr val="000000"/>
              </a:buClr>
              <a:buSzPts val="1200"/>
              <a:buFont typeface="Arial"/>
              <a:buChar char="•"/>
            </a:pPr>
            <a:r>
              <a:rPr lang="en-US" sz="1200" b="0" i="0" u="none">
                <a:solidFill>
                  <a:srgbClr val="000000"/>
                </a:solidFill>
                <a:latin typeface="Cenutry Gothic"/>
              </a:rPr>
              <a:t>Check there’s still a file called Reference letter in the Job Search Folder on the learner’s computer. This was created in Practice / Activity 1. </a:t>
            </a:r>
            <a:endParaRPr sz="1200">
              <a:latin typeface="Cenutry Gothic"/>
            </a:endParaRPr>
          </a:p>
          <a:p>
            <a:pPr marL="302066" lvl="0" indent="-302066" algn="l" rtl="0">
              <a:spcBef>
                <a:spcPts val="0"/>
              </a:spcBef>
              <a:spcAft>
                <a:spcPts val="0"/>
              </a:spcAft>
              <a:buClr>
                <a:srgbClr val="000000"/>
              </a:buClr>
              <a:buSzPts val="1200"/>
              <a:buFont typeface="Arial"/>
              <a:buChar char="•"/>
            </a:pPr>
            <a:r>
              <a:rPr lang="en-US" sz="1200" b="0" i="0" u="none">
                <a:solidFill>
                  <a:srgbClr val="000000"/>
                </a:solidFill>
                <a:latin typeface="Cenutry Gothic"/>
              </a:rPr>
              <a:t>If learner is going to use another computer for the practice, have home support person create Reference letter and Job Search folder. Put the Reference letter in the Job Search folder</a:t>
            </a:r>
            <a:endParaRPr sz="1200">
              <a:latin typeface="Cenutry Gothic"/>
            </a:endParaRPr>
          </a:p>
          <a:p>
            <a:pPr marL="0" lvl="0" indent="0" algn="l" rtl="0">
              <a:spcBef>
                <a:spcPts val="0"/>
              </a:spcBef>
              <a:spcAft>
                <a:spcPts val="0"/>
              </a:spcAft>
              <a:buClr>
                <a:schemeClr val="dk1"/>
              </a:buClr>
              <a:buSzPts val="1200"/>
              <a:buFont typeface="Calibri"/>
              <a:buNone/>
            </a:pPr>
            <a:endParaRPr sz="1200" b="0" i="0">
              <a:solidFill>
                <a:srgbClr val="000000"/>
              </a:solidFill>
              <a:latin typeface="Cenutry Gothic"/>
            </a:endParaRPr>
          </a:p>
          <a:p>
            <a:pPr marL="0" lvl="0" indent="0" algn="l" rtl="0">
              <a:spcBef>
                <a:spcPts val="0"/>
              </a:spcBef>
              <a:spcAft>
                <a:spcPts val="0"/>
              </a:spcAft>
              <a:buClr>
                <a:srgbClr val="000000"/>
              </a:buClr>
              <a:buSzPts val="1200"/>
              <a:buFont typeface="Calibri"/>
              <a:buNone/>
            </a:pPr>
            <a:r>
              <a:rPr lang="en-US" sz="1200" b="1" i="0">
                <a:solidFill>
                  <a:srgbClr val="000000"/>
                </a:solidFill>
                <a:latin typeface="Cenutry Gothic"/>
              </a:rPr>
              <a:t>Say to the learner:</a:t>
            </a:r>
            <a:endParaRPr sz="1200">
              <a:latin typeface="Cenutry Gothic"/>
            </a:endParaRPr>
          </a:p>
          <a:p>
            <a:pPr marL="181240" lvl="0" indent="-181240" algn="l" rtl="0">
              <a:spcBef>
                <a:spcPts val="0"/>
              </a:spcBef>
              <a:spcAft>
                <a:spcPts val="0"/>
              </a:spcAft>
              <a:buClr>
                <a:schemeClr val="dk1"/>
              </a:buClr>
              <a:buSzPts val="1200"/>
              <a:buFont typeface="Arial"/>
              <a:buChar char="•"/>
            </a:pPr>
            <a:r>
              <a:rPr lang="en-US" sz="1200" b="0" i="1">
                <a:latin typeface="Cenutry Gothic"/>
              </a:rPr>
              <a:t>P</a:t>
            </a:r>
            <a:r>
              <a:rPr lang="en-US" sz="1200" i="1">
                <a:latin typeface="Cenutry Gothic"/>
              </a:rPr>
              <a:t>ractice at least three more times before our next session. </a:t>
            </a:r>
            <a:endParaRPr sz="1200" b="0" i="1">
              <a:solidFill>
                <a:srgbClr val="000000"/>
              </a:solidFill>
              <a:latin typeface="Cenutry Gothic"/>
            </a:endParaRPr>
          </a:p>
          <a:p>
            <a:pPr marL="181240" lvl="0" indent="-181240" algn="l" rtl="0">
              <a:spcBef>
                <a:spcPts val="0"/>
              </a:spcBef>
              <a:spcAft>
                <a:spcPts val="0"/>
              </a:spcAft>
              <a:buClr>
                <a:srgbClr val="000000"/>
              </a:buClr>
              <a:buSzPts val="1200"/>
              <a:buFont typeface="Arial"/>
              <a:buChar char="•"/>
            </a:pPr>
            <a:r>
              <a:rPr lang="en-US" sz="1200" b="0" i="1">
                <a:solidFill>
                  <a:srgbClr val="000000"/>
                </a:solidFill>
                <a:latin typeface="Cenutry Gothic"/>
              </a:rPr>
              <a:t>Here is what to practice: </a:t>
            </a:r>
            <a:endParaRPr sz="1200" i="1">
              <a:latin typeface="Cenutry Gothic"/>
            </a:endParaRPr>
          </a:p>
          <a:p>
            <a:pPr marL="785372" lvl="1" indent="-302066" algn="l" rtl="0">
              <a:spcBef>
                <a:spcPts val="0"/>
              </a:spcBef>
              <a:spcAft>
                <a:spcPts val="0"/>
              </a:spcAft>
              <a:buClr>
                <a:srgbClr val="000000"/>
              </a:buClr>
              <a:buSzPts val="1200"/>
              <a:buFont typeface="Arial"/>
              <a:buChar char="•"/>
            </a:pPr>
            <a:r>
              <a:rPr lang="en-US" sz="1200" b="0" i="1">
                <a:solidFill>
                  <a:srgbClr val="000000"/>
                </a:solidFill>
                <a:latin typeface="Cenutry Gothic"/>
              </a:rPr>
              <a:t>Practice creating folders and sub folders on your Desktop, then move them into Documents. Move them back to Desktop again. </a:t>
            </a:r>
            <a:endParaRPr sz="1200" i="1">
              <a:latin typeface="Cenutry Gothic"/>
            </a:endParaRPr>
          </a:p>
          <a:p>
            <a:pPr marL="785372" lvl="1" indent="-302066" algn="l" rtl="0">
              <a:spcBef>
                <a:spcPts val="0"/>
              </a:spcBef>
              <a:spcAft>
                <a:spcPts val="0"/>
              </a:spcAft>
              <a:buClr>
                <a:srgbClr val="000000"/>
              </a:buClr>
              <a:buSzPts val="1200"/>
              <a:buFont typeface="Arial"/>
              <a:buChar char="•"/>
            </a:pPr>
            <a:r>
              <a:rPr lang="en-US" sz="1200" b="0" i="1">
                <a:solidFill>
                  <a:srgbClr val="000000"/>
                </a:solidFill>
                <a:latin typeface="Cenutry Gothic"/>
              </a:rPr>
              <a:t>Use File Explorer to find the file called </a:t>
            </a:r>
            <a:r>
              <a:rPr lang="en-US" sz="1200" b="1" i="1">
                <a:solidFill>
                  <a:srgbClr val="000000"/>
                </a:solidFill>
                <a:latin typeface="Cenutry Gothic"/>
              </a:rPr>
              <a:t>Reference Letter</a:t>
            </a:r>
            <a:r>
              <a:rPr lang="en-US" sz="1200" b="0" i="1">
                <a:solidFill>
                  <a:srgbClr val="000000"/>
                </a:solidFill>
                <a:latin typeface="Cenutry Gothic"/>
              </a:rPr>
              <a:t>.  </a:t>
            </a:r>
            <a:endParaRPr sz="1200" i="1">
              <a:latin typeface="Cenutry Gothic"/>
            </a:endParaRPr>
          </a:p>
          <a:p>
            <a:pPr marL="785372" lvl="1" indent="-302066" algn="l" rtl="0">
              <a:spcBef>
                <a:spcPts val="0"/>
              </a:spcBef>
              <a:spcAft>
                <a:spcPts val="0"/>
              </a:spcAft>
              <a:buClr>
                <a:srgbClr val="000000"/>
              </a:buClr>
              <a:buSzPts val="1200"/>
              <a:buFont typeface="Arial"/>
              <a:buChar char="•"/>
            </a:pPr>
            <a:r>
              <a:rPr lang="en-US" sz="1200" b="0" i="1">
                <a:solidFill>
                  <a:srgbClr val="000000"/>
                </a:solidFill>
                <a:latin typeface="Cenutry Gothic"/>
              </a:rPr>
              <a:t>Use the Windows Search Bar to find the file called </a:t>
            </a:r>
            <a:r>
              <a:rPr lang="en-US" sz="1200" b="1" i="1">
                <a:solidFill>
                  <a:srgbClr val="000000"/>
                </a:solidFill>
                <a:latin typeface="Cenutry Gothic"/>
              </a:rPr>
              <a:t>Reference Letter. </a:t>
            </a:r>
            <a:endParaRPr sz="1200" i="1">
              <a:latin typeface="Cenutry Gothic"/>
            </a:endParaRPr>
          </a:p>
          <a:p>
            <a:pPr marL="302066" lvl="0" indent="-302066" algn="l" rtl="0">
              <a:spcBef>
                <a:spcPts val="0"/>
              </a:spcBef>
              <a:spcAft>
                <a:spcPts val="0"/>
              </a:spcAft>
              <a:buClr>
                <a:srgbClr val="000000"/>
              </a:buClr>
              <a:buSzPts val="1200"/>
              <a:buFont typeface="Arial"/>
              <a:buChar char="•"/>
            </a:pPr>
            <a:r>
              <a:rPr lang="en-US" sz="1200" b="0" i="1">
                <a:solidFill>
                  <a:srgbClr val="000000"/>
                </a:solidFill>
                <a:latin typeface="Cenutry Gothic"/>
              </a:rPr>
              <a:t>Show me at our next session.</a:t>
            </a:r>
            <a:endParaRPr sz="1200" i="1">
              <a:latin typeface="Cenutry Gothic"/>
            </a:endParaRPr>
          </a:p>
          <a:p>
            <a:pPr marL="302066" lvl="0" indent="-302066" algn="l" rtl="0">
              <a:spcBef>
                <a:spcPts val="0"/>
              </a:spcBef>
              <a:spcAft>
                <a:spcPts val="0"/>
              </a:spcAft>
              <a:buClr>
                <a:srgbClr val="000000"/>
              </a:buClr>
              <a:buSzPts val="1200"/>
              <a:buFont typeface="Arial"/>
              <a:buChar char="•"/>
            </a:pPr>
            <a:r>
              <a:rPr lang="en-US" sz="1200" b="0" i="1">
                <a:solidFill>
                  <a:srgbClr val="000000"/>
                </a:solidFill>
                <a:latin typeface="Cenutry Gothic"/>
              </a:rPr>
              <a:t>I will email you this Practice Plan. Please reply to the email so I know you got it and have what you need to do the practice.</a:t>
            </a:r>
            <a:endParaRPr sz="1200" i="1">
              <a:latin typeface="Cenutry Gothic"/>
            </a:endParaRPr>
          </a:p>
          <a:p>
            <a:pPr marL="302066" lvl="0" indent="-225866" algn="l" rtl="0">
              <a:spcBef>
                <a:spcPts val="0"/>
              </a:spcBef>
              <a:spcAft>
                <a:spcPts val="0"/>
              </a:spcAft>
              <a:buClr>
                <a:schemeClr val="dk1"/>
              </a:buClr>
              <a:buSzPts val="1200"/>
              <a:buFont typeface="Arial"/>
              <a:buNone/>
            </a:pPr>
            <a:endParaRPr sz="1200" b="0" i="0">
              <a:solidFill>
                <a:srgbClr val="000000"/>
              </a:solidFill>
              <a:latin typeface="Cenutry Gothic"/>
            </a:endParaRPr>
          </a:p>
          <a:p>
            <a:pPr marL="0" lvl="0" indent="0" algn="l" rtl="0">
              <a:spcBef>
                <a:spcPts val="0"/>
              </a:spcBef>
              <a:spcAft>
                <a:spcPts val="0"/>
              </a:spcAft>
              <a:buNone/>
            </a:pPr>
            <a:r>
              <a:rPr lang="en-US" sz="1200">
                <a:latin typeface="Cenutry Gothic"/>
              </a:rPr>
              <a:t>[Get learner to confirm they will practice and tell you when. Get specific.] </a:t>
            </a:r>
            <a:endParaRPr sz="1200">
              <a:latin typeface="Cenutry Gothic"/>
            </a:endParaRPr>
          </a:p>
          <a:p>
            <a:pPr marL="302066" lvl="0" indent="-302066" algn="l" rtl="0">
              <a:spcBef>
                <a:spcPts val="0"/>
              </a:spcBef>
              <a:spcAft>
                <a:spcPts val="0"/>
              </a:spcAft>
              <a:buClr>
                <a:schemeClr val="dk1"/>
              </a:buClr>
              <a:buSzPts val="1200"/>
              <a:buFont typeface="Arial"/>
              <a:buChar char="•"/>
            </a:pPr>
            <a:r>
              <a:rPr lang="en-US" sz="1200" i="1">
                <a:latin typeface="Cenutry Gothic"/>
              </a:rPr>
              <a:t>When are you going to do the practice? How many times ? etc. </a:t>
            </a:r>
            <a:endParaRPr sz="1200" i="1">
              <a:latin typeface="Cenutry Gothic"/>
            </a:endParaRPr>
          </a:p>
          <a:p>
            <a:pPr marL="0" lvl="0" indent="0" algn="l" rtl="0">
              <a:spcBef>
                <a:spcPts val="0"/>
              </a:spcBef>
              <a:spcAft>
                <a:spcPts val="0"/>
              </a:spcAft>
              <a:buClr>
                <a:schemeClr val="dk1"/>
              </a:buClr>
              <a:buSzPts val="1200"/>
              <a:buFont typeface="Arial"/>
              <a:buNone/>
            </a:pPr>
            <a:endParaRPr sz="1200" b="0" i="0" u="none">
              <a:solidFill>
                <a:srgbClr val="000000"/>
              </a:solidFill>
              <a:latin typeface="Cenutry Gothic"/>
            </a:endParaRPr>
          </a:p>
          <a:p>
            <a:pPr marL="0" lvl="0" indent="0" algn="l" rtl="0">
              <a:spcBef>
                <a:spcPts val="0"/>
              </a:spcBef>
              <a:spcAft>
                <a:spcPts val="0"/>
              </a:spcAft>
              <a:buNone/>
            </a:pPr>
            <a:r>
              <a:rPr lang="en-US" sz="1200" b="1" u="none">
                <a:latin typeface="Cenutry Gothic"/>
              </a:rPr>
              <a:t>Instructions for the Tutor:</a:t>
            </a:r>
            <a:endParaRPr sz="1200">
              <a:latin typeface="Cenutry Gothic"/>
            </a:endParaRPr>
          </a:p>
          <a:p>
            <a:pPr marL="0" lvl="0" indent="0" algn="l" rtl="0">
              <a:spcBef>
                <a:spcPts val="0"/>
              </a:spcBef>
              <a:spcAft>
                <a:spcPts val="0"/>
              </a:spcAft>
              <a:buNone/>
            </a:pPr>
            <a:r>
              <a:rPr lang="en-US" sz="1200" b="0" u="none">
                <a:latin typeface="Cenutry Gothic"/>
              </a:rPr>
              <a:t>Email the Practice to the learner, and if relevant to the home support person. </a:t>
            </a:r>
            <a:endParaRPr sz="1200">
              <a:latin typeface="Cenutry Gothic"/>
            </a:endParaRPr>
          </a:p>
          <a:p>
            <a:pPr marL="0" lvl="0" indent="0" algn="l" rtl="0">
              <a:spcBef>
                <a:spcPts val="0"/>
              </a:spcBef>
              <a:spcAft>
                <a:spcPts val="0"/>
              </a:spcAft>
              <a:buNone/>
            </a:pPr>
            <a:endParaRPr sz="1200" b="1" u="sng">
              <a:latin typeface="Cenutry Gothic"/>
            </a:endParaRPr>
          </a:p>
          <a:p>
            <a:pPr marL="0" lvl="0" indent="0" algn="l" rtl="0">
              <a:spcBef>
                <a:spcPts val="0"/>
              </a:spcBef>
              <a:spcAft>
                <a:spcPts val="0"/>
              </a:spcAft>
              <a:buNone/>
            </a:pPr>
            <a:endParaRPr sz="1200" b="1" u="sng">
              <a:latin typeface="Cenutry Gothic"/>
            </a:endParaRPr>
          </a:p>
          <a:p>
            <a:pPr marL="0" lvl="0" indent="0" algn="l" rtl="0">
              <a:spcBef>
                <a:spcPts val="0"/>
              </a:spcBef>
              <a:spcAft>
                <a:spcPts val="0"/>
              </a:spcAft>
              <a:buNone/>
            </a:pPr>
            <a:endParaRPr sz="1200">
              <a:latin typeface="Cenutry Gothic"/>
            </a:endParaRPr>
          </a:p>
        </p:txBody>
      </p:sp>
      <p:sp>
        <p:nvSpPr>
          <p:cNvPr id="327" name="Google Shape;327;p27: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2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p28: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b="1" u="none">
                <a:latin typeface="Cenutry Gothic"/>
              </a:rPr>
              <a:t>Instructions for the Tutor:</a:t>
            </a:r>
            <a:endParaRPr>
              <a:latin typeface="Cenutry Gothic"/>
            </a:endParaRPr>
          </a:p>
          <a:p>
            <a:pPr marL="181240" lvl="0" indent="-181240" algn="l" rtl="0">
              <a:spcBef>
                <a:spcPts val="0"/>
              </a:spcBef>
              <a:spcAft>
                <a:spcPts val="0"/>
              </a:spcAft>
              <a:buClr>
                <a:schemeClr val="dk1"/>
              </a:buClr>
              <a:buSzPts val="1200"/>
              <a:buFont typeface="Arial"/>
              <a:buChar char="•"/>
            </a:pPr>
            <a:r>
              <a:rPr lang="en-US">
                <a:latin typeface="Cenutry Gothic"/>
              </a:rPr>
              <a:t>Confirm the next tutoring session.</a:t>
            </a:r>
            <a:endParaRPr>
              <a:latin typeface="Cenutry Gothic"/>
            </a:endParaRPr>
          </a:p>
          <a:p>
            <a:pPr marL="181240" lvl="0" indent="-181240" algn="l" rtl="0">
              <a:spcBef>
                <a:spcPts val="0"/>
              </a:spcBef>
              <a:spcAft>
                <a:spcPts val="0"/>
              </a:spcAft>
              <a:buClr>
                <a:schemeClr val="dk1"/>
              </a:buClr>
              <a:buSzPts val="1200"/>
              <a:buFont typeface="Arial"/>
              <a:buChar char="•"/>
            </a:pPr>
            <a:r>
              <a:rPr lang="en-US">
                <a:latin typeface="Cenutry Gothic"/>
              </a:rPr>
              <a:t>Clarify any support in-between sessions if you are offering that.  </a:t>
            </a:r>
            <a:endParaRPr>
              <a:latin typeface="Cenutry Gothic"/>
            </a:endParaRPr>
          </a:p>
          <a:p>
            <a:pPr marL="483306" lvl="1" indent="0" algn="l" rtl="0">
              <a:spcBef>
                <a:spcPts val="0"/>
              </a:spcBef>
              <a:spcAft>
                <a:spcPts val="0"/>
              </a:spcAft>
              <a:buNone/>
            </a:pPr>
            <a:r>
              <a:rPr lang="en-US">
                <a:latin typeface="Cenutry Gothic"/>
              </a:rPr>
              <a:t>If offering support outside the session time, put boundaries, be clear about when and how you are giving support. </a:t>
            </a:r>
            <a:endParaRPr>
              <a:latin typeface="Cenutry Gothic"/>
            </a:endParaRPr>
          </a:p>
          <a:p>
            <a:pPr marL="0" lvl="0" indent="0" algn="l" rtl="0">
              <a:spcBef>
                <a:spcPts val="0"/>
              </a:spcBef>
              <a:spcAft>
                <a:spcPts val="0"/>
              </a:spcAft>
              <a:buNone/>
            </a:pPr>
            <a:br>
              <a:rPr lang="en-US">
                <a:latin typeface="Cenutry Gothic"/>
              </a:rPr>
            </a:br>
            <a:r>
              <a:rPr lang="en-US" b="1">
                <a:latin typeface="Cenutry Gothic"/>
              </a:rPr>
              <a:t>Say to the Learner. </a:t>
            </a:r>
            <a:endParaRPr>
              <a:latin typeface="Cenutry Gothic"/>
            </a:endParaRPr>
          </a:p>
          <a:p>
            <a:pPr marL="0" lvl="0" indent="0" algn="l" rtl="0">
              <a:spcBef>
                <a:spcPts val="0"/>
              </a:spcBef>
              <a:spcAft>
                <a:spcPts val="0"/>
              </a:spcAft>
              <a:buNone/>
            </a:pPr>
            <a:r>
              <a:rPr lang="en-US" i="1">
                <a:latin typeface="Cenutry Gothic"/>
              </a:rPr>
              <a:t>e.g. Great work today! etc. </a:t>
            </a:r>
            <a:endParaRPr i="1">
              <a:latin typeface="Cenutry Gothic"/>
            </a:endParaRPr>
          </a:p>
          <a:p>
            <a:pPr marL="0" lvl="0" indent="0" algn="l" rtl="0">
              <a:spcBef>
                <a:spcPts val="0"/>
              </a:spcBef>
              <a:spcAft>
                <a:spcPts val="0"/>
              </a:spcAft>
              <a:buNone/>
            </a:pPr>
            <a:r>
              <a:rPr lang="en-US" i="1">
                <a:latin typeface="Cenutry Gothic"/>
              </a:rPr>
              <a:t>Let’s meet again on X date at X time. Does that work for you? </a:t>
            </a:r>
            <a:endParaRPr i="1">
              <a:latin typeface="Cenutry Gothic"/>
            </a:endParaRPr>
          </a:p>
          <a:p>
            <a:pPr marL="0" lvl="0" indent="0" algn="l" rtl="0">
              <a:spcBef>
                <a:spcPts val="0"/>
              </a:spcBef>
              <a:spcAft>
                <a:spcPts val="0"/>
              </a:spcAft>
              <a:buNone/>
            </a:pPr>
            <a:r>
              <a:rPr lang="en-US" i="1">
                <a:latin typeface="Cenutry Gothic"/>
              </a:rPr>
              <a:t>Wonderful. </a:t>
            </a:r>
            <a:endParaRPr i="1">
              <a:latin typeface="Cenutry Gothic"/>
            </a:endParaRPr>
          </a:p>
          <a:p>
            <a:pPr marL="0" lvl="0" indent="0" algn="l" rtl="0">
              <a:spcBef>
                <a:spcPts val="0"/>
              </a:spcBef>
              <a:spcAft>
                <a:spcPts val="0"/>
              </a:spcAft>
              <a:buNone/>
            </a:pPr>
            <a:endParaRPr>
              <a:latin typeface="Cenutry Gothic"/>
            </a:endParaRPr>
          </a:p>
          <a:p>
            <a:pPr marL="0" lvl="0" indent="0" algn="l" rtl="0">
              <a:spcBef>
                <a:spcPts val="0"/>
              </a:spcBef>
              <a:spcAft>
                <a:spcPts val="0"/>
              </a:spcAft>
              <a:buNone/>
            </a:pPr>
            <a:r>
              <a:rPr lang="en-US">
                <a:latin typeface="Cenutry Gothic"/>
              </a:rPr>
              <a:t>[If offering support before next session:]</a:t>
            </a:r>
            <a:endParaRPr>
              <a:latin typeface="Cenutry Gothic"/>
            </a:endParaRPr>
          </a:p>
          <a:p>
            <a:pPr marL="0" lvl="0" indent="0" algn="l" rtl="0">
              <a:spcBef>
                <a:spcPts val="0"/>
              </a:spcBef>
              <a:spcAft>
                <a:spcPts val="0"/>
              </a:spcAft>
              <a:buNone/>
            </a:pPr>
            <a:r>
              <a:rPr lang="en-US" i="1">
                <a:latin typeface="Cenutry Gothic"/>
              </a:rPr>
              <a:t>If you need support before our next session, please ......... </a:t>
            </a:r>
            <a:endParaRPr i="1">
              <a:latin typeface="Cenutry Gothic"/>
            </a:endParaRPr>
          </a:p>
          <a:p>
            <a:pPr marL="0" lvl="0" indent="0" algn="l" rtl="0">
              <a:spcBef>
                <a:spcPts val="0"/>
              </a:spcBef>
              <a:spcAft>
                <a:spcPts val="0"/>
              </a:spcAft>
              <a:buNone/>
            </a:pPr>
            <a:endParaRPr>
              <a:latin typeface="Cenutry Gothic"/>
            </a:endParaRPr>
          </a:p>
          <a:p>
            <a:pPr marL="0" lvl="0" indent="0" algn="l" rtl="0">
              <a:spcBef>
                <a:spcPts val="0"/>
              </a:spcBef>
              <a:spcAft>
                <a:spcPts val="0"/>
              </a:spcAft>
              <a:buNone/>
            </a:pPr>
            <a:r>
              <a:rPr lang="en-US">
                <a:latin typeface="Cenutry Gothic"/>
              </a:rPr>
              <a:t>[For remote support:] </a:t>
            </a:r>
            <a:endParaRPr>
              <a:latin typeface="Cenutry Gothic"/>
            </a:endParaRPr>
          </a:p>
          <a:p>
            <a:pPr marL="0" lvl="0" indent="0" algn="l" rtl="0">
              <a:spcBef>
                <a:spcPts val="0"/>
              </a:spcBef>
              <a:spcAft>
                <a:spcPts val="0"/>
              </a:spcAft>
              <a:buNone/>
            </a:pPr>
            <a:r>
              <a:rPr lang="en-US" i="1">
                <a:latin typeface="Cenutry Gothic"/>
              </a:rPr>
              <a:t>I will send you the Zoom link the day before the tutoring session. </a:t>
            </a:r>
            <a:endParaRPr i="1">
              <a:latin typeface="Cenutry Gothic"/>
            </a:endParaRPr>
          </a:p>
          <a:p>
            <a:pPr marL="0" lvl="0" indent="0" algn="l" rtl="0">
              <a:spcBef>
                <a:spcPts val="0"/>
              </a:spcBef>
              <a:spcAft>
                <a:spcPts val="0"/>
              </a:spcAft>
              <a:buNone/>
            </a:pPr>
            <a:r>
              <a:rPr lang="en-US" i="1">
                <a:latin typeface="Cenutry Gothic"/>
              </a:rPr>
              <a:t>etc. </a:t>
            </a:r>
            <a:endParaRPr i="1">
              <a:latin typeface="Cenutry Gothic"/>
            </a:endParaRPr>
          </a:p>
          <a:p>
            <a:pPr marL="0" lvl="0" indent="0" algn="l" rtl="0">
              <a:spcBef>
                <a:spcPts val="0"/>
              </a:spcBef>
              <a:spcAft>
                <a:spcPts val="0"/>
              </a:spcAft>
              <a:buNone/>
            </a:pPr>
            <a:endParaRPr>
              <a:latin typeface="Cenutry Gothic"/>
            </a:endParaRPr>
          </a:p>
        </p:txBody>
      </p:sp>
      <p:sp>
        <p:nvSpPr>
          <p:cNvPr id="336" name="Google Shape;336;p28: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u="none">
                <a:latin typeface="Century Gothic" panose="020B0502020202020204" pitchFamily="34" charset="0"/>
              </a:rPr>
              <a:t>Slide hidden from the learner.</a:t>
            </a:r>
          </a:p>
          <a:p>
            <a:endParaRPr lang="en-US" b="1" u="none">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latin typeface="Century Gothic" panose="020B0502020202020204" pitchFamily="34" charset="0"/>
              </a:rPr>
              <a:t>Information for the Tutor</a:t>
            </a:r>
          </a:p>
          <a:p>
            <a:pPr marL="0" marR="0" lvl="0" indent="0" algn="l" defTabSz="914400" rtl="0" eaLnBrk="1" fontAlgn="auto" latinLnBrk="0" hangingPunct="1">
              <a:lnSpc>
                <a:spcPct val="100000"/>
              </a:lnSpc>
              <a:spcBef>
                <a:spcPts val="0"/>
              </a:spcBef>
              <a:spcAft>
                <a:spcPts val="0"/>
              </a:spcAft>
              <a:buClrTx/>
              <a:buSzTx/>
              <a:buFontTx/>
              <a:buNone/>
              <a:tabLst/>
              <a:defRPr/>
            </a:pPr>
            <a:r>
              <a:rPr lang="en-CA">
                <a:latin typeface="Century Gothic" panose="020B0502020202020204" pitchFamily="34" charset="0"/>
              </a:rPr>
              <a:t>These skills are specifically reviewed in this lesson.</a:t>
            </a:r>
          </a:p>
          <a:p>
            <a:pPr marL="0" marR="0" lvl="0" indent="0" algn="l" defTabSz="914400" rtl="0" eaLnBrk="1" fontAlgn="auto" latinLnBrk="0" hangingPunct="1">
              <a:lnSpc>
                <a:spcPct val="100000"/>
              </a:lnSpc>
              <a:spcBef>
                <a:spcPts val="0"/>
              </a:spcBef>
              <a:spcAft>
                <a:spcPts val="0"/>
              </a:spcAft>
              <a:buClrTx/>
              <a:buSzTx/>
              <a:buFontTx/>
              <a:buNone/>
              <a:tabLst/>
              <a:defRPr/>
            </a:pPr>
            <a:r>
              <a:rPr lang="en-CA">
                <a:latin typeface="Century Gothic" panose="020B0502020202020204" pitchFamily="34" charset="0"/>
              </a:rPr>
              <a:t>It is assumed the learner has already learned these skills and is doing this lesson as a review. </a:t>
            </a:r>
          </a:p>
          <a:p>
            <a:endParaRPr lang="en-CA">
              <a:latin typeface="Century Gothic" panose="020B0502020202020204" pitchFamily="34" charset="0"/>
            </a:endParaRPr>
          </a:p>
          <a:p>
            <a:pPr marL="0" indent="0">
              <a:buFont typeface="Arial" panose="020B0604020202020204" pitchFamily="34" charset="0"/>
              <a:buNone/>
            </a:pPr>
            <a:endParaRPr lang="en-US" sz="1200" b="1" i="0" u="none" strike="noStrike">
              <a:solidFill>
                <a:srgbClr val="000000"/>
              </a:solidFill>
              <a:effectLst/>
              <a:latin typeface="Century Gothic" panose="020B0502020202020204" pitchFamily="34" charset="0"/>
            </a:endParaRPr>
          </a:p>
          <a:p>
            <a:pPr marL="0" indent="0">
              <a:buFont typeface="Arial" panose="020B0604020202020204" pitchFamily="34" charset="0"/>
              <a:buNone/>
            </a:pPr>
            <a:r>
              <a:rPr lang="en-US" sz="1200" b="1" i="0" u="none" strike="noStrike">
                <a:solidFill>
                  <a:srgbClr val="000000"/>
                </a:solidFill>
                <a:effectLst/>
                <a:latin typeface="Century Gothic" panose="020B0502020202020204" pitchFamily="34" charset="0"/>
              </a:rPr>
              <a:t>Create a Folder</a:t>
            </a:r>
          </a:p>
          <a:p>
            <a:pPr marL="171450" indent="-171450">
              <a:buFont typeface="Arial" panose="020B0604020202020204" pitchFamily="34" charset="0"/>
              <a:buChar char="•"/>
            </a:pPr>
            <a:r>
              <a:rPr lang="en-US" sz="1200" b="0" i="0" u="none" strike="noStrike">
                <a:solidFill>
                  <a:srgbClr val="000000"/>
                </a:solidFill>
                <a:effectLst/>
                <a:latin typeface="Century Gothic" panose="020B0502020202020204" pitchFamily="34" charset="0"/>
              </a:rPr>
              <a:t>Understand why we need to keep files in folders,: to be organized, so we can find them easily. </a:t>
            </a:r>
          </a:p>
          <a:p>
            <a:pPr marL="171450" indent="-171450">
              <a:buFont typeface="Arial" panose="020B0604020202020204" pitchFamily="34" charset="0"/>
              <a:buChar char="•"/>
            </a:pPr>
            <a:r>
              <a:rPr lang="en-US" sz="1200" b="0" i="0" u="none" strike="noStrike">
                <a:solidFill>
                  <a:srgbClr val="000000"/>
                </a:solidFill>
                <a:effectLst/>
                <a:latin typeface="Century Gothic" panose="020B0502020202020204" pitchFamily="34" charset="0"/>
              </a:rPr>
              <a:t>Understand that we can put any file into a folder (documents, photos etc.)</a:t>
            </a:r>
          </a:p>
          <a:p>
            <a:pPr marL="171450" indent="-171450">
              <a:buFont typeface="Arial" panose="020B0604020202020204" pitchFamily="34" charset="0"/>
              <a:buChar char="•"/>
            </a:pPr>
            <a:r>
              <a:rPr lang="en-US" sz="1200" b="0" i="0" u="none" strike="noStrike">
                <a:solidFill>
                  <a:srgbClr val="000000"/>
                </a:solidFill>
                <a:effectLst/>
                <a:latin typeface="Century Gothic" panose="020B0502020202020204" pitchFamily="34" charset="0"/>
              </a:rPr>
              <a:t>Open a menu on the Desktop </a:t>
            </a:r>
          </a:p>
          <a:p>
            <a:pPr marL="171450" indent="-171450">
              <a:buFont typeface="Arial" panose="020B0604020202020204" pitchFamily="34" charset="0"/>
              <a:buChar char="•"/>
            </a:pPr>
            <a:r>
              <a:rPr lang="en-US" sz="1200" b="0" i="0" u="none" strike="noStrike">
                <a:solidFill>
                  <a:srgbClr val="000000"/>
                </a:solidFill>
                <a:effectLst/>
                <a:latin typeface="Century Gothic" panose="020B0502020202020204" pitchFamily="34" charset="0"/>
              </a:rPr>
              <a:t>Choose “New” then “Folder” in the menu</a:t>
            </a:r>
          </a:p>
          <a:p>
            <a:pPr marL="171450" indent="-171450">
              <a:buFont typeface="Arial" panose="020B0604020202020204" pitchFamily="34" charset="0"/>
              <a:buChar char="•"/>
            </a:pPr>
            <a:r>
              <a:rPr lang="en-US" sz="1200" b="0" i="0" u="none" strike="noStrike">
                <a:solidFill>
                  <a:srgbClr val="000000"/>
                </a:solidFill>
                <a:effectLst/>
                <a:latin typeface="Century Gothic" panose="020B0502020202020204" pitchFamily="34" charset="0"/>
              </a:rPr>
              <a:t>Name the new folder: type a name</a:t>
            </a:r>
          </a:p>
          <a:p>
            <a:pPr marL="171450" indent="-171450">
              <a:buFont typeface="Arial" panose="020B0604020202020204" pitchFamily="34" charset="0"/>
              <a:buChar char="•"/>
            </a:pPr>
            <a:r>
              <a:rPr lang="en-US" sz="1200" b="0" i="0" u="none" strike="noStrike">
                <a:solidFill>
                  <a:srgbClr val="000000"/>
                </a:solidFill>
                <a:effectLst/>
                <a:latin typeface="Century Gothic" panose="020B0502020202020204" pitchFamily="34" charset="0"/>
              </a:rPr>
              <a:t>Find the newly created folder on the Desktop</a:t>
            </a:r>
          </a:p>
          <a:p>
            <a:pPr marL="171450" indent="-171450">
              <a:buFont typeface="Arial" panose="020B0604020202020204" pitchFamily="34" charset="0"/>
              <a:buChar char="•"/>
            </a:pPr>
            <a:endParaRPr lang="en-US" sz="1200" b="0" i="0" u="none" strike="noStrike">
              <a:solidFill>
                <a:srgbClr val="000000"/>
              </a:solidFill>
              <a:effectLst/>
              <a:latin typeface="Century Gothic" panose="020B0502020202020204" pitchFamily="34" charset="0"/>
            </a:endParaRPr>
          </a:p>
          <a:p>
            <a:pPr marL="0" indent="0">
              <a:buFont typeface="Arial" panose="020B0604020202020204" pitchFamily="34" charset="0"/>
              <a:buNone/>
            </a:pPr>
            <a:r>
              <a:rPr lang="en-US" sz="1200" b="1" i="0" u="none" strike="noStrike">
                <a:solidFill>
                  <a:srgbClr val="000000"/>
                </a:solidFill>
                <a:effectLst/>
                <a:latin typeface="Century Gothic" panose="020B0502020202020204" pitchFamily="34" charset="0"/>
              </a:rPr>
              <a:t>Move Files into Folders</a:t>
            </a:r>
          </a:p>
          <a:p>
            <a:pPr marL="171450" indent="-171450">
              <a:buFont typeface="Arial" panose="020B0604020202020204" pitchFamily="34" charset="0"/>
              <a:buChar char="•"/>
            </a:pPr>
            <a:r>
              <a:rPr lang="en-US" sz="1200" b="0" i="0" u="none" strike="noStrike">
                <a:solidFill>
                  <a:srgbClr val="000000"/>
                </a:solidFill>
                <a:effectLst/>
                <a:latin typeface="Century Gothic" panose="020B0502020202020204" pitchFamily="34" charset="0"/>
              </a:rPr>
              <a:t>Understand what file to put in a folder</a:t>
            </a:r>
          </a:p>
          <a:p>
            <a:pPr marL="171450" indent="-171450">
              <a:buFont typeface="Arial" panose="020B0604020202020204" pitchFamily="34" charset="0"/>
              <a:buChar char="•"/>
            </a:pPr>
            <a:r>
              <a:rPr lang="en-US" sz="1200" b="0" i="0" u="none" strike="noStrike">
                <a:solidFill>
                  <a:srgbClr val="000000"/>
                </a:solidFill>
                <a:effectLst/>
                <a:latin typeface="Century Gothic" panose="020B0502020202020204" pitchFamily="34" charset="0"/>
              </a:rPr>
              <a:t>Find the file you want on your Desktop</a:t>
            </a:r>
          </a:p>
          <a:p>
            <a:pPr marL="171450" indent="-171450">
              <a:buFont typeface="Arial" panose="020B0604020202020204" pitchFamily="34" charset="0"/>
              <a:buChar char="•"/>
            </a:pPr>
            <a:r>
              <a:rPr lang="en-US" sz="1200" b="0" i="0" u="none" strike="noStrike">
                <a:solidFill>
                  <a:srgbClr val="000000"/>
                </a:solidFill>
                <a:effectLst/>
                <a:latin typeface="Century Gothic" panose="020B0502020202020204" pitchFamily="34" charset="0"/>
              </a:rPr>
              <a:t>Choose the file you want to move (Click on it)</a:t>
            </a:r>
          </a:p>
          <a:p>
            <a:pPr marL="171450" indent="-171450">
              <a:buFont typeface="Arial" panose="020B0604020202020204" pitchFamily="34" charset="0"/>
              <a:buChar char="•"/>
            </a:pPr>
            <a:r>
              <a:rPr lang="en-US" sz="1200" b="0" i="0" u="none" strike="noStrike">
                <a:solidFill>
                  <a:srgbClr val="000000"/>
                </a:solidFill>
                <a:effectLst/>
                <a:latin typeface="Century Gothic" panose="020B0502020202020204" pitchFamily="34" charset="0"/>
              </a:rPr>
              <a:t>Move the file (Drag and drop it into the folder)</a:t>
            </a:r>
          </a:p>
          <a:p>
            <a:pPr marL="171450" indent="-171450">
              <a:buFont typeface="Arial" panose="020B0604020202020204" pitchFamily="34" charset="0"/>
              <a:buChar char="•"/>
            </a:pPr>
            <a:endParaRPr lang="en-US" sz="1200" b="0" i="0" u="none" strike="noStrike">
              <a:solidFill>
                <a:srgbClr val="000000"/>
              </a:solidFill>
              <a:effectLst/>
              <a:latin typeface="Century Gothic" panose="020B0502020202020204" pitchFamily="34" charset="0"/>
            </a:endParaRPr>
          </a:p>
          <a:p>
            <a:pPr marL="0" indent="0">
              <a:buFont typeface="Arial" panose="020B0604020202020204" pitchFamily="34" charset="0"/>
              <a:buNone/>
            </a:pPr>
            <a:r>
              <a:rPr lang="en-US" sz="1200" b="1" i="0" u="none" strike="noStrike">
                <a:solidFill>
                  <a:srgbClr val="000000"/>
                </a:solidFill>
                <a:effectLst/>
                <a:latin typeface="Century Gothic" panose="020B0502020202020204" pitchFamily="34" charset="0"/>
              </a:rPr>
              <a:t>Create a Sub Folder</a:t>
            </a:r>
          </a:p>
          <a:p>
            <a:pPr marL="171450" indent="-171450">
              <a:buFont typeface="Arial" panose="020B0604020202020204" pitchFamily="34" charset="0"/>
              <a:buChar char="•"/>
            </a:pPr>
            <a:r>
              <a:rPr lang="en-US" sz="1200" b="0" i="0" u="none" strike="noStrike">
                <a:solidFill>
                  <a:srgbClr val="000000"/>
                </a:solidFill>
                <a:effectLst/>
                <a:latin typeface="Century Gothic" panose="020B0502020202020204" pitchFamily="34" charset="0"/>
              </a:rPr>
              <a:t>Understand what a sub folder is and how it helps us be more organized</a:t>
            </a:r>
          </a:p>
          <a:p>
            <a:pPr marL="171450" indent="-171450">
              <a:buFont typeface="Arial" panose="020B0604020202020204" pitchFamily="34" charset="0"/>
              <a:buChar char="•"/>
            </a:pPr>
            <a:r>
              <a:rPr lang="en-US" sz="1200" b="0" i="0" u="none" strike="noStrike">
                <a:solidFill>
                  <a:srgbClr val="000000"/>
                </a:solidFill>
                <a:effectLst/>
                <a:latin typeface="Century Gothic" panose="020B0502020202020204" pitchFamily="34" charset="0"/>
              </a:rPr>
              <a:t>Find a folder on the Desktop</a:t>
            </a:r>
          </a:p>
          <a:p>
            <a:pPr marL="171450" indent="-171450">
              <a:buFont typeface="Arial" panose="020B0604020202020204" pitchFamily="34" charset="0"/>
              <a:buChar char="•"/>
            </a:pPr>
            <a:r>
              <a:rPr lang="en-US" sz="1200" b="0" i="0" u="none" strike="noStrike">
                <a:solidFill>
                  <a:srgbClr val="000000"/>
                </a:solidFill>
                <a:effectLst/>
                <a:latin typeface="Century Gothic" panose="020B0502020202020204" pitchFamily="34" charset="0"/>
              </a:rPr>
              <a:t>Open a folder on the Desktop (Double click to open it)</a:t>
            </a:r>
          </a:p>
          <a:p>
            <a:pPr marL="171450" indent="-171450">
              <a:buFont typeface="Arial" panose="020B0604020202020204" pitchFamily="34" charset="0"/>
              <a:buChar char="•"/>
            </a:pPr>
            <a:r>
              <a:rPr lang="en-US" sz="1200" b="0" i="0" u="none" strike="noStrike">
                <a:solidFill>
                  <a:srgbClr val="000000"/>
                </a:solidFill>
                <a:effectLst/>
                <a:latin typeface="Century Gothic" panose="020B0502020202020204" pitchFamily="34" charset="0"/>
              </a:rPr>
              <a:t>Create a new folder inside the folder: Right click, click on “New” the “Folder”.</a:t>
            </a:r>
          </a:p>
          <a:p>
            <a:pPr marL="171450" indent="-171450">
              <a:buFont typeface="Arial" panose="020B0604020202020204" pitchFamily="34" charset="0"/>
              <a:buChar char="•"/>
            </a:pPr>
            <a:r>
              <a:rPr lang="en-US" sz="1200" b="0" i="0" u="none" strike="noStrike">
                <a:solidFill>
                  <a:srgbClr val="000000"/>
                </a:solidFill>
                <a:effectLst/>
                <a:latin typeface="Century Gothic" panose="020B0502020202020204" pitchFamily="34" charset="0"/>
              </a:rPr>
              <a:t>Name the new sub folder: type a name</a:t>
            </a:r>
          </a:p>
          <a:p>
            <a:pPr marL="171450" indent="-171450">
              <a:buFont typeface="Arial" panose="020B0604020202020204" pitchFamily="34" charset="0"/>
              <a:buChar char="•"/>
            </a:pPr>
            <a:r>
              <a:rPr lang="en-US" sz="1200" b="0" i="0" u="none" strike="noStrike">
                <a:solidFill>
                  <a:srgbClr val="000000"/>
                </a:solidFill>
                <a:effectLst/>
                <a:latin typeface="Century Gothic" panose="020B0502020202020204" pitchFamily="34" charset="0"/>
              </a:rPr>
              <a:t>Find the newly created sub folder inside the folder</a:t>
            </a:r>
          </a:p>
          <a:p>
            <a:pPr marL="0" indent="0">
              <a:buFont typeface="Arial" panose="020B0604020202020204" pitchFamily="34" charset="0"/>
              <a:buNone/>
            </a:pPr>
            <a:endParaRPr lang="en-US" sz="1200" b="0" i="0" u="none" strike="noStrike">
              <a:solidFill>
                <a:srgbClr val="000000"/>
              </a:solidFill>
              <a:effectLst/>
              <a:latin typeface="Century Gothic" panose="020B0502020202020204" pitchFamily="34" charset="0"/>
            </a:endParaRPr>
          </a:p>
          <a:p>
            <a:pPr marL="0" indent="0">
              <a:buFont typeface="Arial" panose="020B0604020202020204" pitchFamily="34" charset="0"/>
              <a:buNone/>
            </a:pPr>
            <a:r>
              <a:rPr lang="en-US" sz="1200" b="1" i="0" u="none" strike="noStrike">
                <a:solidFill>
                  <a:srgbClr val="000000"/>
                </a:solidFill>
                <a:effectLst/>
                <a:latin typeface="Century Gothic" panose="020B0502020202020204" pitchFamily="34" charset="0"/>
              </a:rPr>
              <a:t>Move Files into Sub Folders</a:t>
            </a:r>
          </a:p>
          <a:p>
            <a:pPr marL="171450" indent="-171450">
              <a:buFont typeface="Arial" panose="020B0604020202020204" pitchFamily="34" charset="0"/>
              <a:buChar char="•"/>
            </a:pPr>
            <a:r>
              <a:rPr lang="en-US" sz="1200" b="0" i="0" u="none" strike="noStrike">
                <a:solidFill>
                  <a:srgbClr val="000000"/>
                </a:solidFill>
                <a:effectLst/>
                <a:latin typeface="Century Gothic" panose="020B0502020202020204" pitchFamily="34" charset="0"/>
              </a:rPr>
              <a:t>Choose the file you want to move into a sub folder</a:t>
            </a:r>
          </a:p>
          <a:p>
            <a:pPr marL="171450" indent="-171450">
              <a:buFont typeface="Arial" panose="020B0604020202020204" pitchFamily="34" charset="0"/>
              <a:buChar char="•"/>
            </a:pPr>
            <a:r>
              <a:rPr lang="en-US" sz="1200" b="0" i="0" u="none" strike="noStrike">
                <a:solidFill>
                  <a:srgbClr val="000000"/>
                </a:solidFill>
                <a:effectLst/>
                <a:latin typeface="Century Gothic" panose="020B0502020202020204" pitchFamily="34" charset="0"/>
              </a:rPr>
              <a:t>Move the file into the sub folder (Click drag and drop it) </a:t>
            </a:r>
          </a:p>
          <a:p>
            <a:pPr marL="171450" indent="-171450">
              <a:buFont typeface="Arial" panose="020B0604020202020204" pitchFamily="34" charset="0"/>
              <a:buChar char="•"/>
            </a:pPr>
            <a:endParaRPr lang="en-US" sz="1200" b="1" i="0" u="none" strike="noStrike">
              <a:solidFill>
                <a:srgbClr val="000000"/>
              </a:solidFill>
              <a:effectLst/>
              <a:latin typeface="Century Gothic" panose="020B0502020202020204" pitchFamily="34" charset="0"/>
            </a:endParaRPr>
          </a:p>
          <a:p>
            <a:pPr marL="457200" lvl="1" indent="0">
              <a:buFont typeface="Arial" panose="020B0604020202020204" pitchFamily="34" charset="0"/>
              <a:buNone/>
            </a:pPr>
            <a:r>
              <a:rPr lang="en-US" sz="1200" b="1" i="0" u="none" strike="noStrike">
                <a:solidFill>
                  <a:srgbClr val="000000"/>
                </a:solidFill>
                <a:effectLst/>
                <a:latin typeface="Century Gothic" panose="020B0502020202020204" pitchFamily="34" charset="0"/>
              </a:rPr>
              <a:t>Check the files are in the sub folder</a:t>
            </a:r>
          </a:p>
          <a:p>
            <a:pPr marL="628650" lvl="1" indent="-171450">
              <a:buFont typeface="Arial" panose="020B0604020202020204" pitchFamily="34" charset="0"/>
              <a:buChar char="•"/>
            </a:pPr>
            <a:r>
              <a:rPr lang="en-US" sz="1200" b="0" i="0" u="none" strike="noStrike">
                <a:solidFill>
                  <a:srgbClr val="000000"/>
                </a:solidFill>
                <a:effectLst/>
                <a:latin typeface="Century Gothic" panose="020B0502020202020204" pitchFamily="34" charset="0"/>
              </a:rPr>
              <a:t>Open the sub folder</a:t>
            </a:r>
          </a:p>
          <a:p>
            <a:pPr marL="628650" lvl="1" indent="-171450">
              <a:buFont typeface="Arial" panose="020B0604020202020204" pitchFamily="34" charset="0"/>
              <a:buChar char="•"/>
            </a:pPr>
            <a:r>
              <a:rPr lang="en-US" sz="1200" b="0" i="0" u="none" strike="noStrike">
                <a:solidFill>
                  <a:srgbClr val="000000"/>
                </a:solidFill>
                <a:effectLst/>
                <a:latin typeface="Century Gothic" panose="020B0502020202020204" pitchFamily="34" charset="0"/>
              </a:rPr>
              <a:t>Find the files </a:t>
            </a:r>
          </a:p>
          <a:p>
            <a:pPr marL="628650" lvl="1" indent="-171450">
              <a:buFont typeface="Arial" panose="020B0604020202020204" pitchFamily="34" charset="0"/>
              <a:buChar char="•"/>
            </a:pPr>
            <a:r>
              <a:rPr lang="en-US" sz="1200" b="0" i="0" u="none" strike="noStrike">
                <a:solidFill>
                  <a:srgbClr val="000000"/>
                </a:solidFill>
                <a:effectLst/>
                <a:latin typeface="Century Gothic" panose="020B0502020202020204" pitchFamily="34" charset="0"/>
              </a:rPr>
              <a:t>Close the folder</a:t>
            </a:r>
          </a:p>
          <a:p>
            <a:pPr marL="0" indent="0">
              <a:buFont typeface="Arial" panose="020B0604020202020204" pitchFamily="34" charset="0"/>
              <a:buNone/>
            </a:pPr>
            <a:endParaRPr lang="en-US" sz="1200" b="1" i="0" u="none" strike="noStrike">
              <a:solidFill>
                <a:srgbClr val="000000"/>
              </a:solidFill>
              <a:effectLst/>
              <a:latin typeface="Century Gothic" panose="020B0502020202020204" pitchFamily="34" charset="0"/>
            </a:endParaRPr>
          </a:p>
          <a:p>
            <a:pPr marL="0" indent="0">
              <a:buFont typeface="Arial" panose="020B0604020202020204" pitchFamily="34" charset="0"/>
              <a:buNone/>
            </a:pPr>
            <a:r>
              <a:rPr lang="en-US" sz="1200" b="1" i="0" u="none" strike="noStrike">
                <a:solidFill>
                  <a:srgbClr val="000000"/>
                </a:solidFill>
                <a:effectLst/>
                <a:latin typeface="Century Gothic" panose="020B0502020202020204" pitchFamily="34" charset="0"/>
              </a:rPr>
              <a:t>Find Files</a:t>
            </a:r>
          </a:p>
          <a:p>
            <a:pPr marL="171450" indent="-171450">
              <a:buFont typeface="Arial" panose="020B0604020202020204" pitchFamily="34" charset="0"/>
              <a:buChar char="•"/>
            </a:pPr>
            <a:r>
              <a:rPr lang="en-US" sz="1200" b="0" i="0" u="none" strike="noStrike">
                <a:solidFill>
                  <a:srgbClr val="000000"/>
                </a:solidFill>
                <a:effectLst/>
                <a:latin typeface="Century Gothic" panose="020B0502020202020204" pitchFamily="34" charset="0"/>
              </a:rPr>
              <a:t>Understand different ways to find a file you need on your computer</a:t>
            </a:r>
          </a:p>
          <a:p>
            <a:pPr marL="457200" lvl="1" indent="0">
              <a:buFont typeface="Arial" panose="020B0604020202020204" pitchFamily="34" charset="0"/>
              <a:buNone/>
            </a:pPr>
            <a:r>
              <a:rPr lang="en-US" sz="1200" b="1" i="0" u="none" strike="noStrike">
                <a:solidFill>
                  <a:srgbClr val="000000"/>
                </a:solidFill>
                <a:effectLst/>
                <a:latin typeface="Century Gothic" panose="020B0502020202020204" pitchFamily="34" charset="0"/>
              </a:rPr>
              <a:t>Find a file when you know where it is</a:t>
            </a:r>
          </a:p>
          <a:p>
            <a:pPr marL="628650" lvl="1" indent="-171450">
              <a:buFont typeface="Arial" panose="020B0604020202020204" pitchFamily="34" charset="0"/>
              <a:buChar char="•"/>
            </a:pPr>
            <a:r>
              <a:rPr lang="en-US" sz="1200" b="0" i="0" u="none" strike="noStrike">
                <a:solidFill>
                  <a:srgbClr val="000000"/>
                </a:solidFill>
                <a:effectLst/>
                <a:latin typeface="Century Gothic" panose="020B0502020202020204" pitchFamily="34" charset="0"/>
              </a:rPr>
              <a:t>Find and use “File Explorer”</a:t>
            </a:r>
          </a:p>
          <a:p>
            <a:pPr marL="1085850" lvl="2" indent="-171450">
              <a:buFont typeface="Arial" panose="020B0604020202020204" pitchFamily="34" charset="0"/>
              <a:buChar char="•"/>
            </a:pPr>
            <a:r>
              <a:rPr lang="en-US" sz="1200" b="0" i="0" u="none" strike="noStrike">
                <a:solidFill>
                  <a:srgbClr val="000000"/>
                </a:solidFill>
                <a:effectLst/>
                <a:latin typeface="Century Gothic" panose="020B0502020202020204" pitchFamily="34" charset="0"/>
              </a:rPr>
              <a:t>Open “File Explorer” </a:t>
            </a:r>
          </a:p>
          <a:p>
            <a:pPr marL="1085850" lvl="2" indent="-171450">
              <a:buFont typeface="Arial" panose="020B0604020202020204" pitchFamily="34" charset="0"/>
              <a:buChar char="•"/>
            </a:pPr>
            <a:r>
              <a:rPr lang="en-US" sz="1200" b="0" i="0" u="none" strike="noStrike">
                <a:solidFill>
                  <a:srgbClr val="000000"/>
                </a:solidFill>
                <a:effectLst/>
                <a:latin typeface="Century Gothic" panose="020B0502020202020204" pitchFamily="34" charset="0"/>
              </a:rPr>
              <a:t>Find the location you want inside “File Explorer” (Documents, Downloads etc.) </a:t>
            </a:r>
          </a:p>
          <a:p>
            <a:pPr marL="1085850" lvl="2" indent="-171450">
              <a:buFont typeface="Arial" panose="020B0604020202020204" pitchFamily="34" charset="0"/>
              <a:buChar char="•"/>
            </a:pPr>
            <a:r>
              <a:rPr lang="en-US" sz="1200" b="0" i="0" u="none" strike="noStrike">
                <a:solidFill>
                  <a:srgbClr val="000000"/>
                </a:solidFill>
                <a:effectLst/>
                <a:latin typeface="Century Gothic" panose="020B0502020202020204" pitchFamily="34" charset="0"/>
              </a:rPr>
              <a:t>Open the location (Documents etc.)  </a:t>
            </a:r>
          </a:p>
          <a:p>
            <a:pPr marL="1085850" lvl="2" indent="-171450">
              <a:buFont typeface="Arial" panose="020B0604020202020204" pitchFamily="34" charset="0"/>
              <a:buChar char="•"/>
            </a:pPr>
            <a:r>
              <a:rPr lang="en-US" sz="1200" b="0" i="0" u="none" strike="noStrike">
                <a:solidFill>
                  <a:srgbClr val="000000"/>
                </a:solidFill>
                <a:effectLst/>
                <a:latin typeface="Century Gothic" panose="020B0502020202020204" pitchFamily="34" charset="0"/>
              </a:rPr>
              <a:t>Find the folder you want inside “Documents”</a:t>
            </a:r>
          </a:p>
          <a:p>
            <a:pPr marL="1085850" lvl="2" indent="-171450">
              <a:buFont typeface="Arial" panose="020B0604020202020204" pitchFamily="34" charset="0"/>
              <a:buChar char="•"/>
            </a:pPr>
            <a:r>
              <a:rPr lang="en-US" sz="1200" b="0" i="0" u="none" strike="noStrike">
                <a:solidFill>
                  <a:srgbClr val="000000"/>
                </a:solidFill>
                <a:effectLst/>
                <a:latin typeface="Century Gothic" panose="020B0502020202020204" pitchFamily="34" charset="0"/>
              </a:rPr>
              <a:t>Open the folder </a:t>
            </a:r>
          </a:p>
          <a:p>
            <a:pPr marL="1085850" lvl="2" indent="-171450">
              <a:buFont typeface="Arial" panose="020B0604020202020204" pitchFamily="34" charset="0"/>
              <a:buChar char="•"/>
            </a:pPr>
            <a:r>
              <a:rPr lang="en-US" sz="1200" b="0" i="0" u="none" strike="noStrike">
                <a:solidFill>
                  <a:srgbClr val="000000"/>
                </a:solidFill>
                <a:effectLst/>
                <a:latin typeface="Century Gothic" panose="020B0502020202020204" pitchFamily="34" charset="0"/>
              </a:rPr>
              <a:t>Find a sub folder inside</a:t>
            </a:r>
          </a:p>
          <a:p>
            <a:pPr marL="1085850" lvl="2" indent="-171450">
              <a:buFont typeface="Arial" panose="020B0604020202020204" pitchFamily="34" charset="0"/>
              <a:buChar char="•"/>
            </a:pPr>
            <a:r>
              <a:rPr lang="en-US" sz="1200" b="0" i="0" u="none" strike="noStrike">
                <a:solidFill>
                  <a:srgbClr val="000000"/>
                </a:solidFill>
                <a:effectLst/>
                <a:latin typeface="Century Gothic" panose="020B0502020202020204" pitchFamily="34" charset="0"/>
              </a:rPr>
              <a:t>Open the sub folder</a:t>
            </a:r>
          </a:p>
          <a:p>
            <a:pPr marL="1085850" lvl="2" indent="-171450">
              <a:buFont typeface="Arial" panose="020B0604020202020204" pitchFamily="34" charset="0"/>
              <a:buChar char="•"/>
            </a:pPr>
            <a:r>
              <a:rPr lang="en-US" sz="1200" b="0" i="0" u="none" strike="noStrike">
                <a:solidFill>
                  <a:srgbClr val="000000"/>
                </a:solidFill>
                <a:effectLst/>
                <a:latin typeface="Century Gothic" panose="020B0502020202020204" pitchFamily="34" charset="0"/>
              </a:rPr>
              <a:t>Find the file you want </a:t>
            </a:r>
          </a:p>
          <a:p>
            <a:pPr marL="1085850" lvl="2" indent="-171450">
              <a:buFont typeface="Arial" panose="020B0604020202020204" pitchFamily="34" charset="0"/>
              <a:buChar char="•"/>
            </a:pPr>
            <a:r>
              <a:rPr lang="en-US" sz="1200" b="0" i="0" u="none" strike="noStrike">
                <a:solidFill>
                  <a:srgbClr val="000000"/>
                </a:solidFill>
                <a:effectLst/>
                <a:latin typeface="Century Gothic" panose="020B0502020202020204" pitchFamily="34" charset="0"/>
              </a:rPr>
              <a:t>Open the file </a:t>
            </a:r>
          </a:p>
          <a:p>
            <a:pPr marL="628650" lvl="1" indent="-171450">
              <a:buFont typeface="Arial" panose="020B0604020202020204" pitchFamily="34" charset="0"/>
              <a:buChar char="•"/>
            </a:pPr>
            <a:endParaRPr lang="en-US" sz="1200" b="0" i="0" u="none" strike="noStrike">
              <a:solidFill>
                <a:srgbClr val="000000"/>
              </a:solidFill>
              <a:effectLst/>
              <a:latin typeface="Century Gothic" panose="020B0502020202020204" pitchFamily="34" charset="0"/>
            </a:endParaRPr>
          </a:p>
          <a:p>
            <a:pPr marL="628650" lvl="1" indent="-171450">
              <a:buFont typeface="Arial" panose="020B0604020202020204" pitchFamily="34" charset="0"/>
              <a:buChar char="•"/>
            </a:pPr>
            <a:endParaRPr lang="en-US" sz="1200" b="0" i="0" u="none" strike="noStrike">
              <a:solidFill>
                <a:srgbClr val="000000"/>
              </a:solidFill>
              <a:effectLst/>
              <a:latin typeface="Century Gothic" panose="020B0502020202020204" pitchFamily="34" charset="0"/>
            </a:endParaRPr>
          </a:p>
          <a:p>
            <a:pPr marL="457200" lvl="1" indent="0">
              <a:buFont typeface="Arial" panose="020B0604020202020204" pitchFamily="34" charset="0"/>
              <a:buNone/>
            </a:pPr>
            <a:r>
              <a:rPr lang="en-US" sz="1200" b="1" i="0" u="none" strike="noStrike">
                <a:solidFill>
                  <a:srgbClr val="000000"/>
                </a:solidFill>
                <a:effectLst/>
                <a:latin typeface="Century Gothic" panose="020B0502020202020204" pitchFamily="34" charset="0"/>
              </a:rPr>
              <a:t> Find a file when you don’t remember where it is</a:t>
            </a:r>
          </a:p>
          <a:p>
            <a:pPr marL="628650" lvl="1" indent="-171450">
              <a:buFont typeface="Arial" panose="020B0604020202020204" pitchFamily="34" charset="0"/>
              <a:buChar char="•"/>
            </a:pPr>
            <a:r>
              <a:rPr lang="en-US" sz="1200" b="0" i="0" u="none" strike="noStrike">
                <a:solidFill>
                  <a:srgbClr val="000000"/>
                </a:solidFill>
                <a:effectLst/>
                <a:latin typeface="Century Gothic" panose="020B0502020202020204" pitchFamily="34" charset="0"/>
              </a:rPr>
              <a:t>Find and use the search bar to find files on your computer</a:t>
            </a:r>
          </a:p>
          <a:p>
            <a:pPr marL="1085850" lvl="2" indent="-171450">
              <a:buFont typeface="Arial" panose="020B0604020202020204" pitchFamily="34" charset="0"/>
              <a:buChar char="•"/>
            </a:pPr>
            <a:r>
              <a:rPr lang="en-US" sz="1200" b="0" i="0" u="none" strike="noStrike">
                <a:solidFill>
                  <a:srgbClr val="000000"/>
                </a:solidFill>
                <a:effectLst/>
                <a:latin typeface="Century Gothic" panose="020B0502020202020204" pitchFamily="34" charset="0"/>
              </a:rPr>
              <a:t>Type the name or keywords you remember in the search bar</a:t>
            </a:r>
          </a:p>
          <a:p>
            <a:pPr marL="1085850" lvl="2" indent="-171450">
              <a:buFont typeface="Arial" panose="020B0604020202020204" pitchFamily="34" charset="0"/>
              <a:buChar char="•"/>
            </a:pPr>
            <a:r>
              <a:rPr lang="en-US" sz="1200" b="0" i="0" u="none" strike="noStrike">
                <a:solidFill>
                  <a:srgbClr val="000000"/>
                </a:solidFill>
                <a:effectLst/>
                <a:latin typeface="Century Gothic" panose="020B0502020202020204" pitchFamily="34" charset="0"/>
              </a:rPr>
              <a:t>Find and use “Documents” to find the best document matches for your search</a:t>
            </a:r>
          </a:p>
          <a:p>
            <a:pPr marL="1085850" lvl="2" indent="-171450">
              <a:buFont typeface="Arial" panose="020B0604020202020204" pitchFamily="34" charset="0"/>
              <a:buChar char="•"/>
            </a:pPr>
            <a:r>
              <a:rPr lang="en-US" sz="1200" b="0" i="0" u="none" strike="noStrike">
                <a:solidFill>
                  <a:srgbClr val="000000"/>
                </a:solidFill>
                <a:effectLst/>
                <a:latin typeface="Century Gothic" panose="020B0502020202020204" pitchFamily="34" charset="0"/>
              </a:rPr>
              <a:t>Find the best match in the list offered</a:t>
            </a:r>
          </a:p>
          <a:p>
            <a:pPr marL="1085850" lvl="2" indent="-171450">
              <a:buFont typeface="Arial" panose="020B0604020202020204" pitchFamily="34" charset="0"/>
              <a:buChar char="•"/>
            </a:pPr>
            <a:r>
              <a:rPr lang="en-US" sz="1200" b="0" i="0" u="none" strike="noStrike">
                <a:solidFill>
                  <a:srgbClr val="000000"/>
                </a:solidFill>
                <a:effectLst/>
                <a:latin typeface="Century Gothic" panose="020B0502020202020204" pitchFamily="34" charset="0"/>
              </a:rPr>
              <a:t>Open the best match </a:t>
            </a:r>
          </a:p>
          <a:p>
            <a:pPr marL="1085850" lvl="2" indent="-171450">
              <a:buFont typeface="Arial" panose="020B0604020202020204" pitchFamily="34" charset="0"/>
              <a:buChar char="•"/>
            </a:pPr>
            <a:r>
              <a:rPr lang="en-US" sz="1200" b="0" i="0" u="none" strike="noStrike">
                <a:solidFill>
                  <a:srgbClr val="000000"/>
                </a:solidFill>
                <a:effectLst/>
                <a:latin typeface="Century Gothic" panose="020B0502020202020204" pitchFamily="34" charset="0"/>
              </a:rPr>
              <a:t>Check that it is the document you are looking for</a:t>
            </a:r>
          </a:p>
          <a:p>
            <a:pPr marL="457200" lvl="1" indent="0">
              <a:buFont typeface="Arial" panose="020B0604020202020204" pitchFamily="34" charset="0"/>
              <a:buNone/>
            </a:pPr>
            <a:endParaRPr lang="en-US" sz="1200" b="0" i="0" u="none" strike="noStrike">
              <a:solidFill>
                <a:srgbClr val="000000"/>
              </a:solidFill>
              <a:effectLst/>
              <a:latin typeface="Century Gothic" panose="020B0502020202020204" pitchFamily="34" charset="0"/>
            </a:endParaRPr>
          </a:p>
          <a:p>
            <a:pPr marL="457200" lvl="1" indent="0">
              <a:buFont typeface="Arial" panose="020B0604020202020204" pitchFamily="34" charset="0"/>
              <a:buNone/>
            </a:pPr>
            <a:endParaRPr lang="en-US" sz="1200" b="0" i="0" u="none" strike="noStrike">
              <a:solidFill>
                <a:srgbClr val="000000"/>
              </a:solidFill>
              <a:effectLst/>
              <a:latin typeface="Century Gothic" panose="020B0502020202020204" pitchFamily="34" charset="0"/>
            </a:endParaRPr>
          </a:p>
          <a:p>
            <a:pPr marL="171450" indent="-171450">
              <a:buFont typeface="Arial" panose="020B0604020202020204" pitchFamily="34" charset="0"/>
              <a:buChar char="•"/>
            </a:pPr>
            <a:endParaRPr lang="en-US" sz="1200" b="0" i="0" u="none" strike="noStrike">
              <a:solidFill>
                <a:srgbClr val="000000"/>
              </a:solidFill>
              <a:effectLst/>
              <a:latin typeface="Century Gothic" panose="020B0502020202020204" pitchFamily="34" charset="0"/>
            </a:endParaRPr>
          </a:p>
          <a:p>
            <a:pPr marL="171450" indent="-171450">
              <a:buFont typeface="Arial" panose="020B0604020202020204" pitchFamily="34" charset="0"/>
              <a:buChar char="•"/>
            </a:pPr>
            <a:endParaRPr lang="en-US" sz="1200" b="0" i="0" u="none" strike="noStrike">
              <a:solidFill>
                <a:srgbClr val="000000"/>
              </a:solidFill>
              <a:effectLst/>
              <a:latin typeface="Century Gothic" panose="020B0502020202020204" pitchFamily="34" charset="0"/>
            </a:endParaRPr>
          </a:p>
          <a:p>
            <a:endParaRPr lang="en-CA"/>
          </a:p>
        </p:txBody>
      </p:sp>
      <p:sp>
        <p:nvSpPr>
          <p:cNvPr id="4" name="Slide Number Placeholder 3"/>
          <p:cNvSpPr>
            <a:spLocks noGrp="1"/>
          </p:cNvSpPr>
          <p:nvPr>
            <p:ph type="sldNum" sz="quarter" idx="5"/>
          </p:nvPr>
        </p:nvSpPr>
        <p:spPr/>
        <p:txBody>
          <a:bodyPr/>
          <a:lstStyle/>
          <a:p>
            <a:fld id="{84E55262-9676-444A-98B3-692BE02459E9}" type="slidenum">
              <a:rPr lang="en-US" smtClean="0"/>
              <a:t>3</a:t>
            </a:fld>
            <a:endParaRPr lang="en-US"/>
          </a:p>
        </p:txBody>
      </p:sp>
    </p:spTree>
    <p:extLst>
      <p:ext uri="{BB962C8B-B14F-4D97-AF65-F5344CB8AC3E}">
        <p14:creationId xmlns:p14="http://schemas.microsoft.com/office/powerpoint/2010/main" val="32320905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2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3" name="Google Shape;343;p29: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i="1">
                <a:latin typeface="Cenutry Gothic"/>
              </a:rPr>
              <a:t>Bye and see you on X date at X time.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i="1">
                <a:latin typeface="Cenutry Gothic"/>
              </a:rPr>
              <a:t>Keep practicing !</a:t>
            </a:r>
          </a:p>
          <a:p>
            <a:pPr marL="0" lvl="0" indent="0" algn="l" rtl="0">
              <a:spcBef>
                <a:spcPts val="0"/>
              </a:spcBef>
              <a:spcAft>
                <a:spcPts val="0"/>
              </a:spcAft>
              <a:buNone/>
            </a:pPr>
            <a:endParaRPr>
              <a:latin typeface="Cenutry Gothic"/>
            </a:endParaRPr>
          </a:p>
        </p:txBody>
      </p:sp>
      <p:sp>
        <p:nvSpPr>
          <p:cNvPr id="344" name="Google Shape;344;p29: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2: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u="none">
                <a:latin typeface="Century Gothic" panose="020B0502020202020204" pitchFamily="34" charset="0"/>
              </a:rPr>
              <a:t>Slide hidden from learner</a:t>
            </a:r>
            <a:endParaRPr lang="en-US" b="1">
              <a:latin typeface="Century Gothic" panose="020B0502020202020204" pitchFamily="34" charset="0"/>
            </a:endParaRPr>
          </a:p>
          <a:p>
            <a:pPr marL="0" lvl="0" indent="0" algn="l" rtl="0">
              <a:spcBef>
                <a:spcPts val="0"/>
              </a:spcBef>
              <a:spcAft>
                <a:spcPts val="0"/>
              </a:spcAft>
              <a:buNone/>
            </a:pPr>
            <a:endParaRPr lang="en-US">
              <a:latin typeface="Century Gothic" panose="020B0502020202020204" pitchFamily="34" charset="0"/>
            </a:endParaRPr>
          </a:p>
          <a:p>
            <a:pPr marL="0" lvl="0" indent="0" algn="l" rtl="0">
              <a:spcBef>
                <a:spcPts val="0"/>
              </a:spcBef>
              <a:spcAft>
                <a:spcPts val="0"/>
              </a:spcAft>
              <a:buNone/>
            </a:pPr>
            <a:r>
              <a:rPr lang="en-US">
                <a:latin typeface="Century Gothic" panose="020B0502020202020204" pitchFamily="34" charset="0"/>
              </a:rPr>
              <a:t>This PowerPoint lesson contains everything the tutor needs: the lesson notes, suggested instructional language, the links to the video lesson(s), and also Practice for each part.  ​</a:t>
            </a:r>
            <a:endParaRPr>
              <a:latin typeface="Century Gothic" panose="020B0502020202020204" pitchFamily="34" charset="0"/>
            </a:endParaRPr>
          </a:p>
          <a:p>
            <a:pPr marL="0" lvl="0" indent="0" algn="l" rtl="0">
              <a:spcBef>
                <a:spcPts val="0"/>
              </a:spcBef>
              <a:spcAft>
                <a:spcPts val="0"/>
              </a:spcAft>
              <a:buNone/>
            </a:pPr>
            <a:endParaRPr lang="en-US">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CA" b="1">
                <a:latin typeface="Century Gothic" panose="020B0502020202020204" pitchFamily="34" charset="0"/>
              </a:rPr>
              <a:t>IMPORTANT</a:t>
            </a:r>
            <a:br>
              <a:rPr lang="en-CA" b="1">
                <a:latin typeface="Century Gothic" panose="020B0502020202020204" pitchFamily="34" charset="0"/>
              </a:rPr>
            </a:br>
            <a:r>
              <a:rPr lang="en-CA">
                <a:latin typeface="Century Gothic" panose="020B0502020202020204" pitchFamily="34" charset="0"/>
              </a:rPr>
              <a:t>Read through the </a:t>
            </a:r>
            <a:r>
              <a:rPr lang="en-CA" b="1" u="sng">
                <a:latin typeface="Century Gothic" panose="020B0502020202020204" pitchFamily="34" charset="0"/>
              </a:rPr>
              <a:t>entire lesson </a:t>
            </a:r>
            <a:r>
              <a:rPr lang="en-CA">
                <a:latin typeface="Century Gothic" panose="020B0502020202020204" pitchFamily="34" charset="0"/>
              </a:rPr>
              <a:t>a few days before tutoring so you are clear about what to do and have time to get any questions answered and to do any preparation. </a:t>
            </a:r>
          </a:p>
          <a:p>
            <a:pPr marL="0" lvl="0" indent="0" algn="l" rtl="0">
              <a:spcBef>
                <a:spcPts val="0"/>
              </a:spcBef>
              <a:spcAft>
                <a:spcPts val="0"/>
              </a:spcAft>
              <a:buNone/>
            </a:pPr>
            <a:endParaRPr>
              <a:latin typeface="Century Gothic" panose="020B0502020202020204" pitchFamily="34" charset="0"/>
            </a:endParaRPr>
          </a:p>
          <a:p>
            <a:pPr marL="0" indent="0"/>
            <a:r>
              <a:rPr lang="en-US">
                <a:latin typeface="Century Gothic"/>
              </a:rPr>
              <a:t>The first 12 slides are hidden from the learner; they contain information and instructions for the tutor. </a:t>
            </a:r>
            <a:endParaRPr lang="en-US">
              <a:latin typeface="Century Gothic" panose="020B0502020202020204" pitchFamily="34" charset="0"/>
            </a:endParaRPr>
          </a:p>
          <a:p>
            <a:pPr marL="171450" lvl="0" indent="-171450" algn="l" rtl="0">
              <a:spcBef>
                <a:spcPts val="0"/>
              </a:spcBef>
              <a:spcAft>
                <a:spcPts val="0"/>
              </a:spcAft>
              <a:buFont typeface="Arial" panose="020B0604020202020204" pitchFamily="34" charset="0"/>
              <a:buChar char="•"/>
            </a:pPr>
            <a:r>
              <a:rPr lang="en-CA">
                <a:latin typeface="Century Gothic" panose="020B0502020202020204" pitchFamily="34" charset="0"/>
              </a:rPr>
              <a:t>Green Slides 	= Lesson Objectives</a:t>
            </a:r>
          </a:p>
          <a:p>
            <a:pPr marL="171450" lvl="0" indent="-171450" algn="l" rtl="0">
              <a:spcBef>
                <a:spcPts val="0"/>
              </a:spcBef>
              <a:spcAft>
                <a:spcPts val="0"/>
              </a:spcAft>
              <a:buFont typeface="Arial" panose="020B0604020202020204" pitchFamily="34" charset="0"/>
              <a:buChar char="•"/>
            </a:pPr>
            <a:r>
              <a:rPr lang="en-CA">
                <a:latin typeface="Century Gothic" panose="020B0502020202020204" pitchFamily="34" charset="0"/>
              </a:rPr>
              <a:t>Blue Slides		= The Start of each Part of the Lesson</a:t>
            </a:r>
          </a:p>
          <a:p>
            <a:pPr marL="171450" lvl="0" indent="-171450" algn="l" rtl="0">
              <a:spcBef>
                <a:spcPts val="0"/>
              </a:spcBef>
              <a:spcAft>
                <a:spcPts val="0"/>
              </a:spcAft>
              <a:buFont typeface="Arial" panose="020B0604020202020204" pitchFamily="34" charset="0"/>
              <a:buChar char="•"/>
            </a:pPr>
            <a:r>
              <a:rPr lang="en-CA">
                <a:latin typeface="Century Gothic" panose="020B0502020202020204" pitchFamily="34" charset="0"/>
              </a:rPr>
              <a:t>Yellow Slides	= Practice Activities</a:t>
            </a:r>
          </a:p>
          <a:p>
            <a:pPr marL="0" lvl="0" indent="0" algn="l" rtl="0">
              <a:spcBef>
                <a:spcPts val="0"/>
              </a:spcBef>
              <a:spcAft>
                <a:spcPts val="0"/>
              </a:spcAft>
              <a:buNone/>
            </a:pPr>
            <a:endParaRPr lang="en-US">
              <a:latin typeface="Century Gothic" panose="020B0502020202020204" pitchFamily="34" charset="0"/>
            </a:endParaRPr>
          </a:p>
          <a:p>
            <a:pPr marL="0" lvl="0" indent="0" algn="l" rtl="0">
              <a:spcBef>
                <a:spcPts val="0"/>
              </a:spcBef>
              <a:spcAft>
                <a:spcPts val="0"/>
              </a:spcAft>
              <a:buNone/>
            </a:pPr>
            <a:endParaRPr>
              <a:latin typeface="Century Gothic" panose="020B0502020202020204" pitchFamily="34" charset="0"/>
            </a:endParaRPr>
          </a:p>
          <a:p>
            <a:pPr marL="0" lvl="0" indent="0" algn="l" rtl="0">
              <a:spcBef>
                <a:spcPts val="0"/>
              </a:spcBef>
              <a:spcAft>
                <a:spcPts val="0"/>
              </a:spcAft>
              <a:buNone/>
            </a:pPr>
            <a:r>
              <a:rPr lang="en-US" b="1">
                <a:latin typeface="Century Gothic" panose="020B0502020202020204" pitchFamily="34" charset="0"/>
              </a:rPr>
              <a:t>Instructions specific to each lesson </a:t>
            </a:r>
            <a:r>
              <a:rPr lang="en-US">
                <a:latin typeface="Century Gothic" panose="020B0502020202020204" pitchFamily="34" charset="0"/>
              </a:rPr>
              <a:t>are</a:t>
            </a:r>
            <a:r>
              <a:rPr lang="en-US" b="1">
                <a:latin typeface="Century Gothic" panose="020B0502020202020204" pitchFamily="34" charset="0"/>
              </a:rPr>
              <a:t> </a:t>
            </a:r>
            <a:r>
              <a:rPr lang="en-US">
                <a:latin typeface="Century Gothic" panose="020B0502020202020204" pitchFamily="34" charset="0"/>
              </a:rPr>
              <a:t>in the notes pages of each PowerPoint. ​</a:t>
            </a:r>
            <a:endParaRPr>
              <a:latin typeface="Century Gothic" panose="020B0502020202020204" pitchFamily="34" charset="0"/>
            </a:endParaRPr>
          </a:p>
          <a:p>
            <a:pPr marL="0" lvl="0" indent="0" algn="l" rtl="0">
              <a:spcBef>
                <a:spcPts val="0"/>
              </a:spcBef>
              <a:spcAft>
                <a:spcPts val="0"/>
              </a:spcAft>
              <a:buNone/>
            </a:pPr>
            <a:r>
              <a:rPr lang="en-US">
                <a:latin typeface="Century Gothic" panose="020B0502020202020204" pitchFamily="34" charset="0"/>
              </a:rPr>
              <a:t>Identical notes are also available as a separate PDF for tutors who prefer that format. ​See Option B below. </a:t>
            </a:r>
            <a:endParaRPr>
              <a:latin typeface="Century Gothic" panose="020B0502020202020204" pitchFamily="34" charset="0"/>
            </a:endParaRPr>
          </a:p>
          <a:p>
            <a:pPr marL="0" lvl="0" indent="0" algn="l" rtl="0">
              <a:spcBef>
                <a:spcPts val="0"/>
              </a:spcBef>
              <a:spcAft>
                <a:spcPts val="0"/>
              </a:spcAft>
              <a:buNone/>
            </a:pPr>
            <a:r>
              <a:rPr lang="en-US">
                <a:latin typeface="Century Gothic" panose="020B0502020202020204" pitchFamily="34" charset="0"/>
              </a:rPr>
              <a:t> </a:t>
            </a:r>
          </a:p>
          <a:p>
            <a:pPr marL="0" lvl="0" indent="0" algn="l" rtl="0">
              <a:spcBef>
                <a:spcPts val="0"/>
              </a:spcBef>
              <a:spcAft>
                <a:spcPts val="0"/>
              </a:spcAft>
              <a:buNone/>
            </a:pPr>
            <a:r>
              <a:rPr lang="en-US">
                <a:latin typeface="Century Gothic" panose="020B0502020202020204" pitchFamily="34" charset="0"/>
              </a:rPr>
              <a:t>You will </a:t>
            </a:r>
            <a:r>
              <a:rPr lang="en-US" b="1">
                <a:latin typeface="Century Gothic" panose="020B0502020202020204" pitchFamily="34" charset="0"/>
              </a:rPr>
              <a:t>NOT</a:t>
            </a:r>
            <a:r>
              <a:rPr lang="en-US">
                <a:latin typeface="Century Gothic" panose="020B0502020202020204" pitchFamily="34" charset="0"/>
              </a:rPr>
              <a:t> be able to copy and paste from this PowerPoint because it is “Read Only”. </a:t>
            </a:r>
          </a:p>
          <a:p>
            <a:pPr marL="0" lvl="0" indent="0" algn="l" rtl="0">
              <a:spcBef>
                <a:spcPts val="0"/>
              </a:spcBef>
              <a:spcAft>
                <a:spcPts val="0"/>
              </a:spcAft>
              <a:buNone/>
            </a:pPr>
            <a:r>
              <a:rPr lang="en-US">
                <a:latin typeface="Century Gothic" panose="020B0502020202020204" pitchFamily="34" charset="0"/>
              </a:rPr>
              <a:t>In the Practice for each Part of this lesson, you may be asked to copy some text from this lesson and paste it into a Word document to use with the learner. </a:t>
            </a:r>
          </a:p>
          <a:p>
            <a:pPr marL="0" lvl="0" indent="0" algn="l" rtl="0">
              <a:spcBef>
                <a:spcPts val="0"/>
              </a:spcBef>
              <a:spcAft>
                <a:spcPts val="0"/>
              </a:spcAft>
              <a:buNone/>
            </a:pPr>
            <a:r>
              <a:rPr lang="en-US">
                <a:latin typeface="Century Gothic" panose="020B0502020202020204" pitchFamily="34" charset="0"/>
              </a:rPr>
              <a:t>You will not be able to do that from this PowerPoint lesson. Instead, copy and paste the text from the PDF version of the (same) lesson. </a:t>
            </a:r>
          </a:p>
          <a:p>
            <a:pPr marL="0" lvl="0" indent="0" algn="l" rtl="0">
              <a:spcBef>
                <a:spcPts val="0"/>
              </a:spcBef>
              <a:spcAft>
                <a:spcPts val="0"/>
              </a:spcAft>
              <a:buNone/>
            </a:pPr>
            <a:endParaRPr lang="en-US">
              <a:latin typeface="Century Gothic" panose="020B0502020202020204" pitchFamily="34" charset="0"/>
            </a:endParaRPr>
          </a:p>
          <a:p>
            <a:pPr marL="0" indent="0"/>
            <a:endParaRPr lang="en-US">
              <a:latin typeface="Century Gothic" panose="020B0502020202020204" pitchFamily="34" charset="0"/>
            </a:endParaRPr>
          </a:p>
          <a:p>
            <a:pPr marL="0" indent="0"/>
            <a:r>
              <a:rPr lang="en-US" b="1">
                <a:latin typeface="Century Gothic" panose="020B0502020202020204" pitchFamily="34" charset="0"/>
              </a:rPr>
              <a:t>There are different options for using this PowerPoint lesson and /or the PDF version of this (same) lesson.</a:t>
            </a:r>
            <a:endParaRPr lang="en-US">
              <a:latin typeface="Century Gothic" panose="020B0502020202020204" pitchFamily="34" charset="0"/>
            </a:endParaRPr>
          </a:p>
          <a:p>
            <a:pPr marL="0" indent="0"/>
            <a:r>
              <a:rPr lang="en-US" b="1">
                <a:latin typeface="Century Gothic" panose="020B0502020202020204" pitchFamily="34" charset="0"/>
              </a:rPr>
              <a:t>Format Options for the Tutor:</a:t>
            </a:r>
            <a:endParaRPr lang="en-US">
              <a:latin typeface="Century Gothic" panose="020B0502020202020204" pitchFamily="34" charset="0"/>
            </a:endParaRPr>
          </a:p>
          <a:p>
            <a:pPr marL="0" indent="0"/>
            <a:endParaRPr lang="en-US" b="1">
              <a:latin typeface="Century Gothic" panose="020B0502020202020204" pitchFamily="34" charset="0"/>
            </a:endParaRPr>
          </a:p>
          <a:p>
            <a:pPr marL="0" lvl="0" indent="0" algn="l">
              <a:spcBef>
                <a:spcPts val="0"/>
              </a:spcBef>
              <a:spcAft>
                <a:spcPts val="0"/>
              </a:spcAft>
              <a:buNone/>
            </a:pPr>
            <a:r>
              <a:rPr lang="en-US" b="1">
                <a:latin typeface="Century Gothic" panose="020B0502020202020204" pitchFamily="34" charset="0"/>
              </a:rPr>
              <a:t>Option A</a:t>
            </a:r>
            <a:endParaRPr>
              <a:latin typeface="Century Gothic" panose="020B0502020202020204" pitchFamily="34" charset="0"/>
            </a:endParaRPr>
          </a:p>
          <a:p>
            <a:pPr marL="0" lvl="0" indent="0" algn="l" rtl="0">
              <a:spcBef>
                <a:spcPts val="0"/>
              </a:spcBef>
              <a:spcAft>
                <a:spcPts val="0"/>
              </a:spcAft>
              <a:buNone/>
            </a:pPr>
            <a:r>
              <a:rPr lang="en-US">
                <a:latin typeface="Century Gothic" panose="020B0502020202020204" pitchFamily="34" charset="0"/>
              </a:rPr>
              <a:t>Use a printed version of the notes for you as tutor (not for the learner) </a:t>
            </a:r>
            <a:endParaRPr>
              <a:latin typeface="Century Gothic" panose="020B0502020202020204" pitchFamily="34" charset="0"/>
            </a:endParaRPr>
          </a:p>
          <a:p>
            <a:pPr marL="0" lvl="0" indent="0" algn="l" rtl="0">
              <a:spcBef>
                <a:spcPts val="0"/>
              </a:spcBef>
              <a:spcAft>
                <a:spcPts val="0"/>
              </a:spcAft>
              <a:buNone/>
            </a:pPr>
            <a:r>
              <a:rPr lang="en-US">
                <a:latin typeface="Century Gothic" panose="020B0502020202020204" pitchFamily="34" charset="0"/>
              </a:rPr>
              <a:t>plus</a:t>
            </a:r>
            <a:endParaRPr>
              <a:latin typeface="Century Gothic" panose="020B0502020202020204" pitchFamily="34" charset="0"/>
            </a:endParaRPr>
          </a:p>
          <a:p>
            <a:pPr marL="0" lvl="0" indent="0" algn="l" rtl="0">
              <a:spcBef>
                <a:spcPts val="0"/>
              </a:spcBef>
              <a:spcAft>
                <a:spcPts val="0"/>
              </a:spcAft>
              <a:buNone/>
            </a:pPr>
            <a:r>
              <a:rPr lang="en-US">
                <a:latin typeface="Century Gothic" panose="020B0502020202020204" pitchFamily="34" charset="0"/>
              </a:rPr>
              <a:t>Use the PowerPoint slideshow for the learner. </a:t>
            </a:r>
          </a:p>
          <a:p>
            <a:pPr marL="0" lvl="0" indent="0" algn="l" rtl="0">
              <a:spcBef>
                <a:spcPts val="0"/>
              </a:spcBef>
              <a:spcAft>
                <a:spcPts val="0"/>
              </a:spcAft>
              <a:buNone/>
            </a:pPr>
            <a:r>
              <a:rPr lang="en-US" b="1">
                <a:latin typeface="Century Gothic" panose="020B0502020202020204" pitchFamily="34" charset="0"/>
              </a:rPr>
              <a:t>How: </a:t>
            </a:r>
            <a:endParaRPr>
              <a:latin typeface="Century Gothic" panose="020B0502020202020204" pitchFamily="34" charset="0"/>
            </a:endParaRPr>
          </a:p>
          <a:p>
            <a:pPr marL="228600" lvl="0" indent="-228600" algn="l" rtl="0">
              <a:spcBef>
                <a:spcPts val="0"/>
              </a:spcBef>
              <a:spcAft>
                <a:spcPts val="0"/>
              </a:spcAft>
              <a:buFont typeface="+mj-lt"/>
              <a:buAutoNum type="arabicPeriod"/>
            </a:pPr>
            <a:r>
              <a:rPr lang="en-US">
                <a:latin typeface="Century Gothic" panose="020B0502020202020204" pitchFamily="34" charset="0"/>
              </a:rPr>
              <a:t>Open the PowerPoint, download and save it. </a:t>
            </a:r>
            <a:endParaRPr>
              <a:latin typeface="Century Gothic" panose="020B0502020202020204" pitchFamily="34" charset="0"/>
            </a:endParaRPr>
          </a:p>
          <a:p>
            <a:pPr marL="228600" lvl="0" indent="-228600" algn="l" rtl="0">
              <a:spcBef>
                <a:spcPts val="0"/>
              </a:spcBef>
              <a:spcAft>
                <a:spcPts val="0"/>
              </a:spcAft>
              <a:buFont typeface="+mj-lt"/>
              <a:buAutoNum type="arabicPeriod"/>
            </a:pPr>
            <a:r>
              <a:rPr lang="en-US">
                <a:latin typeface="Century Gothic" panose="020B0502020202020204" pitchFamily="34" charset="0"/>
              </a:rPr>
              <a:t>Click “File” then "Print" ​ </a:t>
            </a:r>
            <a:endParaRPr>
              <a:latin typeface="Century Gothic" panose="020B0502020202020204" pitchFamily="34" charset="0"/>
            </a:endParaRPr>
          </a:p>
          <a:p>
            <a:pPr marL="228600" lvl="0" indent="-228600" algn="l" rtl="0">
              <a:spcBef>
                <a:spcPts val="0"/>
              </a:spcBef>
              <a:spcAft>
                <a:spcPts val="0"/>
              </a:spcAft>
              <a:buFont typeface="+mj-lt"/>
              <a:buAutoNum type="arabicPeriod"/>
            </a:pPr>
            <a:r>
              <a:rPr lang="en-US">
                <a:latin typeface="Century Gothic" panose="020B0502020202020204" pitchFamily="34" charset="0"/>
              </a:rPr>
              <a:t>Then under “Settings” choose " Notes Pages" .</a:t>
            </a:r>
            <a:endParaRPr>
              <a:latin typeface="Century Gothic" panose="020B0502020202020204" pitchFamily="34" charset="0"/>
            </a:endParaRPr>
          </a:p>
          <a:p>
            <a:pPr marL="228600" lvl="0" indent="-228600" algn="l" rtl="0">
              <a:spcBef>
                <a:spcPts val="0"/>
              </a:spcBef>
              <a:spcAft>
                <a:spcPts val="0"/>
              </a:spcAft>
              <a:buFont typeface="+mj-lt"/>
              <a:buAutoNum type="arabicPeriod"/>
            </a:pPr>
            <a:r>
              <a:rPr lang="en-US">
                <a:latin typeface="Century Gothic" panose="020B0502020202020204" pitchFamily="34" charset="0"/>
              </a:rPr>
              <a:t>Print</a:t>
            </a:r>
            <a:endParaRPr>
              <a:latin typeface="Century Gothic" panose="020B0502020202020204" pitchFamily="34" charset="0"/>
            </a:endParaRPr>
          </a:p>
          <a:p>
            <a:pPr marL="228600" lvl="0" indent="-228600" algn="l" rtl="0">
              <a:spcBef>
                <a:spcPts val="0"/>
              </a:spcBef>
              <a:spcAft>
                <a:spcPts val="0"/>
              </a:spcAft>
              <a:buFont typeface="+mj-lt"/>
              <a:buAutoNum type="arabicPeriod"/>
            </a:pPr>
            <a:r>
              <a:rPr lang="en-US">
                <a:latin typeface="Century Gothic" panose="020B0502020202020204" pitchFamily="34" charset="0"/>
              </a:rPr>
              <a:t>Now, you can use the printed version for tutoring. </a:t>
            </a:r>
            <a:endParaRPr>
              <a:latin typeface="Century Gothic" panose="020B0502020202020204" pitchFamily="34" charset="0"/>
            </a:endParaRPr>
          </a:p>
          <a:p>
            <a:pPr marL="457200" lvl="1" indent="0" algn="l" rtl="0">
              <a:spcBef>
                <a:spcPts val="0"/>
              </a:spcBef>
              <a:spcAft>
                <a:spcPts val="0"/>
              </a:spcAft>
              <a:buNone/>
            </a:pPr>
            <a:r>
              <a:rPr lang="en-US">
                <a:latin typeface="Century Gothic" panose="020B0502020202020204" pitchFamily="34" charset="0"/>
              </a:rPr>
              <a:t> </a:t>
            </a:r>
            <a:endParaRPr>
              <a:latin typeface="Century Gothic" panose="020B0502020202020204" pitchFamily="34" charset="0"/>
            </a:endParaRPr>
          </a:p>
          <a:p>
            <a:pPr marL="0" lvl="0" indent="0" algn="l" rtl="0">
              <a:spcBef>
                <a:spcPts val="0"/>
              </a:spcBef>
              <a:spcAft>
                <a:spcPts val="0"/>
              </a:spcAft>
              <a:buNone/>
            </a:pPr>
            <a:endParaRPr lang="en-US" b="1">
              <a:latin typeface="Century Gothic" panose="020B0502020202020204" pitchFamily="34" charset="0"/>
            </a:endParaRPr>
          </a:p>
          <a:p>
            <a:pPr marL="0" lvl="0" indent="0" algn="l" rtl="0">
              <a:spcBef>
                <a:spcPts val="0"/>
              </a:spcBef>
              <a:spcAft>
                <a:spcPts val="0"/>
              </a:spcAft>
              <a:buNone/>
            </a:pPr>
            <a:r>
              <a:rPr lang="en-US" b="1">
                <a:latin typeface="Century Gothic" panose="020B0502020202020204" pitchFamily="34" charset="0"/>
              </a:rPr>
              <a:t>Option B</a:t>
            </a:r>
            <a:endParaRPr>
              <a:latin typeface="Century Gothic" panose="020B0502020202020204" pitchFamily="34" charset="0"/>
            </a:endParaRPr>
          </a:p>
          <a:p>
            <a:pPr marL="0" lvl="0" indent="0" algn="l" rtl="0">
              <a:spcBef>
                <a:spcPts val="0"/>
              </a:spcBef>
              <a:spcAft>
                <a:spcPts val="0"/>
              </a:spcAft>
              <a:buNone/>
            </a:pPr>
            <a:r>
              <a:rPr lang="en-US">
                <a:latin typeface="Century Gothic" panose="020B0502020202020204" pitchFamily="34" charset="0"/>
              </a:rPr>
              <a:t>Use the separate electronic PDF of the PowerPoint slides and notes for you as tutor (if you don’t have PowerPoint on your computer or if you prefer to use a PDF version) </a:t>
            </a:r>
            <a:endParaRPr>
              <a:latin typeface="Century Gothic" panose="020B0502020202020204" pitchFamily="34" charset="0"/>
            </a:endParaRPr>
          </a:p>
          <a:p>
            <a:pPr marL="0" lvl="0" indent="0" algn="l" rtl="0">
              <a:spcBef>
                <a:spcPts val="0"/>
              </a:spcBef>
              <a:spcAft>
                <a:spcPts val="0"/>
              </a:spcAft>
              <a:buNone/>
            </a:pPr>
            <a:r>
              <a:rPr lang="en-US">
                <a:latin typeface="Century Gothic" panose="020B0502020202020204" pitchFamily="34" charset="0"/>
              </a:rPr>
              <a:t>Plus</a:t>
            </a:r>
            <a:endParaRPr>
              <a:latin typeface="Century Gothic" panose="020B0502020202020204" pitchFamily="34" charset="0"/>
            </a:endParaRPr>
          </a:p>
          <a:p>
            <a:pPr marL="0" indent="0"/>
            <a:r>
              <a:rPr lang="en-US">
                <a:latin typeface="Century Gothic" panose="020B0502020202020204" pitchFamily="34" charset="0"/>
              </a:rPr>
              <a:t>Use the PowerPoint slideshow for the learner, or the PDF-Slides Only version (if the learner’s computer doesn’t have PowerPoint).  ​</a:t>
            </a:r>
            <a:endParaRPr>
              <a:latin typeface="Century Gothic" panose="020B0502020202020204" pitchFamily="34" charset="0"/>
            </a:endParaRPr>
          </a:p>
          <a:p>
            <a:pPr marL="0" lvl="0" indent="0" algn="l" rtl="0">
              <a:spcBef>
                <a:spcPts val="0"/>
              </a:spcBef>
              <a:spcAft>
                <a:spcPts val="0"/>
              </a:spcAft>
              <a:buNone/>
            </a:pPr>
            <a:r>
              <a:rPr lang="en-US">
                <a:latin typeface="Century Gothic" panose="020B0502020202020204" pitchFamily="34" charset="0"/>
              </a:rPr>
              <a:t>You can have the PDF open to use for you as tutor beside the PowerPoint slideshow, or the PDF version of the slides (for the learner).  </a:t>
            </a:r>
            <a:endParaRPr>
              <a:latin typeface="Century Gothic" panose="020B0502020202020204" pitchFamily="34" charset="0"/>
            </a:endParaRPr>
          </a:p>
          <a:p>
            <a:pPr marL="0" lvl="0" indent="0" algn="l" rtl="0">
              <a:spcBef>
                <a:spcPts val="0"/>
              </a:spcBef>
              <a:spcAft>
                <a:spcPts val="0"/>
              </a:spcAft>
              <a:buNone/>
            </a:pPr>
            <a:r>
              <a:rPr lang="en-US">
                <a:latin typeface="Century Gothic" panose="020B0502020202020204" pitchFamily="34" charset="0"/>
              </a:rPr>
              <a:t> </a:t>
            </a:r>
            <a:endParaRPr>
              <a:latin typeface="Century Gothic" panose="020B0502020202020204" pitchFamily="34" charset="0"/>
            </a:endParaRPr>
          </a:p>
          <a:p>
            <a:pPr marL="0" lvl="0" indent="0" algn="l" rtl="0">
              <a:spcBef>
                <a:spcPts val="0"/>
              </a:spcBef>
              <a:spcAft>
                <a:spcPts val="0"/>
              </a:spcAft>
              <a:buNone/>
            </a:pPr>
            <a:endParaRPr lang="en-US" b="1">
              <a:latin typeface="Century Gothic" panose="020B0502020202020204" pitchFamily="34" charset="0"/>
            </a:endParaRPr>
          </a:p>
          <a:p>
            <a:pPr marL="0" lvl="0" indent="0" algn="l" rtl="0">
              <a:spcBef>
                <a:spcPts val="0"/>
              </a:spcBef>
              <a:spcAft>
                <a:spcPts val="0"/>
              </a:spcAft>
              <a:buNone/>
            </a:pPr>
            <a:r>
              <a:rPr lang="en-US" b="1">
                <a:latin typeface="Century Gothic" panose="020B0502020202020204" pitchFamily="34" charset="0"/>
              </a:rPr>
              <a:t>Option C</a:t>
            </a:r>
            <a:endParaRPr>
              <a:latin typeface="Century Gothic" panose="020B0502020202020204" pitchFamily="34" charset="0"/>
            </a:endParaRPr>
          </a:p>
          <a:p>
            <a:pPr marL="0" lvl="0" indent="0" algn="l" rtl="0">
              <a:spcBef>
                <a:spcPts val="0"/>
              </a:spcBef>
              <a:spcAft>
                <a:spcPts val="0"/>
              </a:spcAft>
              <a:buNone/>
            </a:pPr>
            <a:r>
              <a:rPr lang="en-US">
                <a:latin typeface="Century Gothic" panose="020B0502020202020204" pitchFamily="34" charset="0"/>
              </a:rPr>
              <a:t>Use the PowerPoint slideshow in “Presenter View”. </a:t>
            </a:r>
            <a:endParaRPr>
              <a:latin typeface="Century Gothic" panose="020B0502020202020204" pitchFamily="34" charset="0"/>
            </a:endParaRPr>
          </a:p>
          <a:p>
            <a:pPr marL="0" lvl="0" indent="0" algn="l" rtl="0">
              <a:spcBef>
                <a:spcPts val="0"/>
              </a:spcBef>
              <a:spcAft>
                <a:spcPts val="0"/>
              </a:spcAft>
              <a:buNone/>
            </a:pPr>
            <a:r>
              <a:rPr lang="en-US">
                <a:latin typeface="Century Gothic" panose="020B0502020202020204" pitchFamily="34" charset="0"/>
              </a:rPr>
              <a:t>This lets you show the slideshow to the learner, and also lets you see the notes as well as the slideshow that the learner sees. </a:t>
            </a:r>
            <a:endParaRPr>
              <a:latin typeface="Century Gothic" panose="020B0502020202020204" pitchFamily="34" charset="0"/>
            </a:endParaRPr>
          </a:p>
          <a:p>
            <a:pPr marL="0" lvl="0" indent="0" algn="l" rtl="0">
              <a:spcBef>
                <a:spcPts val="0"/>
              </a:spcBef>
              <a:spcAft>
                <a:spcPts val="0"/>
              </a:spcAft>
              <a:buNone/>
            </a:pPr>
            <a:r>
              <a:rPr lang="en-US">
                <a:latin typeface="Century Gothic" panose="020B0502020202020204" pitchFamily="34" charset="0"/>
              </a:rPr>
              <a:t>This works for remote and in-person tutoring. </a:t>
            </a:r>
            <a:endParaRPr>
              <a:latin typeface="Century Gothic" panose="020B0502020202020204" pitchFamily="34" charset="0"/>
            </a:endParaRPr>
          </a:p>
          <a:p>
            <a:pPr marL="0" lvl="0" indent="0" algn="l" rtl="0">
              <a:spcBef>
                <a:spcPts val="0"/>
              </a:spcBef>
              <a:spcAft>
                <a:spcPts val="0"/>
              </a:spcAft>
              <a:buNone/>
            </a:pPr>
            <a:r>
              <a:rPr lang="en-US">
                <a:latin typeface="Century Gothic" panose="020B0502020202020204" pitchFamily="34" charset="0"/>
              </a:rPr>
              <a:t>However, for in person tutoring for small groups you need a separate monitor or projector to do this: one for you and one for the learners. </a:t>
            </a:r>
            <a:endParaRPr>
              <a:latin typeface="Century Gothic" panose="020B0502020202020204" pitchFamily="34" charset="0"/>
            </a:endParaRPr>
          </a:p>
          <a:p>
            <a:pPr marL="0" lvl="0" indent="0" algn="l" rtl="0">
              <a:spcBef>
                <a:spcPts val="0"/>
              </a:spcBef>
              <a:spcAft>
                <a:spcPts val="0"/>
              </a:spcAft>
              <a:buNone/>
            </a:pPr>
            <a:endParaRPr>
              <a:latin typeface="Cenutry Gothic"/>
            </a:endParaRPr>
          </a:p>
        </p:txBody>
      </p:sp>
      <p:sp>
        <p:nvSpPr>
          <p:cNvPr id="103" name="Google Shape;103;p2: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3: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b="1" u="none">
                <a:latin typeface="Cenutry Gothic"/>
              </a:rPr>
              <a:t>Slide hidden from learner</a:t>
            </a:r>
            <a:endParaRPr b="1">
              <a:latin typeface="Cenutry Gothic"/>
            </a:endParaRPr>
          </a:p>
          <a:p>
            <a:pPr marL="0" lvl="0" indent="0" algn="l" rtl="0">
              <a:spcBef>
                <a:spcPts val="0"/>
              </a:spcBef>
              <a:spcAft>
                <a:spcPts val="0"/>
              </a:spcAft>
              <a:buNone/>
            </a:pPr>
            <a:endParaRPr b="1">
              <a:latin typeface="Cenutry Gothic"/>
            </a:endParaRPr>
          </a:p>
          <a:p>
            <a:pPr marL="0" lvl="0" indent="0" algn="l" rtl="0">
              <a:spcBef>
                <a:spcPts val="0"/>
              </a:spcBef>
              <a:spcAft>
                <a:spcPts val="0"/>
              </a:spcAft>
              <a:buNone/>
            </a:pPr>
            <a:r>
              <a:rPr lang="en-US" b="1">
                <a:latin typeface="Cenutry Gothic"/>
              </a:rPr>
              <a:t>Instructions to the Tutor</a:t>
            </a:r>
            <a:endParaRPr>
              <a:latin typeface="Cenutry Gothic"/>
            </a:endParaRPr>
          </a:p>
          <a:p>
            <a:pPr marL="0" lvl="0" indent="0" algn="l" rtl="0">
              <a:spcBef>
                <a:spcPts val="0"/>
              </a:spcBef>
              <a:spcAft>
                <a:spcPts val="0"/>
              </a:spcAft>
              <a:buNone/>
            </a:pPr>
            <a:r>
              <a:rPr lang="en-US">
                <a:latin typeface="Cenutry Gothic"/>
              </a:rPr>
              <a:t>These are the skills learners will master at the end of the lesson.  </a:t>
            </a:r>
            <a:endParaRPr>
              <a:latin typeface="Cenutry Gothic"/>
            </a:endParaRPr>
          </a:p>
          <a:p>
            <a:pPr marL="0" lvl="0" indent="0" algn="l" rtl="0">
              <a:spcBef>
                <a:spcPts val="0"/>
              </a:spcBef>
              <a:spcAft>
                <a:spcPts val="0"/>
              </a:spcAft>
              <a:buNone/>
            </a:pPr>
            <a:endParaRPr>
              <a:latin typeface="Cenutry Gothic"/>
            </a:endParaRPr>
          </a:p>
          <a:p>
            <a:pPr marL="0" lvl="0" indent="0" algn="l" rtl="0">
              <a:spcBef>
                <a:spcPts val="0"/>
              </a:spcBef>
              <a:spcAft>
                <a:spcPts val="0"/>
              </a:spcAft>
              <a:buNone/>
            </a:pPr>
            <a:endParaRPr>
              <a:latin typeface="Cenutry Gothic"/>
            </a:endParaRPr>
          </a:p>
          <a:p>
            <a:pPr marL="0" lvl="0" indent="0" algn="l" rtl="0">
              <a:spcBef>
                <a:spcPts val="0"/>
              </a:spcBef>
              <a:spcAft>
                <a:spcPts val="0"/>
              </a:spcAft>
              <a:buNone/>
            </a:pPr>
            <a:endParaRPr>
              <a:latin typeface="Cenutry Gothic"/>
            </a:endParaRPr>
          </a:p>
          <a:p>
            <a:pPr marL="0" lvl="0" indent="0" algn="l" rtl="0">
              <a:spcBef>
                <a:spcPts val="0"/>
              </a:spcBef>
              <a:spcAft>
                <a:spcPts val="0"/>
              </a:spcAft>
              <a:buNone/>
            </a:pPr>
            <a:endParaRPr>
              <a:latin typeface="Cenutry Gothic"/>
            </a:endParaRPr>
          </a:p>
        </p:txBody>
      </p:sp>
      <p:sp>
        <p:nvSpPr>
          <p:cNvPr id="110" name="Google Shape;110;p3: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4: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b="1" u="none">
                <a:latin typeface="Cenutry Gothic"/>
              </a:rPr>
              <a:t>Slide hidden from learner</a:t>
            </a:r>
            <a:endParaRPr b="1">
              <a:latin typeface="Cenutry Gothic"/>
            </a:endParaRPr>
          </a:p>
          <a:p>
            <a:pPr marL="0" lvl="0" indent="0" algn="l" rtl="0">
              <a:spcBef>
                <a:spcPts val="0"/>
              </a:spcBef>
              <a:spcAft>
                <a:spcPts val="0"/>
              </a:spcAft>
              <a:buNone/>
            </a:pPr>
            <a:endParaRPr b="1">
              <a:latin typeface="Cenutry Gothic"/>
            </a:endParaRPr>
          </a:p>
          <a:p>
            <a:pPr marL="0" lvl="0" indent="0" algn="l" rtl="0">
              <a:spcBef>
                <a:spcPts val="0"/>
              </a:spcBef>
              <a:spcAft>
                <a:spcPts val="0"/>
              </a:spcAft>
              <a:buNone/>
            </a:pPr>
            <a:r>
              <a:rPr lang="en-US" b="1">
                <a:latin typeface="Cenutry Gothic"/>
              </a:rPr>
              <a:t>Instructions to the Tutor</a:t>
            </a:r>
            <a:endParaRPr>
              <a:latin typeface="Cenutry Gothic"/>
            </a:endParaRPr>
          </a:p>
          <a:p>
            <a:pPr marL="0" lvl="0" indent="0" algn="l" rtl="0">
              <a:spcBef>
                <a:spcPts val="0"/>
              </a:spcBef>
              <a:spcAft>
                <a:spcPts val="0"/>
              </a:spcAft>
              <a:buNone/>
            </a:pPr>
            <a:r>
              <a:rPr lang="en-US">
                <a:latin typeface="Cenutry Gothic"/>
              </a:rPr>
              <a:t>These are the skills learners will master at the end of the lesson.  </a:t>
            </a:r>
            <a:endParaRPr>
              <a:latin typeface="Cenutry Gothic"/>
            </a:endParaRPr>
          </a:p>
          <a:p>
            <a:pPr marL="0" lvl="0" indent="0" algn="l" rtl="0">
              <a:spcBef>
                <a:spcPts val="0"/>
              </a:spcBef>
              <a:spcAft>
                <a:spcPts val="0"/>
              </a:spcAft>
              <a:buNone/>
            </a:pPr>
            <a:endParaRPr>
              <a:latin typeface="Cenutry Gothic"/>
            </a:endParaRPr>
          </a:p>
        </p:txBody>
      </p:sp>
      <p:sp>
        <p:nvSpPr>
          <p:cNvPr id="119" name="Google Shape;119;p4: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5: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sz="1300" b="1">
                <a:latin typeface="Cenutry Gothic"/>
              </a:rPr>
              <a:t>Slide hidden from learner</a:t>
            </a:r>
            <a:endParaRPr b="1">
              <a:latin typeface="Cenutry Gothic"/>
            </a:endParaRPr>
          </a:p>
          <a:p>
            <a:pPr marL="0" lvl="0" indent="0" algn="l" rtl="0">
              <a:spcBef>
                <a:spcPts val="0"/>
              </a:spcBef>
              <a:spcAft>
                <a:spcPts val="0"/>
              </a:spcAft>
              <a:buNone/>
            </a:pPr>
            <a:endParaRPr b="1">
              <a:latin typeface="Cenutry Gothic"/>
            </a:endParaRPr>
          </a:p>
          <a:p>
            <a:pPr marL="0" lvl="0" indent="0" algn="l" rtl="0">
              <a:spcBef>
                <a:spcPts val="0"/>
              </a:spcBef>
              <a:spcAft>
                <a:spcPts val="0"/>
              </a:spcAft>
              <a:buNone/>
            </a:pPr>
            <a:r>
              <a:rPr lang="en-US" b="1">
                <a:latin typeface="Cenutry Gothic"/>
              </a:rPr>
              <a:t>Instructions to the Tutor</a:t>
            </a:r>
            <a:endParaRPr>
              <a:latin typeface="Cenutry Gothic"/>
            </a:endParaRPr>
          </a:p>
          <a:p>
            <a:pPr marL="0" lvl="0" indent="0" algn="l" rtl="0">
              <a:spcBef>
                <a:spcPts val="0"/>
              </a:spcBef>
              <a:spcAft>
                <a:spcPts val="0"/>
              </a:spcAft>
              <a:buNone/>
            </a:pPr>
            <a:r>
              <a:rPr lang="en-US">
                <a:latin typeface="Cenutry Gothic"/>
              </a:rPr>
              <a:t>These are the skills learners will master at the end of the lesson.  </a:t>
            </a:r>
            <a:endParaRPr>
              <a:latin typeface="Cenutry Gothic"/>
            </a:endParaRPr>
          </a:p>
          <a:p>
            <a:pPr marL="0" lvl="0" indent="0" algn="l" rtl="0">
              <a:spcBef>
                <a:spcPts val="0"/>
              </a:spcBef>
              <a:spcAft>
                <a:spcPts val="0"/>
              </a:spcAft>
              <a:buNone/>
            </a:pPr>
            <a:endParaRPr>
              <a:latin typeface="Cenutry Gothic"/>
            </a:endParaRPr>
          </a:p>
          <a:p>
            <a:pPr marL="0" lvl="0" indent="0" algn="l" rtl="0">
              <a:spcBef>
                <a:spcPts val="0"/>
              </a:spcBef>
              <a:spcAft>
                <a:spcPts val="0"/>
              </a:spcAft>
              <a:buNone/>
            </a:pPr>
            <a:endParaRPr>
              <a:latin typeface="Cenutry Gothic"/>
            </a:endParaRPr>
          </a:p>
        </p:txBody>
      </p:sp>
      <p:sp>
        <p:nvSpPr>
          <p:cNvPr id="128" name="Google Shape;128;p5: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7: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b="1" u="none">
                <a:latin typeface="Cenutry Gothic"/>
              </a:rPr>
              <a:t>Slide hidden from learner</a:t>
            </a:r>
          </a:p>
          <a:p>
            <a:pPr marL="0" lvl="0" indent="0" algn="l" rtl="0">
              <a:spcBef>
                <a:spcPts val="0"/>
              </a:spcBef>
              <a:spcAft>
                <a:spcPts val="0"/>
              </a:spcAft>
              <a:buNone/>
            </a:pPr>
            <a:endParaRPr lang="en-US" sz="1200" b="1" u="none">
              <a:latin typeface="Cenutry Gothic"/>
            </a:endParaRPr>
          </a:p>
          <a:p>
            <a:pPr marL="0" lvl="0" indent="0" algn="l" rtl="0">
              <a:spcBef>
                <a:spcPts val="0"/>
              </a:spcBef>
              <a:spcAft>
                <a:spcPts val="0"/>
              </a:spcAft>
              <a:buNone/>
            </a:pPr>
            <a:r>
              <a:rPr lang="en-US" sz="1200" b="1">
                <a:latin typeface="Cenutry Gothic"/>
              </a:rPr>
              <a:t>Information for the Tutor</a:t>
            </a:r>
          </a:p>
          <a:p>
            <a:pPr marL="0" lvl="0" indent="0" algn="l" rtl="0">
              <a:spcBef>
                <a:spcPts val="0"/>
              </a:spcBef>
              <a:spcAft>
                <a:spcPts val="0"/>
              </a:spcAft>
              <a:buNone/>
            </a:pPr>
            <a:r>
              <a:rPr lang="en-US">
                <a:latin typeface="Cenutry Gothic"/>
              </a:rPr>
              <a:t>According to the learner’s pace, do one part of the video lesson, check their understanding, and have the learner practice the skills. Then, let them show you they can do the skills (at least three times) before proceeding to the next part.</a:t>
            </a:r>
          </a:p>
          <a:p>
            <a:pPr marL="0" lvl="0" indent="0" algn="l" rtl="0">
              <a:spcBef>
                <a:spcPts val="0"/>
              </a:spcBef>
              <a:spcAft>
                <a:spcPts val="0"/>
              </a:spcAft>
              <a:buNone/>
            </a:pPr>
            <a:endParaRPr lang="en-CA">
              <a:latin typeface="Cenutry Gothic"/>
            </a:endParaRPr>
          </a:p>
          <a:p>
            <a:pPr marL="0" lvl="0" indent="0" algn="l" rtl="0">
              <a:spcBef>
                <a:spcPts val="0"/>
              </a:spcBef>
              <a:spcAft>
                <a:spcPts val="0"/>
              </a:spcAft>
              <a:buNone/>
            </a:pPr>
            <a:endParaRPr>
              <a:latin typeface="Cenutry Gothic"/>
            </a:endParaRPr>
          </a:p>
          <a:p>
            <a:pPr marL="0" lvl="0" indent="0" algn="l" rtl="0">
              <a:spcBef>
                <a:spcPts val="0"/>
              </a:spcBef>
              <a:spcAft>
                <a:spcPts val="0"/>
              </a:spcAft>
              <a:buNone/>
            </a:pPr>
            <a:r>
              <a:rPr lang="en-US">
                <a:latin typeface="Cenutry Gothic"/>
              </a:rPr>
              <a:t>Look for signs of learner fatigue. Check in with learner after each part.  </a:t>
            </a:r>
            <a:endParaRPr>
              <a:latin typeface="Cenutry Gothic"/>
            </a:endParaRPr>
          </a:p>
          <a:p>
            <a:pPr marL="0" lvl="0" indent="0" algn="l" rtl="0">
              <a:spcBef>
                <a:spcPts val="0"/>
              </a:spcBef>
              <a:spcAft>
                <a:spcPts val="0"/>
              </a:spcAft>
              <a:buNone/>
            </a:pPr>
            <a:r>
              <a:rPr lang="en-US" b="1">
                <a:latin typeface="Cenutry Gothic"/>
              </a:rPr>
              <a:t>Is the learner is doing any of the following ? : </a:t>
            </a:r>
            <a:endParaRPr b="1">
              <a:latin typeface="Cenutry Gothic"/>
            </a:endParaRPr>
          </a:p>
          <a:p>
            <a:pPr marL="181240" lvl="0" indent="-181240" algn="l" rtl="0">
              <a:spcBef>
                <a:spcPts val="0"/>
              </a:spcBef>
              <a:spcAft>
                <a:spcPts val="0"/>
              </a:spcAft>
              <a:buClr>
                <a:schemeClr val="dk1"/>
              </a:buClr>
              <a:buSzPts val="1200"/>
              <a:buFont typeface="Arial"/>
              <a:buChar char="•"/>
            </a:pPr>
            <a:r>
              <a:rPr lang="en-US">
                <a:latin typeface="Cenutry Gothic"/>
              </a:rPr>
              <a:t>Expressing frustration </a:t>
            </a:r>
            <a:endParaRPr>
              <a:latin typeface="Cenutry Gothic"/>
            </a:endParaRPr>
          </a:p>
          <a:p>
            <a:pPr marL="181240" lvl="0" indent="-181240" algn="l" rtl="0">
              <a:spcBef>
                <a:spcPts val="0"/>
              </a:spcBef>
              <a:spcAft>
                <a:spcPts val="0"/>
              </a:spcAft>
              <a:buClr>
                <a:schemeClr val="dk1"/>
              </a:buClr>
              <a:buSzPts val="1200"/>
              <a:buFont typeface="Arial"/>
              <a:buChar char="•"/>
            </a:pPr>
            <a:r>
              <a:rPr lang="en-US">
                <a:latin typeface="Cenutry Gothic"/>
              </a:rPr>
              <a:t>Not asking questions, shutting down, not taking in what you are saying</a:t>
            </a:r>
            <a:endParaRPr>
              <a:latin typeface="Cenutry Gothic"/>
            </a:endParaRPr>
          </a:p>
          <a:p>
            <a:pPr marL="181240" lvl="0" indent="-181240" algn="l" rtl="0">
              <a:spcBef>
                <a:spcPts val="0"/>
              </a:spcBef>
              <a:spcAft>
                <a:spcPts val="0"/>
              </a:spcAft>
              <a:buClr>
                <a:schemeClr val="dk1"/>
              </a:buClr>
              <a:buSzPts val="1200"/>
              <a:buFont typeface="Arial"/>
              <a:buChar char="•"/>
            </a:pPr>
            <a:r>
              <a:rPr lang="en-US">
                <a:latin typeface="Cenutry Gothic"/>
              </a:rPr>
              <a:t>Seeming overwhelmed</a:t>
            </a:r>
            <a:endParaRPr>
              <a:latin typeface="Cenutry Gothic"/>
            </a:endParaRPr>
          </a:p>
          <a:p>
            <a:pPr marL="181240" lvl="0" indent="-181240" algn="l" rtl="0">
              <a:spcBef>
                <a:spcPts val="0"/>
              </a:spcBef>
              <a:spcAft>
                <a:spcPts val="0"/>
              </a:spcAft>
              <a:buClr>
                <a:schemeClr val="dk1"/>
              </a:buClr>
              <a:buSzPts val="1200"/>
              <a:buFont typeface="Arial"/>
              <a:buChar char="•"/>
            </a:pPr>
            <a:r>
              <a:rPr lang="en-US">
                <a:latin typeface="Cenutry Gothic"/>
              </a:rPr>
              <a:t>Saying, “Are we done yet?” etc. </a:t>
            </a:r>
            <a:endParaRPr>
              <a:latin typeface="Cenutry Gothic"/>
            </a:endParaRPr>
          </a:p>
          <a:p>
            <a:pPr marL="181240" lvl="0" indent="-181240" algn="l" rtl="0">
              <a:spcBef>
                <a:spcPts val="0"/>
              </a:spcBef>
              <a:spcAft>
                <a:spcPts val="0"/>
              </a:spcAft>
              <a:buClr>
                <a:schemeClr val="dk1"/>
              </a:buClr>
              <a:buSzPts val="1200"/>
              <a:buFont typeface="Arial"/>
              <a:buChar char="•"/>
            </a:pPr>
            <a:r>
              <a:rPr lang="en-US">
                <a:latin typeface="Cenutry Gothic"/>
              </a:rPr>
              <a:t>Lots of yawning etc. </a:t>
            </a:r>
            <a:endParaRPr>
              <a:latin typeface="Cenutry Gothic"/>
            </a:endParaRPr>
          </a:p>
          <a:p>
            <a:pPr marL="0" lvl="0" indent="0" algn="l" rtl="0">
              <a:spcBef>
                <a:spcPts val="0"/>
              </a:spcBef>
              <a:spcAft>
                <a:spcPts val="0"/>
              </a:spcAft>
              <a:buNone/>
            </a:pPr>
            <a:r>
              <a:rPr lang="en-US">
                <a:latin typeface="Cenutry Gothic"/>
              </a:rPr>
              <a:t>These are clues that it is time to stop the session and resume another day. </a:t>
            </a:r>
            <a:endParaRPr>
              <a:latin typeface="Cenutry Gothic"/>
            </a:endParaRPr>
          </a:p>
          <a:p>
            <a:pPr marL="0" lvl="0" indent="0" algn="l" rtl="0">
              <a:spcBef>
                <a:spcPts val="0"/>
              </a:spcBef>
              <a:spcAft>
                <a:spcPts val="0"/>
              </a:spcAft>
              <a:buNone/>
            </a:pPr>
            <a:endParaRPr>
              <a:latin typeface="Cenutry Gothic"/>
            </a:endParaRPr>
          </a:p>
        </p:txBody>
      </p:sp>
      <p:sp>
        <p:nvSpPr>
          <p:cNvPr id="146" name="Google Shape;146;p7: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8: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sz="1200" b="1">
                <a:latin typeface="Cenutry Gothic"/>
                <a:cs typeface="Calibri" panose="020F0502020204030204" pitchFamily="34" charset="0"/>
              </a:rPr>
              <a:t>Slide hidden from learner</a:t>
            </a:r>
            <a:endParaRPr sz="1200" b="1">
              <a:latin typeface="Cenutry Gothic"/>
              <a:cs typeface="Calibri" panose="020F0502020204030204" pitchFamily="34" charset="0"/>
            </a:endParaRPr>
          </a:p>
          <a:p>
            <a:pPr marL="0" lvl="0" indent="0" algn="l" rtl="0">
              <a:spcBef>
                <a:spcPts val="0"/>
              </a:spcBef>
              <a:spcAft>
                <a:spcPts val="0"/>
              </a:spcAft>
              <a:buNone/>
            </a:pPr>
            <a:endParaRPr lang="en-US" sz="1200">
              <a:latin typeface="Cenutry Gothic"/>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a:latin typeface="Cenutry Gothic"/>
                <a:cs typeface="Calibri" panose="020F0502020204030204" pitchFamily="34" charset="0"/>
              </a:rPr>
              <a:t>Information for the Tutor</a:t>
            </a:r>
          </a:p>
          <a:p>
            <a:pPr marL="0" lvl="0" indent="0" algn="l" rtl="0">
              <a:spcBef>
                <a:spcPts val="0"/>
              </a:spcBef>
              <a:spcAft>
                <a:spcPts val="0"/>
              </a:spcAft>
              <a:buNone/>
            </a:pPr>
            <a:endParaRPr lang="en-CA" sz="1200">
              <a:latin typeface="Cenutry Gothic"/>
              <a:cs typeface="Calibri" panose="020F0502020204030204" pitchFamily="34" charset="0"/>
            </a:endParaRPr>
          </a:p>
          <a:p>
            <a:pPr marL="0" lvl="0" indent="0" algn="l" rtl="0">
              <a:spcBef>
                <a:spcPts val="0"/>
              </a:spcBef>
              <a:spcAft>
                <a:spcPts val="0"/>
              </a:spcAft>
              <a:buNone/>
            </a:pPr>
            <a:r>
              <a:rPr lang="en-US" sz="1200">
                <a:latin typeface="Cenutry Gothic"/>
                <a:cs typeface="Calibri" panose="020F0502020204030204" pitchFamily="34" charset="0"/>
              </a:rPr>
              <a:t>Refer to </a:t>
            </a:r>
            <a:r>
              <a:rPr lang="en-US" sz="1200" u="sng">
                <a:latin typeface="Cenutry Gothic"/>
                <a:cs typeface="Calibri" panose="020F0502020204030204" pitchFamily="34" charset="0"/>
              </a:rPr>
              <a:t>TUTOR CHECKLIST- Set up for In-Person Tutoring </a:t>
            </a:r>
            <a:endParaRPr sz="1200">
              <a:latin typeface="Cenutry Gothic"/>
              <a:cs typeface="Calibri" panose="020F0502020204030204" pitchFamily="34" charset="0"/>
            </a:endParaRPr>
          </a:p>
          <a:p>
            <a:pPr marL="0" lvl="0" indent="0" algn="l" rtl="0">
              <a:spcBef>
                <a:spcPts val="0"/>
              </a:spcBef>
              <a:spcAft>
                <a:spcPts val="0"/>
              </a:spcAft>
              <a:buNone/>
            </a:pPr>
            <a:endParaRPr sz="1200">
              <a:latin typeface="Cenutry Gothic"/>
              <a:ea typeface="Calibri"/>
              <a:cs typeface="Calibri" panose="020F0502020204030204" pitchFamily="34" charset="0"/>
              <a:sym typeface="Calibri"/>
            </a:endParaRPr>
          </a:p>
          <a:p>
            <a:pPr marL="0" lvl="0" indent="0" algn="l" rtl="0">
              <a:spcBef>
                <a:spcPts val="0"/>
              </a:spcBef>
              <a:spcAft>
                <a:spcPts val="0"/>
              </a:spcAft>
              <a:buNone/>
            </a:pPr>
            <a:r>
              <a:rPr lang="en-US" sz="1200" b="1" u="none">
                <a:latin typeface="Cenutry Gothic"/>
                <a:cs typeface="Calibri" panose="020F0502020204030204" pitchFamily="34" charset="0"/>
              </a:rPr>
              <a:t>PREPARATION</a:t>
            </a:r>
          </a:p>
          <a:p>
            <a:pPr marL="0" lvl="0" indent="0" algn="l" rtl="0">
              <a:spcBef>
                <a:spcPts val="0"/>
              </a:spcBef>
              <a:spcAft>
                <a:spcPts val="0"/>
              </a:spcAft>
              <a:buNone/>
            </a:pPr>
            <a:r>
              <a:rPr lang="en-US" sz="1200" b="0" u="none">
                <a:latin typeface="Cenutry Gothic"/>
                <a:cs typeface="Calibri" panose="020F0502020204030204" pitchFamily="34" charset="0"/>
              </a:rPr>
              <a:t>Preparation specific to the </a:t>
            </a:r>
            <a:r>
              <a:rPr lang="en-US" sz="1200" b="1" u="none">
                <a:latin typeface="Cenutry Gothic"/>
                <a:cs typeface="Calibri" panose="020F0502020204030204" pitchFamily="34" charset="0"/>
              </a:rPr>
              <a:t>PRACTICE</a:t>
            </a:r>
            <a:r>
              <a:rPr lang="en-US" sz="1200" b="0" u="none">
                <a:latin typeface="Cenutry Gothic"/>
                <a:cs typeface="Calibri" panose="020F0502020204030204" pitchFamily="34" charset="0"/>
              </a:rPr>
              <a:t> for each Part of this lesson is in the notes of each “PRACTICE” slide. </a:t>
            </a:r>
          </a:p>
          <a:p>
            <a:pPr marL="181240" lvl="0" indent="-105040" algn="l" rtl="0">
              <a:spcBef>
                <a:spcPts val="0"/>
              </a:spcBef>
              <a:spcAft>
                <a:spcPts val="0"/>
              </a:spcAft>
              <a:buClr>
                <a:schemeClr val="dk1"/>
              </a:buClr>
              <a:buSzPts val="1200"/>
              <a:buFont typeface="Arial"/>
              <a:buNone/>
            </a:pPr>
            <a:endParaRPr>
              <a:latin typeface="Cenutry Gothic"/>
            </a:endParaRPr>
          </a:p>
          <a:p>
            <a:pPr marL="0" lvl="0" indent="0" algn="l" rtl="0">
              <a:spcBef>
                <a:spcPts val="0"/>
              </a:spcBef>
              <a:spcAft>
                <a:spcPts val="0"/>
              </a:spcAft>
              <a:buNone/>
            </a:pPr>
            <a:endParaRPr>
              <a:latin typeface="Cenutry Gothic"/>
            </a:endParaRPr>
          </a:p>
          <a:p>
            <a:pPr marL="0" lvl="0" indent="0" algn="l" rtl="0">
              <a:spcBef>
                <a:spcPts val="0"/>
              </a:spcBef>
              <a:spcAft>
                <a:spcPts val="0"/>
              </a:spcAft>
              <a:buNone/>
            </a:pPr>
            <a:endParaRPr lang="en-US" b="1">
              <a:latin typeface="Cenutry Gothic"/>
            </a:endParaRPr>
          </a:p>
          <a:p>
            <a:pPr marL="0" lvl="0" indent="0" algn="l" rtl="0">
              <a:spcBef>
                <a:spcPts val="0"/>
              </a:spcBef>
              <a:spcAft>
                <a:spcPts val="0"/>
              </a:spcAft>
              <a:buNone/>
            </a:pPr>
            <a:endParaRPr>
              <a:latin typeface="Cenutry Gothic"/>
            </a:endParaRPr>
          </a:p>
        </p:txBody>
      </p:sp>
      <p:sp>
        <p:nvSpPr>
          <p:cNvPr id="155" name="Google Shape;155;p8: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4_Title and Content">
  <p:cSld name="4_Title and Content">
    <p:bg>
      <p:bgPr>
        <a:solidFill>
          <a:schemeClr val="lt1"/>
        </a:solidFill>
        <a:effectLst/>
      </p:bgPr>
    </p:bg>
    <p:spTree>
      <p:nvGrpSpPr>
        <p:cNvPr id="1" name="Shape 15"/>
        <p:cNvGrpSpPr/>
        <p:nvPr/>
      </p:nvGrpSpPr>
      <p:grpSpPr>
        <a:xfrm>
          <a:off x="0" y="0"/>
          <a:ext cx="0" cy="0"/>
          <a:chOff x="0" y="0"/>
          <a:chExt cx="0" cy="0"/>
        </a:xfrm>
      </p:grpSpPr>
      <p:pic>
        <p:nvPicPr>
          <p:cNvPr id="16" name="Google Shape;16;p31"/>
          <p:cNvPicPr preferRelativeResize="0"/>
          <p:nvPr/>
        </p:nvPicPr>
        <p:blipFill rotWithShape="1">
          <a:blip r:embed="rId2">
            <a:alphaModFix/>
          </a:blip>
          <a:srcRect/>
          <a:stretch/>
        </p:blipFill>
        <p:spPr>
          <a:xfrm>
            <a:off x="11167870" y="581613"/>
            <a:ext cx="1024130" cy="478537"/>
          </a:xfrm>
          <a:prstGeom prst="rect">
            <a:avLst/>
          </a:prstGeom>
          <a:noFill/>
          <a:ln>
            <a:noFill/>
          </a:ln>
        </p:spPr>
      </p:pic>
      <p:sp>
        <p:nvSpPr>
          <p:cNvPr id="17" name="Google Shape;17;p31"/>
          <p:cNvSpPr txBox="1">
            <a:spLocks noGrp="1"/>
          </p:cNvSpPr>
          <p:nvPr>
            <p:ph type="title"/>
          </p:nvPr>
        </p:nvSpPr>
        <p:spPr>
          <a:xfrm>
            <a:off x="1200150" y="1196975"/>
            <a:ext cx="9796182" cy="71985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B10937"/>
              </a:buClr>
              <a:buSzPts val="5400"/>
              <a:buFont typeface="Arial"/>
              <a:buNone/>
              <a:defRPr sz="5400" b="1">
                <a:solidFill>
                  <a:srgbClr val="B10937"/>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8" name="Google Shape;18;p31"/>
          <p:cNvPicPr preferRelativeResize="0"/>
          <p:nvPr/>
        </p:nvPicPr>
        <p:blipFill rotWithShape="1">
          <a:blip r:embed="rId3">
            <a:alphaModFix/>
          </a:blip>
          <a:srcRect/>
          <a:stretch/>
        </p:blipFill>
        <p:spPr>
          <a:xfrm>
            <a:off x="0" y="5851304"/>
            <a:ext cx="1286297" cy="56766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6"/>
        <p:cNvGrpSpPr/>
        <p:nvPr/>
      </p:nvGrpSpPr>
      <p:grpSpPr>
        <a:xfrm>
          <a:off x="0" y="0"/>
          <a:ext cx="0" cy="0"/>
          <a:chOff x="0" y="0"/>
          <a:chExt cx="0" cy="0"/>
        </a:xfrm>
      </p:grpSpPr>
      <p:sp>
        <p:nvSpPr>
          <p:cNvPr id="77" name="Google Shape;77;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4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2"/>
        <p:cNvGrpSpPr/>
        <p:nvPr/>
      </p:nvGrpSpPr>
      <p:grpSpPr>
        <a:xfrm>
          <a:off x="0" y="0"/>
          <a:ext cx="0" cy="0"/>
          <a:chOff x="0" y="0"/>
          <a:chExt cx="0" cy="0"/>
        </a:xfrm>
      </p:grpSpPr>
      <p:sp>
        <p:nvSpPr>
          <p:cNvPr id="83" name="Google Shape;83;p4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4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3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3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3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3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3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3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2"/>
        <p:cNvGrpSpPr/>
        <p:nvPr/>
      </p:nvGrpSpPr>
      <p:grpSpPr>
        <a:xfrm>
          <a:off x="0" y="0"/>
          <a:ext cx="0" cy="0"/>
          <a:chOff x="0" y="0"/>
          <a:chExt cx="0" cy="0"/>
        </a:xfrm>
      </p:grpSpPr>
      <p:sp>
        <p:nvSpPr>
          <p:cNvPr id="63" name="Google Shape;63;p3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3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5" name="Google Shape;65;p3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6" name="Google Shape;66;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9"/>
        <p:cNvGrpSpPr/>
        <p:nvPr/>
      </p:nvGrpSpPr>
      <p:grpSpPr>
        <a:xfrm>
          <a:off x="0" y="0"/>
          <a:ext cx="0" cy="0"/>
          <a:chOff x="0" y="0"/>
          <a:chExt cx="0" cy="0"/>
        </a:xfrm>
      </p:grpSpPr>
      <p:sp>
        <p:nvSpPr>
          <p:cNvPr id="70" name="Google Shape;70;p4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40"/>
          <p:cNvSpPr>
            <a:spLocks noGrp="1"/>
          </p:cNvSpPr>
          <p:nvPr>
            <p:ph type="pic" idx="2"/>
          </p:nvPr>
        </p:nvSpPr>
        <p:spPr>
          <a:xfrm>
            <a:off x="5183188" y="987425"/>
            <a:ext cx="6172200" cy="4873625"/>
          </a:xfrm>
          <a:prstGeom prst="rect">
            <a:avLst/>
          </a:prstGeom>
          <a:noFill/>
          <a:ln>
            <a:noFill/>
          </a:ln>
        </p:spPr>
      </p:sp>
      <p:sp>
        <p:nvSpPr>
          <p:cNvPr id="72" name="Google Shape;72;p4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3" name="Google Shape;73;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hyperlink" Target="https://youtu.be/YEHd5X-E8nc" TargetMode="Externa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hyperlink" Target="https://youtu.be/Vtd-8fFn1RE" TargetMode="Externa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s://digital-literacy.issbc.org/for-teachers"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23.xml"/><Relationship Id="rId7" Type="http://schemas.openxmlformats.org/officeDocument/2006/relationships/hyperlink" Target="https://youtu.be/qVhdskAa5FE" TargetMode="External"/><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jpe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Shape 92"/>
        <p:cNvGrpSpPr/>
        <p:nvPr/>
      </p:nvGrpSpPr>
      <p:grpSpPr>
        <a:xfrm>
          <a:off x="0" y="0"/>
          <a:ext cx="0" cy="0"/>
          <a:chOff x="0" y="0"/>
          <a:chExt cx="0" cy="0"/>
        </a:xfrm>
      </p:grpSpPr>
      <p:sp>
        <p:nvSpPr>
          <p:cNvPr id="93" name="Google Shape;93;p1"/>
          <p:cNvSpPr txBox="1">
            <a:spLocks noGrp="1"/>
          </p:cNvSpPr>
          <p:nvPr>
            <p:ph type="title"/>
          </p:nvPr>
        </p:nvSpPr>
        <p:spPr>
          <a:xfrm>
            <a:off x="10342484" y="1073838"/>
            <a:ext cx="1849515" cy="58477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B10937"/>
              </a:buClr>
              <a:buSzPts val="2400"/>
              <a:buFont typeface="Arial"/>
              <a:buNone/>
            </a:pPr>
            <a:r>
              <a:rPr lang="en-US" sz="2000"/>
              <a:t>Employment</a:t>
            </a:r>
            <a:endParaRPr sz="2000"/>
          </a:p>
        </p:txBody>
      </p:sp>
      <p:pic>
        <p:nvPicPr>
          <p:cNvPr id="94" name="Google Shape;94;p1"/>
          <p:cNvPicPr preferRelativeResize="0"/>
          <p:nvPr/>
        </p:nvPicPr>
        <p:blipFill rotWithShape="1">
          <a:blip r:embed="rId4">
            <a:alphaModFix/>
          </a:blip>
          <a:srcRect/>
          <a:stretch/>
        </p:blipFill>
        <p:spPr>
          <a:xfrm>
            <a:off x="0" y="563679"/>
            <a:ext cx="2529971" cy="1196975"/>
          </a:xfrm>
          <a:prstGeom prst="rect">
            <a:avLst/>
          </a:prstGeom>
          <a:noFill/>
          <a:ln>
            <a:noFill/>
          </a:ln>
        </p:spPr>
      </p:pic>
      <p:sp>
        <p:nvSpPr>
          <p:cNvPr id="95" name="Google Shape;95;p1"/>
          <p:cNvSpPr txBox="1"/>
          <p:nvPr/>
        </p:nvSpPr>
        <p:spPr>
          <a:xfrm>
            <a:off x="1444918" y="2468719"/>
            <a:ext cx="9989464" cy="677108"/>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4400" b="1" i="0" u="none" strike="noStrike" cap="none">
                <a:solidFill>
                  <a:schemeClr val="dk1"/>
                </a:solidFill>
                <a:latin typeface="Calibri"/>
                <a:ea typeface="Calibri"/>
                <a:cs typeface="Calibri"/>
                <a:sym typeface="Calibri"/>
              </a:rPr>
              <a:t>Mouse/ Trackpad and Navigation Skills</a:t>
            </a:r>
            <a:endParaRPr lang="en-US" sz="4400" b="1" i="0" u="none" strike="noStrike" cap="none">
              <a:solidFill>
                <a:srgbClr val="3F3F3F"/>
              </a:solidFill>
              <a:latin typeface="Calibri"/>
              <a:ea typeface="Calibri"/>
              <a:cs typeface="Calibri"/>
              <a:sym typeface="Calibri"/>
            </a:endParaRPr>
          </a:p>
        </p:txBody>
      </p:sp>
      <p:sp>
        <p:nvSpPr>
          <p:cNvPr id="96" name="Google Shape;96;p1"/>
          <p:cNvSpPr txBox="1"/>
          <p:nvPr/>
        </p:nvSpPr>
        <p:spPr>
          <a:xfrm>
            <a:off x="1524000" y="3602038"/>
            <a:ext cx="9144000" cy="830997"/>
          </a:xfrm>
          <a:prstGeom prst="rect">
            <a:avLst/>
          </a:prstGeom>
          <a:noFill/>
          <a:ln>
            <a:noFill/>
          </a:ln>
        </p:spPr>
        <p:txBody>
          <a:bodyPr spcFirstLastPara="1" wrap="square" lIns="91425" tIns="45700" rIns="91425" bIns="45700" anchor="t" anchorCtr="0">
            <a:normAutofit/>
          </a:bodyPr>
          <a:lstStyle/>
          <a:p>
            <a:pPr marL="228600" marR="0" lvl="0" indent="-228600" algn="ctr" rtl="0">
              <a:lnSpc>
                <a:spcPct val="90000"/>
              </a:lnSpc>
              <a:spcBef>
                <a:spcPts val="0"/>
              </a:spcBef>
              <a:spcAft>
                <a:spcPts val="0"/>
              </a:spcAft>
              <a:buClr>
                <a:schemeClr val="dk1"/>
              </a:buClr>
              <a:buSzPts val="3600"/>
              <a:buFont typeface="Arial"/>
              <a:buChar char="•"/>
            </a:pPr>
            <a:r>
              <a:rPr lang="en-US" sz="3600" b="1" i="0" u="none" strike="noStrike" cap="none">
                <a:solidFill>
                  <a:schemeClr val="dk1"/>
                </a:solidFill>
                <a:latin typeface="Calibri"/>
                <a:ea typeface="Calibri"/>
                <a:cs typeface="Calibri"/>
                <a:sym typeface="Calibri"/>
              </a:rPr>
              <a:t>Be Organized</a:t>
            </a:r>
            <a:endParaRPr/>
          </a:p>
        </p:txBody>
      </p:sp>
      <p:sp>
        <p:nvSpPr>
          <p:cNvPr id="97" name="Google Shape;97;p1"/>
          <p:cNvSpPr txBox="1"/>
          <p:nvPr/>
        </p:nvSpPr>
        <p:spPr>
          <a:xfrm>
            <a:off x="3352800" y="4475747"/>
            <a:ext cx="415490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highlight>
                <a:srgbClr val="FFFF00"/>
              </a:highlight>
              <a:latin typeface="Calibri"/>
              <a:ea typeface="Calibri"/>
              <a:cs typeface="Calibri"/>
              <a:sym typeface="Calibri"/>
            </a:endParaRPr>
          </a:p>
        </p:txBody>
      </p:sp>
      <p:pic>
        <p:nvPicPr>
          <p:cNvPr id="98" name="Google Shape;98;p1"/>
          <p:cNvPicPr preferRelativeResize="0"/>
          <p:nvPr/>
        </p:nvPicPr>
        <p:blipFill rotWithShape="1">
          <a:blip r:embed="rId5">
            <a:alphaModFix/>
          </a:blip>
          <a:srcRect/>
          <a:stretch/>
        </p:blipFill>
        <p:spPr>
          <a:xfrm>
            <a:off x="4821767" y="4293901"/>
            <a:ext cx="2743200" cy="1828617"/>
          </a:xfrm>
          <a:prstGeom prst="rect">
            <a:avLst/>
          </a:prstGeom>
          <a:noFill/>
          <a:ln>
            <a:noFill/>
          </a:ln>
        </p:spPr>
      </p:pic>
      <p:sp>
        <p:nvSpPr>
          <p:cNvPr id="99" name="Google Shape;99;p1"/>
          <p:cNvSpPr txBox="1"/>
          <p:nvPr/>
        </p:nvSpPr>
        <p:spPr>
          <a:xfrm>
            <a:off x="3799790" y="1583779"/>
            <a:ext cx="4787153"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a:solidFill>
                  <a:schemeClr val="dk1"/>
                </a:solidFill>
                <a:highlight>
                  <a:srgbClr val="FFFF00"/>
                </a:highlight>
                <a:latin typeface="Calibri"/>
                <a:ea typeface="Calibri"/>
                <a:cs typeface="Calibri"/>
                <a:sym typeface="Calibri"/>
              </a:rPr>
              <a:t>Slide hidden from learner</a:t>
            </a:r>
            <a:endParaRPr sz="3200">
              <a:solidFill>
                <a:schemeClr val="dk1"/>
              </a:solidFill>
              <a:highlight>
                <a:srgbClr val="FFFF00"/>
              </a:highlight>
              <a:latin typeface="Calibri"/>
              <a:ea typeface="Calibri"/>
              <a:cs typeface="Calibri"/>
              <a:sym typeface="Calibri"/>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Shape 166"/>
        <p:cNvGrpSpPr/>
        <p:nvPr/>
      </p:nvGrpSpPr>
      <p:grpSpPr>
        <a:xfrm>
          <a:off x="0" y="0"/>
          <a:ext cx="0" cy="0"/>
          <a:chOff x="0" y="0"/>
          <a:chExt cx="0" cy="0"/>
        </a:xfrm>
      </p:grpSpPr>
      <p:pic>
        <p:nvPicPr>
          <p:cNvPr id="167" name="Google Shape;167;p9"/>
          <p:cNvPicPr preferRelativeResize="0"/>
          <p:nvPr/>
        </p:nvPicPr>
        <p:blipFill rotWithShape="1">
          <a:blip r:embed="rId3">
            <a:alphaModFix/>
          </a:blip>
          <a:srcRect/>
          <a:stretch/>
        </p:blipFill>
        <p:spPr>
          <a:xfrm>
            <a:off x="0" y="531471"/>
            <a:ext cx="2529971" cy="1196975"/>
          </a:xfrm>
          <a:prstGeom prst="rect">
            <a:avLst/>
          </a:prstGeom>
          <a:noFill/>
          <a:ln>
            <a:noFill/>
          </a:ln>
        </p:spPr>
      </p:pic>
      <p:sp>
        <p:nvSpPr>
          <p:cNvPr id="168" name="Google Shape;168;p9"/>
          <p:cNvSpPr txBox="1">
            <a:spLocks noGrp="1"/>
          </p:cNvSpPr>
          <p:nvPr>
            <p:ph type="title"/>
          </p:nvPr>
        </p:nvSpPr>
        <p:spPr>
          <a:xfrm>
            <a:off x="838200" y="533299"/>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B10937"/>
              </a:buClr>
              <a:buSzPts val="5400"/>
              <a:buFont typeface="Arial"/>
              <a:buNone/>
            </a:pPr>
            <a:r>
              <a:rPr lang="en-US"/>
              <a:t>Checklist</a:t>
            </a:r>
            <a:endParaRPr/>
          </a:p>
        </p:txBody>
      </p:sp>
      <p:sp>
        <p:nvSpPr>
          <p:cNvPr id="169" name="Google Shape;169;p9"/>
          <p:cNvSpPr txBox="1"/>
          <p:nvPr/>
        </p:nvSpPr>
        <p:spPr>
          <a:xfrm>
            <a:off x="2529970" y="2619138"/>
            <a:ext cx="8664055" cy="769441"/>
          </a:xfrm>
          <a:prstGeom prst="rect">
            <a:avLst/>
          </a:prstGeom>
          <a:noFill/>
          <a:ln>
            <a:noFill/>
          </a:ln>
        </p:spPr>
        <p:txBody>
          <a:bodyPr spcFirstLastPara="1" wrap="square" lIns="91425" tIns="45700" rIns="91425" bIns="45700" anchor="t" anchorCtr="0">
            <a:spAutoFit/>
          </a:bodyPr>
          <a:lstStyle/>
          <a:p>
            <a:pPr marL="571500" marR="0" lvl="0" indent="-571500" algn="l" rtl="0">
              <a:lnSpc>
                <a:spcPct val="100000"/>
              </a:lnSpc>
              <a:spcBef>
                <a:spcPts val="0"/>
              </a:spcBef>
              <a:spcAft>
                <a:spcPts val="0"/>
              </a:spcAft>
              <a:buClr>
                <a:schemeClr val="dk1"/>
              </a:buClr>
              <a:buSzPts val="4400"/>
              <a:buFont typeface="Arial"/>
              <a:buChar char="•"/>
            </a:pPr>
            <a:r>
              <a:rPr lang="en-US" sz="4400">
                <a:solidFill>
                  <a:schemeClr val="dk1"/>
                </a:solidFill>
                <a:latin typeface="Calibri"/>
                <a:ea typeface="Calibri"/>
                <a:cs typeface="Calibri"/>
                <a:sym typeface="Calibri"/>
              </a:rPr>
              <a:t>During In-Person Tutoring</a:t>
            </a:r>
            <a:endParaRPr/>
          </a:p>
        </p:txBody>
      </p:sp>
      <p:pic>
        <p:nvPicPr>
          <p:cNvPr id="170" name="Google Shape;170;p9" descr="Two people looking at a computer&#10;&#10;Description automatically generated"/>
          <p:cNvPicPr preferRelativeResize="0"/>
          <p:nvPr/>
        </p:nvPicPr>
        <p:blipFill rotWithShape="1">
          <a:blip r:embed="rId4">
            <a:alphaModFix/>
          </a:blip>
          <a:srcRect/>
          <a:stretch/>
        </p:blipFill>
        <p:spPr>
          <a:xfrm>
            <a:off x="3922834" y="3469422"/>
            <a:ext cx="4346331" cy="2897554"/>
          </a:xfrm>
          <a:prstGeom prst="rect">
            <a:avLst/>
          </a:prstGeom>
          <a:noFill/>
          <a:ln>
            <a:noFill/>
          </a:ln>
        </p:spPr>
      </p:pic>
      <p:sp>
        <p:nvSpPr>
          <p:cNvPr id="171" name="Google Shape;171;p9"/>
          <p:cNvSpPr txBox="1"/>
          <p:nvPr/>
        </p:nvSpPr>
        <p:spPr>
          <a:xfrm>
            <a:off x="3799790" y="1858862"/>
            <a:ext cx="4787153"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a:solidFill>
                  <a:schemeClr val="dk1"/>
                </a:solidFill>
                <a:highlight>
                  <a:srgbClr val="FFFF00"/>
                </a:highlight>
                <a:latin typeface="Calibri"/>
                <a:ea typeface="Calibri"/>
                <a:cs typeface="Calibri"/>
                <a:sym typeface="Calibri"/>
              </a:rPr>
              <a:t>Slide hidden from learner</a:t>
            </a:r>
            <a:endParaRPr sz="3200">
              <a:solidFill>
                <a:schemeClr val="dk1"/>
              </a:solidFill>
              <a:highlight>
                <a:srgbClr val="FFFF00"/>
              </a:highlight>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90" name="Picture 189">
            <a:extLst>
              <a:ext uri="{FF2B5EF4-FFF2-40B4-BE49-F238E27FC236}">
                <a16:creationId xmlns:a16="http://schemas.microsoft.com/office/drawing/2014/main" id="{7AA5D1A0-BFFF-4AF4-B683-5BFFA543445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1471"/>
            <a:ext cx="2529971" cy="1196975"/>
          </a:xfrm>
          <a:prstGeom prst="rect">
            <a:avLst/>
          </a:prstGeom>
        </p:spPr>
      </p:pic>
      <p:sp>
        <p:nvSpPr>
          <p:cNvPr id="4" name="Title 1">
            <a:extLst>
              <a:ext uri="{FF2B5EF4-FFF2-40B4-BE49-F238E27FC236}">
                <a16:creationId xmlns:a16="http://schemas.microsoft.com/office/drawing/2014/main" id="{56DBECD6-4746-4980-9897-5CD89882E3BD}"/>
              </a:ext>
            </a:extLst>
          </p:cNvPr>
          <p:cNvSpPr>
            <a:spLocks noGrp="1"/>
          </p:cNvSpPr>
          <p:nvPr>
            <p:ph type="title"/>
          </p:nvPr>
        </p:nvSpPr>
        <p:spPr>
          <a:xfrm>
            <a:off x="1264985" y="531471"/>
            <a:ext cx="10515600" cy="1325563"/>
          </a:xfrm>
        </p:spPr>
        <p:txBody>
          <a:bodyPr>
            <a:normAutofit/>
          </a:bodyPr>
          <a:lstStyle/>
          <a:p>
            <a:pPr algn="ctr"/>
            <a:r>
              <a:rPr lang="en-US" sz="4400"/>
              <a:t>Set Up and Preparation</a:t>
            </a:r>
          </a:p>
        </p:txBody>
      </p:sp>
      <p:sp>
        <p:nvSpPr>
          <p:cNvPr id="5" name="TextBox 4">
            <a:extLst>
              <a:ext uri="{FF2B5EF4-FFF2-40B4-BE49-F238E27FC236}">
                <a16:creationId xmlns:a16="http://schemas.microsoft.com/office/drawing/2014/main" id="{B25DDEAB-C13E-4175-AED1-45A54FB5DD29}"/>
              </a:ext>
            </a:extLst>
          </p:cNvPr>
          <p:cNvSpPr txBox="1"/>
          <p:nvPr/>
        </p:nvSpPr>
        <p:spPr>
          <a:xfrm>
            <a:off x="2529970" y="2619138"/>
            <a:ext cx="8664055" cy="646331"/>
          </a:xfrm>
          <a:prstGeom prst="rect">
            <a:avLst/>
          </a:prstGeom>
          <a:noFill/>
        </p:spPr>
        <p:txBody>
          <a:bodyPr wrap="square">
            <a:spAutoFit/>
          </a:bodyPr>
          <a:lstStyle/>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600"/>
              <a:t>Before Remote Tutoring</a:t>
            </a:r>
          </a:p>
        </p:txBody>
      </p:sp>
      <p:sp>
        <p:nvSpPr>
          <p:cNvPr id="6" name="TextBox 5">
            <a:extLst>
              <a:ext uri="{FF2B5EF4-FFF2-40B4-BE49-F238E27FC236}">
                <a16:creationId xmlns:a16="http://schemas.microsoft.com/office/drawing/2014/main" id="{27E3E386-405A-4494-AEC6-3A38F93A4FA2}"/>
              </a:ext>
            </a:extLst>
          </p:cNvPr>
          <p:cNvSpPr txBox="1"/>
          <p:nvPr/>
        </p:nvSpPr>
        <p:spPr>
          <a:xfrm>
            <a:off x="3780149" y="1897455"/>
            <a:ext cx="4787153" cy="584775"/>
          </a:xfrm>
          <a:prstGeom prst="rect">
            <a:avLst/>
          </a:prstGeom>
          <a:noFill/>
        </p:spPr>
        <p:txBody>
          <a:bodyPr wrap="square" rtlCol="0">
            <a:spAutoFit/>
          </a:bodyPr>
          <a:lstStyle/>
          <a:p>
            <a:pPr algn="ctr"/>
            <a:r>
              <a:rPr lang="en-US" sz="3200">
                <a:highlight>
                  <a:srgbClr val="FFFF00"/>
                </a:highlight>
              </a:rPr>
              <a:t>Slide hidden from learner</a:t>
            </a:r>
            <a:endParaRPr lang="en-CA" sz="3200">
              <a:highlight>
                <a:srgbClr val="FFFF00"/>
              </a:highlight>
            </a:endParaRPr>
          </a:p>
        </p:txBody>
      </p:sp>
      <p:pic>
        <p:nvPicPr>
          <p:cNvPr id="8" name="Picture 7" descr="Remote set up showing tutor setting up. ">
            <a:extLst>
              <a:ext uri="{FF2B5EF4-FFF2-40B4-BE49-F238E27FC236}">
                <a16:creationId xmlns:a16="http://schemas.microsoft.com/office/drawing/2014/main" id="{13C2ABFA-7D8A-419F-B4DF-36AB34F07F34}"/>
              </a:ext>
            </a:extLst>
          </p:cNvPr>
          <p:cNvPicPr>
            <a:picLocks noChangeAspect="1"/>
          </p:cNvPicPr>
          <p:nvPr/>
        </p:nvPicPr>
        <p:blipFill>
          <a:blip r:embed="rId4"/>
          <a:stretch>
            <a:fillRect/>
          </a:stretch>
        </p:blipFill>
        <p:spPr>
          <a:xfrm>
            <a:off x="3296068" y="3388579"/>
            <a:ext cx="5855065" cy="2893280"/>
          </a:xfrm>
          <a:prstGeom prst="rect">
            <a:avLst/>
          </a:prstGeom>
        </p:spPr>
      </p:pic>
    </p:spTree>
    <p:extLst>
      <p:ext uri="{BB962C8B-B14F-4D97-AF65-F5344CB8AC3E}">
        <p14:creationId xmlns:p14="http://schemas.microsoft.com/office/powerpoint/2010/main" val="3979005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Shape 186"/>
        <p:cNvGrpSpPr/>
        <p:nvPr/>
      </p:nvGrpSpPr>
      <p:grpSpPr>
        <a:xfrm>
          <a:off x="0" y="0"/>
          <a:ext cx="0" cy="0"/>
          <a:chOff x="0" y="0"/>
          <a:chExt cx="0" cy="0"/>
        </a:xfrm>
      </p:grpSpPr>
      <p:pic>
        <p:nvPicPr>
          <p:cNvPr id="187" name="Google Shape;187;p11"/>
          <p:cNvPicPr preferRelativeResize="0"/>
          <p:nvPr/>
        </p:nvPicPr>
        <p:blipFill rotWithShape="1">
          <a:blip r:embed="rId3">
            <a:alphaModFix/>
          </a:blip>
          <a:srcRect/>
          <a:stretch/>
        </p:blipFill>
        <p:spPr>
          <a:xfrm>
            <a:off x="0" y="531471"/>
            <a:ext cx="2529971" cy="1196975"/>
          </a:xfrm>
          <a:prstGeom prst="rect">
            <a:avLst/>
          </a:prstGeom>
          <a:noFill/>
          <a:ln>
            <a:noFill/>
          </a:ln>
        </p:spPr>
      </p:pic>
      <p:sp>
        <p:nvSpPr>
          <p:cNvPr id="188" name="Google Shape;188;p11"/>
          <p:cNvSpPr txBox="1">
            <a:spLocks noGrp="1"/>
          </p:cNvSpPr>
          <p:nvPr>
            <p:ph type="title"/>
          </p:nvPr>
        </p:nvSpPr>
        <p:spPr>
          <a:xfrm>
            <a:off x="838200" y="531471"/>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B10937"/>
              </a:buClr>
              <a:buSzPct val="100000"/>
              <a:buFont typeface="Arial"/>
              <a:buNone/>
            </a:pPr>
            <a:br>
              <a:rPr lang="en-US"/>
            </a:br>
            <a:r>
              <a:rPr lang="en-US"/>
              <a:t>Checklist</a:t>
            </a:r>
            <a:endParaRPr/>
          </a:p>
        </p:txBody>
      </p:sp>
      <p:sp>
        <p:nvSpPr>
          <p:cNvPr id="189" name="Google Shape;189;p11"/>
          <p:cNvSpPr txBox="1"/>
          <p:nvPr/>
        </p:nvSpPr>
        <p:spPr>
          <a:xfrm>
            <a:off x="2529970" y="2619138"/>
            <a:ext cx="8664055" cy="769441"/>
          </a:xfrm>
          <a:prstGeom prst="rect">
            <a:avLst/>
          </a:prstGeom>
          <a:noFill/>
          <a:ln>
            <a:noFill/>
          </a:ln>
        </p:spPr>
        <p:txBody>
          <a:bodyPr spcFirstLastPara="1" wrap="square" lIns="91425" tIns="45700" rIns="91425" bIns="45700" anchor="t" anchorCtr="0">
            <a:spAutoFit/>
          </a:bodyPr>
          <a:lstStyle/>
          <a:p>
            <a:pPr marL="571500" marR="0" lvl="0" indent="-571500" algn="l" rtl="0">
              <a:lnSpc>
                <a:spcPct val="100000"/>
              </a:lnSpc>
              <a:spcBef>
                <a:spcPts val="0"/>
              </a:spcBef>
              <a:spcAft>
                <a:spcPts val="0"/>
              </a:spcAft>
              <a:buClr>
                <a:schemeClr val="dk1"/>
              </a:buClr>
              <a:buSzPts val="4400"/>
              <a:buFont typeface="Arial"/>
              <a:buChar char="•"/>
            </a:pPr>
            <a:r>
              <a:rPr lang="en-US" sz="4400">
                <a:solidFill>
                  <a:schemeClr val="dk1"/>
                </a:solidFill>
                <a:latin typeface="Calibri"/>
                <a:ea typeface="Calibri"/>
                <a:cs typeface="Calibri"/>
                <a:sym typeface="Calibri"/>
              </a:rPr>
              <a:t>During Remote Tutoring</a:t>
            </a:r>
            <a:endParaRPr/>
          </a:p>
        </p:txBody>
      </p:sp>
      <p:sp>
        <p:nvSpPr>
          <p:cNvPr id="190" name="Google Shape;190;p11"/>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91" name="Google Shape;191;p11" descr="A screenshot of a computer&#10;&#10;Description automatically generated with medium confidence"/>
          <p:cNvPicPr preferRelativeResize="0"/>
          <p:nvPr/>
        </p:nvPicPr>
        <p:blipFill rotWithShape="1">
          <a:blip r:embed="rId4">
            <a:alphaModFix/>
          </a:blip>
          <a:srcRect/>
          <a:stretch/>
        </p:blipFill>
        <p:spPr>
          <a:xfrm>
            <a:off x="3908981" y="3592757"/>
            <a:ext cx="3971827" cy="2482392"/>
          </a:xfrm>
          <a:prstGeom prst="rect">
            <a:avLst/>
          </a:prstGeom>
          <a:noFill/>
          <a:ln>
            <a:noFill/>
          </a:ln>
        </p:spPr>
      </p:pic>
      <p:sp>
        <p:nvSpPr>
          <p:cNvPr id="192" name="Google Shape;192;p11"/>
          <p:cNvSpPr txBox="1"/>
          <p:nvPr/>
        </p:nvSpPr>
        <p:spPr>
          <a:xfrm>
            <a:off x="3854823" y="1945698"/>
            <a:ext cx="4787153"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a:solidFill>
                  <a:schemeClr val="dk1"/>
                </a:solidFill>
                <a:highlight>
                  <a:srgbClr val="FFFF00"/>
                </a:highlight>
                <a:latin typeface="Calibri"/>
                <a:ea typeface="Calibri"/>
                <a:cs typeface="Calibri"/>
                <a:sym typeface="Calibri"/>
              </a:rPr>
              <a:t>Slide hidden from learner</a:t>
            </a:r>
            <a:endParaRPr sz="3200">
              <a:solidFill>
                <a:schemeClr val="dk1"/>
              </a:solidFill>
              <a:highlight>
                <a:srgbClr val="FFFF00"/>
              </a:highlight>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2"/>
          <p:cNvSpPr txBox="1">
            <a:spLocks noGrp="1"/>
          </p:cNvSpPr>
          <p:nvPr>
            <p:ph type="title"/>
          </p:nvPr>
        </p:nvSpPr>
        <p:spPr>
          <a:xfrm>
            <a:off x="10342484" y="1043882"/>
            <a:ext cx="1849515" cy="61473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B10937"/>
              </a:buClr>
              <a:buSzPts val="2400"/>
              <a:buFont typeface="Arial"/>
              <a:buNone/>
            </a:pPr>
            <a:r>
              <a:rPr lang="en-US" sz="2000"/>
              <a:t>Employment</a:t>
            </a:r>
            <a:endParaRPr sz="2000"/>
          </a:p>
        </p:txBody>
      </p:sp>
      <p:pic>
        <p:nvPicPr>
          <p:cNvPr id="199" name="Google Shape;199;p12"/>
          <p:cNvPicPr preferRelativeResize="0"/>
          <p:nvPr/>
        </p:nvPicPr>
        <p:blipFill rotWithShape="1">
          <a:blip r:embed="rId3">
            <a:alphaModFix/>
          </a:blip>
          <a:srcRect/>
          <a:stretch/>
        </p:blipFill>
        <p:spPr>
          <a:xfrm>
            <a:off x="0" y="563679"/>
            <a:ext cx="2529971" cy="1196975"/>
          </a:xfrm>
          <a:prstGeom prst="rect">
            <a:avLst/>
          </a:prstGeom>
          <a:noFill/>
          <a:ln>
            <a:noFill/>
          </a:ln>
        </p:spPr>
      </p:pic>
      <p:sp>
        <p:nvSpPr>
          <p:cNvPr id="200" name="Google Shape;200;p12"/>
          <p:cNvSpPr txBox="1"/>
          <p:nvPr/>
        </p:nvSpPr>
        <p:spPr>
          <a:xfrm>
            <a:off x="1627414" y="2301260"/>
            <a:ext cx="9474976" cy="677108"/>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4400" b="1" i="0" u="none" strike="noStrike" cap="none">
                <a:solidFill>
                  <a:schemeClr val="dk1"/>
                </a:solidFill>
                <a:latin typeface="Calibri"/>
                <a:ea typeface="Calibri"/>
                <a:cs typeface="Calibri"/>
                <a:sym typeface="Calibri"/>
              </a:rPr>
              <a:t>Mouse/ Trackpad and Navigation Skills</a:t>
            </a:r>
            <a:endParaRPr lang="en-US" sz="4400" b="1" i="0" u="none" strike="noStrike" cap="none">
              <a:solidFill>
                <a:srgbClr val="3F3F3F"/>
              </a:solidFill>
              <a:latin typeface="Calibri"/>
              <a:ea typeface="Calibri"/>
              <a:cs typeface="Calibri"/>
              <a:sym typeface="Calibri"/>
            </a:endParaRPr>
          </a:p>
        </p:txBody>
      </p:sp>
      <p:sp>
        <p:nvSpPr>
          <p:cNvPr id="201" name="Google Shape;201;p12"/>
          <p:cNvSpPr txBox="1"/>
          <p:nvPr/>
        </p:nvSpPr>
        <p:spPr>
          <a:xfrm>
            <a:off x="1524000" y="3602038"/>
            <a:ext cx="9144000" cy="830997"/>
          </a:xfrm>
          <a:prstGeom prst="rect">
            <a:avLst/>
          </a:prstGeom>
          <a:noFill/>
          <a:ln>
            <a:noFill/>
          </a:ln>
        </p:spPr>
        <p:txBody>
          <a:bodyPr spcFirstLastPara="1" wrap="square" lIns="91425" tIns="45700" rIns="91425" bIns="45700" anchor="t" anchorCtr="0">
            <a:normAutofit/>
          </a:bodyPr>
          <a:lstStyle/>
          <a:p>
            <a:pPr marL="228600" marR="0" lvl="0" indent="-228600" algn="ctr" rtl="0">
              <a:lnSpc>
                <a:spcPct val="90000"/>
              </a:lnSpc>
              <a:spcBef>
                <a:spcPts val="0"/>
              </a:spcBef>
              <a:spcAft>
                <a:spcPts val="0"/>
              </a:spcAft>
              <a:buClr>
                <a:schemeClr val="dk1"/>
              </a:buClr>
              <a:buSzPts val="3600"/>
              <a:buFont typeface="Arial"/>
              <a:buChar char="•"/>
            </a:pPr>
            <a:r>
              <a:rPr lang="en-US" sz="3600">
                <a:solidFill>
                  <a:schemeClr val="dk1"/>
                </a:solidFill>
                <a:latin typeface="Calibri"/>
                <a:ea typeface="Calibri"/>
                <a:cs typeface="Calibri"/>
                <a:sym typeface="Calibri"/>
              </a:rPr>
              <a:t>Be Organized</a:t>
            </a:r>
            <a:endParaRPr/>
          </a:p>
        </p:txBody>
      </p:sp>
      <p:pic>
        <p:nvPicPr>
          <p:cNvPr id="202" name="Google Shape;202;p12" descr="A computer monitor and keyboard&#10;&#10;Description automatically generated with medium confidence"/>
          <p:cNvPicPr preferRelativeResize="0"/>
          <p:nvPr/>
        </p:nvPicPr>
        <p:blipFill rotWithShape="1">
          <a:blip r:embed="rId4">
            <a:alphaModFix/>
          </a:blip>
          <a:srcRect/>
          <a:stretch/>
        </p:blipFill>
        <p:spPr>
          <a:xfrm>
            <a:off x="5010739" y="4172271"/>
            <a:ext cx="2170521" cy="173599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Shape 207"/>
        <p:cNvGrpSpPr/>
        <p:nvPr/>
      </p:nvGrpSpPr>
      <p:grpSpPr>
        <a:xfrm>
          <a:off x="0" y="0"/>
          <a:ext cx="0" cy="0"/>
          <a:chOff x="0" y="0"/>
          <a:chExt cx="0" cy="0"/>
        </a:xfrm>
      </p:grpSpPr>
      <p:pic>
        <p:nvPicPr>
          <p:cNvPr id="208" name="Google Shape;208;p13"/>
          <p:cNvPicPr preferRelativeResize="0"/>
          <p:nvPr/>
        </p:nvPicPr>
        <p:blipFill rotWithShape="1">
          <a:blip r:embed="rId3">
            <a:alphaModFix/>
          </a:blip>
          <a:srcRect/>
          <a:stretch/>
        </p:blipFill>
        <p:spPr>
          <a:xfrm>
            <a:off x="0" y="531471"/>
            <a:ext cx="2529971" cy="1196975"/>
          </a:xfrm>
          <a:prstGeom prst="rect">
            <a:avLst/>
          </a:prstGeom>
          <a:noFill/>
          <a:ln>
            <a:noFill/>
          </a:ln>
        </p:spPr>
      </p:pic>
      <p:sp>
        <p:nvSpPr>
          <p:cNvPr id="209" name="Google Shape;209;p13"/>
          <p:cNvSpPr txBox="1">
            <a:spLocks noGrp="1"/>
          </p:cNvSpPr>
          <p:nvPr>
            <p:ph type="title"/>
          </p:nvPr>
        </p:nvSpPr>
        <p:spPr>
          <a:xfrm>
            <a:off x="1264985" y="467176"/>
            <a:ext cx="10515600" cy="1325563"/>
          </a:xfrm>
          <a:prstGeom prst="rect">
            <a:avLst/>
          </a:prstGeom>
          <a:noFill/>
          <a:ln>
            <a:noFill/>
          </a:ln>
        </p:spPr>
        <p:txBody>
          <a:bodyPr spcFirstLastPara="1" wrap="square" lIns="91425" tIns="45700" rIns="91425" bIns="45700" anchor="ctr" anchorCtr="0">
            <a:normAutofit/>
          </a:bodyPr>
          <a:lstStyle/>
          <a:p>
            <a:pPr marL="0" lvl="0" indent="457200" algn="ctr" rtl="0">
              <a:lnSpc>
                <a:spcPct val="90000"/>
              </a:lnSpc>
              <a:spcBef>
                <a:spcPts val="0"/>
              </a:spcBef>
              <a:spcAft>
                <a:spcPts val="0"/>
              </a:spcAft>
              <a:buClr>
                <a:srgbClr val="B10937"/>
              </a:buClr>
              <a:buSzPts val="5400"/>
              <a:buFont typeface="Arial"/>
              <a:buNone/>
            </a:pPr>
            <a:r>
              <a:rPr lang="en-US" sz="4600"/>
              <a:t>Lesson Objectives-Part One </a:t>
            </a:r>
            <a:endParaRPr sz="4600"/>
          </a:p>
        </p:txBody>
      </p:sp>
      <p:sp>
        <p:nvSpPr>
          <p:cNvPr id="210" name="Google Shape;210;p13"/>
          <p:cNvSpPr txBox="1"/>
          <p:nvPr/>
        </p:nvSpPr>
        <p:spPr>
          <a:xfrm>
            <a:off x="2529971" y="2002089"/>
            <a:ext cx="7833229" cy="290402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4400"/>
              <a:buFont typeface="Arial"/>
              <a:buNone/>
            </a:pPr>
            <a:r>
              <a:rPr lang="en-US" sz="4400">
                <a:solidFill>
                  <a:schemeClr val="dk1"/>
                </a:solidFill>
                <a:latin typeface="Calibri"/>
                <a:ea typeface="Calibri"/>
                <a:cs typeface="Calibri"/>
                <a:sym typeface="Calibri"/>
              </a:rPr>
              <a:t> </a:t>
            </a:r>
            <a:endParaRPr/>
          </a:p>
          <a:p>
            <a:pPr marL="228600" marR="0" lvl="0" indent="-279400" algn="l" rtl="0">
              <a:lnSpc>
                <a:spcPct val="90000"/>
              </a:lnSpc>
              <a:spcBef>
                <a:spcPts val="1000"/>
              </a:spcBef>
              <a:spcAft>
                <a:spcPts val="0"/>
              </a:spcAft>
              <a:buClr>
                <a:schemeClr val="dk1"/>
              </a:buClr>
              <a:buSzPts val="4400"/>
              <a:buFont typeface="Arial"/>
              <a:buChar char="•"/>
            </a:pPr>
            <a:r>
              <a:rPr lang="en-US" sz="4400">
                <a:solidFill>
                  <a:schemeClr val="dk1"/>
                </a:solidFill>
                <a:latin typeface="Calibri"/>
                <a:ea typeface="Calibri"/>
                <a:cs typeface="Calibri"/>
                <a:sym typeface="Calibri"/>
              </a:rPr>
              <a:t>Create a Folder</a:t>
            </a:r>
            <a:endParaRPr sz="4400"/>
          </a:p>
          <a:p>
            <a:pPr marL="228600" marR="0" lvl="0" indent="-279400" algn="l" rtl="0">
              <a:lnSpc>
                <a:spcPct val="90000"/>
              </a:lnSpc>
              <a:spcBef>
                <a:spcPts val="1000"/>
              </a:spcBef>
              <a:spcAft>
                <a:spcPts val="0"/>
              </a:spcAft>
              <a:buClr>
                <a:schemeClr val="dk1"/>
              </a:buClr>
              <a:buSzPts val="4400"/>
              <a:buFont typeface="Arial"/>
              <a:buChar char="•"/>
            </a:pPr>
            <a:r>
              <a:rPr lang="en-US" sz="4400">
                <a:solidFill>
                  <a:schemeClr val="dk1"/>
                </a:solidFill>
                <a:latin typeface="Calibri"/>
                <a:ea typeface="Calibri"/>
                <a:cs typeface="Calibri"/>
                <a:sym typeface="Calibri"/>
              </a:rPr>
              <a:t>Move Files into a Folder</a:t>
            </a:r>
            <a:endParaRPr sz="44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Shape 215"/>
        <p:cNvGrpSpPr/>
        <p:nvPr/>
      </p:nvGrpSpPr>
      <p:grpSpPr>
        <a:xfrm>
          <a:off x="0" y="0"/>
          <a:ext cx="0" cy="0"/>
          <a:chOff x="0" y="0"/>
          <a:chExt cx="0" cy="0"/>
        </a:xfrm>
      </p:grpSpPr>
      <p:pic>
        <p:nvPicPr>
          <p:cNvPr id="216" name="Google Shape;216;p14"/>
          <p:cNvPicPr preferRelativeResize="0"/>
          <p:nvPr/>
        </p:nvPicPr>
        <p:blipFill rotWithShape="1">
          <a:blip r:embed="rId3">
            <a:alphaModFix/>
          </a:blip>
          <a:srcRect/>
          <a:stretch/>
        </p:blipFill>
        <p:spPr>
          <a:xfrm>
            <a:off x="0" y="531471"/>
            <a:ext cx="2529971" cy="1196975"/>
          </a:xfrm>
          <a:prstGeom prst="rect">
            <a:avLst/>
          </a:prstGeom>
          <a:noFill/>
          <a:ln>
            <a:noFill/>
          </a:ln>
        </p:spPr>
      </p:pic>
      <p:sp>
        <p:nvSpPr>
          <p:cNvPr id="217" name="Google Shape;217;p14"/>
          <p:cNvSpPr txBox="1">
            <a:spLocks noGrp="1"/>
          </p:cNvSpPr>
          <p:nvPr>
            <p:ph type="title"/>
          </p:nvPr>
        </p:nvSpPr>
        <p:spPr>
          <a:xfrm>
            <a:off x="1264985" y="467176"/>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B10937"/>
              </a:buClr>
              <a:buSzPts val="5400"/>
              <a:buFont typeface="Arial"/>
              <a:buNone/>
            </a:pPr>
            <a:r>
              <a:rPr lang="en-US"/>
              <a:t>Lesson-Part One</a:t>
            </a:r>
            <a:endParaRPr/>
          </a:p>
        </p:txBody>
      </p:sp>
      <p:pic>
        <p:nvPicPr>
          <p:cNvPr id="218" name="Google Shape;218;p14"/>
          <p:cNvPicPr preferRelativeResize="0"/>
          <p:nvPr/>
        </p:nvPicPr>
        <p:blipFill rotWithShape="1">
          <a:blip r:embed="rId4">
            <a:alphaModFix/>
          </a:blip>
          <a:srcRect/>
          <a:stretch/>
        </p:blipFill>
        <p:spPr>
          <a:xfrm>
            <a:off x="3293348" y="2247900"/>
            <a:ext cx="6398297" cy="3176905"/>
          </a:xfrm>
          <a:prstGeom prst="rect">
            <a:avLst/>
          </a:prstGeom>
          <a:noFill/>
          <a:ln>
            <a:noFill/>
          </a:ln>
        </p:spPr>
      </p:pic>
      <p:pic>
        <p:nvPicPr>
          <p:cNvPr id="219" name="Google Shape;219;p14" descr="Icon&#10;&#10;Description automatically generated">
            <a:hlinkClick r:id="rId5"/>
          </p:cNvPr>
          <p:cNvPicPr preferRelativeResize="0"/>
          <p:nvPr/>
        </p:nvPicPr>
        <p:blipFill rotWithShape="1">
          <a:blip r:embed="rId6">
            <a:alphaModFix/>
          </a:blip>
          <a:srcRect/>
          <a:stretch/>
        </p:blipFill>
        <p:spPr>
          <a:xfrm>
            <a:off x="10455021" y="1728446"/>
            <a:ext cx="1325564" cy="132556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Google Shape;225;p15"/>
          <p:cNvPicPr preferRelativeResize="0"/>
          <p:nvPr/>
        </p:nvPicPr>
        <p:blipFill rotWithShape="1">
          <a:blip r:embed="rId3">
            <a:alphaModFix/>
          </a:blip>
          <a:srcRect/>
          <a:stretch/>
        </p:blipFill>
        <p:spPr>
          <a:xfrm>
            <a:off x="0" y="531471"/>
            <a:ext cx="2529971" cy="1196975"/>
          </a:xfrm>
          <a:prstGeom prst="rect">
            <a:avLst/>
          </a:prstGeom>
          <a:noFill/>
          <a:ln>
            <a:noFill/>
          </a:ln>
        </p:spPr>
      </p:pic>
      <p:sp>
        <p:nvSpPr>
          <p:cNvPr id="226" name="Google Shape;226;p15"/>
          <p:cNvSpPr txBox="1">
            <a:spLocks noGrp="1"/>
          </p:cNvSpPr>
          <p:nvPr>
            <p:ph type="title"/>
          </p:nvPr>
        </p:nvSpPr>
        <p:spPr>
          <a:xfrm>
            <a:off x="1264985" y="467176"/>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B10937"/>
              </a:buClr>
              <a:buSzPts val="5400"/>
              <a:buFont typeface="Arial"/>
              <a:buNone/>
            </a:pPr>
            <a:r>
              <a:rPr lang="en-US"/>
              <a:t>Check Understanding</a:t>
            </a:r>
            <a:endParaRPr/>
          </a:p>
        </p:txBody>
      </p:sp>
      <p:pic>
        <p:nvPicPr>
          <p:cNvPr id="227" name="Google Shape;227;p15" descr="A red and blue logo&#10;&#10;Description automatically generated with low confidence"/>
          <p:cNvPicPr preferRelativeResize="0"/>
          <p:nvPr/>
        </p:nvPicPr>
        <p:blipFill rotWithShape="1">
          <a:blip r:embed="rId4">
            <a:alphaModFix/>
          </a:blip>
          <a:srcRect/>
          <a:stretch/>
        </p:blipFill>
        <p:spPr>
          <a:xfrm>
            <a:off x="3784209" y="2184282"/>
            <a:ext cx="4768947" cy="23844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DF"/>
        </a:solidFill>
        <a:effectLst/>
      </p:bgPr>
    </p:bg>
    <p:spTree>
      <p:nvGrpSpPr>
        <p:cNvPr id="1" name="Shape 232"/>
        <p:cNvGrpSpPr/>
        <p:nvPr/>
      </p:nvGrpSpPr>
      <p:grpSpPr>
        <a:xfrm>
          <a:off x="0" y="0"/>
          <a:ext cx="0" cy="0"/>
          <a:chOff x="0" y="0"/>
          <a:chExt cx="0" cy="0"/>
        </a:xfrm>
      </p:grpSpPr>
      <p:pic>
        <p:nvPicPr>
          <p:cNvPr id="233" name="Google Shape;233;p16"/>
          <p:cNvPicPr preferRelativeResize="0"/>
          <p:nvPr/>
        </p:nvPicPr>
        <p:blipFill rotWithShape="1">
          <a:blip r:embed="rId3">
            <a:alphaModFix/>
          </a:blip>
          <a:srcRect/>
          <a:stretch/>
        </p:blipFill>
        <p:spPr>
          <a:xfrm>
            <a:off x="0" y="531471"/>
            <a:ext cx="2529971" cy="1196975"/>
          </a:xfrm>
          <a:prstGeom prst="rect">
            <a:avLst/>
          </a:prstGeom>
          <a:noFill/>
          <a:ln>
            <a:noFill/>
          </a:ln>
        </p:spPr>
      </p:pic>
      <p:sp>
        <p:nvSpPr>
          <p:cNvPr id="234" name="Google Shape;234;p16"/>
          <p:cNvSpPr txBox="1">
            <a:spLocks noGrp="1"/>
          </p:cNvSpPr>
          <p:nvPr>
            <p:ph type="title"/>
          </p:nvPr>
        </p:nvSpPr>
        <p:spPr>
          <a:xfrm>
            <a:off x="1264985" y="467176"/>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B10937"/>
              </a:buClr>
              <a:buSzPts val="5400"/>
              <a:buFont typeface="Arial"/>
              <a:buNone/>
            </a:pPr>
            <a:r>
              <a:rPr lang="en-US"/>
              <a:t>Practice 1 </a:t>
            </a:r>
            <a:endParaRPr/>
          </a:p>
        </p:txBody>
      </p:sp>
      <p:sp>
        <p:nvSpPr>
          <p:cNvPr id="235" name="Google Shape;235;p16"/>
          <p:cNvSpPr txBox="1"/>
          <p:nvPr/>
        </p:nvSpPr>
        <p:spPr>
          <a:xfrm>
            <a:off x="2053720" y="2705745"/>
            <a:ext cx="8664055" cy="1446509"/>
          </a:xfrm>
          <a:prstGeom prst="rect">
            <a:avLst/>
          </a:prstGeom>
          <a:noFill/>
          <a:ln>
            <a:noFill/>
          </a:ln>
        </p:spPr>
        <p:txBody>
          <a:bodyPr spcFirstLastPara="1" wrap="square" lIns="91425" tIns="45700" rIns="91425" bIns="45700" anchor="t" anchorCtr="0">
            <a:spAutoFit/>
          </a:bodyPr>
          <a:lstStyle/>
          <a:p>
            <a:pPr marL="571500" marR="0" lvl="0" indent="-571500" algn="l" rtl="0">
              <a:lnSpc>
                <a:spcPct val="100000"/>
              </a:lnSpc>
              <a:spcBef>
                <a:spcPts val="0"/>
              </a:spcBef>
              <a:spcAft>
                <a:spcPts val="0"/>
              </a:spcAft>
              <a:buClr>
                <a:schemeClr val="dk1"/>
              </a:buClr>
              <a:buSzPts val="4800"/>
              <a:buFont typeface="Arial" panose="020B0604020202020204" pitchFamily="34" charset="0"/>
              <a:buChar char="•"/>
            </a:pPr>
            <a:r>
              <a:rPr lang="en-US" sz="4400">
                <a:solidFill>
                  <a:schemeClr val="dk1"/>
                </a:solidFill>
                <a:latin typeface="Calibri"/>
                <a:ea typeface="Calibri"/>
                <a:cs typeface="Calibri"/>
                <a:sym typeface="Calibri"/>
              </a:rPr>
              <a:t>Create a folder</a:t>
            </a:r>
            <a:endParaRPr sz="4400"/>
          </a:p>
          <a:p>
            <a:pPr marL="571500" marR="0" lvl="0" indent="-571500" algn="l" rtl="0">
              <a:lnSpc>
                <a:spcPct val="100000"/>
              </a:lnSpc>
              <a:spcBef>
                <a:spcPts val="0"/>
              </a:spcBef>
              <a:spcAft>
                <a:spcPts val="0"/>
              </a:spcAft>
              <a:buClr>
                <a:schemeClr val="dk1"/>
              </a:buClr>
              <a:buSzPts val="4400"/>
              <a:buFont typeface="Arial" panose="020B0604020202020204" pitchFamily="34" charset="0"/>
              <a:buChar char="•"/>
            </a:pPr>
            <a:r>
              <a:rPr lang="en-US" sz="4400">
                <a:solidFill>
                  <a:schemeClr val="dk1"/>
                </a:solidFill>
                <a:latin typeface="Calibri"/>
                <a:ea typeface="Calibri"/>
                <a:cs typeface="Calibri"/>
                <a:sym typeface="Calibri"/>
              </a:rPr>
              <a:t>Move files into a folder</a:t>
            </a:r>
            <a:endParaRPr sz="4400"/>
          </a:p>
        </p:txBody>
      </p:sp>
      <p:pic>
        <p:nvPicPr>
          <p:cNvPr id="236" name="Google Shape;236;p16" descr="A picture containing text, stationary, envelope&#10;&#10;Description automatically generated"/>
          <p:cNvPicPr preferRelativeResize="0"/>
          <p:nvPr/>
        </p:nvPicPr>
        <p:blipFill rotWithShape="1">
          <a:blip r:embed="rId4">
            <a:alphaModFix/>
          </a:blip>
          <a:srcRect l="1054" t="4205" r="-1054" b="12063"/>
          <a:stretch/>
        </p:blipFill>
        <p:spPr>
          <a:xfrm>
            <a:off x="8684969" y="2473235"/>
            <a:ext cx="3095616" cy="259202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Shape 241"/>
        <p:cNvGrpSpPr/>
        <p:nvPr/>
      </p:nvGrpSpPr>
      <p:grpSpPr>
        <a:xfrm>
          <a:off x="0" y="0"/>
          <a:ext cx="0" cy="0"/>
          <a:chOff x="0" y="0"/>
          <a:chExt cx="0" cy="0"/>
        </a:xfrm>
      </p:grpSpPr>
      <p:pic>
        <p:nvPicPr>
          <p:cNvPr id="242" name="Google Shape;242;p17"/>
          <p:cNvPicPr preferRelativeResize="0"/>
          <p:nvPr/>
        </p:nvPicPr>
        <p:blipFill rotWithShape="1">
          <a:blip r:embed="rId3">
            <a:alphaModFix/>
          </a:blip>
          <a:srcRect/>
          <a:stretch/>
        </p:blipFill>
        <p:spPr>
          <a:xfrm>
            <a:off x="0" y="531471"/>
            <a:ext cx="2529971" cy="1196975"/>
          </a:xfrm>
          <a:prstGeom prst="rect">
            <a:avLst/>
          </a:prstGeom>
          <a:noFill/>
          <a:ln>
            <a:noFill/>
          </a:ln>
        </p:spPr>
      </p:pic>
      <p:sp>
        <p:nvSpPr>
          <p:cNvPr id="243" name="Google Shape;243;p17"/>
          <p:cNvSpPr txBox="1">
            <a:spLocks noGrp="1"/>
          </p:cNvSpPr>
          <p:nvPr>
            <p:ph type="title"/>
          </p:nvPr>
        </p:nvSpPr>
        <p:spPr>
          <a:xfrm>
            <a:off x="1676400" y="539704"/>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B10937"/>
              </a:buClr>
              <a:buSzPts val="5400"/>
              <a:buFont typeface="Arial"/>
              <a:buNone/>
            </a:pPr>
            <a:r>
              <a:rPr lang="en-US" sz="4600"/>
              <a:t>Lesson Objectives – Part Two</a:t>
            </a:r>
            <a:endParaRPr sz="4600"/>
          </a:p>
        </p:txBody>
      </p:sp>
      <p:sp>
        <p:nvSpPr>
          <p:cNvPr id="244" name="Google Shape;244;p17"/>
          <p:cNvSpPr txBox="1"/>
          <p:nvPr/>
        </p:nvSpPr>
        <p:spPr>
          <a:xfrm>
            <a:off x="2529971" y="2476874"/>
            <a:ext cx="7833229" cy="2904020"/>
          </a:xfrm>
          <a:prstGeom prst="rect">
            <a:avLst/>
          </a:prstGeom>
          <a:noFill/>
          <a:ln>
            <a:noFill/>
          </a:ln>
        </p:spPr>
        <p:txBody>
          <a:bodyPr spcFirstLastPara="1" wrap="square" lIns="91425" tIns="45700" rIns="91425" bIns="45700" anchor="t" anchorCtr="0">
            <a:noAutofit/>
          </a:bodyPr>
          <a:lstStyle/>
          <a:p>
            <a:pPr marL="228600" marR="0" lvl="0" indent="-279400" algn="l" rtl="0">
              <a:lnSpc>
                <a:spcPct val="90000"/>
              </a:lnSpc>
              <a:spcBef>
                <a:spcPts val="0"/>
              </a:spcBef>
              <a:spcAft>
                <a:spcPts val="0"/>
              </a:spcAft>
              <a:buClr>
                <a:schemeClr val="dk1"/>
              </a:buClr>
              <a:buSzPts val="4400"/>
              <a:buFont typeface="Arial"/>
              <a:buChar char="•"/>
            </a:pPr>
            <a:r>
              <a:rPr lang="en-US" sz="4400">
                <a:solidFill>
                  <a:schemeClr val="dk1"/>
                </a:solidFill>
                <a:latin typeface="Calibri"/>
                <a:ea typeface="Calibri"/>
                <a:cs typeface="Calibri"/>
                <a:sym typeface="Calibri"/>
              </a:rPr>
              <a:t>Create a Sub Folder</a:t>
            </a:r>
            <a:endParaRPr/>
          </a:p>
          <a:p>
            <a:pPr marL="228600" marR="0" lvl="0" indent="-279400" algn="l" rtl="0">
              <a:lnSpc>
                <a:spcPct val="90000"/>
              </a:lnSpc>
              <a:spcBef>
                <a:spcPts val="1000"/>
              </a:spcBef>
              <a:spcAft>
                <a:spcPts val="0"/>
              </a:spcAft>
              <a:buClr>
                <a:schemeClr val="dk1"/>
              </a:buClr>
              <a:buSzPts val="4400"/>
              <a:buFont typeface="Arial"/>
              <a:buChar char="•"/>
            </a:pPr>
            <a:r>
              <a:rPr lang="en-US" sz="4400">
                <a:solidFill>
                  <a:schemeClr val="dk1"/>
                </a:solidFill>
                <a:latin typeface="Calibri"/>
                <a:ea typeface="Calibri"/>
                <a:cs typeface="Calibri"/>
                <a:sym typeface="Calibri"/>
              </a:rPr>
              <a:t>Move Files into a Sub Folder</a:t>
            </a:r>
            <a:endParaRPr/>
          </a:p>
          <a:p>
            <a:pPr marL="0" marR="0" lvl="0" indent="0" algn="l" rtl="0">
              <a:lnSpc>
                <a:spcPct val="90000"/>
              </a:lnSpc>
              <a:spcBef>
                <a:spcPts val="1000"/>
              </a:spcBef>
              <a:spcAft>
                <a:spcPts val="0"/>
              </a:spcAft>
              <a:buClr>
                <a:schemeClr val="dk1"/>
              </a:buClr>
              <a:buSzPts val="3600"/>
              <a:buFont typeface="Arial"/>
              <a:buNone/>
            </a:pPr>
            <a:endParaRPr sz="360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Shape 249"/>
        <p:cNvGrpSpPr/>
        <p:nvPr/>
      </p:nvGrpSpPr>
      <p:grpSpPr>
        <a:xfrm>
          <a:off x="0" y="0"/>
          <a:ext cx="0" cy="0"/>
          <a:chOff x="0" y="0"/>
          <a:chExt cx="0" cy="0"/>
        </a:xfrm>
      </p:grpSpPr>
      <p:pic>
        <p:nvPicPr>
          <p:cNvPr id="250" name="Google Shape;250;p18"/>
          <p:cNvPicPr preferRelativeResize="0"/>
          <p:nvPr/>
        </p:nvPicPr>
        <p:blipFill rotWithShape="1">
          <a:blip r:embed="rId3">
            <a:alphaModFix/>
          </a:blip>
          <a:srcRect/>
          <a:stretch/>
        </p:blipFill>
        <p:spPr>
          <a:xfrm>
            <a:off x="0" y="531471"/>
            <a:ext cx="2529971" cy="1196975"/>
          </a:xfrm>
          <a:prstGeom prst="rect">
            <a:avLst/>
          </a:prstGeom>
          <a:noFill/>
          <a:ln>
            <a:noFill/>
          </a:ln>
        </p:spPr>
      </p:pic>
      <p:sp>
        <p:nvSpPr>
          <p:cNvPr id="251" name="Google Shape;251;p18"/>
          <p:cNvSpPr txBox="1">
            <a:spLocks noGrp="1"/>
          </p:cNvSpPr>
          <p:nvPr>
            <p:ph type="title"/>
          </p:nvPr>
        </p:nvSpPr>
        <p:spPr>
          <a:xfrm>
            <a:off x="1264985" y="467176"/>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B10937"/>
              </a:buClr>
              <a:buSzPts val="5400"/>
              <a:buFont typeface="Arial"/>
              <a:buNone/>
            </a:pPr>
            <a:r>
              <a:rPr lang="en-US"/>
              <a:t>Lesson-Part Two</a:t>
            </a:r>
            <a:endParaRPr/>
          </a:p>
        </p:txBody>
      </p:sp>
      <p:pic>
        <p:nvPicPr>
          <p:cNvPr id="252" name="Google Shape;252;p18"/>
          <p:cNvPicPr preferRelativeResize="0"/>
          <p:nvPr/>
        </p:nvPicPr>
        <p:blipFill rotWithShape="1">
          <a:blip r:embed="rId4">
            <a:alphaModFix/>
          </a:blip>
          <a:srcRect r="12843"/>
          <a:stretch/>
        </p:blipFill>
        <p:spPr>
          <a:xfrm>
            <a:off x="1537469" y="3044223"/>
            <a:ext cx="8859384" cy="2409182"/>
          </a:xfrm>
          <a:prstGeom prst="rect">
            <a:avLst/>
          </a:prstGeom>
          <a:noFill/>
          <a:ln w="9525" cap="flat" cmpd="sng">
            <a:solidFill>
              <a:schemeClr val="dk1"/>
            </a:solidFill>
            <a:prstDash val="solid"/>
            <a:round/>
            <a:headEnd type="none" w="sm" len="sm"/>
            <a:tailEnd type="none" w="sm" len="sm"/>
          </a:ln>
        </p:spPr>
      </p:pic>
      <p:pic>
        <p:nvPicPr>
          <p:cNvPr id="253" name="Google Shape;253;p18" descr="Icon&#10;&#10;Description automatically generated">
            <a:hlinkClick r:id="rId5"/>
          </p:cNvPr>
          <p:cNvPicPr preferRelativeResize="0"/>
          <p:nvPr/>
        </p:nvPicPr>
        <p:blipFill rotWithShape="1">
          <a:blip r:embed="rId6">
            <a:alphaModFix/>
          </a:blip>
          <a:srcRect/>
          <a:stretch/>
        </p:blipFill>
        <p:spPr>
          <a:xfrm>
            <a:off x="10396853" y="1228621"/>
            <a:ext cx="1491752" cy="149175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138"/>
        <p:cNvGrpSpPr/>
        <p:nvPr/>
      </p:nvGrpSpPr>
      <p:grpSpPr>
        <a:xfrm>
          <a:off x="0" y="0"/>
          <a:ext cx="0" cy="0"/>
          <a:chOff x="0" y="0"/>
          <a:chExt cx="0" cy="0"/>
        </a:xfrm>
      </p:grpSpPr>
      <p:pic>
        <p:nvPicPr>
          <p:cNvPr id="139" name="Google Shape;139;p6"/>
          <p:cNvPicPr preferRelativeResize="0"/>
          <p:nvPr/>
        </p:nvPicPr>
        <p:blipFill rotWithShape="1">
          <a:blip r:embed="rId3">
            <a:alphaModFix/>
          </a:blip>
          <a:srcRect/>
          <a:stretch/>
        </p:blipFill>
        <p:spPr>
          <a:xfrm>
            <a:off x="0" y="531471"/>
            <a:ext cx="2529971" cy="1196975"/>
          </a:xfrm>
          <a:prstGeom prst="rect">
            <a:avLst/>
          </a:prstGeom>
          <a:noFill/>
          <a:ln>
            <a:noFill/>
          </a:ln>
        </p:spPr>
      </p:pic>
      <p:sp>
        <p:nvSpPr>
          <p:cNvPr id="140" name="Google Shape;140;p6"/>
          <p:cNvSpPr txBox="1">
            <a:spLocks noGrp="1"/>
          </p:cNvSpPr>
          <p:nvPr>
            <p:ph type="title"/>
          </p:nvPr>
        </p:nvSpPr>
        <p:spPr>
          <a:xfrm>
            <a:off x="1452350" y="416351"/>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B10937"/>
              </a:buClr>
              <a:buSzPts val="5400"/>
              <a:buFont typeface="Arial"/>
              <a:buNone/>
            </a:pPr>
            <a:r>
              <a:rPr lang="en-US" sz="4800">
                <a:latin typeface="Calibri" panose="020F0502020204030204" pitchFamily="34" charset="0"/>
                <a:cs typeface="Calibri" panose="020F0502020204030204" pitchFamily="34" charset="0"/>
              </a:rPr>
              <a:t>Pre-Requisite</a:t>
            </a:r>
            <a:r>
              <a:rPr lang="en-US" sz="4800"/>
              <a:t> Skills</a:t>
            </a:r>
            <a:endParaRPr sz="4800"/>
          </a:p>
        </p:txBody>
      </p:sp>
      <p:sp>
        <p:nvSpPr>
          <p:cNvPr id="141" name="Google Shape;141;p6"/>
          <p:cNvSpPr txBox="1"/>
          <p:nvPr/>
        </p:nvSpPr>
        <p:spPr>
          <a:xfrm>
            <a:off x="1452350" y="2163555"/>
            <a:ext cx="10374976" cy="4647386"/>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400"/>
              <a:buFont typeface="Arial"/>
              <a:buChar char="•"/>
            </a:pPr>
            <a:r>
              <a:rPr lang="en-US" sz="2200" b="0" i="0" u="none" strike="noStrike">
                <a:solidFill>
                  <a:schemeClr val="dk1"/>
                </a:solidFill>
                <a:latin typeface="Calibri"/>
                <a:ea typeface="Calibri"/>
                <a:cs typeface="Calibri"/>
                <a:sym typeface="Calibri"/>
              </a:rPr>
              <a:t>Physical ability to hold a mouse/ use a trackpad</a:t>
            </a:r>
            <a:endParaRPr sz="2200"/>
          </a:p>
          <a:p>
            <a:pPr marL="457200" marR="0" lvl="0" indent="-457200" algn="l" rtl="0">
              <a:spcBef>
                <a:spcPts val="0"/>
              </a:spcBef>
              <a:spcAft>
                <a:spcPts val="0"/>
              </a:spcAft>
              <a:buClr>
                <a:schemeClr val="dk1"/>
              </a:buClr>
              <a:buSzPts val="2400"/>
              <a:buFont typeface="Arial"/>
              <a:buChar char="•"/>
            </a:pPr>
            <a:r>
              <a:rPr lang="en-US" sz="2200" b="0" i="0" u="none" strike="noStrike">
                <a:solidFill>
                  <a:schemeClr val="dk1"/>
                </a:solidFill>
                <a:latin typeface="Calibri"/>
                <a:ea typeface="Calibri"/>
                <a:cs typeface="Calibri"/>
                <a:sym typeface="Calibri"/>
              </a:rPr>
              <a:t>Ability to recognize very simple symbols</a:t>
            </a:r>
            <a:endParaRPr sz="2200"/>
          </a:p>
          <a:p>
            <a:pPr marL="457200" marR="0" lvl="0" indent="-457200" algn="l" rtl="0">
              <a:spcBef>
                <a:spcPts val="0"/>
              </a:spcBef>
              <a:spcAft>
                <a:spcPts val="0"/>
              </a:spcAft>
              <a:buClr>
                <a:schemeClr val="dk1"/>
              </a:buClr>
              <a:buSzPts val="2400"/>
              <a:buFont typeface="Arial"/>
              <a:buChar char="•"/>
            </a:pPr>
            <a:r>
              <a:rPr lang="en-US" sz="2200" b="0" i="0" u="none" strike="noStrike">
                <a:solidFill>
                  <a:schemeClr val="dk1"/>
                </a:solidFill>
                <a:latin typeface="Calibri"/>
                <a:ea typeface="Calibri"/>
                <a:cs typeface="Calibri"/>
                <a:sym typeface="Calibri"/>
              </a:rPr>
              <a:t>Basic mouse/trackpad skills: hold mouse/ use trackpad correctly; click; double click; right click; hover</a:t>
            </a:r>
            <a:r>
              <a:rPr lang="en-US" sz="2200">
                <a:solidFill>
                  <a:schemeClr val="dk1"/>
                </a:solidFill>
                <a:latin typeface="Calibri"/>
                <a:ea typeface="Calibri"/>
                <a:cs typeface="Calibri"/>
                <a:sym typeface="Calibri"/>
              </a:rPr>
              <a:t>;</a:t>
            </a:r>
            <a:r>
              <a:rPr lang="en-US" sz="2200" b="0" i="0" u="none" strike="noStrike">
                <a:solidFill>
                  <a:schemeClr val="dk1"/>
                </a:solidFill>
                <a:latin typeface="Calibri"/>
                <a:ea typeface="Calibri"/>
                <a:cs typeface="Calibri"/>
                <a:sym typeface="Calibri"/>
              </a:rPr>
              <a:t> scroll; click, drag and drop</a:t>
            </a:r>
            <a:endParaRPr sz="2200"/>
          </a:p>
          <a:p>
            <a:pPr marL="457200" marR="0" lvl="0" indent="-457200" algn="l" rtl="0">
              <a:spcBef>
                <a:spcPts val="0"/>
              </a:spcBef>
              <a:spcAft>
                <a:spcPts val="0"/>
              </a:spcAft>
              <a:buClr>
                <a:schemeClr val="dk1"/>
              </a:buClr>
              <a:buSzPts val="2400"/>
              <a:buFont typeface="Arial"/>
              <a:buChar char="•"/>
            </a:pPr>
            <a:r>
              <a:rPr lang="en-US" sz="2200" b="0" i="0" u="none" strike="noStrike">
                <a:solidFill>
                  <a:schemeClr val="dk1"/>
                </a:solidFill>
                <a:latin typeface="Calibri"/>
                <a:ea typeface="Calibri"/>
                <a:cs typeface="Calibri"/>
                <a:sym typeface="Calibri"/>
              </a:rPr>
              <a:t>Basic navigation: scroll; cursor shapes; where and how to place a cursor; </a:t>
            </a:r>
            <a:r>
              <a:rPr lang="en-US" sz="2200" b="0" i="0" u="none" strike="noStrike">
                <a:solidFill>
                  <a:srgbClr val="000000"/>
                </a:solidFill>
                <a:effectLst/>
                <a:latin typeface="Calibri" panose="020F0502020204030204" pitchFamily="34" charset="0"/>
              </a:rPr>
              <a:t>recognize some icons (search etc. )</a:t>
            </a:r>
            <a:r>
              <a:rPr lang="en-US" sz="2200" b="0" i="0">
                <a:solidFill>
                  <a:srgbClr val="000000"/>
                </a:solidFill>
                <a:effectLst/>
                <a:latin typeface="Calibri" panose="020F0502020204030204" pitchFamily="34" charset="0"/>
              </a:rPr>
              <a:t>​</a:t>
            </a:r>
          </a:p>
          <a:p>
            <a:pPr marL="457200" marR="0" lvl="0" indent="-457200" algn="l" rtl="0">
              <a:spcBef>
                <a:spcPts val="0"/>
              </a:spcBef>
              <a:spcAft>
                <a:spcPts val="0"/>
              </a:spcAft>
              <a:buClr>
                <a:schemeClr val="dk1"/>
              </a:buClr>
              <a:buSzPts val="2400"/>
              <a:buFont typeface="Arial"/>
              <a:buChar char="•"/>
            </a:pPr>
            <a:r>
              <a:rPr lang="en-US" sz="2200" b="0" i="0" u="none" strike="noStrike">
                <a:solidFill>
                  <a:srgbClr val="000000"/>
                </a:solidFill>
                <a:effectLst/>
                <a:latin typeface="Calibri" panose="020F0502020204030204" pitchFamily="34" charset="0"/>
              </a:rPr>
              <a:t>Ability to recognize letters and Enter key on keyboard and type (one finger is ok)</a:t>
            </a:r>
            <a:endParaRPr lang="en-US" sz="2200" b="0" i="0">
              <a:solidFill>
                <a:srgbClr val="000000"/>
              </a:solidFill>
              <a:effectLst/>
              <a:latin typeface="Arial" panose="020B0604020202020204" pitchFamily="34" charset="0"/>
            </a:endParaRPr>
          </a:p>
          <a:p>
            <a:pPr marL="457200" marR="0" lvl="0" indent="-457200" algn="l" rtl="0">
              <a:spcBef>
                <a:spcPts val="0"/>
              </a:spcBef>
              <a:spcAft>
                <a:spcPts val="0"/>
              </a:spcAft>
              <a:buClr>
                <a:schemeClr val="dk1"/>
              </a:buClr>
              <a:buSzPts val="2400"/>
              <a:buFont typeface="Arial"/>
              <a:buChar char="•"/>
            </a:pPr>
            <a:endParaRPr/>
          </a:p>
          <a:p>
            <a:pPr marL="0" marR="0" lvl="0" indent="0" algn="l" rtl="0">
              <a:spcBef>
                <a:spcPts val="0"/>
              </a:spcBef>
              <a:spcAft>
                <a:spcPts val="0"/>
              </a:spcAft>
              <a:buNone/>
            </a:pPr>
            <a:r>
              <a:rPr lang="en-US" sz="2400" b="1">
                <a:solidFill>
                  <a:schemeClr val="dk1"/>
                </a:solidFill>
                <a:latin typeface="Calibri"/>
                <a:ea typeface="Calibri"/>
                <a:cs typeface="Calibri"/>
                <a:sym typeface="Calibri"/>
              </a:rPr>
              <a:t>LINK to the DLCR:</a:t>
            </a:r>
            <a:endParaRPr b="1"/>
          </a:p>
          <a:p>
            <a:pPr marL="0" marR="0" lvl="0" indent="0" algn="l" rtl="0">
              <a:spcBef>
                <a:spcPts val="0"/>
              </a:spcBef>
              <a:spcAft>
                <a:spcPts val="0"/>
              </a:spcAft>
              <a:buNone/>
            </a:pPr>
            <a:r>
              <a:rPr lang="en-US" sz="24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https://digital-literacy.issbc.org/for-teachers</a:t>
            </a:r>
            <a:r>
              <a:rPr lang="en-US" sz="2400">
                <a:solidFill>
                  <a:schemeClr val="dk1"/>
                </a:solidFill>
                <a:latin typeface="Calibri"/>
                <a:ea typeface="Calibri"/>
                <a:cs typeface="Calibri"/>
                <a:sym typeface="Calibri"/>
              </a:rPr>
              <a:t>/</a:t>
            </a:r>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Password: Diglit4T</a:t>
            </a:r>
            <a:endParaRPr/>
          </a:p>
          <a:p>
            <a:pPr marL="457200" marR="0" lvl="0" indent="-254000" algn="l" rtl="0">
              <a:spcBef>
                <a:spcPts val="0"/>
              </a:spcBef>
              <a:spcAft>
                <a:spcPts val="0"/>
              </a:spcAft>
              <a:buClr>
                <a:schemeClr val="dk1"/>
              </a:buClr>
              <a:buSzPts val="3200"/>
              <a:buFont typeface="Arial"/>
              <a:buNone/>
            </a:pPr>
            <a:endParaRPr sz="3200">
              <a:solidFill>
                <a:schemeClr val="dk1"/>
              </a:solidFill>
              <a:latin typeface="Calibri"/>
              <a:ea typeface="Calibri"/>
              <a:cs typeface="Calibri"/>
              <a:sym typeface="Calibri"/>
            </a:endParaRPr>
          </a:p>
        </p:txBody>
      </p:sp>
      <p:sp>
        <p:nvSpPr>
          <p:cNvPr id="142" name="Google Shape;142;p6"/>
          <p:cNvSpPr txBox="1"/>
          <p:nvPr/>
        </p:nvSpPr>
        <p:spPr>
          <a:xfrm>
            <a:off x="3799790" y="1583779"/>
            <a:ext cx="4787153"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a:solidFill>
                  <a:schemeClr val="dk1"/>
                </a:solidFill>
                <a:highlight>
                  <a:srgbClr val="FFFF00"/>
                </a:highlight>
                <a:latin typeface="Calibri"/>
                <a:ea typeface="Calibri"/>
                <a:cs typeface="Calibri"/>
                <a:sym typeface="Calibri"/>
              </a:rPr>
              <a:t>Slide hidden from learner</a:t>
            </a:r>
            <a:endParaRPr sz="3200">
              <a:solidFill>
                <a:schemeClr val="dk1"/>
              </a:solidFill>
              <a:highlight>
                <a:srgbClr val="FFFF00"/>
              </a:highlight>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259" name="Google Shape;259;p19"/>
          <p:cNvPicPr preferRelativeResize="0"/>
          <p:nvPr/>
        </p:nvPicPr>
        <p:blipFill rotWithShape="1">
          <a:blip r:embed="rId3">
            <a:alphaModFix/>
          </a:blip>
          <a:srcRect/>
          <a:stretch/>
        </p:blipFill>
        <p:spPr>
          <a:xfrm>
            <a:off x="0" y="531471"/>
            <a:ext cx="2529971" cy="1196975"/>
          </a:xfrm>
          <a:prstGeom prst="rect">
            <a:avLst/>
          </a:prstGeom>
          <a:noFill/>
          <a:ln>
            <a:noFill/>
          </a:ln>
        </p:spPr>
      </p:pic>
      <p:sp>
        <p:nvSpPr>
          <p:cNvPr id="260" name="Google Shape;260;p19"/>
          <p:cNvSpPr txBox="1">
            <a:spLocks noGrp="1"/>
          </p:cNvSpPr>
          <p:nvPr>
            <p:ph type="title"/>
          </p:nvPr>
        </p:nvSpPr>
        <p:spPr>
          <a:xfrm>
            <a:off x="1264985" y="467176"/>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B10937"/>
              </a:buClr>
              <a:buSzPts val="5400"/>
              <a:buFont typeface="Arial"/>
              <a:buNone/>
            </a:pPr>
            <a:r>
              <a:rPr lang="en-US"/>
              <a:t>Check Understanding</a:t>
            </a:r>
            <a:endParaRPr/>
          </a:p>
        </p:txBody>
      </p:sp>
      <p:pic>
        <p:nvPicPr>
          <p:cNvPr id="261" name="Google Shape;261;p19" descr="A red and blue logo&#10;&#10;Description automatically generated with low confidence"/>
          <p:cNvPicPr preferRelativeResize="0"/>
          <p:nvPr/>
        </p:nvPicPr>
        <p:blipFill rotWithShape="1">
          <a:blip r:embed="rId4">
            <a:alphaModFix/>
          </a:blip>
          <a:srcRect/>
          <a:stretch/>
        </p:blipFill>
        <p:spPr>
          <a:xfrm>
            <a:off x="3931846" y="2377675"/>
            <a:ext cx="4382160" cy="219108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DF"/>
        </a:solidFill>
        <a:effectLst/>
      </p:bgPr>
    </p:bg>
    <p:spTree>
      <p:nvGrpSpPr>
        <p:cNvPr id="1" name="Shape 266"/>
        <p:cNvGrpSpPr/>
        <p:nvPr/>
      </p:nvGrpSpPr>
      <p:grpSpPr>
        <a:xfrm>
          <a:off x="0" y="0"/>
          <a:ext cx="0" cy="0"/>
          <a:chOff x="0" y="0"/>
          <a:chExt cx="0" cy="0"/>
        </a:xfrm>
      </p:grpSpPr>
      <p:pic>
        <p:nvPicPr>
          <p:cNvPr id="267" name="Google Shape;267;p20"/>
          <p:cNvPicPr preferRelativeResize="0"/>
          <p:nvPr/>
        </p:nvPicPr>
        <p:blipFill rotWithShape="1">
          <a:blip r:embed="rId3">
            <a:alphaModFix/>
          </a:blip>
          <a:srcRect/>
          <a:stretch/>
        </p:blipFill>
        <p:spPr>
          <a:xfrm>
            <a:off x="0" y="531471"/>
            <a:ext cx="2529971" cy="1196975"/>
          </a:xfrm>
          <a:prstGeom prst="rect">
            <a:avLst/>
          </a:prstGeom>
          <a:noFill/>
          <a:ln>
            <a:noFill/>
          </a:ln>
        </p:spPr>
      </p:pic>
      <p:sp>
        <p:nvSpPr>
          <p:cNvPr id="268" name="Google Shape;268;p20"/>
          <p:cNvSpPr txBox="1">
            <a:spLocks noGrp="1"/>
          </p:cNvSpPr>
          <p:nvPr>
            <p:ph type="title"/>
          </p:nvPr>
        </p:nvSpPr>
        <p:spPr>
          <a:xfrm>
            <a:off x="1264985" y="467176"/>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B10937"/>
              </a:buClr>
              <a:buSzPts val="5400"/>
              <a:buFont typeface="Arial"/>
              <a:buNone/>
            </a:pPr>
            <a:r>
              <a:rPr lang="en-US"/>
              <a:t>Practice 2 </a:t>
            </a:r>
            <a:endParaRPr/>
          </a:p>
        </p:txBody>
      </p:sp>
      <p:sp>
        <p:nvSpPr>
          <p:cNvPr id="269" name="Google Shape;269;p20"/>
          <p:cNvSpPr txBox="1"/>
          <p:nvPr/>
        </p:nvSpPr>
        <p:spPr>
          <a:xfrm>
            <a:off x="2529971" y="2200038"/>
            <a:ext cx="8664055" cy="1446550"/>
          </a:xfrm>
          <a:prstGeom prst="rect">
            <a:avLst/>
          </a:prstGeom>
          <a:noFill/>
          <a:ln>
            <a:noFill/>
          </a:ln>
        </p:spPr>
        <p:txBody>
          <a:bodyPr spcFirstLastPara="1" wrap="square" lIns="91425" tIns="45700" rIns="91425" bIns="45700" anchor="t" anchorCtr="0">
            <a:spAutoFit/>
          </a:bodyPr>
          <a:lstStyle/>
          <a:p>
            <a:pPr marL="571500" marR="0" lvl="0" indent="-571500" algn="l" rtl="0">
              <a:spcBef>
                <a:spcPts val="0"/>
              </a:spcBef>
              <a:spcAft>
                <a:spcPts val="0"/>
              </a:spcAft>
              <a:buClr>
                <a:schemeClr val="dk1"/>
              </a:buClr>
              <a:buSzPts val="4400"/>
              <a:buFont typeface="Arial"/>
              <a:buChar char="•"/>
            </a:pPr>
            <a:r>
              <a:rPr lang="en-US" sz="4400">
                <a:solidFill>
                  <a:schemeClr val="dk1"/>
                </a:solidFill>
                <a:latin typeface="Calibri"/>
                <a:ea typeface="Calibri"/>
                <a:cs typeface="Calibri"/>
                <a:sym typeface="Calibri"/>
              </a:rPr>
              <a:t>Create a Sub Folder</a:t>
            </a:r>
            <a:endParaRPr/>
          </a:p>
          <a:p>
            <a:pPr marL="571500" marR="0" lvl="0" indent="-571500" algn="l" rtl="0">
              <a:spcBef>
                <a:spcPts val="0"/>
              </a:spcBef>
              <a:spcAft>
                <a:spcPts val="0"/>
              </a:spcAft>
              <a:buClr>
                <a:schemeClr val="dk1"/>
              </a:buClr>
              <a:buSzPts val="4400"/>
              <a:buFont typeface="Arial"/>
              <a:buChar char="•"/>
            </a:pPr>
            <a:r>
              <a:rPr lang="en-US" sz="4400">
                <a:solidFill>
                  <a:schemeClr val="dk1"/>
                </a:solidFill>
                <a:latin typeface="Calibri"/>
                <a:ea typeface="Calibri"/>
                <a:cs typeface="Calibri"/>
                <a:sym typeface="Calibri"/>
              </a:rPr>
              <a:t>Move Files into a Sub Folder</a:t>
            </a:r>
            <a:endParaRPr/>
          </a:p>
        </p:txBody>
      </p:sp>
      <p:pic>
        <p:nvPicPr>
          <p:cNvPr id="270" name="Google Shape;270;p20"/>
          <p:cNvPicPr preferRelativeResize="0"/>
          <p:nvPr/>
        </p:nvPicPr>
        <p:blipFill rotWithShape="1">
          <a:blip r:embed="rId4">
            <a:alphaModFix/>
          </a:blip>
          <a:srcRect/>
          <a:stretch/>
        </p:blipFill>
        <p:spPr>
          <a:xfrm>
            <a:off x="2016831" y="3950681"/>
            <a:ext cx="9011908" cy="2229161"/>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Shape 275"/>
        <p:cNvGrpSpPr/>
        <p:nvPr/>
      </p:nvGrpSpPr>
      <p:grpSpPr>
        <a:xfrm>
          <a:off x="0" y="0"/>
          <a:ext cx="0" cy="0"/>
          <a:chOff x="0" y="0"/>
          <a:chExt cx="0" cy="0"/>
        </a:xfrm>
      </p:grpSpPr>
      <p:pic>
        <p:nvPicPr>
          <p:cNvPr id="276" name="Google Shape;276;p21"/>
          <p:cNvPicPr preferRelativeResize="0"/>
          <p:nvPr/>
        </p:nvPicPr>
        <p:blipFill rotWithShape="1">
          <a:blip r:embed="rId3">
            <a:alphaModFix/>
          </a:blip>
          <a:srcRect/>
          <a:stretch/>
        </p:blipFill>
        <p:spPr>
          <a:xfrm>
            <a:off x="0" y="531471"/>
            <a:ext cx="2529971" cy="1196975"/>
          </a:xfrm>
          <a:prstGeom prst="rect">
            <a:avLst/>
          </a:prstGeom>
          <a:noFill/>
          <a:ln>
            <a:noFill/>
          </a:ln>
        </p:spPr>
      </p:pic>
      <p:sp>
        <p:nvSpPr>
          <p:cNvPr id="277" name="Google Shape;277;p21"/>
          <p:cNvSpPr txBox="1">
            <a:spLocks noGrp="1"/>
          </p:cNvSpPr>
          <p:nvPr>
            <p:ph type="title"/>
          </p:nvPr>
        </p:nvSpPr>
        <p:spPr>
          <a:xfrm>
            <a:off x="1539305" y="467176"/>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B10937"/>
              </a:buClr>
              <a:buSzPts val="5400"/>
              <a:buFont typeface="Arial"/>
              <a:buNone/>
            </a:pPr>
            <a:r>
              <a:rPr lang="en-US" sz="4800"/>
              <a:t>  </a:t>
            </a:r>
            <a:r>
              <a:rPr lang="en-US" sz="4400"/>
              <a:t>Lesson </a:t>
            </a:r>
            <a:r>
              <a:rPr lang="en-US" sz="4600"/>
              <a:t>Objectives-Part</a:t>
            </a:r>
            <a:r>
              <a:rPr lang="en-US" sz="4400"/>
              <a:t> Three </a:t>
            </a:r>
            <a:endParaRPr sz="4400"/>
          </a:p>
        </p:txBody>
      </p:sp>
      <p:sp>
        <p:nvSpPr>
          <p:cNvPr id="278" name="Google Shape;278;p21"/>
          <p:cNvSpPr txBox="1"/>
          <p:nvPr/>
        </p:nvSpPr>
        <p:spPr>
          <a:xfrm>
            <a:off x="2529971" y="2402139"/>
            <a:ext cx="7833229" cy="2446820"/>
          </a:xfrm>
          <a:prstGeom prst="rect">
            <a:avLst/>
          </a:prstGeom>
          <a:noFill/>
          <a:ln>
            <a:noFill/>
          </a:ln>
        </p:spPr>
        <p:txBody>
          <a:bodyPr spcFirstLastPara="1" wrap="square" lIns="91425" tIns="45700" rIns="91425" bIns="45700" anchor="t" anchorCtr="0">
            <a:noAutofit/>
          </a:bodyPr>
          <a:lstStyle/>
          <a:p>
            <a:pPr marR="0" lvl="0" algn="l" rtl="0">
              <a:lnSpc>
                <a:spcPct val="90000"/>
              </a:lnSpc>
              <a:spcBef>
                <a:spcPts val="0"/>
              </a:spcBef>
              <a:spcAft>
                <a:spcPts val="0"/>
              </a:spcAft>
              <a:buClr>
                <a:schemeClr val="dk1"/>
              </a:buClr>
              <a:buSzPts val="4400"/>
            </a:pPr>
            <a:r>
              <a:rPr lang="en-US" sz="4400">
                <a:solidFill>
                  <a:schemeClr val="dk1"/>
                </a:solidFill>
                <a:latin typeface="Calibri"/>
                <a:ea typeface="Calibri"/>
                <a:cs typeface="Calibri"/>
                <a:sym typeface="Calibri"/>
              </a:rPr>
              <a:t>Find Files on the Computer</a:t>
            </a:r>
          </a:p>
          <a:p>
            <a:pPr marR="0" lvl="0" algn="l" rtl="0">
              <a:lnSpc>
                <a:spcPct val="90000"/>
              </a:lnSpc>
              <a:spcBef>
                <a:spcPts val="0"/>
              </a:spcBef>
              <a:spcAft>
                <a:spcPts val="0"/>
              </a:spcAft>
              <a:buClr>
                <a:schemeClr val="dk1"/>
              </a:buClr>
              <a:buSzPts val="4400"/>
            </a:pPr>
            <a:endParaRPr/>
          </a:p>
          <a:p>
            <a:pPr marL="571500" lvl="8" indent="-571500">
              <a:lnSpc>
                <a:spcPct val="90000"/>
              </a:lnSpc>
              <a:spcBef>
                <a:spcPts val="1000"/>
              </a:spcBef>
              <a:buClr>
                <a:schemeClr val="dk1"/>
              </a:buClr>
              <a:buSzPts val="4400"/>
              <a:buFont typeface="Arial" panose="020B0604020202020204" pitchFamily="34" charset="0"/>
              <a:buChar char="•"/>
            </a:pPr>
            <a:r>
              <a:rPr lang="en-US" sz="3600">
                <a:solidFill>
                  <a:schemeClr val="dk1"/>
                </a:solidFill>
                <a:latin typeface="Calibri"/>
                <a:ea typeface="Calibri"/>
                <a:cs typeface="Calibri"/>
                <a:sym typeface="Calibri"/>
              </a:rPr>
              <a:t>Using File Explorer</a:t>
            </a:r>
            <a:endParaRPr sz="3600"/>
          </a:p>
          <a:p>
            <a:pPr marL="571500" lvl="7" indent="-571500">
              <a:lnSpc>
                <a:spcPct val="90000"/>
              </a:lnSpc>
              <a:spcBef>
                <a:spcPts val="1000"/>
              </a:spcBef>
              <a:buClr>
                <a:schemeClr val="dk1"/>
              </a:buClr>
              <a:buSzPts val="4400"/>
              <a:buFont typeface="Arial" panose="020B0604020202020204" pitchFamily="34" charset="0"/>
              <a:buChar char="•"/>
            </a:pPr>
            <a:r>
              <a:rPr lang="en-US" sz="3600">
                <a:solidFill>
                  <a:schemeClr val="dk1"/>
                </a:solidFill>
                <a:latin typeface="Calibri"/>
                <a:ea typeface="Calibri"/>
                <a:cs typeface="Calibri"/>
                <a:sym typeface="Calibri"/>
              </a:rPr>
              <a:t>Using Windows Search Bar</a:t>
            </a:r>
            <a:endParaRPr sz="36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Shape 283"/>
        <p:cNvGrpSpPr/>
        <p:nvPr/>
      </p:nvGrpSpPr>
      <p:grpSpPr>
        <a:xfrm>
          <a:off x="0" y="0"/>
          <a:ext cx="0" cy="0"/>
          <a:chOff x="0" y="0"/>
          <a:chExt cx="0" cy="0"/>
        </a:xfrm>
      </p:grpSpPr>
      <p:pic>
        <p:nvPicPr>
          <p:cNvPr id="284" name="Google Shape;284;p22"/>
          <p:cNvPicPr preferRelativeResize="0"/>
          <p:nvPr/>
        </p:nvPicPr>
        <p:blipFill rotWithShape="1">
          <a:blip r:embed="rId4">
            <a:alphaModFix/>
          </a:blip>
          <a:srcRect/>
          <a:stretch/>
        </p:blipFill>
        <p:spPr>
          <a:xfrm>
            <a:off x="0" y="531471"/>
            <a:ext cx="2529971" cy="1196975"/>
          </a:xfrm>
          <a:prstGeom prst="rect">
            <a:avLst/>
          </a:prstGeom>
          <a:noFill/>
          <a:ln>
            <a:noFill/>
          </a:ln>
        </p:spPr>
      </p:pic>
      <p:sp>
        <p:nvSpPr>
          <p:cNvPr id="285" name="Google Shape;285;p22"/>
          <p:cNvSpPr txBox="1">
            <a:spLocks noGrp="1"/>
          </p:cNvSpPr>
          <p:nvPr>
            <p:ph type="title"/>
          </p:nvPr>
        </p:nvSpPr>
        <p:spPr>
          <a:xfrm>
            <a:off x="1264985" y="467176"/>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B10937"/>
              </a:buClr>
              <a:buSzPts val="5400"/>
              <a:buFont typeface="Arial"/>
              <a:buNone/>
            </a:pPr>
            <a:r>
              <a:rPr lang="en-US"/>
              <a:t>Lesson-Part Three </a:t>
            </a:r>
            <a:endParaRPr/>
          </a:p>
        </p:txBody>
      </p:sp>
      <p:pic>
        <p:nvPicPr>
          <p:cNvPr id="286" name="Google Shape;286;p22" descr="Shape&#10;&#10;Description automatically generated"/>
          <p:cNvPicPr preferRelativeResize="0"/>
          <p:nvPr/>
        </p:nvPicPr>
        <p:blipFill rotWithShape="1">
          <a:blip r:embed="rId5">
            <a:alphaModFix/>
          </a:blip>
          <a:srcRect/>
          <a:stretch/>
        </p:blipFill>
        <p:spPr>
          <a:xfrm>
            <a:off x="1866899" y="2207294"/>
            <a:ext cx="3133057" cy="3149753"/>
          </a:xfrm>
          <a:prstGeom prst="rect">
            <a:avLst/>
          </a:prstGeom>
          <a:noFill/>
          <a:ln>
            <a:noFill/>
          </a:ln>
        </p:spPr>
      </p:pic>
      <p:pic>
        <p:nvPicPr>
          <p:cNvPr id="287" name="Google Shape;287;p22" descr="Graphical user interface, text&#10;&#10;Description automatically generated"/>
          <p:cNvPicPr preferRelativeResize="0"/>
          <p:nvPr/>
        </p:nvPicPr>
        <p:blipFill rotWithShape="1">
          <a:blip r:embed="rId6">
            <a:alphaModFix/>
          </a:blip>
          <a:srcRect l="8413" t="20277" r="11650" b="21993"/>
          <a:stretch/>
        </p:blipFill>
        <p:spPr>
          <a:xfrm>
            <a:off x="4999957" y="2951026"/>
            <a:ext cx="4305993" cy="2072681"/>
          </a:xfrm>
          <a:prstGeom prst="rect">
            <a:avLst/>
          </a:prstGeom>
          <a:noFill/>
          <a:ln>
            <a:noFill/>
          </a:ln>
        </p:spPr>
      </p:pic>
      <p:pic>
        <p:nvPicPr>
          <p:cNvPr id="288" name="Google Shape;288;p22" descr="Icon&#10;&#10;Description automatically generated">
            <a:hlinkClick r:id="rId7"/>
          </p:cNvPr>
          <p:cNvPicPr preferRelativeResize="0"/>
          <p:nvPr/>
        </p:nvPicPr>
        <p:blipFill rotWithShape="1">
          <a:blip r:embed="rId8">
            <a:alphaModFix/>
          </a:blip>
          <a:srcRect/>
          <a:stretch/>
        </p:blipFill>
        <p:spPr>
          <a:xfrm>
            <a:off x="10131281" y="1301723"/>
            <a:ext cx="1649303" cy="1649303"/>
          </a:xfrm>
          <a:prstGeom prst="rect">
            <a:avLst/>
          </a:prstGeom>
          <a:noFill/>
          <a:ln>
            <a:noFill/>
          </a:ln>
        </p:spPr>
      </p:pic>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pic>
        <p:nvPicPr>
          <p:cNvPr id="294" name="Google Shape;294;p23"/>
          <p:cNvPicPr preferRelativeResize="0"/>
          <p:nvPr/>
        </p:nvPicPr>
        <p:blipFill rotWithShape="1">
          <a:blip r:embed="rId3">
            <a:alphaModFix/>
          </a:blip>
          <a:srcRect/>
          <a:stretch/>
        </p:blipFill>
        <p:spPr>
          <a:xfrm>
            <a:off x="0" y="531471"/>
            <a:ext cx="2529971" cy="1196975"/>
          </a:xfrm>
          <a:prstGeom prst="rect">
            <a:avLst/>
          </a:prstGeom>
          <a:noFill/>
          <a:ln>
            <a:noFill/>
          </a:ln>
        </p:spPr>
      </p:pic>
      <p:sp>
        <p:nvSpPr>
          <p:cNvPr id="295" name="Google Shape;295;p23"/>
          <p:cNvSpPr txBox="1">
            <a:spLocks noGrp="1"/>
          </p:cNvSpPr>
          <p:nvPr>
            <p:ph type="title"/>
          </p:nvPr>
        </p:nvSpPr>
        <p:spPr>
          <a:xfrm>
            <a:off x="1264985" y="467176"/>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B10937"/>
              </a:buClr>
              <a:buSzPts val="5400"/>
              <a:buFont typeface="Arial"/>
              <a:buNone/>
            </a:pPr>
            <a:r>
              <a:rPr lang="en-US"/>
              <a:t>Check Understanding</a:t>
            </a:r>
            <a:endParaRPr/>
          </a:p>
        </p:txBody>
      </p:sp>
      <p:pic>
        <p:nvPicPr>
          <p:cNvPr id="296" name="Google Shape;296;p23" descr="A red and blue logo&#10;&#10;Description automatically generated with low confidence"/>
          <p:cNvPicPr preferRelativeResize="0"/>
          <p:nvPr/>
        </p:nvPicPr>
        <p:blipFill rotWithShape="1">
          <a:blip r:embed="rId4">
            <a:alphaModFix/>
          </a:blip>
          <a:srcRect/>
          <a:stretch/>
        </p:blipFill>
        <p:spPr>
          <a:xfrm>
            <a:off x="4044388" y="2356575"/>
            <a:ext cx="4424363" cy="2212182"/>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DF"/>
        </a:solidFill>
        <a:effectLst/>
      </p:bgPr>
    </p:bg>
    <p:spTree>
      <p:nvGrpSpPr>
        <p:cNvPr id="1" name="Shape 301"/>
        <p:cNvGrpSpPr/>
        <p:nvPr/>
      </p:nvGrpSpPr>
      <p:grpSpPr>
        <a:xfrm>
          <a:off x="0" y="0"/>
          <a:ext cx="0" cy="0"/>
          <a:chOff x="0" y="0"/>
          <a:chExt cx="0" cy="0"/>
        </a:xfrm>
      </p:grpSpPr>
      <p:pic>
        <p:nvPicPr>
          <p:cNvPr id="302" name="Google Shape;302;p24"/>
          <p:cNvPicPr preferRelativeResize="0"/>
          <p:nvPr/>
        </p:nvPicPr>
        <p:blipFill rotWithShape="1">
          <a:blip r:embed="rId3">
            <a:alphaModFix/>
          </a:blip>
          <a:srcRect/>
          <a:stretch/>
        </p:blipFill>
        <p:spPr>
          <a:xfrm>
            <a:off x="0" y="531471"/>
            <a:ext cx="2529971" cy="1196975"/>
          </a:xfrm>
          <a:prstGeom prst="rect">
            <a:avLst/>
          </a:prstGeom>
          <a:noFill/>
          <a:ln>
            <a:noFill/>
          </a:ln>
        </p:spPr>
      </p:pic>
      <p:sp>
        <p:nvSpPr>
          <p:cNvPr id="303" name="Google Shape;303;p24"/>
          <p:cNvSpPr txBox="1">
            <a:spLocks noGrp="1"/>
          </p:cNvSpPr>
          <p:nvPr>
            <p:ph type="title"/>
          </p:nvPr>
        </p:nvSpPr>
        <p:spPr>
          <a:xfrm>
            <a:off x="1264985" y="467176"/>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B10937"/>
              </a:buClr>
              <a:buSzPts val="5400"/>
              <a:buFont typeface="Arial"/>
              <a:buNone/>
            </a:pPr>
            <a:r>
              <a:rPr lang="en-US"/>
              <a:t>Practice 3 </a:t>
            </a:r>
            <a:endParaRPr/>
          </a:p>
        </p:txBody>
      </p:sp>
      <p:sp>
        <p:nvSpPr>
          <p:cNvPr id="304" name="Google Shape;304;p24"/>
          <p:cNvSpPr txBox="1"/>
          <p:nvPr/>
        </p:nvSpPr>
        <p:spPr>
          <a:xfrm>
            <a:off x="2529970" y="2619138"/>
            <a:ext cx="8664055" cy="1446550"/>
          </a:xfrm>
          <a:prstGeom prst="rect">
            <a:avLst/>
          </a:prstGeom>
          <a:noFill/>
          <a:ln>
            <a:noFill/>
          </a:ln>
        </p:spPr>
        <p:txBody>
          <a:bodyPr spcFirstLastPara="1" wrap="square" lIns="91425" tIns="45700" rIns="91425" bIns="45700" anchor="t" anchorCtr="0">
            <a:spAutoFit/>
          </a:bodyPr>
          <a:lstStyle/>
          <a:p>
            <a:pPr marL="571500" marR="0" lvl="0" indent="-571500" algn="l" rtl="0">
              <a:spcBef>
                <a:spcPts val="0"/>
              </a:spcBef>
              <a:spcAft>
                <a:spcPts val="0"/>
              </a:spcAft>
              <a:buClr>
                <a:schemeClr val="dk1"/>
              </a:buClr>
              <a:buSzPts val="4400"/>
              <a:buFont typeface="Arial"/>
              <a:buChar char="•"/>
            </a:pPr>
            <a:r>
              <a:rPr lang="en-US" sz="4400">
                <a:solidFill>
                  <a:schemeClr val="dk1"/>
                </a:solidFill>
                <a:latin typeface="Calibri"/>
                <a:ea typeface="Calibri"/>
                <a:cs typeface="Calibri"/>
                <a:sym typeface="Calibri"/>
              </a:rPr>
              <a:t>Find Files </a:t>
            </a:r>
            <a:endParaRPr/>
          </a:p>
          <a:p>
            <a:pPr marL="0" marR="0" lvl="0" indent="0" algn="l" rtl="0">
              <a:spcBef>
                <a:spcPts val="0"/>
              </a:spcBef>
              <a:spcAft>
                <a:spcPts val="0"/>
              </a:spcAft>
              <a:buNone/>
            </a:pPr>
            <a:r>
              <a:rPr lang="en-US" sz="4400">
                <a:solidFill>
                  <a:schemeClr val="dk1"/>
                </a:solidFill>
                <a:latin typeface="Calibri"/>
                <a:ea typeface="Calibri"/>
                <a:cs typeface="Calibri"/>
                <a:sym typeface="Calibri"/>
              </a:rPr>
              <a:t>-   File Explorer</a:t>
            </a:r>
            <a:endParaRPr/>
          </a:p>
        </p:txBody>
      </p:sp>
      <p:pic>
        <p:nvPicPr>
          <p:cNvPr id="305" name="Google Shape;305;p24" descr="Shape&#10;&#10;Description automatically generated"/>
          <p:cNvPicPr preferRelativeResize="0"/>
          <p:nvPr/>
        </p:nvPicPr>
        <p:blipFill rotWithShape="1">
          <a:blip r:embed="rId4">
            <a:alphaModFix/>
          </a:blip>
          <a:srcRect/>
          <a:stretch/>
        </p:blipFill>
        <p:spPr>
          <a:xfrm>
            <a:off x="6522785" y="2200421"/>
            <a:ext cx="3968262" cy="3968262"/>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DF"/>
        </a:solidFill>
        <a:effectLst/>
      </p:bgPr>
    </p:bg>
    <p:spTree>
      <p:nvGrpSpPr>
        <p:cNvPr id="1" name="Shape 310"/>
        <p:cNvGrpSpPr/>
        <p:nvPr/>
      </p:nvGrpSpPr>
      <p:grpSpPr>
        <a:xfrm>
          <a:off x="0" y="0"/>
          <a:ext cx="0" cy="0"/>
          <a:chOff x="0" y="0"/>
          <a:chExt cx="0" cy="0"/>
        </a:xfrm>
      </p:grpSpPr>
      <p:pic>
        <p:nvPicPr>
          <p:cNvPr id="311" name="Google Shape;311;p25"/>
          <p:cNvPicPr preferRelativeResize="0"/>
          <p:nvPr/>
        </p:nvPicPr>
        <p:blipFill rotWithShape="1">
          <a:blip r:embed="rId3">
            <a:alphaModFix/>
          </a:blip>
          <a:srcRect/>
          <a:stretch/>
        </p:blipFill>
        <p:spPr>
          <a:xfrm>
            <a:off x="0" y="531471"/>
            <a:ext cx="2529971" cy="1196975"/>
          </a:xfrm>
          <a:prstGeom prst="rect">
            <a:avLst/>
          </a:prstGeom>
          <a:noFill/>
          <a:ln>
            <a:noFill/>
          </a:ln>
        </p:spPr>
      </p:pic>
      <p:sp>
        <p:nvSpPr>
          <p:cNvPr id="312" name="Google Shape;312;p25"/>
          <p:cNvSpPr txBox="1">
            <a:spLocks noGrp="1"/>
          </p:cNvSpPr>
          <p:nvPr>
            <p:ph type="title"/>
          </p:nvPr>
        </p:nvSpPr>
        <p:spPr>
          <a:xfrm>
            <a:off x="1264985" y="467176"/>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B10937"/>
              </a:buClr>
              <a:buSzPts val="5400"/>
              <a:buFont typeface="Arial"/>
              <a:buNone/>
            </a:pPr>
            <a:r>
              <a:rPr lang="en-US"/>
              <a:t>Practice 4 </a:t>
            </a:r>
            <a:endParaRPr/>
          </a:p>
        </p:txBody>
      </p:sp>
      <p:sp>
        <p:nvSpPr>
          <p:cNvPr id="313" name="Google Shape;313;p25"/>
          <p:cNvSpPr txBox="1"/>
          <p:nvPr/>
        </p:nvSpPr>
        <p:spPr>
          <a:xfrm>
            <a:off x="2352861" y="1857034"/>
            <a:ext cx="8664055" cy="212365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4400">
              <a:solidFill>
                <a:schemeClr val="dk1"/>
              </a:solidFill>
              <a:latin typeface="Calibri"/>
              <a:ea typeface="Calibri"/>
              <a:cs typeface="Calibri"/>
              <a:sym typeface="Calibri"/>
            </a:endParaRPr>
          </a:p>
          <a:p>
            <a:pPr marL="571500" marR="0" lvl="0" indent="-571500" algn="l" rtl="0">
              <a:lnSpc>
                <a:spcPct val="100000"/>
              </a:lnSpc>
              <a:spcBef>
                <a:spcPts val="0"/>
              </a:spcBef>
              <a:spcAft>
                <a:spcPts val="0"/>
              </a:spcAft>
              <a:buClr>
                <a:schemeClr val="dk1"/>
              </a:buClr>
              <a:buSzPts val="4400"/>
              <a:buFont typeface="Arial"/>
              <a:buChar char="•"/>
            </a:pPr>
            <a:r>
              <a:rPr lang="en-US" sz="4400">
                <a:solidFill>
                  <a:schemeClr val="dk1"/>
                </a:solidFill>
                <a:latin typeface="Calibri"/>
                <a:ea typeface="Calibri"/>
                <a:cs typeface="Calibri"/>
                <a:sym typeface="Calibri"/>
              </a:rPr>
              <a:t>Find Files </a:t>
            </a:r>
            <a:endParaRPr/>
          </a:p>
          <a:p>
            <a:pPr marL="571500" marR="0" lvl="0" indent="-571500" algn="l" rtl="0">
              <a:lnSpc>
                <a:spcPct val="100000"/>
              </a:lnSpc>
              <a:spcBef>
                <a:spcPts val="0"/>
              </a:spcBef>
              <a:spcAft>
                <a:spcPts val="0"/>
              </a:spcAft>
              <a:buClr>
                <a:schemeClr val="dk1"/>
              </a:buClr>
              <a:buSzPts val="4400"/>
              <a:buFont typeface="Calibri"/>
              <a:buChar char="-"/>
            </a:pPr>
            <a:r>
              <a:rPr lang="en-US" sz="4400">
                <a:solidFill>
                  <a:schemeClr val="dk1"/>
                </a:solidFill>
                <a:latin typeface="Calibri"/>
                <a:ea typeface="Calibri"/>
                <a:cs typeface="Calibri"/>
                <a:sym typeface="Calibri"/>
              </a:rPr>
              <a:t>Windows Search Bar</a:t>
            </a:r>
            <a:endParaRPr/>
          </a:p>
        </p:txBody>
      </p:sp>
      <p:pic>
        <p:nvPicPr>
          <p:cNvPr id="314" name="Google Shape;314;p25" descr="Graphical user interface, application&#10;&#10;Description automatically generated"/>
          <p:cNvPicPr preferRelativeResize="0"/>
          <p:nvPr/>
        </p:nvPicPr>
        <p:blipFill rotWithShape="1">
          <a:blip r:embed="rId4">
            <a:alphaModFix/>
          </a:blip>
          <a:srcRect/>
          <a:stretch/>
        </p:blipFill>
        <p:spPr>
          <a:xfrm>
            <a:off x="1596209" y="4533888"/>
            <a:ext cx="5536176" cy="788536"/>
          </a:xfrm>
          <a:prstGeom prst="rect">
            <a:avLst/>
          </a:prstGeom>
          <a:noFill/>
          <a:ln>
            <a:noFill/>
          </a:ln>
        </p:spPr>
      </p:pic>
      <p:pic>
        <p:nvPicPr>
          <p:cNvPr id="315" name="Google Shape;315;p25" descr="A picture containing toy&#10;&#10;Description automatically generated"/>
          <p:cNvPicPr preferRelativeResize="0"/>
          <p:nvPr/>
        </p:nvPicPr>
        <p:blipFill rotWithShape="1">
          <a:blip r:embed="rId5">
            <a:alphaModFix/>
          </a:blip>
          <a:srcRect/>
          <a:stretch/>
        </p:blipFill>
        <p:spPr>
          <a:xfrm>
            <a:off x="7622845" y="3980692"/>
            <a:ext cx="3394071" cy="2262714"/>
          </a:xfrm>
          <a:prstGeom prst="rect">
            <a:avLst/>
          </a:prstGeom>
          <a:noFill/>
          <a:ln>
            <a:solidFill>
              <a:schemeClr val="accent1"/>
            </a:solid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DF"/>
        </a:solidFill>
        <a:effectLst/>
      </p:bgPr>
    </p:bg>
    <p:spTree>
      <p:nvGrpSpPr>
        <p:cNvPr id="1" name="Shape 320"/>
        <p:cNvGrpSpPr/>
        <p:nvPr/>
      </p:nvGrpSpPr>
      <p:grpSpPr>
        <a:xfrm>
          <a:off x="0" y="0"/>
          <a:ext cx="0" cy="0"/>
          <a:chOff x="0" y="0"/>
          <a:chExt cx="0" cy="0"/>
        </a:xfrm>
      </p:grpSpPr>
      <p:pic>
        <p:nvPicPr>
          <p:cNvPr id="321" name="Google Shape;321;p26"/>
          <p:cNvPicPr preferRelativeResize="0"/>
          <p:nvPr/>
        </p:nvPicPr>
        <p:blipFill rotWithShape="1">
          <a:blip r:embed="rId3">
            <a:alphaModFix/>
          </a:blip>
          <a:srcRect/>
          <a:stretch/>
        </p:blipFill>
        <p:spPr>
          <a:xfrm>
            <a:off x="0" y="531471"/>
            <a:ext cx="2529971" cy="1196975"/>
          </a:xfrm>
          <a:prstGeom prst="rect">
            <a:avLst/>
          </a:prstGeom>
          <a:noFill/>
          <a:ln>
            <a:noFill/>
          </a:ln>
        </p:spPr>
      </p:pic>
      <p:sp>
        <p:nvSpPr>
          <p:cNvPr id="322" name="Google Shape;322;p26"/>
          <p:cNvSpPr txBox="1">
            <a:spLocks noGrp="1"/>
          </p:cNvSpPr>
          <p:nvPr>
            <p:ph type="title"/>
          </p:nvPr>
        </p:nvSpPr>
        <p:spPr>
          <a:xfrm>
            <a:off x="1264985" y="467176"/>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B10937"/>
              </a:buClr>
              <a:buSzPts val="5400"/>
              <a:buFont typeface="Arial"/>
              <a:buNone/>
            </a:pPr>
            <a:r>
              <a:rPr lang="en-US"/>
              <a:t>Extra Practice </a:t>
            </a:r>
            <a:endParaRPr/>
          </a:p>
        </p:txBody>
      </p:sp>
      <p:pic>
        <p:nvPicPr>
          <p:cNvPr id="323" name="Google Shape;323;p26" descr="A couple of women looking at a computer&#10;&#10;Description automatically generated with medium confidence"/>
          <p:cNvPicPr preferRelativeResize="0"/>
          <p:nvPr/>
        </p:nvPicPr>
        <p:blipFill rotWithShape="1">
          <a:blip r:embed="rId4">
            <a:alphaModFix/>
          </a:blip>
          <a:srcRect/>
          <a:stretch/>
        </p:blipFill>
        <p:spPr>
          <a:xfrm>
            <a:off x="3789312" y="2006572"/>
            <a:ext cx="5466945" cy="3552882"/>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pic>
        <p:nvPicPr>
          <p:cNvPr id="329" name="Google Shape;329;p27"/>
          <p:cNvPicPr preferRelativeResize="0"/>
          <p:nvPr/>
        </p:nvPicPr>
        <p:blipFill rotWithShape="1">
          <a:blip r:embed="rId3">
            <a:alphaModFix/>
          </a:blip>
          <a:srcRect/>
          <a:stretch/>
        </p:blipFill>
        <p:spPr>
          <a:xfrm>
            <a:off x="0" y="531471"/>
            <a:ext cx="2529971" cy="1196975"/>
          </a:xfrm>
          <a:prstGeom prst="rect">
            <a:avLst/>
          </a:prstGeom>
          <a:noFill/>
          <a:ln>
            <a:noFill/>
          </a:ln>
        </p:spPr>
      </p:pic>
      <p:sp>
        <p:nvSpPr>
          <p:cNvPr id="330" name="Google Shape;330;p27"/>
          <p:cNvSpPr txBox="1">
            <a:spLocks noGrp="1"/>
          </p:cNvSpPr>
          <p:nvPr>
            <p:ph type="title"/>
          </p:nvPr>
        </p:nvSpPr>
        <p:spPr>
          <a:xfrm>
            <a:off x="1676400" y="497624"/>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B10937"/>
              </a:buClr>
              <a:buSzPts val="5400"/>
              <a:buFont typeface="Arial"/>
              <a:buNone/>
            </a:pPr>
            <a:r>
              <a:rPr lang="en-US" sz="4400"/>
              <a:t>Practice Between Sessions </a:t>
            </a:r>
            <a:endParaRPr sz="4400"/>
          </a:p>
        </p:txBody>
      </p:sp>
      <p:sp>
        <p:nvSpPr>
          <p:cNvPr id="331" name="Google Shape;331;p27"/>
          <p:cNvSpPr txBox="1"/>
          <p:nvPr/>
        </p:nvSpPr>
        <p:spPr>
          <a:xfrm>
            <a:off x="2529971" y="2257124"/>
            <a:ext cx="7624682" cy="1846659"/>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rgbClr val="000000"/>
              </a:buClr>
              <a:buSzPts val="3200"/>
              <a:buFont typeface="Arial"/>
              <a:buChar char="•"/>
            </a:pPr>
            <a:r>
              <a:rPr lang="en-US" sz="3200" b="0">
                <a:solidFill>
                  <a:srgbClr val="000000"/>
                </a:solidFill>
                <a:latin typeface="Calibri"/>
                <a:ea typeface="Calibri"/>
                <a:cs typeface="Calibri"/>
                <a:sym typeface="Calibri"/>
              </a:rPr>
              <a:t>What did you learn/practice today? </a:t>
            </a:r>
            <a:endParaRPr/>
          </a:p>
          <a:p>
            <a:pPr marL="457200" marR="0" lvl="0" indent="-457200" algn="l" rtl="0">
              <a:spcBef>
                <a:spcPts val="0"/>
              </a:spcBef>
              <a:spcAft>
                <a:spcPts val="0"/>
              </a:spcAft>
              <a:buClr>
                <a:srgbClr val="000000"/>
              </a:buClr>
              <a:buSzPts val="3200"/>
              <a:buFont typeface="Arial"/>
              <a:buChar char="•"/>
            </a:pPr>
            <a:r>
              <a:rPr lang="en-US" sz="3200" b="0">
                <a:solidFill>
                  <a:srgbClr val="000000"/>
                </a:solidFill>
                <a:latin typeface="Calibri"/>
                <a:ea typeface="Calibri"/>
                <a:cs typeface="Calibri"/>
                <a:sym typeface="Calibri"/>
              </a:rPr>
              <a:t>When are you going to practice?  </a:t>
            </a:r>
            <a:endParaRPr/>
          </a:p>
          <a:p>
            <a:pPr marL="457200" marR="0" lvl="0" indent="-457200" algn="l" rtl="0">
              <a:spcBef>
                <a:spcPts val="0"/>
              </a:spcBef>
              <a:spcAft>
                <a:spcPts val="0"/>
              </a:spcAft>
              <a:buClr>
                <a:srgbClr val="000000"/>
              </a:buClr>
              <a:buSzPts val="3200"/>
              <a:buFont typeface="Arial"/>
              <a:buChar char="•"/>
            </a:pPr>
            <a:r>
              <a:rPr lang="en-US" sz="3200">
                <a:solidFill>
                  <a:srgbClr val="000000"/>
                </a:solidFill>
                <a:latin typeface="Calibri"/>
                <a:ea typeface="Calibri"/>
                <a:cs typeface="Calibri"/>
                <a:sym typeface="Calibri"/>
              </a:rPr>
              <a:t>Practice Plan</a:t>
            </a:r>
            <a:endParaRPr sz="3200" b="0">
              <a:solidFill>
                <a:srgbClr val="000000"/>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32" name="Google Shape;332;p27" descr="A picture containing diagram&#10;&#10;Description automatically generated"/>
          <p:cNvPicPr preferRelativeResize="0"/>
          <p:nvPr/>
        </p:nvPicPr>
        <p:blipFill rotWithShape="1">
          <a:blip r:embed="rId4">
            <a:alphaModFix/>
          </a:blip>
          <a:srcRect/>
          <a:stretch/>
        </p:blipFill>
        <p:spPr>
          <a:xfrm>
            <a:off x="8584220" y="3429000"/>
            <a:ext cx="2799080" cy="279908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pic>
        <p:nvPicPr>
          <p:cNvPr id="338" name="Google Shape;338;p28"/>
          <p:cNvPicPr preferRelativeResize="0"/>
          <p:nvPr/>
        </p:nvPicPr>
        <p:blipFill rotWithShape="1">
          <a:blip r:embed="rId3">
            <a:alphaModFix/>
          </a:blip>
          <a:srcRect/>
          <a:stretch/>
        </p:blipFill>
        <p:spPr>
          <a:xfrm>
            <a:off x="0" y="531471"/>
            <a:ext cx="2529971" cy="1196975"/>
          </a:xfrm>
          <a:prstGeom prst="rect">
            <a:avLst/>
          </a:prstGeom>
          <a:noFill/>
          <a:ln>
            <a:noFill/>
          </a:ln>
        </p:spPr>
      </p:pic>
      <p:sp>
        <p:nvSpPr>
          <p:cNvPr id="339" name="Google Shape;339;p28"/>
          <p:cNvSpPr txBox="1">
            <a:spLocks noGrp="1"/>
          </p:cNvSpPr>
          <p:nvPr>
            <p:ph type="title"/>
          </p:nvPr>
        </p:nvSpPr>
        <p:spPr>
          <a:xfrm>
            <a:off x="1264985" y="614248"/>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B10937"/>
              </a:buClr>
              <a:buSzPct val="100000"/>
              <a:buFont typeface="Arial"/>
              <a:buNone/>
            </a:pPr>
            <a:r>
              <a:rPr lang="en-US" sz="4400"/>
              <a:t>Confirm Next Session </a:t>
            </a:r>
            <a:br>
              <a:rPr lang="en-US" sz="4400"/>
            </a:br>
            <a:r>
              <a:rPr lang="en-US" sz="4400"/>
              <a:t>and Support </a:t>
            </a:r>
            <a:endParaRPr sz="4400"/>
          </a:p>
        </p:txBody>
      </p:sp>
      <p:pic>
        <p:nvPicPr>
          <p:cNvPr id="340" name="Google Shape;340;p28" descr="A picture containing text&#10;&#10;Description automatically generated"/>
          <p:cNvPicPr preferRelativeResize="0"/>
          <p:nvPr/>
        </p:nvPicPr>
        <p:blipFill rotWithShape="1">
          <a:blip r:embed="rId4">
            <a:alphaModFix/>
          </a:blip>
          <a:srcRect/>
          <a:stretch/>
        </p:blipFill>
        <p:spPr>
          <a:xfrm>
            <a:off x="3416232" y="2222863"/>
            <a:ext cx="5962650" cy="3352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6C59B-CA32-42F4-9B24-0E223A4CE67B}"/>
              </a:ext>
            </a:extLst>
          </p:cNvPr>
          <p:cNvSpPr>
            <a:spLocks noGrp="1"/>
          </p:cNvSpPr>
          <p:nvPr>
            <p:ph type="title"/>
          </p:nvPr>
        </p:nvSpPr>
        <p:spPr/>
        <p:txBody>
          <a:bodyPr>
            <a:normAutofit fontScale="90000"/>
          </a:bodyPr>
          <a:lstStyle/>
          <a:p>
            <a:r>
              <a:rPr lang="en-US"/>
              <a:t>Skills Reviewed in this Lesson</a:t>
            </a:r>
            <a:endParaRPr lang="en-CA"/>
          </a:p>
        </p:txBody>
      </p:sp>
      <p:sp>
        <p:nvSpPr>
          <p:cNvPr id="4" name="TextBox 3">
            <a:extLst>
              <a:ext uri="{FF2B5EF4-FFF2-40B4-BE49-F238E27FC236}">
                <a16:creationId xmlns:a16="http://schemas.microsoft.com/office/drawing/2014/main" id="{EFE0B9BB-6B1B-4E2D-A7E1-51DF3A6B0660}"/>
              </a:ext>
            </a:extLst>
          </p:cNvPr>
          <p:cNvSpPr txBox="1"/>
          <p:nvPr/>
        </p:nvSpPr>
        <p:spPr>
          <a:xfrm>
            <a:off x="1200150" y="2833517"/>
            <a:ext cx="10204174" cy="707886"/>
          </a:xfrm>
          <a:prstGeom prst="rect">
            <a:avLst/>
          </a:prstGeom>
          <a:noFill/>
        </p:spPr>
        <p:txBody>
          <a:bodyPr wrap="square" lIns="91440" tIns="45720" rIns="91440" bIns="45720" anchor="t">
            <a:spAutoFit/>
          </a:bodyPr>
          <a:lstStyle/>
          <a:p>
            <a:pPr algn="ctr"/>
            <a:r>
              <a:rPr lang="en-US" sz="4000">
                <a:highlight>
                  <a:srgbClr val="FFFF00"/>
                </a:highlight>
                <a:latin typeface="Calibri"/>
                <a:cs typeface="Calibri"/>
              </a:rPr>
              <a:t>Check</a:t>
            </a:r>
            <a:r>
              <a:rPr lang="en-US" sz="4000">
                <a:solidFill>
                  <a:srgbClr val="000000"/>
                </a:solidFill>
                <a:highlight>
                  <a:srgbClr val="FFFF00"/>
                </a:highlight>
                <a:latin typeface="Calibri"/>
                <a:cs typeface="Calibri"/>
              </a:rPr>
              <a:t> the Notes of this Slide</a:t>
            </a:r>
          </a:p>
        </p:txBody>
      </p:sp>
    </p:spTree>
    <p:extLst>
      <p:ext uri="{BB962C8B-B14F-4D97-AF65-F5344CB8AC3E}">
        <p14:creationId xmlns:p14="http://schemas.microsoft.com/office/powerpoint/2010/main" val="9652236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29"/>
          <p:cNvSpPr txBox="1">
            <a:spLocks noGrp="1"/>
          </p:cNvSpPr>
          <p:nvPr>
            <p:ph type="title"/>
          </p:nvPr>
        </p:nvSpPr>
        <p:spPr>
          <a:xfrm>
            <a:off x="1197909" y="2709143"/>
            <a:ext cx="9796182" cy="719857"/>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B10937"/>
              </a:buClr>
              <a:buSzPct val="100000"/>
              <a:buFont typeface="Arial"/>
              <a:buNone/>
            </a:pPr>
            <a:r>
              <a:rPr lang="en-US"/>
              <a:t>See you! </a:t>
            </a:r>
            <a:br>
              <a:rPr lang="en-US"/>
            </a:br>
            <a:br>
              <a:rPr lang="en-US"/>
            </a:br>
            <a:r>
              <a:rPr lang="en-US"/>
              <a:t>Keep Practicing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Shape 104"/>
        <p:cNvGrpSpPr/>
        <p:nvPr/>
      </p:nvGrpSpPr>
      <p:grpSpPr>
        <a:xfrm>
          <a:off x="0" y="0"/>
          <a:ext cx="0" cy="0"/>
          <a:chOff x="0" y="0"/>
          <a:chExt cx="0" cy="0"/>
        </a:xfrm>
      </p:grpSpPr>
      <p:sp>
        <p:nvSpPr>
          <p:cNvPr id="105" name="Google Shape;105;p2"/>
          <p:cNvSpPr txBox="1"/>
          <p:nvPr/>
        </p:nvSpPr>
        <p:spPr>
          <a:xfrm>
            <a:off x="2383580" y="2599765"/>
            <a:ext cx="7424840" cy="230828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a:solidFill>
                  <a:schemeClr val="dk1"/>
                </a:solidFill>
                <a:latin typeface="Calibri"/>
                <a:ea typeface="Calibri"/>
                <a:cs typeface="Calibri"/>
                <a:sym typeface="Calibri"/>
              </a:rPr>
              <a:t>Instructions </a:t>
            </a:r>
            <a:endParaRPr sz="4800"/>
          </a:p>
          <a:p>
            <a:pPr marL="0" marR="0" lvl="0" indent="0" algn="ctr" rtl="0">
              <a:spcBef>
                <a:spcPts val="0"/>
              </a:spcBef>
              <a:spcAft>
                <a:spcPts val="0"/>
              </a:spcAft>
              <a:buNone/>
            </a:pPr>
            <a:r>
              <a:rPr lang="en-US" sz="4800">
                <a:solidFill>
                  <a:schemeClr val="dk1"/>
                </a:solidFill>
                <a:latin typeface="Calibri"/>
                <a:ea typeface="Calibri"/>
                <a:cs typeface="Calibri"/>
                <a:sym typeface="Calibri"/>
              </a:rPr>
              <a:t>For Using this PowerPoint Lesson</a:t>
            </a:r>
            <a:endParaRPr sz="4800"/>
          </a:p>
        </p:txBody>
      </p:sp>
      <p:sp>
        <p:nvSpPr>
          <p:cNvPr id="106" name="Google Shape;106;p2"/>
          <p:cNvSpPr txBox="1"/>
          <p:nvPr/>
        </p:nvSpPr>
        <p:spPr>
          <a:xfrm>
            <a:off x="3799790" y="1583779"/>
            <a:ext cx="4787153"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a:solidFill>
                  <a:schemeClr val="dk1"/>
                </a:solidFill>
                <a:highlight>
                  <a:srgbClr val="FFFF00"/>
                </a:highlight>
                <a:latin typeface="Calibri"/>
                <a:ea typeface="Calibri"/>
                <a:cs typeface="Calibri"/>
                <a:sym typeface="Calibri"/>
              </a:rPr>
              <a:t>Slide hidden from learner</a:t>
            </a:r>
            <a:endParaRPr sz="3200">
              <a:solidFill>
                <a:schemeClr val="dk1"/>
              </a:solidFill>
              <a:highlight>
                <a:srgbClr val="FFFF00"/>
              </a:highlight>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Shape 111"/>
        <p:cNvGrpSpPr/>
        <p:nvPr/>
      </p:nvGrpSpPr>
      <p:grpSpPr>
        <a:xfrm>
          <a:off x="0" y="0"/>
          <a:ext cx="0" cy="0"/>
          <a:chOff x="0" y="0"/>
          <a:chExt cx="0" cy="0"/>
        </a:xfrm>
      </p:grpSpPr>
      <p:pic>
        <p:nvPicPr>
          <p:cNvPr id="112" name="Google Shape;112;p3"/>
          <p:cNvPicPr preferRelativeResize="0"/>
          <p:nvPr/>
        </p:nvPicPr>
        <p:blipFill rotWithShape="1">
          <a:blip r:embed="rId3">
            <a:alphaModFix/>
          </a:blip>
          <a:srcRect/>
          <a:stretch/>
        </p:blipFill>
        <p:spPr>
          <a:xfrm>
            <a:off x="0" y="531471"/>
            <a:ext cx="2529971" cy="1196975"/>
          </a:xfrm>
          <a:prstGeom prst="rect">
            <a:avLst/>
          </a:prstGeom>
          <a:noFill/>
          <a:ln>
            <a:noFill/>
          </a:ln>
        </p:spPr>
      </p:pic>
      <p:sp>
        <p:nvSpPr>
          <p:cNvPr id="113" name="Google Shape;113;p3"/>
          <p:cNvSpPr txBox="1">
            <a:spLocks noGrp="1"/>
          </p:cNvSpPr>
          <p:nvPr>
            <p:ph type="title"/>
          </p:nvPr>
        </p:nvSpPr>
        <p:spPr>
          <a:xfrm>
            <a:off x="1676400" y="539704"/>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B10937"/>
              </a:buClr>
              <a:buSzPts val="5400"/>
              <a:buFont typeface="Arial"/>
              <a:buNone/>
            </a:pPr>
            <a:r>
              <a:rPr lang="en-US" sz="4000"/>
              <a:t>Lesson Objectives – Part One</a:t>
            </a:r>
            <a:endParaRPr sz="4000"/>
          </a:p>
        </p:txBody>
      </p:sp>
      <p:sp>
        <p:nvSpPr>
          <p:cNvPr id="114" name="Google Shape;114;p3"/>
          <p:cNvSpPr txBox="1"/>
          <p:nvPr/>
        </p:nvSpPr>
        <p:spPr>
          <a:xfrm>
            <a:off x="2529971" y="2955949"/>
            <a:ext cx="7833229" cy="2904020"/>
          </a:xfrm>
          <a:prstGeom prst="rect">
            <a:avLst/>
          </a:prstGeom>
          <a:noFill/>
          <a:ln>
            <a:noFill/>
          </a:ln>
        </p:spPr>
        <p:txBody>
          <a:bodyPr spcFirstLastPara="1" wrap="square" lIns="91425" tIns="45700" rIns="91425" bIns="45700" anchor="t" anchorCtr="0">
            <a:noAutofit/>
          </a:bodyPr>
          <a:lstStyle/>
          <a:p>
            <a:pPr marL="228600" lvl="3" indent="-279400">
              <a:lnSpc>
                <a:spcPct val="90000"/>
              </a:lnSpc>
              <a:buClr>
                <a:schemeClr val="dk1"/>
              </a:buClr>
              <a:buSzPts val="4400"/>
              <a:buFont typeface="Arial"/>
              <a:buChar char="•"/>
            </a:pPr>
            <a:r>
              <a:rPr lang="en-US" sz="4400">
                <a:solidFill>
                  <a:schemeClr val="dk1"/>
                </a:solidFill>
                <a:latin typeface="Calibri"/>
                <a:ea typeface="Calibri"/>
                <a:cs typeface="Calibri"/>
                <a:sym typeface="Calibri"/>
              </a:rPr>
              <a:t> </a:t>
            </a:r>
            <a:r>
              <a:rPr lang="en-US" sz="3600">
                <a:solidFill>
                  <a:schemeClr val="dk1"/>
                </a:solidFill>
                <a:latin typeface="Calibri"/>
                <a:ea typeface="Calibri"/>
                <a:cs typeface="Calibri"/>
                <a:sym typeface="Calibri"/>
              </a:rPr>
              <a:t>Create a Folder</a:t>
            </a:r>
            <a:endParaRPr sz="3600"/>
          </a:p>
          <a:p>
            <a:pPr marL="228600" lvl="3" indent="-279400">
              <a:lnSpc>
                <a:spcPct val="90000"/>
              </a:lnSpc>
              <a:spcBef>
                <a:spcPts val="1000"/>
              </a:spcBef>
              <a:buClr>
                <a:schemeClr val="dk1"/>
              </a:buClr>
              <a:buSzPts val="4400"/>
              <a:buFont typeface="Arial"/>
              <a:buChar char="•"/>
            </a:pPr>
            <a:r>
              <a:rPr lang="en-US" sz="3600">
                <a:solidFill>
                  <a:schemeClr val="dk1"/>
                </a:solidFill>
                <a:latin typeface="Calibri"/>
                <a:ea typeface="Calibri"/>
                <a:cs typeface="Calibri"/>
                <a:sym typeface="Calibri"/>
              </a:rPr>
              <a:t> Move Files into a Folder</a:t>
            </a:r>
            <a:endParaRPr sz="3600"/>
          </a:p>
          <a:p>
            <a:pPr marL="0" marR="0" lvl="0" indent="0" algn="l" rtl="0">
              <a:lnSpc>
                <a:spcPct val="90000"/>
              </a:lnSpc>
              <a:spcBef>
                <a:spcPts val="1000"/>
              </a:spcBef>
              <a:spcAft>
                <a:spcPts val="0"/>
              </a:spcAft>
              <a:buClr>
                <a:schemeClr val="dk1"/>
              </a:buClr>
              <a:buSzPts val="3600"/>
              <a:buFont typeface="Arial"/>
              <a:buNone/>
            </a:pPr>
            <a:endParaRPr sz="3600">
              <a:solidFill>
                <a:schemeClr val="dk1"/>
              </a:solidFill>
              <a:latin typeface="Calibri"/>
              <a:ea typeface="Calibri"/>
              <a:cs typeface="Calibri"/>
              <a:sym typeface="Calibri"/>
            </a:endParaRPr>
          </a:p>
        </p:txBody>
      </p:sp>
      <p:sp>
        <p:nvSpPr>
          <p:cNvPr id="115" name="Google Shape;115;p3"/>
          <p:cNvSpPr txBox="1"/>
          <p:nvPr/>
        </p:nvSpPr>
        <p:spPr>
          <a:xfrm>
            <a:off x="3702423" y="1865267"/>
            <a:ext cx="4787153"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a:solidFill>
                  <a:schemeClr val="dk1"/>
                </a:solidFill>
                <a:highlight>
                  <a:srgbClr val="FFFF00"/>
                </a:highlight>
                <a:latin typeface="Calibri"/>
                <a:ea typeface="Calibri"/>
                <a:cs typeface="Calibri"/>
                <a:sym typeface="Calibri"/>
              </a:rPr>
              <a:t>Slide hidden from learner</a:t>
            </a:r>
            <a:endParaRPr sz="3200">
              <a:solidFill>
                <a:schemeClr val="dk1"/>
              </a:solidFill>
              <a:highlight>
                <a:srgbClr val="FFFF00"/>
              </a:highlight>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Shape 120"/>
        <p:cNvGrpSpPr/>
        <p:nvPr/>
      </p:nvGrpSpPr>
      <p:grpSpPr>
        <a:xfrm>
          <a:off x="0" y="0"/>
          <a:ext cx="0" cy="0"/>
          <a:chOff x="0" y="0"/>
          <a:chExt cx="0" cy="0"/>
        </a:xfrm>
      </p:grpSpPr>
      <p:pic>
        <p:nvPicPr>
          <p:cNvPr id="121" name="Google Shape;121;p4"/>
          <p:cNvPicPr preferRelativeResize="0"/>
          <p:nvPr/>
        </p:nvPicPr>
        <p:blipFill rotWithShape="1">
          <a:blip r:embed="rId3">
            <a:alphaModFix/>
          </a:blip>
          <a:srcRect/>
          <a:stretch/>
        </p:blipFill>
        <p:spPr>
          <a:xfrm>
            <a:off x="0" y="531471"/>
            <a:ext cx="2529971" cy="1196975"/>
          </a:xfrm>
          <a:prstGeom prst="rect">
            <a:avLst/>
          </a:prstGeom>
          <a:noFill/>
          <a:ln>
            <a:noFill/>
          </a:ln>
        </p:spPr>
      </p:pic>
      <p:sp>
        <p:nvSpPr>
          <p:cNvPr id="122" name="Google Shape;122;p4"/>
          <p:cNvSpPr txBox="1">
            <a:spLocks noGrp="1"/>
          </p:cNvSpPr>
          <p:nvPr>
            <p:ph type="title"/>
          </p:nvPr>
        </p:nvSpPr>
        <p:spPr>
          <a:xfrm>
            <a:off x="1676400" y="539704"/>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B10937"/>
              </a:buClr>
              <a:buSzPts val="5400"/>
              <a:buFont typeface="Arial"/>
              <a:buNone/>
            </a:pPr>
            <a:r>
              <a:rPr lang="en-US" sz="4000"/>
              <a:t>Lesson Objectives – Part Two</a:t>
            </a:r>
            <a:endParaRPr sz="4000"/>
          </a:p>
        </p:txBody>
      </p:sp>
      <p:sp>
        <p:nvSpPr>
          <p:cNvPr id="123" name="Google Shape;123;p4"/>
          <p:cNvSpPr txBox="1"/>
          <p:nvPr/>
        </p:nvSpPr>
        <p:spPr>
          <a:xfrm>
            <a:off x="2529971" y="3212629"/>
            <a:ext cx="7833229" cy="2904020"/>
          </a:xfrm>
          <a:prstGeom prst="rect">
            <a:avLst/>
          </a:prstGeom>
          <a:noFill/>
          <a:ln>
            <a:noFill/>
          </a:ln>
        </p:spPr>
        <p:txBody>
          <a:bodyPr spcFirstLastPara="1" wrap="square" lIns="91425" tIns="45700" rIns="91425" bIns="45700" anchor="t" anchorCtr="0">
            <a:noAutofit/>
          </a:bodyPr>
          <a:lstStyle/>
          <a:p>
            <a:pPr marL="228600" marR="0" lvl="0" indent="-279400" algn="l" rtl="0">
              <a:lnSpc>
                <a:spcPct val="90000"/>
              </a:lnSpc>
              <a:spcBef>
                <a:spcPts val="0"/>
              </a:spcBef>
              <a:spcAft>
                <a:spcPts val="0"/>
              </a:spcAft>
              <a:buClr>
                <a:schemeClr val="dk1"/>
              </a:buClr>
              <a:buSzPts val="4400"/>
              <a:buFont typeface="Arial"/>
              <a:buChar char="•"/>
            </a:pPr>
            <a:r>
              <a:rPr lang="en-US" sz="3600">
                <a:solidFill>
                  <a:schemeClr val="dk1"/>
                </a:solidFill>
                <a:latin typeface="Calibri"/>
                <a:ea typeface="Calibri"/>
                <a:cs typeface="Calibri"/>
                <a:sym typeface="Calibri"/>
              </a:rPr>
              <a:t>Create a Sub Folder</a:t>
            </a:r>
            <a:endParaRPr sz="3600"/>
          </a:p>
          <a:p>
            <a:pPr marL="228600" marR="0" lvl="0" indent="-279400" algn="l" rtl="0">
              <a:lnSpc>
                <a:spcPct val="90000"/>
              </a:lnSpc>
              <a:spcBef>
                <a:spcPts val="1000"/>
              </a:spcBef>
              <a:spcAft>
                <a:spcPts val="0"/>
              </a:spcAft>
              <a:buClr>
                <a:schemeClr val="dk1"/>
              </a:buClr>
              <a:buSzPts val="4400"/>
              <a:buFont typeface="Arial"/>
              <a:buChar char="•"/>
            </a:pPr>
            <a:r>
              <a:rPr lang="en-US" sz="3600">
                <a:solidFill>
                  <a:schemeClr val="dk1"/>
                </a:solidFill>
                <a:latin typeface="Calibri"/>
                <a:ea typeface="Calibri"/>
                <a:cs typeface="Calibri"/>
                <a:sym typeface="Calibri"/>
              </a:rPr>
              <a:t>Move Files into a Sub Folder</a:t>
            </a:r>
            <a:endParaRPr sz="3600"/>
          </a:p>
          <a:p>
            <a:pPr marL="0" marR="0" lvl="0" indent="0" algn="l" rtl="0">
              <a:lnSpc>
                <a:spcPct val="90000"/>
              </a:lnSpc>
              <a:spcBef>
                <a:spcPts val="1000"/>
              </a:spcBef>
              <a:spcAft>
                <a:spcPts val="0"/>
              </a:spcAft>
              <a:buClr>
                <a:schemeClr val="dk1"/>
              </a:buClr>
              <a:buSzPts val="3600"/>
              <a:buFont typeface="Arial"/>
              <a:buNone/>
            </a:pPr>
            <a:endParaRPr sz="3600">
              <a:solidFill>
                <a:schemeClr val="dk1"/>
              </a:solidFill>
              <a:latin typeface="Calibri"/>
              <a:ea typeface="Calibri"/>
              <a:cs typeface="Calibri"/>
              <a:sym typeface="Calibri"/>
            </a:endParaRPr>
          </a:p>
        </p:txBody>
      </p:sp>
      <p:sp>
        <p:nvSpPr>
          <p:cNvPr id="124" name="Google Shape;124;p4"/>
          <p:cNvSpPr txBox="1"/>
          <p:nvPr/>
        </p:nvSpPr>
        <p:spPr>
          <a:xfrm>
            <a:off x="3702423" y="1982696"/>
            <a:ext cx="4787153"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a:solidFill>
                  <a:schemeClr val="dk1"/>
                </a:solidFill>
                <a:highlight>
                  <a:srgbClr val="FFFF00"/>
                </a:highlight>
                <a:latin typeface="Calibri"/>
                <a:ea typeface="Calibri"/>
                <a:cs typeface="Calibri"/>
                <a:sym typeface="Calibri"/>
              </a:rPr>
              <a:t>Slide hidden from learner</a:t>
            </a:r>
            <a:endParaRPr sz="3200">
              <a:solidFill>
                <a:schemeClr val="dk1"/>
              </a:solidFill>
              <a:highlight>
                <a:srgbClr val="FFFF00"/>
              </a:highlight>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Shape 129"/>
        <p:cNvGrpSpPr/>
        <p:nvPr/>
      </p:nvGrpSpPr>
      <p:grpSpPr>
        <a:xfrm>
          <a:off x="0" y="0"/>
          <a:ext cx="0" cy="0"/>
          <a:chOff x="0" y="0"/>
          <a:chExt cx="0" cy="0"/>
        </a:xfrm>
      </p:grpSpPr>
      <p:pic>
        <p:nvPicPr>
          <p:cNvPr id="130" name="Google Shape;130;p5"/>
          <p:cNvPicPr preferRelativeResize="0"/>
          <p:nvPr/>
        </p:nvPicPr>
        <p:blipFill rotWithShape="1">
          <a:blip r:embed="rId3">
            <a:alphaModFix/>
          </a:blip>
          <a:srcRect/>
          <a:stretch/>
        </p:blipFill>
        <p:spPr>
          <a:xfrm>
            <a:off x="0" y="531471"/>
            <a:ext cx="2529971" cy="1196975"/>
          </a:xfrm>
          <a:prstGeom prst="rect">
            <a:avLst/>
          </a:prstGeom>
          <a:noFill/>
          <a:ln>
            <a:noFill/>
          </a:ln>
        </p:spPr>
      </p:pic>
      <p:sp>
        <p:nvSpPr>
          <p:cNvPr id="131" name="Google Shape;131;p5"/>
          <p:cNvSpPr txBox="1">
            <a:spLocks noGrp="1"/>
          </p:cNvSpPr>
          <p:nvPr>
            <p:ph type="title"/>
          </p:nvPr>
        </p:nvSpPr>
        <p:spPr>
          <a:xfrm>
            <a:off x="1676400" y="539704"/>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B10937"/>
              </a:buClr>
              <a:buSzPts val="5400"/>
              <a:buFont typeface="Arial"/>
              <a:buNone/>
            </a:pPr>
            <a:r>
              <a:rPr lang="en-US" sz="4000"/>
              <a:t>Lesson Objectives-Part Three</a:t>
            </a:r>
            <a:endParaRPr sz="4000"/>
          </a:p>
        </p:txBody>
      </p:sp>
      <p:sp>
        <p:nvSpPr>
          <p:cNvPr id="132" name="Google Shape;132;p5"/>
          <p:cNvSpPr txBox="1"/>
          <p:nvPr/>
        </p:nvSpPr>
        <p:spPr>
          <a:xfrm>
            <a:off x="2529971" y="2909342"/>
            <a:ext cx="7833229" cy="2904020"/>
          </a:xfrm>
          <a:prstGeom prst="rect">
            <a:avLst/>
          </a:prstGeom>
          <a:noFill/>
          <a:ln>
            <a:noFill/>
          </a:ln>
        </p:spPr>
        <p:txBody>
          <a:bodyPr spcFirstLastPara="1" wrap="square" lIns="91425" tIns="45700" rIns="91425" bIns="45700" anchor="t" anchorCtr="0">
            <a:noAutofit/>
          </a:bodyPr>
          <a:lstStyle/>
          <a:p>
            <a:pPr marL="228600" marR="0" lvl="0" indent="-279400" algn="l" rtl="0">
              <a:lnSpc>
                <a:spcPct val="90000"/>
              </a:lnSpc>
              <a:spcBef>
                <a:spcPts val="0"/>
              </a:spcBef>
              <a:spcAft>
                <a:spcPts val="0"/>
              </a:spcAft>
              <a:buClr>
                <a:schemeClr val="dk1"/>
              </a:buClr>
              <a:buSzPts val="4400"/>
              <a:buFont typeface="Arial"/>
              <a:buChar char="•"/>
            </a:pPr>
            <a:r>
              <a:rPr lang="en-US" sz="4400">
                <a:solidFill>
                  <a:schemeClr val="dk1"/>
                </a:solidFill>
                <a:latin typeface="Calibri"/>
                <a:ea typeface="Calibri"/>
                <a:cs typeface="Calibri"/>
                <a:sym typeface="Calibri"/>
              </a:rPr>
              <a:t> </a:t>
            </a:r>
            <a:r>
              <a:rPr lang="en-US" sz="3600">
                <a:solidFill>
                  <a:schemeClr val="dk1"/>
                </a:solidFill>
                <a:latin typeface="Calibri"/>
                <a:ea typeface="Calibri"/>
                <a:cs typeface="Calibri"/>
                <a:sym typeface="Calibri"/>
              </a:rPr>
              <a:t>Find files</a:t>
            </a:r>
            <a:endParaRPr sz="3600"/>
          </a:p>
          <a:p>
            <a:pPr marL="685800" marR="0" lvl="1" indent="-254000" algn="l" rtl="0">
              <a:lnSpc>
                <a:spcPct val="90000"/>
              </a:lnSpc>
              <a:spcBef>
                <a:spcPts val="500"/>
              </a:spcBef>
              <a:spcAft>
                <a:spcPts val="0"/>
              </a:spcAft>
              <a:buClr>
                <a:schemeClr val="dk1"/>
              </a:buClr>
              <a:buSzPts val="4000"/>
              <a:buFont typeface="Arial"/>
              <a:buChar char="-"/>
            </a:pPr>
            <a:r>
              <a:rPr lang="en-US" sz="3600" b="0" i="0" u="none" strike="noStrike" cap="none">
                <a:solidFill>
                  <a:schemeClr val="dk1"/>
                </a:solidFill>
                <a:latin typeface="Calibri"/>
                <a:ea typeface="Calibri"/>
                <a:cs typeface="Calibri"/>
                <a:sym typeface="Calibri"/>
              </a:rPr>
              <a:t>Using File Explorer</a:t>
            </a:r>
            <a:endParaRPr sz="3600"/>
          </a:p>
          <a:p>
            <a:pPr marL="685800" marR="0" lvl="1" indent="-254000" algn="l" rtl="0">
              <a:lnSpc>
                <a:spcPct val="90000"/>
              </a:lnSpc>
              <a:spcBef>
                <a:spcPts val="500"/>
              </a:spcBef>
              <a:spcAft>
                <a:spcPts val="0"/>
              </a:spcAft>
              <a:buClr>
                <a:schemeClr val="dk1"/>
              </a:buClr>
              <a:buSzPts val="4000"/>
              <a:buFont typeface="Arial"/>
              <a:buChar char="-"/>
            </a:pPr>
            <a:r>
              <a:rPr lang="en-US" sz="3600" b="0" i="0" u="none" strike="noStrike" cap="none">
                <a:solidFill>
                  <a:schemeClr val="dk1"/>
                </a:solidFill>
                <a:latin typeface="Calibri"/>
                <a:ea typeface="Calibri"/>
                <a:cs typeface="Calibri"/>
                <a:sym typeface="Calibri"/>
              </a:rPr>
              <a:t>Using Windows Search Bar</a:t>
            </a:r>
            <a:endParaRPr sz="3600" b="0" i="0" u="none" strike="noStrike" cap="none">
              <a:solidFill>
                <a:schemeClr val="dk1"/>
              </a:solidFill>
              <a:latin typeface="Calibri"/>
              <a:ea typeface="Calibri"/>
              <a:cs typeface="Calibri"/>
              <a:sym typeface="Calibri"/>
            </a:endParaRPr>
          </a:p>
        </p:txBody>
      </p:sp>
      <p:sp>
        <p:nvSpPr>
          <p:cNvPr id="133" name="Google Shape;133;p5"/>
          <p:cNvSpPr txBox="1"/>
          <p:nvPr/>
        </p:nvSpPr>
        <p:spPr>
          <a:xfrm>
            <a:off x="3702423" y="2094917"/>
            <a:ext cx="4787153"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a:solidFill>
                  <a:schemeClr val="dk1"/>
                </a:solidFill>
                <a:highlight>
                  <a:srgbClr val="FFFF00"/>
                </a:highlight>
                <a:latin typeface="Calibri"/>
                <a:ea typeface="Calibri"/>
                <a:cs typeface="Calibri"/>
                <a:sym typeface="Calibri"/>
              </a:rPr>
              <a:t>Slide hidden from learner</a:t>
            </a:r>
            <a:endParaRPr sz="3200">
              <a:solidFill>
                <a:schemeClr val="dk1"/>
              </a:solidFill>
              <a:highlight>
                <a:srgbClr val="FFFF00"/>
              </a:highlight>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Shape 147"/>
        <p:cNvGrpSpPr/>
        <p:nvPr/>
      </p:nvGrpSpPr>
      <p:grpSpPr>
        <a:xfrm>
          <a:off x="0" y="0"/>
          <a:ext cx="0" cy="0"/>
          <a:chOff x="0" y="0"/>
          <a:chExt cx="0" cy="0"/>
        </a:xfrm>
      </p:grpSpPr>
      <p:pic>
        <p:nvPicPr>
          <p:cNvPr id="148" name="Google Shape;148;p7"/>
          <p:cNvPicPr preferRelativeResize="0"/>
          <p:nvPr/>
        </p:nvPicPr>
        <p:blipFill rotWithShape="1">
          <a:blip r:embed="rId3">
            <a:alphaModFix/>
          </a:blip>
          <a:srcRect/>
          <a:stretch/>
        </p:blipFill>
        <p:spPr>
          <a:xfrm>
            <a:off x="0" y="531471"/>
            <a:ext cx="2529971" cy="1196975"/>
          </a:xfrm>
          <a:prstGeom prst="rect">
            <a:avLst/>
          </a:prstGeom>
          <a:noFill/>
          <a:ln>
            <a:noFill/>
          </a:ln>
        </p:spPr>
      </p:pic>
      <p:sp>
        <p:nvSpPr>
          <p:cNvPr id="149" name="Google Shape;149;p7"/>
          <p:cNvSpPr txBox="1">
            <a:spLocks noGrp="1"/>
          </p:cNvSpPr>
          <p:nvPr>
            <p:ph type="title"/>
          </p:nvPr>
        </p:nvSpPr>
        <p:spPr>
          <a:xfrm>
            <a:off x="1264985" y="467176"/>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B10937"/>
              </a:buClr>
              <a:buSzPts val="5400"/>
              <a:buFont typeface="Arial"/>
              <a:buNone/>
            </a:pPr>
            <a:r>
              <a:rPr lang="en-US" sz="4000"/>
              <a:t>Keep in Mind</a:t>
            </a:r>
            <a:endParaRPr sz="4000"/>
          </a:p>
        </p:txBody>
      </p:sp>
      <p:sp>
        <p:nvSpPr>
          <p:cNvPr id="150" name="Google Shape;150;p7"/>
          <p:cNvSpPr txBox="1"/>
          <p:nvPr/>
        </p:nvSpPr>
        <p:spPr>
          <a:xfrm>
            <a:off x="815250" y="3119827"/>
            <a:ext cx="10756232" cy="1569620"/>
          </a:xfrm>
          <a:prstGeom prst="rect">
            <a:avLst/>
          </a:prstGeom>
          <a:noFill/>
          <a:ln>
            <a:noFill/>
          </a:ln>
        </p:spPr>
        <p:txBody>
          <a:bodyPr spcFirstLastPara="1" wrap="square" lIns="91425" tIns="45700" rIns="91425" bIns="45700" anchor="t" anchorCtr="0">
            <a:spAutoFit/>
          </a:bodyPr>
          <a:lstStyle/>
          <a:p>
            <a:pPr marL="571500" marR="0" lvl="0" indent="-571500" algn="l" rtl="0">
              <a:lnSpc>
                <a:spcPct val="100000"/>
              </a:lnSpc>
              <a:spcBef>
                <a:spcPts val="0"/>
              </a:spcBef>
              <a:spcAft>
                <a:spcPts val="0"/>
              </a:spcAft>
              <a:buClr>
                <a:schemeClr val="dk1"/>
              </a:buClr>
              <a:buSzPts val="4400"/>
              <a:buFont typeface="Arial"/>
              <a:buChar char="•"/>
            </a:pPr>
            <a:r>
              <a:rPr lang="en-US" sz="3200">
                <a:solidFill>
                  <a:schemeClr val="dk1"/>
                </a:solidFill>
                <a:latin typeface="Calibri"/>
                <a:ea typeface="Calibri"/>
                <a:cs typeface="Calibri"/>
                <a:sym typeface="Calibri"/>
              </a:rPr>
              <a:t>Only do as much as the learner can absorb in one session. </a:t>
            </a:r>
            <a:endParaRPr sz="3200"/>
          </a:p>
          <a:p>
            <a:pPr marL="571500" marR="0" lvl="0" indent="-571500" algn="l" rtl="0">
              <a:lnSpc>
                <a:spcPct val="100000"/>
              </a:lnSpc>
              <a:spcBef>
                <a:spcPts val="0"/>
              </a:spcBef>
              <a:spcAft>
                <a:spcPts val="0"/>
              </a:spcAft>
              <a:buClr>
                <a:schemeClr val="dk1"/>
              </a:buClr>
              <a:buSzPts val="4400"/>
              <a:buFont typeface="Arial"/>
              <a:buChar char="•"/>
            </a:pPr>
            <a:r>
              <a:rPr lang="en-US" sz="3200">
                <a:solidFill>
                  <a:schemeClr val="dk1"/>
                </a:solidFill>
                <a:latin typeface="Calibri"/>
                <a:ea typeface="Calibri"/>
                <a:cs typeface="Calibri"/>
                <a:sym typeface="Calibri"/>
              </a:rPr>
              <a:t>Do one part of the video lesson at a time. </a:t>
            </a:r>
            <a:endParaRPr sz="3200"/>
          </a:p>
          <a:p>
            <a:pPr marL="571500" marR="0" lvl="0" indent="-571500" algn="l" rtl="0">
              <a:lnSpc>
                <a:spcPct val="100000"/>
              </a:lnSpc>
              <a:spcBef>
                <a:spcPts val="0"/>
              </a:spcBef>
              <a:spcAft>
                <a:spcPts val="0"/>
              </a:spcAft>
              <a:buClr>
                <a:schemeClr val="dk1"/>
              </a:buClr>
              <a:buSzPts val="4400"/>
              <a:buFont typeface="Arial"/>
              <a:buChar char="•"/>
            </a:pPr>
            <a:r>
              <a:rPr lang="en-US" sz="3200">
                <a:solidFill>
                  <a:schemeClr val="dk1"/>
                </a:solidFill>
                <a:latin typeface="Calibri"/>
                <a:ea typeface="Calibri"/>
                <a:cs typeface="Calibri"/>
                <a:sym typeface="Calibri"/>
              </a:rPr>
              <a:t>Check in with the learner after each part.</a:t>
            </a:r>
            <a:endParaRPr sz="3200"/>
          </a:p>
        </p:txBody>
      </p:sp>
      <p:sp>
        <p:nvSpPr>
          <p:cNvPr id="151" name="Google Shape;151;p7"/>
          <p:cNvSpPr txBox="1"/>
          <p:nvPr/>
        </p:nvSpPr>
        <p:spPr>
          <a:xfrm>
            <a:off x="3799789" y="1920985"/>
            <a:ext cx="4787153"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a:solidFill>
                  <a:schemeClr val="dk1"/>
                </a:solidFill>
                <a:highlight>
                  <a:srgbClr val="FFFF00"/>
                </a:highlight>
                <a:latin typeface="Calibri"/>
                <a:ea typeface="Calibri"/>
                <a:cs typeface="Calibri"/>
                <a:sym typeface="Calibri"/>
              </a:rPr>
              <a:t>Slide hidden from learner</a:t>
            </a:r>
            <a:endParaRPr sz="3200">
              <a:solidFill>
                <a:schemeClr val="dk1"/>
              </a:solidFill>
              <a:highlight>
                <a:srgbClr val="FFFF00"/>
              </a:highlight>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Shape 156"/>
        <p:cNvGrpSpPr/>
        <p:nvPr/>
      </p:nvGrpSpPr>
      <p:grpSpPr>
        <a:xfrm>
          <a:off x="0" y="0"/>
          <a:ext cx="0" cy="0"/>
          <a:chOff x="0" y="0"/>
          <a:chExt cx="0" cy="0"/>
        </a:xfrm>
      </p:grpSpPr>
      <p:pic>
        <p:nvPicPr>
          <p:cNvPr id="157" name="Google Shape;157;p8"/>
          <p:cNvPicPr preferRelativeResize="0"/>
          <p:nvPr/>
        </p:nvPicPr>
        <p:blipFill rotWithShape="1">
          <a:blip r:embed="rId3">
            <a:alphaModFix/>
          </a:blip>
          <a:srcRect/>
          <a:stretch/>
        </p:blipFill>
        <p:spPr>
          <a:xfrm>
            <a:off x="0" y="531471"/>
            <a:ext cx="2529971" cy="1196975"/>
          </a:xfrm>
          <a:prstGeom prst="rect">
            <a:avLst/>
          </a:prstGeom>
          <a:noFill/>
          <a:ln>
            <a:noFill/>
          </a:ln>
        </p:spPr>
      </p:pic>
      <p:sp>
        <p:nvSpPr>
          <p:cNvPr id="158" name="Google Shape;158;p8"/>
          <p:cNvSpPr txBox="1">
            <a:spLocks noGrp="1"/>
          </p:cNvSpPr>
          <p:nvPr>
            <p:ph type="title"/>
          </p:nvPr>
        </p:nvSpPr>
        <p:spPr>
          <a:xfrm>
            <a:off x="678425" y="533426"/>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B10937"/>
              </a:buClr>
              <a:buSzPts val="5400"/>
              <a:buFont typeface="Arial"/>
              <a:buNone/>
            </a:pPr>
            <a:r>
              <a:rPr lang="en-US"/>
              <a:t>Set Up</a:t>
            </a:r>
            <a:endParaRPr/>
          </a:p>
        </p:txBody>
      </p:sp>
      <p:sp>
        <p:nvSpPr>
          <p:cNvPr id="159" name="Google Shape;159;p8"/>
          <p:cNvSpPr txBox="1"/>
          <p:nvPr/>
        </p:nvSpPr>
        <p:spPr>
          <a:xfrm>
            <a:off x="2529970" y="2108520"/>
            <a:ext cx="8664055"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400">
                <a:solidFill>
                  <a:schemeClr val="dk1"/>
                </a:solidFill>
                <a:latin typeface="Calibri"/>
                <a:ea typeface="Calibri"/>
                <a:cs typeface="Calibri"/>
                <a:sym typeface="Calibri"/>
              </a:rPr>
              <a:t>Before In-Person Tutoring</a:t>
            </a:r>
            <a:endParaRPr sz="1800">
              <a:solidFill>
                <a:schemeClr val="dk1"/>
              </a:solidFill>
              <a:latin typeface="Calibri"/>
              <a:ea typeface="Calibri"/>
              <a:cs typeface="Calibri"/>
              <a:sym typeface="Calibri"/>
            </a:endParaRPr>
          </a:p>
        </p:txBody>
      </p:sp>
      <p:pic>
        <p:nvPicPr>
          <p:cNvPr id="160" name="Google Shape;160;p8" descr="Graphical user interface, application&#10;&#10;Description automatically generated"/>
          <p:cNvPicPr preferRelativeResize="0"/>
          <p:nvPr/>
        </p:nvPicPr>
        <p:blipFill rotWithShape="1">
          <a:blip r:embed="rId4">
            <a:alphaModFix/>
          </a:blip>
          <a:srcRect/>
          <a:stretch/>
        </p:blipFill>
        <p:spPr>
          <a:xfrm>
            <a:off x="3235569" y="2877960"/>
            <a:ext cx="5028823" cy="3352213"/>
          </a:xfrm>
          <a:prstGeom prst="rect">
            <a:avLst/>
          </a:prstGeom>
          <a:noFill/>
          <a:ln>
            <a:noFill/>
          </a:ln>
        </p:spPr>
      </p:pic>
      <p:sp>
        <p:nvSpPr>
          <p:cNvPr id="161" name="Google Shape;161;p8"/>
          <p:cNvSpPr txBox="1"/>
          <p:nvPr/>
        </p:nvSpPr>
        <p:spPr>
          <a:xfrm>
            <a:off x="3799790" y="1583779"/>
            <a:ext cx="4787153"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a:solidFill>
                  <a:schemeClr val="dk1"/>
                </a:solidFill>
                <a:highlight>
                  <a:srgbClr val="FFFF00"/>
                </a:highlight>
                <a:latin typeface="Calibri"/>
                <a:ea typeface="Calibri"/>
                <a:cs typeface="Calibri"/>
                <a:sym typeface="Calibri"/>
              </a:rPr>
              <a:t>Slide hidden from learner</a:t>
            </a:r>
            <a:endParaRPr sz="3200">
              <a:solidFill>
                <a:schemeClr val="dk1"/>
              </a:solidFill>
              <a:highlight>
                <a:srgbClr val="FFFF00"/>
              </a:highlight>
              <a:latin typeface="Calibri"/>
              <a:ea typeface="Calibri"/>
              <a:cs typeface="Calibri"/>
              <a:sym typeface="Calibri"/>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6816</Words>
  <Application>Microsoft Office PowerPoint</Application>
  <PresentationFormat>Widescreen</PresentationFormat>
  <Paragraphs>756</Paragraphs>
  <Slides>30</Slides>
  <Notes>30</Notes>
  <HiddenSlides>12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Calibri</vt:lpstr>
      <vt:lpstr>Cenutry Gothic</vt:lpstr>
      <vt:lpstr>Century Gothic</vt:lpstr>
      <vt:lpstr>Arial</vt:lpstr>
      <vt:lpstr>Office Theme</vt:lpstr>
      <vt:lpstr>Employment</vt:lpstr>
      <vt:lpstr>Pre-Requisite Skills</vt:lpstr>
      <vt:lpstr>Skills Reviewed in this Lesson</vt:lpstr>
      <vt:lpstr>PowerPoint Presentation</vt:lpstr>
      <vt:lpstr>Lesson Objectives – Part One</vt:lpstr>
      <vt:lpstr>Lesson Objectives – Part Two</vt:lpstr>
      <vt:lpstr>Lesson Objectives-Part Three</vt:lpstr>
      <vt:lpstr>Keep in Mind</vt:lpstr>
      <vt:lpstr>Set Up</vt:lpstr>
      <vt:lpstr>Checklist</vt:lpstr>
      <vt:lpstr>Set Up and Preparation</vt:lpstr>
      <vt:lpstr> Checklist</vt:lpstr>
      <vt:lpstr>Employment</vt:lpstr>
      <vt:lpstr>Lesson Objectives-Part One </vt:lpstr>
      <vt:lpstr>Lesson-Part One</vt:lpstr>
      <vt:lpstr>Check Understanding</vt:lpstr>
      <vt:lpstr>Practice 1 </vt:lpstr>
      <vt:lpstr>Lesson Objectives – Part Two</vt:lpstr>
      <vt:lpstr>Lesson-Part Two</vt:lpstr>
      <vt:lpstr>Check Understanding</vt:lpstr>
      <vt:lpstr>Practice 2 </vt:lpstr>
      <vt:lpstr>  Lesson Objectives-Part Three </vt:lpstr>
      <vt:lpstr>Lesson-Part Three </vt:lpstr>
      <vt:lpstr>Check Understanding</vt:lpstr>
      <vt:lpstr>Practice 3 </vt:lpstr>
      <vt:lpstr>Practice 4 </vt:lpstr>
      <vt:lpstr>Extra Practice </vt:lpstr>
      <vt:lpstr>Practice Between Sessions </vt:lpstr>
      <vt:lpstr>Confirm Next Session  and Support </vt:lpstr>
      <vt:lpstr>See you!   Keep Practicing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Employment</dc:title>
  <dc:creator/>
  <cp:lastModifiedBy/>
  <cp:revision>1</cp:revision>
  <dcterms:created xsi:type="dcterms:W3CDTF">2021-09-14T20:49:13Z</dcterms:created>
  <dcterms:modified xsi:type="dcterms:W3CDTF">2022-06-15T00:18:53Z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8940B94F-BD02-4435-84EA-245BC1C1FEE1</vt:lpwstr>
  </property>
  <property fmtid="{D5CDD505-2E9C-101B-9397-08002B2CF9AE}" pid="3" name="ArticulatePath">
    <vt:lpwstr>https://issbcorg-my.sharepoint.com/personal/lisa_herrera_issbc_org/Documents/ALL - Digital Literacy/CLBC Working Docs/DEVELOPMENT PHASE June 21-Sept/EMPLOYMENT Module/FINISHED LESSONS and VIDEOS for Module 9-Employment-Review/Be Organized/Mouse-Trackpad &amp; Navigation Skills-Be Organized</vt:lpwstr>
  </property>
</Properties>
</file>