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26"/>
  </p:notesMasterIdLst>
  <p:sldIdLst>
    <p:sldId id="256" r:id="rId2"/>
    <p:sldId id="261" r:id="rId3"/>
    <p:sldId id="354" r:id="rId4"/>
    <p:sldId id="257" r:id="rId5"/>
    <p:sldId id="258" r:id="rId6"/>
    <p:sldId id="259" r:id="rId7"/>
    <p:sldId id="262" r:id="rId8"/>
    <p:sldId id="263" r:id="rId9"/>
    <p:sldId id="264" r:id="rId10"/>
    <p:sldId id="285" r:id="rId11"/>
    <p:sldId id="266" r:id="rId12"/>
    <p:sldId id="286" r:id="rId13"/>
    <p:sldId id="268" r:id="rId14"/>
    <p:sldId id="269" r:id="rId15"/>
    <p:sldId id="270" r:id="rId16"/>
    <p:sldId id="271" r:id="rId17"/>
    <p:sldId id="355" r:id="rId18"/>
    <p:sldId id="273" r:id="rId19"/>
    <p:sldId id="274" r:id="rId20"/>
    <p:sldId id="356" r:id="rId21"/>
    <p:sldId id="357" r:id="rId22"/>
    <p:sldId id="282" r:id="rId23"/>
    <p:sldId id="283" r:id="rId24"/>
    <p:sldId id="284" r:id="rId25"/>
  </p:sldIdLst>
  <p:sldSz cx="12192000" cy="6858000"/>
  <p:notesSz cx="7315200" cy="96012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Livvic"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hzdhHwGp730PXfuMlcCjyQ==" hashData="zC76LTyP3HqMCwS3P/K5j3NBSNmt8DfsQPzh5WZTJ9zpwh/sCMcpJHbV85z2xmoa+KnPTaBwigYwl+TQRySxEg=="/>
  <p:extLst>
    <p:ext uri="{EFAFB233-063F-42B5-8137-9DF3F51BA10A}">
      <p15:sldGuideLst xmlns:p15="http://schemas.microsoft.com/office/powerpoint/2012/main">
        <p15:guide id="1" orient="horz" pos="2160">
          <p15:clr>
            <a:srgbClr val="A4A3A4"/>
          </p15:clr>
        </p15:guide>
        <p15:guide id="2" pos="379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rd4rqfdC3TwUsmLiEqXPqU1ZM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9" autoAdjust="0"/>
    <p:restoredTop sz="75962" autoAdjust="0"/>
  </p:normalViewPr>
  <p:slideViewPr>
    <p:cSldViewPr snapToGrid="0">
      <p:cViewPr varScale="1">
        <p:scale>
          <a:sx n="63" d="100"/>
          <a:sy n="63" d="100"/>
        </p:scale>
        <p:origin x="1325" y="62"/>
      </p:cViewPr>
      <p:guideLst>
        <p:guide orient="horz" pos="2160"/>
        <p:guide pos="3795"/>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50" Type="http://customschemas.google.com/relationships/presentationmetadata" Target="metadata"/><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Slide hidden from learner</a:t>
            </a:r>
            <a:endParaRPr sz="1200" b="1"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Title slide</a:t>
            </a:r>
          </a:p>
          <a:p>
            <a:pPr marL="0" lvl="0" indent="0" algn="l" rtl="0">
              <a:spcBef>
                <a:spcPts val="0"/>
              </a:spcBef>
              <a:spcAft>
                <a:spcPts val="0"/>
              </a:spcAft>
              <a:buNone/>
            </a:pPr>
            <a:endParaRPr dirty="0"/>
          </a:p>
        </p:txBody>
      </p:sp>
      <p:sp>
        <p:nvSpPr>
          <p:cNvPr id="91" name="Google Shape;91;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66612">
              <a:defRPr/>
            </a:pPr>
            <a:r>
              <a:rPr lang="en-US" sz="1200" b="1" dirty="0">
                <a:highlight>
                  <a:srgbClr val="FFFF00"/>
                </a:highlight>
                <a:latin typeface="Century Gothic" panose="020B0502020202020204" pitchFamily="34" charset="0"/>
              </a:rPr>
              <a:t>Slide hidden from the learner.</a:t>
            </a:r>
          </a:p>
          <a:p>
            <a:pPr defTabSz="966612">
              <a:defRPr/>
            </a:pPr>
            <a:endParaRPr lang="en-US" sz="1200" dirty="0">
              <a:highlight>
                <a:srgbClr val="FFFF00"/>
              </a:highlight>
              <a:latin typeface="Century Gothic" panose="020B0502020202020204" pitchFamily="34" charset="0"/>
            </a:endParaRPr>
          </a:p>
          <a:p>
            <a:r>
              <a:rPr lang="en-US" sz="1200" dirty="0">
                <a:latin typeface="Century Gothic" panose="020B0502020202020204" pitchFamily="34" charset="0"/>
              </a:rPr>
              <a:t>Information for the Tutor.</a:t>
            </a:r>
          </a:p>
          <a:p>
            <a:endParaRPr lang="en-US" sz="1200" dirty="0">
              <a:latin typeface="Century Gothic" panose="020B0502020202020204" pitchFamily="34" charset="0"/>
            </a:endParaRPr>
          </a:p>
          <a:p>
            <a:r>
              <a:rPr lang="en-US" sz="1200" b="1" u="sng" dirty="0">
                <a:latin typeface="Century Gothic" panose="020B0502020202020204" pitchFamily="34" charset="0"/>
              </a:rPr>
              <a:t>SET UP</a:t>
            </a:r>
          </a:p>
          <a:p>
            <a:pPr defTabSz="966612">
              <a:defRPr/>
            </a:pPr>
            <a:r>
              <a:rPr lang="en-US" sz="1200" dirty="0">
                <a:latin typeface="Century Gothic" panose="020B0502020202020204" pitchFamily="34" charset="0"/>
              </a:rPr>
              <a:t>Refer to:</a:t>
            </a:r>
          </a:p>
          <a:p>
            <a:pPr marL="698853" lvl="1" indent="-241653" defTabSz="966612">
              <a:buFont typeface="+mj-lt"/>
              <a:buAutoNum type="arabicPeriod"/>
              <a:defRPr/>
            </a:pPr>
            <a:r>
              <a:rPr lang="en-US" sz="1200" u="sng" dirty="0">
                <a:latin typeface="Century Gothic" panose="020B0502020202020204" pitchFamily="34" charset="0"/>
              </a:rPr>
              <a:t>TUTOR CHECKLIST- Set up for Remote Tutoring Session via Zoom, Ms Teams etc. </a:t>
            </a:r>
          </a:p>
          <a:p>
            <a:pPr marL="698853" lvl="1" indent="-241653" defTabSz="966612">
              <a:buFont typeface="+mj-lt"/>
              <a:buAutoNum type="arabicPeriod"/>
              <a:defRPr/>
            </a:pPr>
            <a:r>
              <a:rPr lang="en-US" sz="1200" u="sng" dirty="0">
                <a:latin typeface="Century Gothic" panose="020B0502020202020204" pitchFamily="34" charset="0"/>
              </a:rPr>
              <a:t>LEARNER CHECKLIST- Set up for Remote Tutoring Session via Zoom, Ms Teams etc. </a:t>
            </a:r>
          </a:p>
          <a:p>
            <a:pPr lvl="1" defTabSz="966612">
              <a:defRPr/>
            </a:pPr>
            <a:endParaRPr lang="en-US" sz="1200" b="0" dirty="0">
              <a:latin typeface="Century Gothic" panose="020B0502020202020204" pitchFamily="34" charset="0"/>
              <a:ea typeface="Calibri" panose="020F0502020204030204" pitchFamily="34" charset="0"/>
              <a:cs typeface="Times New Roman" panose="02020603050405020304" pitchFamily="18" charset="0"/>
            </a:endParaRPr>
          </a:p>
          <a:p>
            <a:pPr defTabSz="966612">
              <a:defRPr/>
            </a:pPr>
            <a:r>
              <a:rPr lang="en-US" sz="1200" b="1" dirty="0">
                <a:latin typeface="Century Gothic" panose="020B0502020202020204" pitchFamily="34" charset="0"/>
                <a:ea typeface="Calibri" panose="020F0502020204030204" pitchFamily="34" charset="0"/>
                <a:cs typeface="Times New Roman" panose="02020603050405020304" pitchFamily="18" charset="0"/>
              </a:rPr>
              <a:t>IMPORTANT: </a:t>
            </a:r>
          </a:p>
          <a:p>
            <a:pPr defTabSz="966612">
              <a:defRPr/>
            </a:pPr>
            <a:r>
              <a:rPr lang="en-US" sz="1200" dirty="0">
                <a:latin typeface="Century Gothic" panose="020B0502020202020204" pitchFamily="34" charset="0"/>
                <a:ea typeface="Calibri" panose="020F0502020204030204" pitchFamily="34" charset="0"/>
                <a:cs typeface="Times New Roman" panose="02020603050405020304" pitchFamily="18" charset="0"/>
              </a:rPr>
              <a:t>Go through the Learner Checklist as well. Then, you will be able to more easily troubleshoot with the learner if they have difficulty in their set up.</a:t>
            </a:r>
            <a:endParaRPr lang="en-CA" sz="1200" dirty="0">
              <a:latin typeface="Century Gothic" panose="020B0502020202020204" pitchFamily="34" charset="0"/>
            </a:endParaRPr>
          </a:p>
          <a:p>
            <a:pPr defTabSz="966612">
              <a:defRPr/>
            </a:pPr>
            <a:endParaRPr lang="en-US" sz="1200" u="sng" dirty="0">
              <a:latin typeface="Century Gothic" panose="020B0502020202020204" pitchFamily="34" charset="0"/>
            </a:endParaRPr>
          </a:p>
          <a:p>
            <a:pPr marL="0" indent="0" defTabSz="966612">
              <a:buFont typeface="+mj-lt"/>
              <a:buNone/>
              <a:defRPr/>
            </a:pPr>
            <a:r>
              <a:rPr lang="en-US" sz="1200" b="1" dirty="0">
                <a:latin typeface="Century Gothic" panose="020B0502020202020204" pitchFamily="34" charset="0"/>
              </a:rPr>
              <a:t>Communicate beforehand with the Support Person (if that learner has one):</a:t>
            </a:r>
          </a:p>
          <a:p>
            <a:pPr marL="181240" indent="-181240" defTabSz="966612">
              <a:buFont typeface="Arial" panose="020B0604020202020204" pitchFamily="34" charset="0"/>
              <a:buChar char="•"/>
              <a:defRPr/>
            </a:pPr>
            <a:r>
              <a:rPr lang="en-US" sz="1200" dirty="0">
                <a:latin typeface="Century Gothic" panose="020B0502020202020204" pitchFamily="34" charset="0"/>
              </a:rPr>
              <a:t>Email the Learner Checklist listed in #2 above to the Support Person.</a:t>
            </a:r>
          </a:p>
          <a:p>
            <a:pPr marL="181240" indent="-181240" defTabSz="966612">
              <a:buFont typeface="Arial" panose="020B0604020202020204" pitchFamily="34" charset="0"/>
              <a:buChar char="•"/>
              <a:defRPr/>
            </a:pPr>
            <a:r>
              <a:rPr lang="en-US" sz="1200" dirty="0">
                <a:latin typeface="Century Gothic" panose="020B0502020202020204" pitchFamily="34" charset="0"/>
              </a:rPr>
              <a:t>Email any instructions for this lesson to the support person (see the notes for specific slides /parts of the lesson): </a:t>
            </a:r>
          </a:p>
          <a:p>
            <a:pPr marL="181240" indent="-181240" defTabSz="966612">
              <a:buFont typeface="Arial" panose="020B0604020202020204" pitchFamily="34" charset="0"/>
              <a:buChar char="•"/>
              <a:defRPr/>
            </a:pPr>
            <a:r>
              <a:rPr lang="en-US" sz="1200" dirty="0">
                <a:latin typeface="Century Gothic" panose="020B0502020202020204" pitchFamily="34" charset="0"/>
              </a:rPr>
              <a:t>Have the support person do the preparation for the lesson on the learner’s desktop. Tutor needs to guide them re. how to do this. </a:t>
            </a:r>
          </a:p>
          <a:p>
            <a:pPr marL="181240" indent="-181240" defTabSz="966612">
              <a:buFont typeface="Arial" panose="020B0604020202020204" pitchFamily="34" charset="0"/>
              <a:buChar char="•"/>
              <a:defRPr/>
            </a:pPr>
            <a:endParaRPr lang="en-US" sz="1200" b="1" dirty="0">
              <a:latin typeface="Century Gothic" panose="020B0502020202020204" pitchFamily="34" charset="0"/>
            </a:endParaRPr>
          </a:p>
          <a:p>
            <a:pPr marL="0" indent="0" defTabSz="966612">
              <a:buFont typeface="Arial" panose="020B0604020202020204" pitchFamily="34" charset="0"/>
              <a:buNone/>
              <a:defRPr/>
            </a:pPr>
            <a:r>
              <a:rPr lang="en-US" sz="1200" b="1" dirty="0">
                <a:latin typeface="Century Gothic" panose="020B0502020202020204" pitchFamily="34" charset="0"/>
              </a:rPr>
              <a:t>Preparation for Remote Tutoring only:</a:t>
            </a:r>
          </a:p>
          <a:p>
            <a:pPr marL="181240" indent="-181240">
              <a:buFont typeface="Arial" panose="020B0604020202020204" pitchFamily="34" charset="0"/>
              <a:buChar char="•"/>
            </a:pPr>
            <a:r>
              <a:rPr lang="en-US" sz="1200" dirty="0">
                <a:latin typeface="Century Gothic" panose="020B0502020202020204" pitchFamily="34" charset="0"/>
              </a:rPr>
              <a:t>Support person must inform you if the learner has a Gmail account already. If they do not have one, use Module 5 as detailed in the note above under ”Pre-Requisite Skills” (Slide #2). </a:t>
            </a:r>
          </a:p>
          <a:p>
            <a:pPr marL="181240" indent="-181240">
              <a:buFont typeface="Arial" panose="020B0604020202020204" pitchFamily="34" charset="0"/>
              <a:buChar char="•"/>
            </a:pPr>
            <a:r>
              <a:rPr lang="en-US" sz="1200" dirty="0">
                <a:latin typeface="Century Gothic" panose="020B0502020202020204" pitchFamily="34" charset="0"/>
              </a:rPr>
              <a:t>Have support person make sure the browser icon (or Gmail shortcut if they use that) is easy for the learner to find on the desktop. </a:t>
            </a:r>
          </a:p>
          <a:p>
            <a:pPr marL="181240" indent="-181240">
              <a:buFont typeface="Arial" panose="020B0604020202020204" pitchFamily="34" charset="0"/>
              <a:buChar char="•"/>
            </a:pPr>
            <a:r>
              <a:rPr lang="en-US" sz="1200" dirty="0">
                <a:latin typeface="Century Gothic" panose="020B0502020202020204" pitchFamily="34" charset="0"/>
              </a:rPr>
              <a:t>If no preparations were made on the learner’s computer before the session by a support person, you could use the </a:t>
            </a:r>
            <a:r>
              <a:rPr lang="en-US" sz="1200" b="1" dirty="0">
                <a:latin typeface="Century Gothic" panose="020B0502020202020204" pitchFamily="34" charset="0"/>
              </a:rPr>
              <a:t>Request Remote Control </a:t>
            </a:r>
            <a:r>
              <a:rPr lang="en-US" sz="1200" dirty="0">
                <a:latin typeface="Century Gothic" panose="020B0502020202020204" pitchFamily="34" charset="0"/>
              </a:rPr>
              <a:t>function in Zoom on the learner’s desktop if the learner struggles, and before they get frustrated. </a:t>
            </a:r>
            <a:endParaRPr lang="en-US" sz="1200" u="sng" dirty="0">
              <a:latin typeface="Century Gothic" panose="020B0502020202020204" pitchFamily="34" charset="0"/>
            </a:endParaRPr>
          </a:p>
          <a:p>
            <a:pPr marL="181240" indent="-181240" defTabSz="966612">
              <a:buFont typeface="Arial" panose="020B0604020202020204" pitchFamily="34" charset="0"/>
              <a:buChar char="•"/>
              <a:defRPr/>
            </a:pPr>
            <a:endParaRPr lang="en-US" sz="1200" u="sng" dirty="0">
              <a:latin typeface="Century Gothic" panose="020B0502020202020204" pitchFamily="34" charset="0"/>
            </a:endParaRPr>
          </a:p>
          <a:p>
            <a:pPr marL="181240" indent="-181240">
              <a:lnSpc>
                <a:spcPct val="107000"/>
              </a:lnSpc>
              <a:spcAft>
                <a:spcPts val="846"/>
              </a:spcAft>
              <a:buFont typeface="Arial" panose="020B0604020202020204" pitchFamily="34" charset="0"/>
              <a:buChar char="•"/>
            </a:pPr>
            <a:r>
              <a:rPr lang="en-US" sz="1200" b="1" dirty="0">
                <a:latin typeface="Century Gothic" panose="020B0502020202020204" pitchFamily="34" charset="0"/>
              </a:rPr>
              <a:t>IMPORTANT: </a:t>
            </a:r>
            <a:r>
              <a:rPr lang="en-US" sz="1200" dirty="0">
                <a:latin typeface="Century Gothic" panose="020B050202020202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dirty="0">
                <a:latin typeface="Century Gothic" panose="020B0502020202020204" pitchFamily="34" charset="0"/>
              </a:rPr>
              <a:t>Before using </a:t>
            </a:r>
            <a:r>
              <a:rPr lang="en-US" sz="1200" b="1" dirty="0">
                <a:latin typeface="Century Gothic" panose="020B0502020202020204" pitchFamily="34" charset="0"/>
              </a:rPr>
              <a:t>Remote Control</a:t>
            </a:r>
            <a:r>
              <a:rPr lang="en-US" sz="1200" dirty="0">
                <a:latin typeface="Century Gothic" panose="020B050202020202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You may want to record the Zoom tutoring session in case of any possible accusations afterwards. </a:t>
            </a:r>
          </a:p>
          <a:p>
            <a:pPr marL="0" indent="0" defTabSz="966612">
              <a:buFont typeface="Arial" panose="020B0604020202020204" pitchFamily="34" charset="0"/>
              <a:buNone/>
              <a:defRPr/>
            </a:pPr>
            <a:endParaRPr lang="en-US" sz="1200" u="sng" dirty="0">
              <a:latin typeface="Century Gothic" panose="020B0502020202020204" pitchFamily="34" charset="0"/>
            </a:endParaRPr>
          </a:p>
          <a:p>
            <a:pPr marL="181240" indent="-181240" defTabSz="966612">
              <a:buFont typeface="Arial" panose="020B0604020202020204" pitchFamily="34" charset="0"/>
              <a:buChar char="•"/>
              <a:defRPr/>
            </a:pPr>
            <a:endParaRPr lang="en-US" sz="1200" u="sng" dirty="0">
              <a:latin typeface="Century Gothic" panose="020B0502020202020204" pitchFamily="34" charset="0"/>
            </a:endParaRPr>
          </a:p>
          <a:p>
            <a:pPr defTabSz="966612">
              <a:defRPr/>
            </a:pPr>
            <a:r>
              <a:rPr lang="en-US" sz="1200" b="1" u="sng" dirty="0">
                <a:highlight>
                  <a:srgbClr val="FFFF00"/>
                </a:highlight>
                <a:latin typeface="Century Gothic" panose="020B0502020202020204" pitchFamily="34" charset="0"/>
              </a:rPr>
              <a:t>PREPARATION</a:t>
            </a:r>
          </a:p>
          <a:p>
            <a:pPr defTabSz="966612">
              <a:defRPr/>
            </a:pPr>
            <a:r>
              <a:rPr lang="en-US" sz="1200" b="0" u="none" dirty="0">
                <a:highlight>
                  <a:srgbClr val="FFFF00"/>
                </a:highlight>
                <a:latin typeface="Century Gothic" panose="020B0502020202020204" pitchFamily="34" charset="0"/>
              </a:rPr>
              <a:t>Preparation specific to each Part of this Gmail Lesson is in the notes of the relevant slides. </a:t>
            </a:r>
          </a:p>
          <a:p>
            <a:pPr defTabSz="966612">
              <a:defRPr/>
            </a:pPr>
            <a:endParaRPr lang="en-US" sz="1200" b="0" u="none" dirty="0">
              <a:highlight>
                <a:srgbClr val="FFFF00"/>
              </a:highlight>
              <a:latin typeface="Century Gothic" panose="020B0502020202020204" pitchFamily="34" charset="0"/>
            </a:endParaRPr>
          </a:p>
          <a:p>
            <a:endParaRPr lang="en-CA" dirty="0"/>
          </a:p>
        </p:txBody>
      </p:sp>
      <p:sp>
        <p:nvSpPr>
          <p:cNvPr id="4" name="Slide Number Placeholder 3"/>
          <p:cNvSpPr>
            <a:spLocks noGrp="1"/>
          </p:cNvSpPr>
          <p:nvPr>
            <p:ph type="sldNum" sz="quarter" idx="5"/>
          </p:nvPr>
        </p:nvSpPr>
        <p:spPr/>
        <p:txBody>
          <a:bodyPr/>
          <a:lstStyle/>
          <a:p>
            <a:fld id="{84E55262-9676-444A-98B3-692BE02459E9}" type="slidenum">
              <a:rPr lang="en-US" smtClean="0"/>
              <a:t>10</a:t>
            </a:fld>
            <a:endParaRPr lang="en-US" dirty="0"/>
          </a:p>
        </p:txBody>
      </p:sp>
    </p:spTree>
    <p:extLst>
      <p:ext uri="{BB962C8B-B14F-4D97-AF65-F5344CB8AC3E}">
        <p14:creationId xmlns:p14="http://schemas.microsoft.com/office/powerpoint/2010/main" val="388903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7000"/>
              </a:lnSpc>
              <a:spcBef>
                <a:spcPts val="0"/>
              </a:spcBef>
              <a:spcAft>
                <a:spcPts val="0"/>
              </a:spcAft>
              <a:buNone/>
            </a:pPr>
            <a:r>
              <a:rPr lang="en-US" sz="1200" b="1" u="none" dirty="0">
                <a:latin typeface="Century Gothic" panose="020B0502020202020204" pitchFamily="34" charset="0"/>
              </a:rPr>
              <a:t>Slide hidden from learner</a:t>
            </a:r>
            <a:endParaRPr sz="1200" b="1" dirty="0">
              <a:latin typeface="Century Gothic" panose="020B0502020202020204" pitchFamily="34" charset="0"/>
            </a:endParaRPr>
          </a:p>
          <a:p>
            <a:pPr marL="302066" lvl="0" indent="-225866" algn="l" rtl="0">
              <a:lnSpc>
                <a:spcPct val="107000"/>
              </a:lnSpc>
              <a:spcBef>
                <a:spcPts val="846"/>
              </a:spcBef>
              <a:spcAft>
                <a:spcPts val="0"/>
              </a:spcAft>
              <a:buClr>
                <a:schemeClr val="dk1"/>
              </a:buClr>
              <a:buSzPts val="1200"/>
              <a:buFont typeface="Arial"/>
              <a:buNone/>
            </a:pPr>
            <a:endParaRPr sz="1200" dirty="0">
              <a:latin typeface="Century Gothic" panose="020B0502020202020204" pitchFamily="34" charset="0"/>
              <a:ea typeface="Calibri"/>
              <a:cs typeface="Calibri"/>
              <a:sym typeface="Calibri"/>
            </a:endParaRPr>
          </a:p>
          <a:p>
            <a:pPr marL="0" lvl="0" indent="0" algn="l" rtl="0">
              <a:spcBef>
                <a:spcPts val="846"/>
              </a:spcBef>
              <a:spcAft>
                <a:spcPts val="0"/>
              </a:spcAft>
              <a:buNone/>
            </a:pPr>
            <a:r>
              <a:rPr lang="en-US" sz="1200" b="0" u="none" dirty="0">
                <a:latin typeface="Century Gothic" panose="020B0502020202020204" pitchFamily="34" charset="0"/>
              </a:rPr>
              <a:t>Refer to:</a:t>
            </a:r>
            <a:endParaRPr sz="1200" dirty="0">
              <a:latin typeface="Century Gothic" panose="020B0502020202020204" pitchFamily="34" charset="0"/>
            </a:endParaRPr>
          </a:p>
          <a:p>
            <a:pPr marL="241653" lvl="0" indent="-241653" algn="l" rtl="0">
              <a:spcBef>
                <a:spcPts val="0"/>
              </a:spcBef>
              <a:spcAft>
                <a:spcPts val="0"/>
              </a:spcAft>
              <a:buClr>
                <a:schemeClr val="dk1"/>
              </a:buClr>
              <a:buSzPts val="1200"/>
              <a:buFont typeface="Calibri"/>
              <a:buAutoNum type="arabicPeriod"/>
            </a:pPr>
            <a:r>
              <a:rPr lang="en-US" sz="1200" u="sng" dirty="0">
                <a:latin typeface="Century Gothic" panose="020B0502020202020204" pitchFamily="34" charset="0"/>
              </a:rPr>
              <a:t>Tutor Checklist: During Remote Tutoring Session </a:t>
            </a:r>
            <a:endParaRPr sz="1200" dirty="0">
              <a:latin typeface="Century Gothic" panose="020B0502020202020204" pitchFamily="34" charset="0"/>
            </a:endParaRPr>
          </a:p>
          <a:p>
            <a:pPr marL="241653" lvl="0" indent="-241653" algn="l" rtl="0">
              <a:spcBef>
                <a:spcPts val="0"/>
              </a:spcBef>
              <a:spcAft>
                <a:spcPts val="0"/>
              </a:spcAft>
              <a:buClr>
                <a:schemeClr val="dk1"/>
              </a:buClr>
              <a:buSzPts val="1200"/>
              <a:buFont typeface="Calibri"/>
              <a:buAutoNum type="arabicPeriod"/>
            </a:pPr>
            <a:r>
              <a:rPr lang="en-US" sz="1200" u="sng" dirty="0">
                <a:latin typeface="Century Gothic" panose="020B0502020202020204" pitchFamily="34" charset="0"/>
              </a:rPr>
              <a:t>Learner Instructions: How to let your Tutor have Remote Control of your Computer During a Zoom Session </a:t>
            </a:r>
            <a:endParaRPr sz="1200" dirty="0">
              <a:latin typeface="Century Gothic" panose="020B0502020202020204" pitchFamily="34" charset="0"/>
            </a:endParaRPr>
          </a:p>
          <a:p>
            <a:pPr marL="0" lvl="0" indent="0" algn="l" rtl="0">
              <a:lnSpc>
                <a:spcPct val="107000"/>
              </a:lnSpc>
              <a:spcBef>
                <a:spcPts val="846"/>
              </a:spcBef>
              <a:spcAft>
                <a:spcPts val="0"/>
              </a:spcAft>
              <a:buNone/>
            </a:pPr>
            <a:endParaRPr lang="en-US" sz="1200" dirty="0">
              <a:latin typeface="Century Gothic" panose="020B0502020202020204" pitchFamily="34" charset="0"/>
              <a:ea typeface="Calibri"/>
              <a:cs typeface="Calibri"/>
              <a:sym typeface="Calibri"/>
            </a:endParaRPr>
          </a:p>
          <a:p>
            <a:pPr marL="0" lvl="0" indent="0" algn="l" rtl="0">
              <a:lnSpc>
                <a:spcPct val="107000"/>
              </a:lnSpc>
              <a:spcBef>
                <a:spcPts val="846"/>
              </a:spcBef>
              <a:spcAft>
                <a:spcPts val="0"/>
              </a:spcAft>
              <a:buNone/>
            </a:pPr>
            <a:endParaRPr sz="1200" dirty="0">
              <a:latin typeface="Century Gothic" panose="020B0502020202020204" pitchFamily="34" charset="0"/>
              <a:ea typeface="Calibri"/>
              <a:cs typeface="Calibri"/>
              <a:sym typeface="Calibri"/>
            </a:endParaRPr>
          </a:p>
          <a:p>
            <a:pPr marL="0" lvl="0" indent="0" algn="l" rtl="0">
              <a:lnSpc>
                <a:spcPct val="107000"/>
              </a:lnSpc>
              <a:spcBef>
                <a:spcPts val="846"/>
              </a:spcBef>
              <a:spcAft>
                <a:spcPts val="0"/>
              </a:spcAft>
              <a:buNone/>
            </a:pPr>
            <a:r>
              <a:rPr lang="en-US" sz="1200" b="1" u="sng" dirty="0">
                <a:latin typeface="Century Gothic" panose="020B0502020202020204" pitchFamily="34" charset="0"/>
              </a:rPr>
              <a:t>SET UP SPECIFIC TO THIS LESSON</a:t>
            </a:r>
            <a:endParaRPr sz="1200" dirty="0">
              <a:latin typeface="Century Gothic" panose="020B0502020202020204" pitchFamily="34" charset="0"/>
            </a:endParaRPr>
          </a:p>
          <a:p>
            <a:pPr marL="181240" lvl="0" indent="-181240" algn="l" rtl="0">
              <a:lnSpc>
                <a:spcPct val="107000"/>
              </a:lnSpc>
              <a:spcBef>
                <a:spcPts val="846"/>
              </a:spcBef>
              <a:spcAft>
                <a:spcPts val="0"/>
              </a:spcAft>
              <a:buClr>
                <a:schemeClr val="dk1"/>
              </a:buClr>
              <a:buSzPts val="1200"/>
              <a:buFont typeface="Arial"/>
              <a:buChar char="•"/>
            </a:pPr>
            <a:r>
              <a:rPr lang="en-US" sz="1200" dirty="0">
                <a:latin typeface="Century Gothic" panose="020B0502020202020204" pitchFamily="34" charset="0"/>
              </a:rPr>
              <a:t>Be ready to assist learner by using the </a:t>
            </a:r>
            <a:r>
              <a:rPr lang="en-US" sz="1200" b="1" dirty="0">
                <a:latin typeface="Century Gothic" panose="020B0502020202020204" pitchFamily="34" charset="0"/>
              </a:rPr>
              <a:t>Requesting Remote Control </a:t>
            </a:r>
            <a:r>
              <a:rPr lang="en-US" sz="1200" dirty="0">
                <a:latin typeface="Century Gothic" panose="020B0502020202020204" pitchFamily="34" charset="0"/>
              </a:rPr>
              <a:t>function (refer </a:t>
            </a:r>
            <a:r>
              <a:rPr lang="en-US" sz="1200" u="none" dirty="0">
                <a:latin typeface="Century Gothic" panose="020B0502020202020204" pitchFamily="34" charset="0"/>
              </a:rPr>
              <a:t>to checklists 1 and 2 listed above</a:t>
            </a:r>
            <a:r>
              <a:rPr lang="en-US" sz="1200" dirty="0">
                <a:latin typeface="Century Gothic" panose="020B0502020202020204" pitchFamily="34" charset="0"/>
              </a:rPr>
              <a:t>). </a:t>
            </a:r>
            <a:endParaRPr sz="1200" dirty="0">
              <a:latin typeface="Century Gothic" panose="020B0502020202020204" pitchFamily="34" charset="0"/>
            </a:endParaRPr>
          </a:p>
          <a:p>
            <a:pPr marL="181240" lvl="0" indent="-181240" algn="l" rtl="0">
              <a:lnSpc>
                <a:spcPct val="107000"/>
              </a:lnSpc>
              <a:spcBef>
                <a:spcPts val="846"/>
              </a:spcBef>
              <a:spcAft>
                <a:spcPts val="0"/>
              </a:spcAft>
              <a:buClr>
                <a:schemeClr val="dk1"/>
              </a:buClr>
              <a:buSzPts val="1200"/>
              <a:buFont typeface="Arial"/>
              <a:buChar char="•"/>
            </a:pPr>
            <a:r>
              <a:rPr lang="en-US" sz="1200" dirty="0">
                <a:latin typeface="Century Gothic" panose="020B0502020202020204" pitchFamily="34" charset="0"/>
              </a:rPr>
              <a:t>You may have to set up learner’s desktop with relevant files if no support person is available to do that beforehand.  This is possible to do using </a:t>
            </a:r>
            <a:r>
              <a:rPr lang="en-US" sz="1200" b="1" dirty="0">
                <a:latin typeface="Century Gothic" panose="020B0502020202020204" pitchFamily="34" charset="0"/>
              </a:rPr>
              <a:t>Request Remote Control</a:t>
            </a:r>
            <a:r>
              <a:rPr lang="en-US" sz="1200" dirty="0">
                <a:latin typeface="Century Gothic" panose="020B0502020202020204" pitchFamily="34" charset="0"/>
              </a:rPr>
              <a:t> in Zoom. </a:t>
            </a:r>
            <a:endParaRPr sz="1200" dirty="0">
              <a:latin typeface="Century Gothic" panose="020B0502020202020204" pitchFamily="34" charset="0"/>
            </a:endParaRPr>
          </a:p>
          <a:p>
            <a:pPr marL="181240" indent="-181240">
              <a:lnSpc>
                <a:spcPct val="107000"/>
              </a:lnSpc>
              <a:spcAft>
                <a:spcPts val="846"/>
              </a:spcAft>
              <a:buFont typeface="Arial" panose="020B0604020202020204" pitchFamily="34" charset="0"/>
              <a:buChar char="•"/>
            </a:pPr>
            <a:r>
              <a:rPr lang="en-US" sz="1200" b="1" dirty="0">
                <a:latin typeface="Century Gothic" panose="020B0502020202020204" pitchFamily="34" charset="0"/>
              </a:rPr>
              <a:t>IMPORTANT: </a:t>
            </a:r>
          </a:p>
          <a:p>
            <a:pPr marL="181240" indent="-181240">
              <a:lnSpc>
                <a:spcPct val="107000"/>
              </a:lnSpc>
              <a:spcAft>
                <a:spcPts val="846"/>
              </a:spcAft>
              <a:buFont typeface="Arial" panose="020B0604020202020204" pitchFamily="34" charset="0"/>
              <a:buChar char="•"/>
            </a:pPr>
            <a:r>
              <a:rPr lang="en-US" sz="1200" dirty="0">
                <a:latin typeface="Century Gothic" panose="020B050202020202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dirty="0">
                <a:latin typeface="Century Gothic" panose="020B0502020202020204" pitchFamily="34" charset="0"/>
              </a:rPr>
              <a:t>Before using </a:t>
            </a:r>
            <a:r>
              <a:rPr lang="en-US" sz="1200" b="1" dirty="0">
                <a:latin typeface="Century Gothic" panose="020B0502020202020204" pitchFamily="34" charset="0"/>
              </a:rPr>
              <a:t>Remote Control</a:t>
            </a:r>
            <a:r>
              <a:rPr lang="en-US" sz="1200" dirty="0">
                <a:latin typeface="Century Gothic" panose="020B050202020202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You may want to record the Zoom tutoring session in case of any possible accusations afterwards. </a:t>
            </a:r>
          </a:p>
          <a:p>
            <a:pPr marL="0" lvl="0" indent="0" algn="l" rtl="0">
              <a:spcBef>
                <a:spcPts val="846"/>
              </a:spcBef>
              <a:spcAft>
                <a:spcPts val="0"/>
              </a:spcAft>
              <a:buNone/>
            </a:pPr>
            <a:endParaRPr sz="1900" dirty="0">
              <a:latin typeface="Livvic"/>
              <a:ea typeface="Livvic"/>
              <a:cs typeface="Livvic"/>
              <a:sym typeface="Livvic"/>
            </a:endParaRPr>
          </a:p>
        </p:txBody>
      </p:sp>
      <p:sp>
        <p:nvSpPr>
          <p:cNvPr id="185" name="Google Shape;185;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latin typeface="Century Gothic" panose="020B0502020202020204" pitchFamily="34" charset="0"/>
              </a:rPr>
              <a:t>THIS SLIDE AND THE FOLLOWING SLIDES ARE TO SHOW TO THE LEARNER</a:t>
            </a:r>
            <a:endParaRPr lang="en-US" dirty="0">
              <a:latin typeface="Century Gothic" panose="020B0502020202020204" pitchFamily="34" charset="0"/>
            </a:endParaRP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a:t>
            </a:r>
            <a:endParaRPr lang="en-US"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To apply for most jobs now, we have to apply online, not in person. </a:t>
            </a:r>
          </a:p>
          <a:p>
            <a:pPr marL="0" lvl="0" indent="0" algn="l" rtl="0">
              <a:spcBef>
                <a:spcPts val="0"/>
              </a:spcBef>
              <a:spcAft>
                <a:spcPts val="0"/>
              </a:spcAft>
              <a:buNone/>
            </a:pPr>
            <a:r>
              <a:rPr lang="en-US" i="1" dirty="0">
                <a:latin typeface="Century Gothic" panose="020B0502020202020204" pitchFamily="34" charset="0"/>
              </a:rPr>
              <a:t>Usually, you have to fill out a job application form online not on paper.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So, we’re going to review how to do that, how to fill out an online job application form.</a:t>
            </a:r>
          </a:p>
          <a:p>
            <a:pPr marL="0" lvl="0" indent="0" algn="l" rtl="0">
              <a:spcBef>
                <a:spcPts val="0"/>
              </a:spcBef>
              <a:spcAft>
                <a:spcPts val="0"/>
              </a:spcAft>
              <a:buNone/>
            </a:pPr>
            <a:r>
              <a:rPr lang="en-US" i="1" dirty="0">
                <a:latin typeface="Century Gothic" panose="020B0502020202020204" pitchFamily="34" charset="0"/>
              </a:rPr>
              <a:t>Have you ever done that ?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We’re going to use Indeed.ca </a:t>
            </a:r>
          </a:p>
          <a:p>
            <a:pPr marL="0" lvl="0" indent="0" algn="l" rtl="0">
              <a:spcBef>
                <a:spcPts val="0"/>
              </a:spcBef>
              <a:spcAft>
                <a:spcPts val="0"/>
              </a:spcAft>
              <a:buNone/>
            </a:pPr>
            <a:r>
              <a:rPr lang="en-US" i="1" dirty="0">
                <a:latin typeface="Century Gothic" panose="020B0502020202020204" pitchFamily="34" charset="0"/>
              </a:rPr>
              <a:t>Have you heard of Indeed ? </a:t>
            </a:r>
          </a:p>
          <a:p>
            <a:pPr marL="0" lvl="0" indent="0" algn="l" rtl="0">
              <a:spcBef>
                <a:spcPts val="0"/>
              </a:spcBef>
              <a:spcAft>
                <a:spcPts val="0"/>
              </a:spcAft>
              <a:buNone/>
            </a:pPr>
            <a:r>
              <a:rPr lang="en-US" i="1" dirty="0">
                <a:latin typeface="Century Gothic" panose="020B0502020202020204" pitchFamily="34" charset="0"/>
              </a:rPr>
              <a:t>It’s a website where you can search for job openings and apply for jobs online. </a:t>
            </a:r>
          </a:p>
          <a:p>
            <a:pPr marL="0" lvl="0" indent="0" algn="l" rtl="0">
              <a:spcBef>
                <a:spcPts val="0"/>
              </a:spcBef>
              <a:spcAft>
                <a:spcPts val="0"/>
              </a:spcAft>
              <a:buNone/>
            </a:pPr>
            <a:r>
              <a:rPr lang="en-US" i="1" dirty="0">
                <a:latin typeface="Century Gothic" panose="020B0502020202020204" pitchFamily="34" charset="0"/>
              </a:rPr>
              <a:t>Many employers put job openings on Indeed.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There are many steps to filling out an online job application form. </a:t>
            </a:r>
          </a:p>
          <a:p>
            <a:pPr marL="0" lvl="0" indent="0" algn="l" rtl="0">
              <a:spcBef>
                <a:spcPts val="0"/>
              </a:spcBef>
              <a:spcAft>
                <a:spcPts val="0"/>
              </a:spcAft>
              <a:buNone/>
            </a:pPr>
            <a:r>
              <a:rPr lang="en-US" i="1" dirty="0">
                <a:latin typeface="Century Gothic" panose="020B0502020202020204" pitchFamily="34" charset="0"/>
              </a:rPr>
              <a:t>So, we may not fill out all of the form in one session. </a:t>
            </a: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r>
              <a:rPr lang="en-US" b="1" i="0" dirty="0">
                <a:latin typeface="Century Gothic" panose="020B0502020202020204" pitchFamily="34" charset="0"/>
              </a:rPr>
              <a:t>Part One</a:t>
            </a:r>
          </a:p>
          <a:p>
            <a:pPr marL="0" lvl="0" indent="0" algn="l" rtl="0">
              <a:spcBef>
                <a:spcPts val="0"/>
              </a:spcBef>
              <a:spcAft>
                <a:spcPts val="0"/>
              </a:spcAft>
              <a:buNone/>
            </a:pPr>
            <a:r>
              <a:rPr lang="en-US" i="1" dirty="0">
                <a:latin typeface="Century Gothic" panose="020B0502020202020204" pitchFamily="34" charset="0"/>
              </a:rPr>
              <a:t>First, we’re going to review how to create an account on Indeed.ca</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b="1" i="0" dirty="0">
                <a:latin typeface="Century Gothic" panose="020B0502020202020204" pitchFamily="34" charset="0"/>
              </a:rPr>
              <a:t>Part Two</a:t>
            </a:r>
          </a:p>
          <a:p>
            <a:pPr marL="0" lvl="0" indent="0" algn="l" rtl="0">
              <a:spcBef>
                <a:spcPts val="0"/>
              </a:spcBef>
              <a:spcAft>
                <a:spcPts val="0"/>
              </a:spcAft>
              <a:buClr>
                <a:schemeClr val="dk1"/>
              </a:buClr>
              <a:buSzPts val="1200"/>
              <a:buFont typeface="Arial"/>
              <a:buNone/>
            </a:pPr>
            <a:r>
              <a:rPr lang="en-US" i="1" dirty="0">
                <a:latin typeface="Century Gothic" panose="020B0502020202020204" pitchFamily="34" charset="0"/>
              </a:rPr>
              <a:t>Then we’ll review how to apply for a job on Indeed.ca by filling out the online job application form</a:t>
            </a:r>
          </a:p>
          <a:p>
            <a:pPr marL="0" lvl="0" indent="0" algn="l" rtl="0">
              <a:spcBef>
                <a:spcPts val="0"/>
              </a:spcBef>
              <a:spcAft>
                <a:spcPts val="0"/>
              </a:spcAft>
              <a:buNone/>
            </a:pPr>
            <a:endParaRPr lang="en-US" i="1"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91" name="Google Shape;91;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342618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latin typeface="Century Gothic" panose="020B0502020202020204" pitchFamily="34" charset="0"/>
              </a:rPr>
              <a:t>Part One </a:t>
            </a: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a:t>
            </a:r>
            <a:r>
              <a:rPr lang="en-US" b="1" u="none" dirty="0">
                <a:latin typeface="Century Gothic" panose="020B0502020202020204" pitchFamily="34" charset="0"/>
              </a:rPr>
              <a:t>for the </a:t>
            </a:r>
            <a:r>
              <a:rPr lang="en-US" b="1" dirty="0">
                <a:latin typeface="Century Gothic" panose="020B0502020202020204" pitchFamily="34" charset="0"/>
              </a:rPr>
              <a:t>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the learner will master at the end of the lesson: </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Create an account on Indeed.ca</a:t>
            </a:r>
            <a:endParaRPr dirty="0">
              <a:latin typeface="Century Gothic" panose="020B0502020202020204" pitchFamily="34" charset="0"/>
            </a:endParaRPr>
          </a:p>
          <a:p>
            <a:pPr marL="0" lvl="0" indent="0" algn="l" rtl="0">
              <a:spcBef>
                <a:spcPts val="0"/>
              </a:spcBef>
              <a:spcAft>
                <a:spcPts val="0"/>
              </a:spcAft>
              <a:buNone/>
            </a:pPr>
            <a:endParaRPr lang="en-US" i="0" dirty="0">
              <a:latin typeface="Century Gothic" panose="020B0502020202020204" pitchFamily="34" charset="0"/>
            </a:endParaRPr>
          </a:p>
          <a:p>
            <a:pPr marL="0" lvl="0" indent="0" algn="l" rtl="0">
              <a:spcBef>
                <a:spcPts val="0"/>
              </a:spcBef>
              <a:spcAft>
                <a:spcPts val="0"/>
              </a:spcAft>
              <a:buNone/>
            </a:pPr>
            <a:r>
              <a:rPr lang="en-US" i="0" dirty="0">
                <a:latin typeface="Century Gothic" panose="020B0502020202020204" pitchFamily="34" charset="0"/>
              </a:rPr>
              <a:t>Find out if the learner already has an account on Indeed.ca. </a:t>
            </a:r>
          </a:p>
          <a:p>
            <a:pPr marL="0" lvl="0" indent="0" algn="l" rtl="0">
              <a:spcBef>
                <a:spcPts val="0"/>
              </a:spcBef>
              <a:spcAft>
                <a:spcPts val="0"/>
              </a:spcAft>
              <a:buNone/>
            </a:pPr>
            <a:r>
              <a:rPr lang="en-US" i="0" dirty="0">
                <a:latin typeface="Century Gothic" panose="020B0502020202020204" pitchFamily="34" charset="0"/>
              </a:rPr>
              <a:t>They can still watch the lesson to review the steps but will not need to create a new account during the practice part of the lesson.</a:t>
            </a: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a:t>
            </a:r>
            <a:r>
              <a:rPr lang="en-US" dirty="0">
                <a:latin typeface="Century Gothic" panose="020B0502020202020204" pitchFamily="34" charset="0"/>
              </a:rPr>
              <a:t>: </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Before you apply for a job posted on Indeed, it’s a good idea to create an account on the Indeed.ca website. </a:t>
            </a:r>
          </a:p>
          <a:p>
            <a:pPr marL="0" lvl="0" indent="0" algn="l" rtl="0">
              <a:spcBef>
                <a:spcPts val="0"/>
              </a:spcBef>
              <a:spcAft>
                <a:spcPts val="0"/>
              </a:spcAft>
              <a:buNone/>
            </a:pPr>
            <a:r>
              <a:rPr lang="en-US" i="1" dirty="0">
                <a:latin typeface="Century Gothic" panose="020B0502020202020204" pitchFamily="34" charset="0"/>
              </a:rPr>
              <a:t>You don’t have to do this but it helps you get more out of the Indeed website. </a:t>
            </a:r>
          </a:p>
          <a:p>
            <a:pPr marL="0" lvl="0" indent="0" algn="l" rtl="0">
              <a:spcBef>
                <a:spcPts val="0"/>
              </a:spcBef>
              <a:spcAft>
                <a:spcPts val="0"/>
              </a:spcAft>
              <a:buNone/>
            </a:pPr>
            <a:r>
              <a:rPr lang="en-US" i="1" dirty="0">
                <a:latin typeface="Century Gothic" panose="020B0502020202020204" pitchFamily="34" charset="0"/>
              </a:rPr>
              <a:t>This account is free. </a:t>
            </a:r>
          </a:p>
          <a:p>
            <a:pPr marL="0" lvl="0" indent="0" algn="l" rtl="0">
              <a:spcBef>
                <a:spcPts val="0"/>
              </a:spcBef>
              <a:spcAft>
                <a:spcPts val="0"/>
              </a:spcAft>
              <a:buNone/>
            </a:pPr>
            <a:endParaRPr lang="en-US"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 </a:t>
            </a:r>
          </a:p>
          <a:p>
            <a:pPr marL="0" lvl="0" indent="0" algn="l" rtl="0">
              <a:spcBef>
                <a:spcPts val="0"/>
              </a:spcBef>
              <a:spcAft>
                <a:spcPts val="0"/>
              </a:spcAft>
              <a:buNone/>
            </a:pPr>
            <a:endParaRPr dirty="0"/>
          </a:p>
        </p:txBody>
      </p:sp>
      <p:sp>
        <p:nvSpPr>
          <p:cNvPr id="206" name="Google Shape;206;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Say to the Learner: </a:t>
            </a:r>
            <a:endParaRPr sz="1200" dirty="0">
              <a:latin typeface="Century Gothic" panose="020B0502020202020204" pitchFamily="34" charset="0"/>
            </a:endParaRPr>
          </a:p>
          <a:p>
            <a:pPr marL="0" lvl="0" indent="0" algn="l" rtl="0">
              <a:spcBef>
                <a:spcPts val="0"/>
              </a:spcBef>
              <a:spcAft>
                <a:spcPts val="0"/>
              </a:spcAft>
              <a:buNone/>
            </a:pPr>
            <a:endParaRPr lang="en-US" sz="1200" i="1"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Let’s learn how to create a free account on the Indeed.ca website. </a:t>
            </a:r>
          </a:p>
          <a:p>
            <a:pPr marL="0" lvl="0" indent="0" algn="l" rtl="0">
              <a:spcBef>
                <a:spcPts val="0"/>
              </a:spcBef>
              <a:spcAft>
                <a:spcPts val="0"/>
              </a:spcAft>
              <a:buNone/>
            </a:pPr>
            <a:r>
              <a:rPr lang="en-US" sz="1200" i="1" dirty="0">
                <a:latin typeface="Century Gothic" panose="020B0502020202020204" pitchFamily="34" charset="0"/>
              </a:rPr>
              <a:t>We’ll watch a video to learn how to do this. </a:t>
            </a:r>
          </a:p>
          <a:p>
            <a:pPr marL="0" lvl="0" indent="0" algn="l" rtl="0">
              <a:spcBef>
                <a:spcPts val="0"/>
              </a:spcBef>
              <a:spcAft>
                <a:spcPts val="0"/>
              </a:spcAft>
              <a:buNone/>
            </a:pPr>
            <a:r>
              <a:rPr lang="en-US" sz="1200" b="0" i="1" dirty="0">
                <a:solidFill>
                  <a:srgbClr val="000000"/>
                </a:solidFill>
                <a:latin typeface="Century Gothic" panose="020B0502020202020204" pitchFamily="34" charset="0"/>
                <a:ea typeface="Calibri"/>
                <a:cs typeface="Calibri"/>
                <a:sym typeface="Calibri"/>
              </a:rPr>
              <a:t>We can watch the video several times. So, don't worry if you don't catch everything the first time. </a:t>
            </a:r>
            <a:endParaRPr sz="1200" i="1"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lang="en-US" sz="1200" i="1"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r>
              <a:rPr lang="en-US" sz="1200" b="1" i="0" u="none" strike="noStrike" dirty="0">
                <a:solidFill>
                  <a:srgbClr val="000000"/>
                </a:solidFill>
                <a:latin typeface="Century Gothic" panose="020B0502020202020204" pitchFamily="34" charset="0"/>
                <a:ea typeface="Calibri"/>
                <a:cs typeface="Calibri"/>
                <a:sym typeface="Calibri"/>
              </a:rPr>
              <a:t>Instructions for the Tutor: </a:t>
            </a:r>
            <a:endParaRPr sz="1200"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The icon in the slide with the red triangle is a link to the video on YouTube.</a:t>
            </a:r>
            <a:endParaRPr sz="1200"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Just click on that link (in Slideshow mode) to open the video LESSON.</a:t>
            </a:r>
            <a:endParaRPr sz="1200"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Here is that link in case the one in the slide doesn’t work:</a:t>
            </a: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https://youtu.be/3-ecPoJtS7s</a:t>
            </a:r>
          </a:p>
          <a:p>
            <a:pPr marL="0" lvl="0" indent="0" algn="l" rtl="0">
              <a:spcBef>
                <a:spcPts val="0"/>
              </a:spcBef>
              <a:spcAft>
                <a:spcPts val="0"/>
              </a:spcAft>
              <a:buNone/>
            </a:pPr>
            <a:br>
              <a:rPr lang="en-US" sz="1200" b="0" dirty="0">
                <a:latin typeface="Century Gothic" panose="020B0502020202020204" pitchFamily="34" charset="0"/>
              </a:rPr>
            </a:br>
            <a:r>
              <a:rPr lang="en-US" sz="1200" b="1" i="0" u="none" strike="noStrike" dirty="0">
                <a:solidFill>
                  <a:srgbClr val="000000"/>
                </a:solidFill>
                <a:latin typeface="Century Gothic" panose="020B0502020202020204" pitchFamily="34" charset="0"/>
                <a:ea typeface="Calibri"/>
                <a:cs typeface="Calibri"/>
                <a:sym typeface="Calibri"/>
              </a:rPr>
              <a:t>Video length: 0:00-0:05:47 minutes	[5:47 mins]</a:t>
            </a:r>
            <a:endParaRPr sz="1200" b="1"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181240" lvl="0" indent="-181240" algn="l" rtl="0">
              <a:spcBef>
                <a:spcPts val="0"/>
              </a:spcBef>
              <a:spcAft>
                <a:spcPts val="0"/>
              </a:spcAft>
              <a:buClr>
                <a:srgbClr val="000000"/>
              </a:buClr>
              <a:buSzPts val="1200"/>
              <a:buFont typeface="Arial"/>
              <a:buChar char="•"/>
            </a:pPr>
            <a:r>
              <a:rPr lang="en-US" sz="1200" b="0" i="0" dirty="0">
                <a:solidFill>
                  <a:srgbClr val="000000"/>
                </a:solidFill>
                <a:latin typeface="Century Gothic" panose="020B0502020202020204" pitchFamily="34" charset="0"/>
                <a:ea typeface="Calibri"/>
                <a:cs typeface="Calibri"/>
                <a:sym typeface="Calibri"/>
              </a:rPr>
              <a:t>For remote tutoring when you share screen to play the video, make sure you have shared the audio.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Play the lesson a bit and check the learner can hear it ok.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Play it until the end, then check for understanding. See the next slide for comprehension check questions. </a:t>
            </a:r>
            <a:endParaRPr sz="1200" dirty="0">
              <a:latin typeface="Century Gothic" panose="020B0502020202020204" pitchFamily="34" charset="0"/>
            </a:endParaRPr>
          </a:p>
        </p:txBody>
      </p:sp>
      <p:sp>
        <p:nvSpPr>
          <p:cNvPr id="214" name="Google Shape;214;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After watching the video lesson for Part One, pause the video and check understanding (review and elicit).</a:t>
            </a:r>
          </a:p>
          <a:p>
            <a:pPr marL="0" lvl="0" indent="0" algn="l" rtl="0">
              <a:spcBef>
                <a:spcPts val="0"/>
              </a:spcBef>
              <a:spcAft>
                <a:spcPts val="0"/>
              </a:spcAft>
              <a:buNone/>
            </a:pPr>
            <a:r>
              <a:rPr lang="en-US" sz="1200" dirty="0">
                <a:latin typeface="Century Gothic" panose="020B0502020202020204" pitchFamily="34" charset="0"/>
              </a:rPr>
              <a:t>before moving on to Part Two.</a:t>
            </a:r>
            <a:endParaRPr sz="1200" dirty="0">
              <a:latin typeface="Century Gothic" panose="020B0502020202020204" pitchFamily="34" charset="0"/>
            </a:endParaRPr>
          </a:p>
          <a:p>
            <a:pPr marL="0" lvl="0" indent="0" algn="l" rtl="0">
              <a:spcBef>
                <a:spcPts val="0"/>
              </a:spcBef>
              <a:spcAft>
                <a:spcPts val="0"/>
              </a:spcAft>
              <a:buNone/>
            </a:pPr>
            <a:endParaRPr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Check understanding - ask the learner as you watch the video and/or as you demonstrate on your computer.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Ask these comprehension check questions, or others, to check understanding: </a:t>
            </a:r>
            <a:endParaRP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dirty="0">
                <a:latin typeface="Century Gothic" panose="020B0502020202020204" pitchFamily="34" charset="0"/>
              </a:rPr>
              <a:t>[Create an Indeed.ca Account]</a:t>
            </a:r>
          </a:p>
          <a:p>
            <a:pPr marL="0" lvl="0" indent="0" algn="l" rtl="0">
              <a:spcBef>
                <a:spcPts val="0"/>
              </a:spcBef>
              <a:spcAft>
                <a:spcPts val="0"/>
              </a:spcAft>
              <a:buNone/>
            </a:pPr>
            <a:r>
              <a:rPr lang="en-CA" sz="1200" b="1" dirty="0">
                <a:latin typeface="Century Gothic" panose="020B0502020202020204" pitchFamily="34" charset="0"/>
              </a:rPr>
              <a:t>Say to the Learner:</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found a job on Indeed.ca. You want to apply for it. What do you click on first ? </a:t>
            </a:r>
            <a:r>
              <a:rPr lang="en-US" sz="1200" b="1" i="1" dirty="0">
                <a:latin typeface="Century Gothic" panose="020B0502020202020204" pitchFamily="34" charset="0"/>
              </a:rPr>
              <a:t>Answer: </a:t>
            </a:r>
            <a:r>
              <a:rPr lang="en-US" sz="1200" b="0" i="1" dirty="0">
                <a:latin typeface="Century Gothic" panose="020B0502020202020204" pitchFamily="34" charset="0"/>
              </a:rPr>
              <a:t>Apply Now.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It says “Sign in”.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If you already have an account on Indeed.ca. what do you do ? </a:t>
            </a:r>
            <a:r>
              <a:rPr lang="en-US" sz="1200" b="1" i="1" dirty="0">
                <a:latin typeface="Century Gothic" panose="020B0502020202020204" pitchFamily="34" charset="0"/>
              </a:rPr>
              <a:t>Answer:</a:t>
            </a:r>
            <a:r>
              <a:rPr lang="en-US" sz="1200" b="0" i="1" dirty="0">
                <a:latin typeface="Century Gothic" panose="020B0502020202020204" pitchFamily="34" charset="0"/>
              </a:rPr>
              <a:t> Enter your email address and (Indeed) password. Then click “Sign In” (the blue icon)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If you </a:t>
            </a:r>
            <a:r>
              <a:rPr lang="en-US" sz="1200" b="1" i="1" u="sng" dirty="0">
                <a:latin typeface="Century Gothic" panose="020B0502020202020204" pitchFamily="34" charset="0"/>
              </a:rPr>
              <a:t>don’t have </a:t>
            </a:r>
            <a:r>
              <a:rPr lang="en-US" sz="1200" b="0" i="1" dirty="0">
                <a:latin typeface="Century Gothic" panose="020B0502020202020204" pitchFamily="34" charset="0"/>
              </a:rPr>
              <a:t>an Indeed.ca account. What do you do ? </a:t>
            </a:r>
          </a:p>
          <a:p>
            <a:pPr marL="457200" lvl="1" indent="0" algn="l" rtl="0">
              <a:spcBef>
                <a:spcPts val="0"/>
              </a:spcBef>
              <a:spcAft>
                <a:spcPts val="0"/>
              </a:spcAft>
              <a:buClr>
                <a:schemeClr val="dk1"/>
              </a:buClr>
              <a:buSzPts val="1200"/>
              <a:buFont typeface="Arial"/>
              <a:buNone/>
            </a:pPr>
            <a:r>
              <a:rPr lang="en-US" sz="1200" b="1" i="1" dirty="0">
                <a:latin typeface="Century Gothic" panose="020B0502020202020204" pitchFamily="34" charset="0"/>
              </a:rPr>
              <a:t>Answer: </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Find where it says “New to Indeed? Create an account.”</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Click on those words. They are a link. (See how the cursor changes to a hand so you know it’s a link.)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don’t see the words, ““New to Indeed? Create an account.” What do you do to find them ? </a:t>
            </a:r>
            <a:r>
              <a:rPr lang="en-US" sz="1200" b="1" i="1" dirty="0">
                <a:latin typeface="Century Gothic" panose="020B0502020202020204" pitchFamily="34" charset="0"/>
              </a:rPr>
              <a:t>Answer: </a:t>
            </a:r>
            <a:r>
              <a:rPr lang="en-US" sz="1200" b="0" i="1" dirty="0">
                <a:latin typeface="Century Gothic" panose="020B0502020202020204" pitchFamily="34" charset="0"/>
              </a:rPr>
              <a:t>Scroll down until you see them.</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see “Create an Account (it’s free). There are different ways to create an account. Do you remember them ? </a:t>
            </a:r>
            <a:br>
              <a:rPr lang="en-US" sz="1200" b="0" i="1" dirty="0">
                <a:latin typeface="Century Gothic" panose="020B0502020202020204" pitchFamily="34" charset="0"/>
              </a:rPr>
            </a:br>
            <a:r>
              <a:rPr lang="en-US" sz="1200" b="1" i="1" dirty="0">
                <a:latin typeface="Century Gothic" panose="020B0502020202020204" pitchFamily="34" charset="0"/>
              </a:rPr>
              <a:t>Answer:</a:t>
            </a:r>
            <a:r>
              <a:rPr lang="en-US" sz="1200" b="0" i="1" dirty="0">
                <a:latin typeface="Century Gothic" panose="020B0502020202020204" pitchFamily="34" charset="0"/>
              </a:rPr>
              <a:t> By using</a:t>
            </a:r>
            <a:r>
              <a:rPr lang="en-US" sz="1200" dirty="0">
                <a:effectLst/>
                <a:latin typeface="Century Gothic" panose="020B0502020202020204" pitchFamily="34" charset="0"/>
                <a:ea typeface="Calibri" panose="020F0502020204030204" pitchFamily="34" charset="0"/>
                <a:cs typeface="Arial" panose="020B0604020202020204" pitchFamily="34" charset="0"/>
              </a:rPr>
              <a:t> your existing Google, Apple or Facebook accounts, or using your email address and a password. </a:t>
            </a:r>
            <a:endParaRPr lang="en-US" sz="1200" b="0" i="1" dirty="0">
              <a:effectLst/>
              <a:latin typeface="Century Gothic" panose="020B0502020202020204" pitchFamily="34" charset="0"/>
              <a:ea typeface="Calibri" panose="020F0502020204030204" pitchFamily="34" charset="0"/>
              <a:cs typeface="Arial" panose="020B0604020202020204" pitchFamily="34" charset="0"/>
            </a:endParaRPr>
          </a:p>
          <a:p>
            <a:pPr marL="181240" lvl="0" indent="-181240" algn="l" rtl="0">
              <a:spcBef>
                <a:spcPts val="0"/>
              </a:spcBef>
              <a:spcAft>
                <a:spcPts val="0"/>
              </a:spcAft>
              <a:buClr>
                <a:schemeClr val="dk1"/>
              </a:buClr>
              <a:buSzPts val="1200"/>
              <a:buFont typeface="Arial"/>
              <a:buChar char="•"/>
            </a:pPr>
            <a:endParaRPr lang="en-US" sz="1200" b="0" i="1" dirty="0">
              <a:effectLst/>
              <a:latin typeface="Century Gothic" panose="020B0502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Arial"/>
              <a:buNone/>
            </a:pPr>
            <a:endParaRPr lang="en-US" sz="1200" b="1" i="0" dirty="0">
              <a:effectLst/>
              <a:latin typeface="Century Gothic" panose="020B0502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Arial"/>
              <a:buNone/>
            </a:pPr>
            <a:r>
              <a:rPr lang="en-US" sz="1200" b="1" i="0" dirty="0">
                <a:effectLst/>
                <a:latin typeface="Century Gothic" panose="020B0502020202020204" pitchFamily="34" charset="0"/>
                <a:cs typeface="Arial" panose="020B0604020202020204" pitchFamily="34" charset="0"/>
              </a:rPr>
              <a:t>[Create an Indeed Account using an Email Address]</a:t>
            </a:r>
          </a:p>
          <a:p>
            <a:pPr marL="181240" lvl="0" indent="-181240" algn="l" rtl="0">
              <a:spcBef>
                <a:spcPts val="0"/>
              </a:spcBef>
              <a:spcAft>
                <a:spcPts val="0"/>
              </a:spcAft>
              <a:buClr>
                <a:schemeClr val="dk1"/>
              </a:buClr>
              <a:buSzPts val="1200"/>
              <a:buFont typeface="Arial"/>
              <a:buChar char="•"/>
            </a:pPr>
            <a:r>
              <a:rPr lang="en-US" sz="1200" b="0" i="1" dirty="0">
                <a:effectLst/>
                <a:latin typeface="Century Gothic" panose="020B0502020202020204" pitchFamily="34" charset="0"/>
                <a:cs typeface="Arial" panose="020B0604020202020204" pitchFamily="34" charset="0"/>
              </a:rPr>
              <a:t>The video shows how to create an Indeed account using your email address and a password.</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have to enter a password. Do they mean your email password or a password for your Indeed account ? </a:t>
            </a:r>
            <a:r>
              <a:rPr lang="en-US" sz="1200" b="1" i="1" dirty="0">
                <a:latin typeface="Century Gothic" panose="020B0502020202020204" pitchFamily="34" charset="0"/>
              </a:rPr>
              <a:t>Answer</a:t>
            </a:r>
            <a:r>
              <a:rPr lang="en-US" sz="1200" b="0" i="1" dirty="0">
                <a:latin typeface="Century Gothic" panose="020B0502020202020204" pitchFamily="34" charset="0"/>
              </a:rPr>
              <a:t>: A password for your Indeed account.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When you create a password, how can you make sure it is secure ? </a:t>
            </a:r>
          </a:p>
          <a:p>
            <a:pPr marL="457200" lvl="1" indent="0" algn="l" rtl="0">
              <a:spcBef>
                <a:spcPts val="0"/>
              </a:spcBef>
              <a:spcAft>
                <a:spcPts val="0"/>
              </a:spcAft>
              <a:buClr>
                <a:schemeClr val="dk1"/>
              </a:buClr>
              <a:buSzPts val="1200"/>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Make it different from your email password. Don’t use the same password</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Make sure it includes upper and lower case letters, numbers and symbols.  </a:t>
            </a:r>
          </a:p>
          <a:p>
            <a:pPr marL="457200" lvl="1" indent="0" algn="l" rtl="0">
              <a:spcBef>
                <a:spcPts val="0"/>
              </a:spcBef>
              <a:spcAft>
                <a:spcPts val="0"/>
              </a:spcAft>
              <a:buClr>
                <a:schemeClr val="dk1"/>
              </a:buClr>
              <a:buSzPts val="1200"/>
              <a:buFont typeface="Arial" panose="020B0604020202020204" pitchFamily="34" charset="0"/>
              <a:buNone/>
            </a:pPr>
            <a:endParaRPr lang="en-US" sz="1200" b="0" i="1" dirty="0">
              <a:latin typeface="Century Gothic" panose="020B0502020202020204" pitchFamily="34" charset="0"/>
            </a:endParaRP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What should you do to help you remember your password ? </a:t>
            </a:r>
          </a:p>
          <a:p>
            <a:pPr marL="457200" lvl="1" indent="0" algn="l" rtl="0">
              <a:spcBef>
                <a:spcPts val="0"/>
              </a:spcBef>
              <a:spcAft>
                <a:spcPts val="0"/>
              </a:spcAft>
              <a:buClr>
                <a:schemeClr val="dk1"/>
              </a:buClr>
              <a:buSzPts val="1200"/>
              <a:buFont typeface="Arial" panose="020B0604020202020204" pitchFamily="34" charset="0"/>
              <a:buNone/>
            </a:pPr>
            <a:r>
              <a:rPr lang="en-US" sz="1200" b="1" i="1" dirty="0">
                <a:latin typeface="Century Gothic" panose="020B0502020202020204" pitchFamily="34" charset="0"/>
              </a:rPr>
              <a:t>Answer: </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Write down your password</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Keep it in a private place. </a:t>
            </a:r>
          </a:p>
          <a:p>
            <a:pPr marL="628650" lvl="1" indent="-171450" algn="l" rtl="0">
              <a:spcBef>
                <a:spcPts val="0"/>
              </a:spcBef>
              <a:spcAft>
                <a:spcPts val="0"/>
              </a:spcAft>
              <a:buClr>
                <a:schemeClr val="dk1"/>
              </a:buClr>
              <a:buSzPts val="1200"/>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1" i="0" dirty="0">
                <a:latin typeface="Century Gothic" panose="020B0502020202020204" pitchFamily="34" charset="0"/>
              </a:rPr>
              <a:t>NOTE: For more information and practice on passwords, see the following lessons: </a:t>
            </a:r>
          </a:p>
          <a:p>
            <a:pPr marL="0" lvl="0" indent="0" algn="l" rtl="0">
              <a:spcBef>
                <a:spcPts val="0"/>
              </a:spcBef>
              <a:spcAft>
                <a:spcPts val="0"/>
              </a:spcAft>
              <a:buClr>
                <a:schemeClr val="dk1"/>
              </a:buClr>
              <a:buSzPts val="1200"/>
              <a:buFont typeface="Arial"/>
              <a:buNone/>
            </a:pPr>
            <a:r>
              <a:rPr lang="en-US" sz="1200" b="1" i="0" dirty="0">
                <a:latin typeface="Century Gothic" panose="020B0502020202020204" pitchFamily="34" charset="0"/>
              </a:rPr>
              <a:t>“Online Safety” in Module 9-Employment (Review) and Module 7-Safety and Security</a:t>
            </a:r>
          </a:p>
          <a:p>
            <a:pPr marL="0" lvl="0" indent="0" algn="l" rtl="0">
              <a:spcBef>
                <a:spcPts val="0"/>
              </a:spcBef>
              <a:spcAft>
                <a:spcPts val="0"/>
              </a:spcAft>
              <a:buClr>
                <a:schemeClr val="dk1"/>
              </a:buClr>
              <a:buSzPts val="1200"/>
              <a:buFont typeface="Arial" panose="020B0604020202020204" pitchFamily="34" charset="0"/>
              <a:buNone/>
            </a:pPr>
            <a:endParaRPr lang="en-US" sz="1200" b="0" i="1" dirty="0">
              <a:latin typeface="Century Gothic" panose="020B0502020202020204" pitchFamily="34" charset="0"/>
            </a:endParaRP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You see “Your Role”. What do you click on ? “Employer” or “Job Seeker” ? </a:t>
            </a:r>
            <a:r>
              <a:rPr lang="en-US" sz="1200" b="1" i="1" dirty="0">
                <a:latin typeface="Century Gothic" panose="020B0502020202020204" pitchFamily="34" charset="0"/>
              </a:rPr>
              <a:t>Answer:</a:t>
            </a:r>
            <a:r>
              <a:rPr lang="en-US" sz="1200" b="0" i="1" dirty="0">
                <a:latin typeface="Century Gothic" panose="020B0502020202020204" pitchFamily="34" charset="0"/>
              </a:rPr>
              <a:t> Job Seeker (because you are looking for a job)</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You see “Keep me signed in on this device.” </a:t>
            </a:r>
          </a:p>
          <a:p>
            <a:pPr marL="457200" lvl="1" indent="0" algn="l" rtl="0">
              <a:spcBef>
                <a:spcPts val="0"/>
              </a:spcBef>
              <a:spcAft>
                <a:spcPts val="0"/>
              </a:spcAft>
              <a:buClr>
                <a:schemeClr val="dk1"/>
              </a:buClr>
              <a:buSzPts val="1200"/>
              <a:buFont typeface="Arial"/>
              <a:buNone/>
            </a:pPr>
            <a:r>
              <a:rPr lang="en-US" sz="1200" b="1" i="0" dirty="0">
                <a:latin typeface="Century Gothic" panose="020B0502020202020204" pitchFamily="34" charset="0"/>
              </a:rPr>
              <a:t>[On a Shared Computer]</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If you are using a shared computer or a public computer, do you check or uncheck this box ? </a:t>
            </a:r>
            <a:r>
              <a:rPr lang="en-US" sz="1200" b="1" i="1" dirty="0">
                <a:latin typeface="Century Gothic" panose="020B0502020202020204" pitchFamily="34" charset="0"/>
              </a:rPr>
              <a:t>Answer</a:t>
            </a:r>
            <a:r>
              <a:rPr lang="en-US" sz="1200" b="0" i="1" dirty="0">
                <a:latin typeface="Century Gothic" panose="020B0502020202020204" pitchFamily="34" charset="0"/>
              </a:rPr>
              <a:t>: Uncheck it.  </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Why do you uncheck it ? </a:t>
            </a:r>
            <a:r>
              <a:rPr lang="en-US" sz="1200" b="1" i="1" dirty="0">
                <a:latin typeface="Century Gothic" panose="020B0502020202020204" pitchFamily="34" charset="0"/>
              </a:rPr>
              <a:t>Answer</a:t>
            </a:r>
            <a:r>
              <a:rPr lang="en-US" sz="1200" b="0" i="1" dirty="0">
                <a:latin typeface="Century Gothic" panose="020B0502020202020204" pitchFamily="34" charset="0"/>
              </a:rPr>
              <a:t>: Then it keeps your information safe, private.  (Because you have to enter your email address and Indeed password next time you use Indeed. )</a:t>
            </a:r>
          </a:p>
          <a:p>
            <a:pPr marL="457200" marR="0" lvl="1"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1" i="0" dirty="0">
                <a:latin typeface="Century Gothic" panose="020B0502020202020204" pitchFamily="34" charset="0"/>
              </a:rPr>
              <a:t>[On Your Own Computer]</a:t>
            </a:r>
          </a:p>
          <a:p>
            <a:pPr marL="638440" marR="0" lvl="1" indent="-18124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0" i="1" dirty="0">
                <a:latin typeface="Century Gothic" panose="020B0502020202020204" pitchFamily="34" charset="0"/>
              </a:rPr>
              <a:t>You are using your own computer that you don’t share with other people. Can you check this box ? </a:t>
            </a:r>
            <a:r>
              <a:rPr lang="en-US" sz="1200" b="1" i="1" dirty="0">
                <a:latin typeface="Century Gothic" panose="020B0502020202020204" pitchFamily="34" charset="0"/>
              </a:rPr>
              <a:t>Answer:</a:t>
            </a:r>
            <a:r>
              <a:rPr lang="en-US" sz="1200" b="0" i="1" dirty="0">
                <a:latin typeface="Century Gothic" panose="020B0502020202020204" pitchFamily="34" charset="0"/>
              </a:rPr>
              <a:t> Yes. It’s ok to check the box. </a:t>
            </a:r>
          </a:p>
          <a:p>
            <a:pPr marL="638440" marR="0" lvl="1" indent="-18124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0" i="1" dirty="0">
                <a:latin typeface="Century Gothic" panose="020B0502020202020204" pitchFamily="34" charset="0"/>
              </a:rPr>
              <a:t>Why would you want to check that box ? </a:t>
            </a:r>
            <a:r>
              <a:rPr lang="en-US" sz="1200" b="1" i="1" dirty="0">
                <a:latin typeface="Century Gothic" panose="020B0502020202020204" pitchFamily="34" charset="0"/>
              </a:rPr>
              <a:t>Answer</a:t>
            </a:r>
            <a:r>
              <a:rPr lang="en-US" sz="1200" b="0" i="1" dirty="0">
                <a:latin typeface="Century Gothic" panose="020B0502020202020204" pitchFamily="34" charset="0"/>
              </a:rPr>
              <a:t>: Then you don’t have to enter your email address and Indeed password next time you use the Indeed.ca website. </a:t>
            </a:r>
          </a:p>
          <a:p>
            <a:pPr marL="457200" marR="0" lvl="1"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0" i="1" dirty="0">
                <a:latin typeface="Century Gothic" panose="020B0502020202020204" pitchFamily="34" charset="0"/>
              </a:rPr>
              <a:t>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see “I am human”. What do you do now ? </a:t>
            </a:r>
            <a:r>
              <a:rPr lang="en-US" sz="1200" b="1" i="1" dirty="0">
                <a:latin typeface="Century Gothic" panose="020B0502020202020204" pitchFamily="34" charset="0"/>
              </a:rPr>
              <a:t>Answer:</a:t>
            </a:r>
            <a:r>
              <a:rPr lang="en-US" sz="1200" b="0" i="1" dirty="0">
                <a:latin typeface="Century Gothic" panose="020B0502020202020204" pitchFamily="34" charset="0"/>
              </a:rPr>
              <a:t> Click on the box beside this.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What icon do you click on next ? </a:t>
            </a:r>
            <a:r>
              <a:rPr lang="en-US" sz="1200" b="1" i="1" dirty="0">
                <a:latin typeface="Century Gothic" panose="020B0502020202020204" pitchFamily="34" charset="0"/>
              </a:rPr>
              <a:t>Answer:</a:t>
            </a:r>
            <a:r>
              <a:rPr lang="en-US" sz="1200" b="0" i="1" dirty="0">
                <a:latin typeface="Century Gothic" panose="020B0502020202020204" pitchFamily="34" charset="0"/>
              </a:rPr>
              <a:t> “Create Account”</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What colour is the icon “Create Account” ? </a:t>
            </a:r>
            <a:r>
              <a:rPr lang="en-US" sz="1200" b="1" i="1" dirty="0">
                <a:latin typeface="Century Gothic" panose="020B0502020202020204" pitchFamily="34" charset="0"/>
              </a:rPr>
              <a:t>Answer: </a:t>
            </a:r>
            <a:r>
              <a:rPr lang="en-US" sz="1200" b="0" i="1" dirty="0">
                <a:latin typeface="Century Gothic" panose="020B0502020202020204" pitchFamily="34" charset="0"/>
              </a:rPr>
              <a:t>Blue </a:t>
            </a:r>
          </a:p>
          <a:p>
            <a:pPr marL="181240" lvl="0" indent="-181240" algn="l" rtl="0">
              <a:spcBef>
                <a:spcPts val="0"/>
              </a:spcBef>
              <a:spcAft>
                <a:spcPts val="0"/>
              </a:spcAft>
              <a:buClr>
                <a:schemeClr val="dk1"/>
              </a:buClr>
              <a:buSzPts val="1200"/>
              <a:buFont typeface="Arial"/>
              <a:buChar char="•"/>
            </a:pPr>
            <a:endParaRPr lang="en-US" sz="1200" b="0" i="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endParaRPr lang="en-US" sz="1200" b="0" i="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1" i="0" dirty="0">
                <a:latin typeface="Century Gothic" panose="020B0502020202020204" pitchFamily="34" charset="0"/>
              </a:rPr>
              <a:t>[Verify Your Email]</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After you create your new Indeed account, you see this: “Verify your email to continue”. What does this mean ? </a:t>
            </a:r>
            <a:r>
              <a:rPr lang="en-US" sz="1200" b="1" i="1" dirty="0">
                <a:latin typeface="Century Gothic" panose="020B0502020202020204" pitchFamily="34" charset="0"/>
              </a:rPr>
              <a:t>Answer:</a:t>
            </a:r>
            <a:r>
              <a:rPr lang="en-US" sz="1200" b="0" i="1" dirty="0">
                <a:latin typeface="Century Gothic" panose="020B0502020202020204" pitchFamily="34" charset="0"/>
              </a:rPr>
              <a:t> It means they sent you an email and you need to go to your email inbox (and confirm it). </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Who is the sender of the email ? </a:t>
            </a:r>
            <a:r>
              <a:rPr lang="en-US" sz="1200" b="1" i="1" dirty="0">
                <a:latin typeface="Century Gothic" panose="020B0502020202020204" pitchFamily="34" charset="0"/>
              </a:rPr>
              <a:t>Answer:</a:t>
            </a:r>
            <a:r>
              <a:rPr lang="en-US" sz="1200" b="0" i="1" dirty="0">
                <a:latin typeface="Century Gothic" panose="020B0502020202020204" pitchFamily="34" charset="0"/>
              </a:rPr>
              <a:t> John from Indeed</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What’s the subject of the email ? </a:t>
            </a:r>
            <a:r>
              <a:rPr lang="en-US" sz="1200" b="1" i="1" dirty="0">
                <a:latin typeface="Century Gothic" panose="020B0502020202020204" pitchFamily="34" charset="0"/>
              </a:rPr>
              <a:t>Answer: </a:t>
            </a:r>
            <a:r>
              <a:rPr lang="en-US" sz="1200" b="0" i="1" dirty="0">
                <a:latin typeface="Century Gothic" panose="020B0502020202020204" pitchFamily="34" charset="0"/>
              </a:rPr>
              <a:t>Please confirm your email address</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After you click on the email to open it, what does it say ? </a:t>
            </a:r>
          </a:p>
          <a:p>
            <a:pPr marL="457200" lvl="1" indent="0" algn="l" rtl="0">
              <a:spcBef>
                <a:spcPts val="0"/>
              </a:spcBef>
              <a:spcAft>
                <a:spcPts val="0"/>
              </a:spcAft>
              <a:buClr>
                <a:schemeClr val="dk1"/>
              </a:buClr>
              <a:buSzPts val="1200"/>
              <a:buFont typeface="Arial" panose="020B0604020202020204" pitchFamily="34" charset="0"/>
              <a:buNone/>
            </a:pPr>
            <a:r>
              <a:rPr lang="en-US" sz="1200" b="1" i="1" dirty="0">
                <a:latin typeface="Century Gothic" panose="020B0502020202020204" pitchFamily="34" charset="0"/>
              </a:rPr>
              <a:t>Answer: </a:t>
            </a:r>
            <a:r>
              <a:rPr lang="en-US" sz="1200" b="0" i="1" dirty="0">
                <a:latin typeface="Century Gothic" panose="020B0502020202020204" pitchFamily="34" charset="0"/>
              </a:rPr>
              <a:t>(NOTE: You need to read the text on the screen for this answer) Confirm your email address on Indeed”. “Thanks for signing up at Indeed! Please click on the following button to verify your email address.”</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How do you confirm your email address </a:t>
            </a:r>
            <a:r>
              <a:rPr lang="en-US" sz="1200" b="1" i="1" dirty="0">
                <a:latin typeface="Century Gothic" panose="020B0502020202020204" pitchFamily="34" charset="0"/>
              </a:rPr>
              <a:t>? Answer: </a:t>
            </a:r>
            <a:r>
              <a:rPr lang="en-US" sz="1200" b="0" i="1" dirty="0">
                <a:latin typeface="Century Gothic" panose="020B0502020202020204" pitchFamily="34" charset="0"/>
              </a:rPr>
              <a:t>Click on the icon/ button that says “Confirm your Indeed account”.</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What colour is this icon </a:t>
            </a:r>
            <a:r>
              <a:rPr lang="en-US" sz="1200" b="1" i="1" dirty="0">
                <a:latin typeface="Century Gothic" panose="020B0502020202020204" pitchFamily="34" charset="0"/>
              </a:rPr>
              <a:t>? Answer: </a:t>
            </a:r>
            <a:r>
              <a:rPr lang="en-US" sz="1200" b="0" i="1" dirty="0">
                <a:latin typeface="Century Gothic" panose="020B0502020202020204" pitchFamily="34" charset="0"/>
              </a:rPr>
              <a:t>Blue</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Show that icon to me now. </a:t>
            </a:r>
          </a:p>
          <a:p>
            <a:pPr marL="171450" lvl="0" indent="-171450" algn="l" rtl="0">
              <a:spcBef>
                <a:spcPts val="0"/>
              </a:spcBef>
              <a:spcAft>
                <a:spcPts val="0"/>
              </a:spcAft>
              <a:buClr>
                <a:schemeClr val="dk1"/>
              </a:buClr>
              <a:buSzPts val="1200"/>
              <a:buFont typeface="Arial" panose="020B0604020202020204" pitchFamily="34" charset="0"/>
              <a:buChar char="•"/>
            </a:pPr>
            <a:endParaRPr lang="en-US" sz="1200" b="0" i="1" dirty="0">
              <a:latin typeface="Century Gothic" panose="020B0502020202020204" pitchFamily="34" charset="0"/>
            </a:endParaRP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When she says, “You are now signed into your account.” What do you see on the screen ? </a:t>
            </a:r>
          </a:p>
          <a:p>
            <a:pPr marL="457200" lvl="1" indent="0" algn="l" rtl="0">
              <a:spcBef>
                <a:spcPts val="0"/>
              </a:spcBef>
              <a:spcAft>
                <a:spcPts val="0"/>
              </a:spcAft>
              <a:buClr>
                <a:schemeClr val="dk1"/>
              </a:buClr>
              <a:buSzPts val="1200"/>
              <a:buFont typeface="Arial" panose="020B0604020202020204" pitchFamily="34" charset="0"/>
              <a:buNone/>
            </a:pPr>
            <a:r>
              <a:rPr lang="en-US" sz="1200" b="1" i="1" dirty="0">
                <a:latin typeface="Century Gothic" panose="020B0502020202020204" pitchFamily="34" charset="0"/>
              </a:rPr>
              <a:t>Answer:</a:t>
            </a:r>
            <a:r>
              <a:rPr lang="en-US" sz="1200" b="0" i="1" dirty="0">
                <a:latin typeface="Century Gothic" panose="020B0502020202020204" pitchFamily="34" charset="0"/>
              </a:rPr>
              <a:t> (NOTE: You need to read the text on the screen for this answer) You see a white box showing the user’s email address, then a list of items (Profile, My Jobs, My reviews, etc. </a:t>
            </a:r>
          </a:p>
          <a:p>
            <a:pPr marL="171450" lvl="0" indent="-171450" algn="l" rtl="0">
              <a:spcBef>
                <a:spcPts val="0"/>
              </a:spcBef>
              <a:spcAft>
                <a:spcPts val="0"/>
              </a:spcAft>
              <a:buClr>
                <a:schemeClr val="dk1"/>
              </a:buClr>
              <a:buSzPts val="1200"/>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for Tutor: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Then ask the learner: </a:t>
            </a:r>
            <a:r>
              <a:rPr lang="en-US" sz="1200" i="1" dirty="0">
                <a:latin typeface="Century Gothic" panose="020B0502020202020204" pitchFamily="34" charset="0"/>
              </a:rPr>
              <a:t>Do you want to watch the video again?  </a:t>
            </a:r>
            <a:endParaRPr sz="1200" i="1"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If the learner is struggling, stop the session. </a:t>
            </a:r>
            <a:br>
              <a:rPr lang="en-US" sz="1200" dirty="0">
                <a:latin typeface="Century Gothic" panose="020B0502020202020204" pitchFamily="34" charset="0"/>
              </a:rPr>
            </a:br>
            <a:r>
              <a:rPr lang="en-US" sz="1200" b="1" dirty="0">
                <a:latin typeface="Century Gothic" panose="020B0502020202020204" pitchFamily="34" charset="0"/>
              </a:rPr>
              <a:t>Say to the learner: </a:t>
            </a:r>
          </a:p>
          <a:p>
            <a:pPr marL="0" lvl="0" indent="0" algn="l" rtl="0">
              <a:spcBef>
                <a:spcPts val="0"/>
              </a:spcBef>
              <a:spcAft>
                <a:spcPts val="0"/>
              </a:spcAft>
              <a:buNone/>
            </a:pPr>
            <a:r>
              <a:rPr lang="en-US" sz="1200" i="1" dirty="0">
                <a:latin typeface="Century Gothic" panose="020B0502020202020204" pitchFamily="34" charset="0"/>
              </a:rPr>
              <a:t>Let’s do more work on X before we do this.  (so, learner does not feel bad they can’t yet do something)</a:t>
            </a:r>
            <a:endParaRPr sz="1200" i="1"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For example, the learner may not be able to recognize cursor shapes or where to place a cursor. If so, go to Module 1 Mouse and Navigating and Module 3 Online Skills Basic etc. to practice the skills with the learner. </a:t>
            </a:r>
            <a:endParaRPr sz="1200" i="1" dirty="0">
              <a:latin typeface="Century Gothic" panose="020B0502020202020204" pitchFamily="34" charset="0"/>
            </a:endParaRPr>
          </a:p>
          <a:p>
            <a:pPr marL="0" lvl="0" indent="0" algn="l" rtl="0">
              <a:spcBef>
                <a:spcPts val="0"/>
              </a:spcBef>
              <a:spcAft>
                <a:spcPts val="0"/>
              </a:spcAft>
              <a:buNone/>
            </a:pPr>
            <a:endParaRPr dirty="0"/>
          </a:p>
        </p:txBody>
      </p:sp>
      <p:sp>
        <p:nvSpPr>
          <p:cNvPr id="223" name="Google Shape;223;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One</a:t>
            </a: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endParaRPr lang="en-US" sz="1200" b="0" dirty="0">
              <a:latin typeface="Century Gothic" panose="020B0502020202020204" pitchFamily="34" charset="0"/>
            </a:endParaRPr>
          </a:p>
          <a:p>
            <a:pPr marL="0" lvl="0" indent="0" algn="l" rtl="0">
              <a:spcBef>
                <a:spcPts val="0"/>
              </a:spcBef>
              <a:spcAft>
                <a:spcPts val="0"/>
              </a:spcAft>
              <a:buNone/>
            </a:pPr>
            <a:r>
              <a:rPr lang="en-US" sz="1200" b="0" dirty="0">
                <a:latin typeface="Century Gothic" panose="020B0502020202020204" pitchFamily="34" charset="0"/>
              </a:rPr>
              <a:t>The learner needs an email address to practice what they reviewed in the video lesson. </a:t>
            </a:r>
          </a:p>
          <a:p>
            <a:pPr marL="0" lvl="0" indent="0" algn="l" rtl="0">
              <a:spcBef>
                <a:spcPts val="0"/>
              </a:spcBef>
              <a:spcAft>
                <a:spcPts val="0"/>
              </a:spcAft>
              <a:buNone/>
            </a:pPr>
            <a:r>
              <a:rPr lang="en-US" sz="1200" b="0" dirty="0">
                <a:latin typeface="Century Gothic" panose="020B0502020202020204" pitchFamily="34" charset="0"/>
              </a:rPr>
              <a:t>Before the tutoring session, look on the Indeed Canada website and find a job title that could be relevant to the learner. </a:t>
            </a:r>
          </a:p>
          <a:p>
            <a:pPr marL="0" lvl="0" indent="0" algn="l" rtl="0">
              <a:spcBef>
                <a:spcPts val="0"/>
              </a:spcBef>
              <a:spcAft>
                <a:spcPts val="0"/>
              </a:spcAft>
              <a:buNone/>
            </a:pPr>
            <a:r>
              <a:rPr lang="en-US" sz="1200" b="0" dirty="0">
                <a:latin typeface="Century Gothic" panose="020B0502020202020204" pitchFamily="34" charset="0"/>
              </a:rPr>
              <a:t>You need to find one that has a posting that includes the “Apply Now” icon not the “Apply on Company site / website” icon. </a:t>
            </a:r>
          </a:p>
          <a:p>
            <a:pPr marL="0" lvl="0" indent="0" algn="l" rtl="0">
              <a:spcBef>
                <a:spcPts val="0"/>
              </a:spcBef>
              <a:spcAft>
                <a:spcPts val="0"/>
              </a:spcAft>
              <a:buNone/>
            </a:pPr>
            <a:r>
              <a:rPr lang="en-US" sz="1200" b="0" dirty="0">
                <a:latin typeface="Century Gothic" panose="020B0502020202020204" pitchFamily="34" charset="0"/>
              </a:rPr>
              <a:t>When the learner is prompted to type a job title, have them use the title for the posting you found. </a:t>
            </a:r>
          </a:p>
          <a:p>
            <a:pPr marL="0" lvl="0" indent="0" algn="l" rtl="0">
              <a:spcBef>
                <a:spcPts val="0"/>
              </a:spcBef>
              <a:spcAft>
                <a:spcPts val="0"/>
              </a:spcAft>
              <a:buNone/>
            </a:pPr>
            <a:r>
              <a:rPr lang="en-US" sz="1200" b="0" dirty="0">
                <a:latin typeface="Century Gothic" panose="020B0502020202020204" pitchFamily="34" charset="0"/>
              </a:rPr>
              <a:t>For example, stocker, dishwasher, clerk etc. </a:t>
            </a: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r>
              <a:rPr lang="en-US" sz="1200" b="0" dirty="0">
                <a:latin typeface="Century Gothic" panose="020B0502020202020204" pitchFamily="34" charset="0"/>
              </a:rPr>
              <a:t>If the learner already has an Indeed account and tells you they use it, get them to show you how they log into it. </a:t>
            </a:r>
          </a:p>
          <a:p>
            <a:pPr marL="0" lvl="0" indent="0" algn="l" rtl="0">
              <a:spcBef>
                <a:spcPts val="0"/>
              </a:spcBef>
              <a:spcAft>
                <a:spcPts val="0"/>
              </a:spcAft>
              <a:buNone/>
            </a:pPr>
            <a:r>
              <a:rPr lang="en-US" sz="1200" b="0" dirty="0">
                <a:latin typeface="Century Gothic" panose="020B0502020202020204" pitchFamily="34" charset="0"/>
              </a:rPr>
              <a:t>Have them log out and log in again at least three times so you are sure they can do it independently. </a:t>
            </a: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r>
              <a:rPr lang="en-US" sz="1200" b="0" dirty="0">
                <a:latin typeface="Century Gothic" panose="020B0502020202020204" pitchFamily="34" charset="0"/>
              </a:rPr>
              <a:t>If the learner already has an Indeed account but you want them to practice the skills in the video lesson, you could have them create another account for practice. However, this is not recommended. They will need to use another email address and need to think of another password for Indeed. That may be confusing for most learners. </a:t>
            </a:r>
          </a:p>
          <a:p>
            <a:pPr marL="0" lvl="0" indent="0" algn="l" rtl="0">
              <a:spcBef>
                <a:spcPts val="0"/>
              </a:spcBef>
              <a:spcAft>
                <a:spcPts val="0"/>
              </a:spcAft>
              <a:buNone/>
            </a:pPr>
            <a:endParaRPr lang="en-US" sz="12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website may be different than in the video lesson and different than the steps in Practice below. This is because websites are constantly changing. So, before having the learner practice, make sure you, the tutor, check out the live website to be aware of the steps the learner will have to do. </a:t>
            </a:r>
          </a:p>
          <a:p>
            <a:pPr marL="0" lvl="0" indent="0" algn="l" rtl="0">
              <a:spcBef>
                <a:spcPts val="0"/>
              </a:spcBef>
              <a:spcAft>
                <a:spcPts val="0"/>
              </a:spcAft>
              <a:buNone/>
            </a:pPr>
            <a:endParaRPr lang="en-US"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1" i="0" dirty="0">
                <a:latin typeface="Century Gothic" panose="020B0502020202020204" pitchFamily="34" charset="0"/>
              </a:rPr>
              <a:t>[Create an Indeed.ca Account]</a:t>
            </a:r>
          </a:p>
          <a:p>
            <a:pPr marL="0" lvl="0" indent="0" algn="l" rtl="0">
              <a:spcBef>
                <a:spcPts val="0"/>
              </a:spcBef>
              <a:spcAft>
                <a:spcPts val="0"/>
              </a:spcAft>
              <a:buNone/>
            </a:pPr>
            <a:r>
              <a:rPr lang="en-US" sz="1200" b="1" strike="noStrike" dirty="0">
                <a:latin typeface="Century Gothic" panose="020B0502020202020204" pitchFamily="34" charset="0"/>
              </a:rPr>
              <a:t>Say to the Learner:</a:t>
            </a:r>
            <a:endParaRPr lang="en-US" sz="1200" strike="noStrike" dirty="0">
              <a:latin typeface="Century Gothic" panose="020B0502020202020204" pitchFamily="34" charset="0"/>
            </a:endParaRPr>
          </a:p>
          <a:p>
            <a:pPr marL="0" lvl="0" indent="0" algn="l" rtl="0">
              <a:spcBef>
                <a:spcPts val="0"/>
              </a:spcBef>
              <a:spcAft>
                <a:spcPts val="0"/>
              </a:spcAft>
              <a:buNone/>
            </a:pPr>
            <a:r>
              <a:rPr lang="en-US" sz="1200" b="0" i="1" strike="noStrike" dirty="0">
                <a:latin typeface="Century Gothic" panose="020B0502020202020204" pitchFamily="34" charset="0"/>
              </a:rPr>
              <a:t>Now it’s time to practice. </a:t>
            </a:r>
            <a:endParaRPr lang="en-US" sz="1200" i="1" strike="noStrike" dirty="0">
              <a:latin typeface="Century Gothic" panose="020B0502020202020204" pitchFamily="34" charset="0"/>
            </a:endParaRPr>
          </a:p>
          <a:p>
            <a:pPr marL="0" lvl="0" indent="0" algn="l" rtl="0">
              <a:spcBef>
                <a:spcPts val="0"/>
              </a:spcBef>
              <a:spcAft>
                <a:spcPts val="0"/>
              </a:spcAft>
              <a:buNone/>
            </a:pPr>
            <a:r>
              <a:rPr lang="en-US" sz="1200" b="0" i="1" strike="noStrike" dirty="0">
                <a:latin typeface="Century Gothic" panose="020B0502020202020204" pitchFamily="34" charset="0"/>
              </a:rPr>
              <a:t>We’re going to practice how to create an Indeed account like in the video.</a:t>
            </a:r>
            <a:endParaRPr lang="en-US" sz="1200" i="1" strike="noStrike"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Open the browser.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Go to the Indeed Canada website: </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Click in the search bar and type “Indeed Canada”</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Press Enter on your keyboard</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Choose the “Indeed: Job Search Canada” website by clicking on the name or the website address: “ca.indeed.com”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Check the address bar and make sure it is the correct website. “ca.indeed.com”</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In the “What” text box, type a job title. (For example, “Stocker”).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In the “Where” text box type a location where you want to work. (For example, “Victoria”).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Choose one of the jobs listed.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Don’t read all the information now.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Just find the “Apply now”  icon and click on it.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Now you see this . What do you need to do now ? </a:t>
            </a:r>
            <a:r>
              <a:rPr lang="en-US" sz="1200" b="1" i="1" dirty="0">
                <a:latin typeface="Century Gothic" panose="020B0502020202020204" pitchFamily="34" charset="0"/>
              </a:rPr>
              <a:t>Answer:</a:t>
            </a:r>
            <a:r>
              <a:rPr lang="en-US" sz="1200" b="0" i="1" dirty="0">
                <a:latin typeface="Century Gothic" panose="020B0502020202020204" pitchFamily="34" charset="0"/>
              </a:rPr>
              <a:t> Either create an account or sign in (if you already have one)</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a:t>
            </a:r>
            <a:r>
              <a:rPr lang="en-US" sz="1200" b="1" i="1" u="sng" dirty="0">
                <a:latin typeface="Century Gothic" panose="020B0502020202020204" pitchFamily="34" charset="0"/>
              </a:rPr>
              <a:t>don’t have </a:t>
            </a:r>
            <a:r>
              <a:rPr lang="en-US" sz="1200" b="0" i="1" dirty="0">
                <a:latin typeface="Century Gothic" panose="020B0502020202020204" pitchFamily="34" charset="0"/>
              </a:rPr>
              <a:t>an Indeed.ca account. So you need to create one.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Practice what we saw in the video lesson. </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Does it say “New to Indeed? Create an account.”</a:t>
            </a:r>
          </a:p>
          <a:p>
            <a:pPr marL="638440" lvl="1"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If so, click on those words. They are a link. (See how the cursor changes to a hand so you know it’s a link.)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don’t see the words, ““New to Indeed? Create an account.” What do you do to find them ? </a:t>
            </a:r>
            <a:r>
              <a:rPr lang="en-US" sz="1200" b="1" i="1" dirty="0">
                <a:latin typeface="Century Gothic" panose="020B0502020202020204" pitchFamily="34" charset="0"/>
              </a:rPr>
              <a:t>Answer: </a:t>
            </a:r>
            <a:r>
              <a:rPr lang="en-US" sz="1200" b="0" i="1" dirty="0">
                <a:latin typeface="Century Gothic" panose="020B0502020202020204" pitchFamily="34" charset="0"/>
              </a:rPr>
              <a:t>Scroll down until you see them.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Do that now. </a:t>
            </a:r>
          </a:p>
          <a:p>
            <a:pPr marL="181240" lvl="0" indent="-181240" algn="l" rtl="0">
              <a:spcBef>
                <a:spcPts val="0"/>
              </a:spcBef>
              <a:spcAft>
                <a:spcPts val="0"/>
              </a:spcAft>
              <a:buClr>
                <a:schemeClr val="dk1"/>
              </a:buClr>
              <a:buSzPts val="1200"/>
              <a:buFont typeface="Arial"/>
              <a:buChar char="•"/>
            </a:pPr>
            <a:r>
              <a:rPr lang="en-US" sz="1200" b="0" i="0" dirty="0">
                <a:latin typeface="Century Gothic" panose="020B0502020202020204" pitchFamily="34" charset="0"/>
              </a:rPr>
              <a:t>[</a:t>
            </a:r>
            <a:r>
              <a:rPr lang="en-US" sz="1200" b="1" i="0" dirty="0">
                <a:latin typeface="Century Gothic" panose="020B0502020202020204" pitchFamily="34" charset="0"/>
              </a:rPr>
              <a:t>Note: </a:t>
            </a:r>
            <a:r>
              <a:rPr lang="en-US" sz="1200" b="0" i="0" dirty="0">
                <a:latin typeface="Century Gothic" panose="020B0502020202020204" pitchFamily="34" charset="0"/>
              </a:rPr>
              <a:t>You may just see “Email Address”.]</a:t>
            </a: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1" i="0" dirty="0">
                <a:effectLst/>
                <a:latin typeface="Century Gothic" panose="020B0502020202020204" pitchFamily="34" charset="0"/>
                <a:cs typeface="Arial" panose="020B0604020202020204" pitchFamily="34" charset="0"/>
              </a:rPr>
              <a:t>[Create an Indeed Account using an Email Address]</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1" i="0" dirty="0">
                <a:latin typeface="Century Gothic" panose="020B0502020202020204" pitchFamily="34" charset="0"/>
              </a:rPr>
              <a:t>Say to the Learner:</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Find the text box that says, “Email address”. Click in the box, type your email address now. Then press Enter on your keyboard.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Then, you have to enter a password. Remember, this is not your email password. You need to think of a new password, one just for your Indeed account. </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Make sure it includes at least 8 characters and includes upper and lower case letters, numbers and symbols. </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Write down your password now.</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dirty="0">
                <a:latin typeface="Century Gothic" panose="020B0502020202020204" pitchFamily="34" charset="0"/>
              </a:rPr>
              <a:t>Keep it in a private place. Don’t share it. </a:t>
            </a:r>
          </a:p>
          <a:p>
            <a:pPr marL="628650" lvl="1" indent="-171450" algn="l" rtl="0">
              <a:spcBef>
                <a:spcPts val="0"/>
              </a:spcBef>
              <a:spcAft>
                <a:spcPts val="0"/>
              </a:spcAft>
              <a:buClr>
                <a:schemeClr val="dk1"/>
              </a:buClr>
              <a:buSzPts val="1200"/>
              <a:buFont typeface="Arial" panose="020B0604020202020204" pitchFamily="34" charset="0"/>
              <a:buChar char="•"/>
            </a:pPr>
            <a:endParaRPr lang="en-US" sz="1200" b="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see “I am human”. Do you remember what to do ? </a:t>
            </a:r>
            <a:r>
              <a:rPr lang="en-US" sz="1200" b="1" i="1" dirty="0">
                <a:latin typeface="Century Gothic" panose="020B0502020202020204" pitchFamily="34" charset="0"/>
              </a:rPr>
              <a:t>Answer:</a:t>
            </a:r>
            <a:r>
              <a:rPr lang="en-US" sz="1200" b="0" i="1" dirty="0">
                <a:latin typeface="Century Gothic" panose="020B0502020202020204" pitchFamily="34" charset="0"/>
              </a:rPr>
              <a:t> Click on the box beside this.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Do that now. </a:t>
            </a:r>
          </a:p>
          <a:p>
            <a:pPr marL="0" lvl="0" indent="0" algn="l" rtl="0">
              <a:spcBef>
                <a:spcPts val="0"/>
              </a:spcBef>
              <a:spcAft>
                <a:spcPts val="0"/>
              </a:spcAft>
              <a:buClr>
                <a:schemeClr val="dk1"/>
              </a:buClr>
              <a:buSzPts val="1200"/>
              <a:buFont typeface="Arial" panose="020B0604020202020204" pitchFamily="34" charset="0"/>
              <a:buNone/>
            </a:pPr>
            <a:endParaRPr lang="en-US" sz="1200" b="0" i="1" dirty="0">
              <a:latin typeface="Century Gothic" panose="020B0502020202020204" pitchFamily="34" charset="0"/>
            </a:endParaRP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strike="noStrike" dirty="0">
                <a:latin typeface="Century Gothic" panose="020B0502020202020204" pitchFamily="34" charset="0"/>
              </a:rPr>
              <a:t>What do you see now ? </a:t>
            </a:r>
            <a:r>
              <a:rPr lang="en-US" sz="1200" b="1" i="1" strike="noStrike" dirty="0">
                <a:latin typeface="Century Gothic" panose="020B0502020202020204" pitchFamily="34" charset="0"/>
              </a:rPr>
              <a:t>Answer:</a:t>
            </a:r>
            <a:r>
              <a:rPr lang="en-US" sz="1200" b="0" i="1" strike="noStrike" dirty="0">
                <a:latin typeface="Century Gothic" panose="020B0502020202020204" pitchFamily="34" charset="0"/>
              </a:rPr>
              <a:t> You see “Your Role”. </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strike="noStrike" dirty="0">
                <a:latin typeface="Century Gothic" panose="020B0502020202020204" pitchFamily="34" charset="0"/>
              </a:rPr>
              <a:t>What do you click on, “Employer” or “Job Seeker” ? </a:t>
            </a:r>
            <a:r>
              <a:rPr lang="en-US" sz="1200" b="1" i="1" strike="noStrike" dirty="0">
                <a:latin typeface="Century Gothic" panose="020B0502020202020204" pitchFamily="34" charset="0"/>
              </a:rPr>
              <a:t>Answer:</a:t>
            </a:r>
            <a:r>
              <a:rPr lang="en-US" sz="1200" b="0" i="1" strike="noStrike" dirty="0">
                <a:latin typeface="Century Gothic" panose="020B0502020202020204" pitchFamily="34" charset="0"/>
              </a:rPr>
              <a:t> Job Seeker (because you are looking for a job)</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strike="noStrike" dirty="0">
                <a:latin typeface="Century Gothic" panose="020B0502020202020204" pitchFamily="34" charset="0"/>
              </a:rPr>
              <a:t>Do that now. </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1" strike="noStrike" dirty="0">
                <a:latin typeface="Century Gothic" panose="020B0502020202020204" pitchFamily="34" charset="0"/>
              </a:rPr>
              <a:t>You see “Keep me signed in on this device.” </a:t>
            </a:r>
          </a:p>
          <a:p>
            <a:pPr marL="457200" lvl="1" indent="0" algn="l" rtl="0">
              <a:spcBef>
                <a:spcPts val="0"/>
              </a:spcBef>
              <a:spcAft>
                <a:spcPts val="0"/>
              </a:spcAft>
              <a:buClr>
                <a:schemeClr val="dk1"/>
              </a:buClr>
              <a:buSzPts val="1200"/>
              <a:buFont typeface="Arial" panose="020B0604020202020204" pitchFamily="34" charset="0"/>
              <a:buNone/>
            </a:pPr>
            <a:r>
              <a:rPr lang="en-US" sz="1200" b="1" i="1" strike="noStrike" dirty="0">
                <a:latin typeface="Century Gothic" panose="020B0502020202020204" pitchFamily="34" charset="0"/>
              </a:rPr>
              <a:t>[On a Shared Computer]</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strike="noStrike" dirty="0">
                <a:latin typeface="Century Gothic" panose="020B0502020202020204" pitchFamily="34" charset="0"/>
              </a:rPr>
              <a:t>Are you using a shared computer ? Yes. Then uncheck this box. You don’t want to stay signed it. Other people could look at your personal information.  Uncheck it and your information is safe, private.  </a:t>
            </a:r>
          </a:p>
          <a:p>
            <a:pPr marL="628650" lvl="1" indent="-171450" algn="l" rtl="0">
              <a:spcBef>
                <a:spcPts val="0"/>
              </a:spcBef>
              <a:spcAft>
                <a:spcPts val="0"/>
              </a:spcAft>
              <a:buClr>
                <a:schemeClr val="dk1"/>
              </a:buClr>
              <a:buSzPts val="1200"/>
              <a:buFont typeface="Arial" panose="020B0604020202020204" pitchFamily="34" charset="0"/>
              <a:buChar char="•"/>
            </a:pPr>
            <a:r>
              <a:rPr lang="en-US" sz="1200" b="0" i="1" strike="noStrike" dirty="0">
                <a:latin typeface="Century Gothic" panose="020B0502020202020204" pitchFamily="34" charset="0"/>
              </a:rPr>
              <a:t>Do that now. </a:t>
            </a:r>
          </a:p>
          <a:p>
            <a:pPr marL="457200" lvl="1" indent="0" algn="l" rtl="0">
              <a:spcBef>
                <a:spcPts val="0"/>
              </a:spcBef>
              <a:spcAft>
                <a:spcPts val="0"/>
              </a:spcAft>
              <a:buClr>
                <a:schemeClr val="dk1"/>
              </a:buClr>
              <a:buSzPts val="1200"/>
              <a:buFont typeface="Arial" panose="020B0604020202020204" pitchFamily="34" charset="0"/>
              <a:buNone/>
            </a:pPr>
            <a:r>
              <a:rPr lang="en-US" sz="1200" b="1" i="1" strike="noStrike" dirty="0">
                <a:latin typeface="Century Gothic" panose="020B0502020202020204" pitchFamily="34" charset="0"/>
              </a:rPr>
              <a:t>OR</a:t>
            </a:r>
          </a:p>
          <a:p>
            <a:pPr marL="457200" marR="0" lvl="1"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1" i="0" strike="noStrike" dirty="0">
                <a:latin typeface="Century Gothic" panose="020B0502020202020204" pitchFamily="34" charset="0"/>
              </a:rPr>
              <a:t>[On Your Own Computer]</a:t>
            </a:r>
          </a:p>
          <a:p>
            <a:pPr marL="638440" marR="0" lvl="1" indent="-18124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0" i="1" strike="noStrike" dirty="0">
                <a:latin typeface="Century Gothic" panose="020B0502020202020204" pitchFamily="34" charset="0"/>
              </a:rPr>
              <a:t>You are using your own computer that you don’t share with other people. Can you check this box ? </a:t>
            </a:r>
            <a:r>
              <a:rPr lang="en-US" sz="1200" b="1" i="1" strike="noStrike" dirty="0">
                <a:latin typeface="Century Gothic" panose="020B0502020202020204" pitchFamily="34" charset="0"/>
              </a:rPr>
              <a:t>Answer:</a:t>
            </a:r>
            <a:r>
              <a:rPr lang="en-US" sz="1200" b="0" i="1" strike="noStrike" dirty="0">
                <a:latin typeface="Century Gothic" panose="020B0502020202020204" pitchFamily="34" charset="0"/>
              </a:rPr>
              <a:t> Yes. It’s ok to check the box. Then you don’t have to enter your email address and Indeed password next time you use the Indeed.ca website. </a:t>
            </a:r>
          </a:p>
          <a:p>
            <a:pPr marL="638440" marR="0" lvl="1" indent="-18124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0" i="1" strike="noStrike" dirty="0">
                <a:latin typeface="Century Gothic" panose="020B0502020202020204" pitchFamily="34" charset="0"/>
              </a:rPr>
              <a:t>So do that now. Make sure the box is checked. </a:t>
            </a:r>
          </a:p>
          <a:p>
            <a:pPr marL="457200" marR="0" lvl="1"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b="0" i="1" strike="noStrike" dirty="0">
                <a:latin typeface="Century Gothic" panose="020B0502020202020204" pitchFamily="34" charset="0"/>
              </a:rPr>
              <a:t> </a:t>
            </a: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Remember what to click on next ? </a:t>
            </a:r>
            <a:r>
              <a:rPr lang="en-US" sz="1200" b="1" i="1" dirty="0">
                <a:latin typeface="Century Gothic" panose="020B0502020202020204" pitchFamily="34" charset="0"/>
              </a:rPr>
              <a:t>Answer:</a:t>
            </a:r>
            <a:r>
              <a:rPr lang="en-US" sz="1200" b="0" i="1" dirty="0">
                <a:latin typeface="Century Gothic" panose="020B0502020202020204" pitchFamily="34" charset="0"/>
              </a:rPr>
              <a:t> the blue “Create Account” icon</a:t>
            </a:r>
          </a:p>
          <a:p>
            <a:pPr marL="171450" lvl="0" indent="-171450" algn="l" rtl="0">
              <a:spcBef>
                <a:spcPts val="0"/>
              </a:spcBef>
              <a:spcAft>
                <a:spcPts val="0"/>
              </a:spcAft>
              <a:buFont typeface="Arial" panose="020B0604020202020204" pitchFamily="34" charset="0"/>
              <a:buChar char="•"/>
            </a:pPr>
            <a:r>
              <a:rPr lang="en-CA" sz="1200" b="0" i="1" strike="noStrike" dirty="0">
                <a:latin typeface="Century Gothic" panose="020B0502020202020204" pitchFamily="34" charset="0"/>
              </a:rPr>
              <a:t>Great ! You created an account on Indeed. </a:t>
            </a:r>
          </a:p>
          <a:p>
            <a:pPr marL="0" lvl="0" indent="0" algn="l" rtl="0">
              <a:spcBef>
                <a:spcPts val="0"/>
              </a:spcBef>
              <a:spcAft>
                <a:spcPts val="0"/>
              </a:spcAft>
              <a:buNone/>
            </a:pPr>
            <a:endParaRPr sz="1200" b="0" strike="sngStrike"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Instructions </a:t>
            </a:r>
            <a:r>
              <a:rPr lang="en-US" sz="1200" b="1" u="none" strike="noStrike" dirty="0">
                <a:latin typeface="Century Gothic" panose="020B0502020202020204" pitchFamily="34" charset="0"/>
              </a:rPr>
              <a:t>for the </a:t>
            </a:r>
            <a:r>
              <a:rPr lang="en-US" sz="1200" b="1" strike="noStrike" dirty="0">
                <a:latin typeface="Century Gothic" panose="020B0502020202020204" pitchFamily="34" charset="0"/>
              </a:rPr>
              <a:t>Tutor:</a:t>
            </a:r>
            <a:endParaRPr sz="1200" strike="noStrike" dirty="0">
              <a:latin typeface="Century Gothic" panose="020B0502020202020204" pitchFamily="34" charset="0"/>
            </a:endParaRPr>
          </a:p>
          <a:p>
            <a:pPr marL="302066" marR="0" lvl="0" indent="-302066"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strike="noStrike" dirty="0">
                <a:latin typeface="Century Gothic" panose="020B0502020202020204" pitchFamily="34" charset="0"/>
              </a:rPr>
              <a:t>The learner can’t repeat Practice, Part One unless they do it with a different email address and think of a new Indeed password. </a:t>
            </a:r>
            <a:r>
              <a:rPr lang="en-US" sz="1200" b="0" dirty="0">
                <a:latin typeface="Century Gothic" panose="020B0502020202020204" pitchFamily="34" charset="0"/>
              </a:rPr>
              <a:t>However, this is not recommended. </a:t>
            </a:r>
            <a:r>
              <a:rPr lang="en-US" sz="1200" strike="noStrike" dirty="0">
                <a:latin typeface="Century Gothic" panose="020B0502020202020204" pitchFamily="34" charset="0"/>
              </a:rPr>
              <a:t>It may be confusing for most learners. So, we recommend you do this practice once and spend time doing more practice in Part B of this lesson. </a:t>
            </a:r>
          </a:p>
          <a:p>
            <a:pPr marL="0" lvl="0" indent="0" algn="l" rtl="0">
              <a:spcBef>
                <a:spcPts val="0"/>
              </a:spcBef>
              <a:spcAft>
                <a:spcPts val="0"/>
              </a:spcAft>
              <a:buClr>
                <a:schemeClr val="dk1"/>
              </a:buClr>
              <a:buSzPts val="1200"/>
              <a:buFont typeface="Arial"/>
              <a:buNone/>
            </a:pPr>
            <a:endParaRPr lang="en-US" sz="1200" b="0" i="0" strike="sngStrike"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1" i="0" strike="noStrike" dirty="0">
                <a:latin typeface="Century Gothic" panose="020B0502020202020204" pitchFamily="34" charset="0"/>
              </a:rPr>
              <a:t>Tip: </a:t>
            </a:r>
          </a:p>
          <a:p>
            <a:pPr marL="0" lvl="0" indent="0" algn="l" rtl="0">
              <a:spcBef>
                <a:spcPts val="0"/>
              </a:spcBef>
              <a:spcAft>
                <a:spcPts val="0"/>
              </a:spcAft>
              <a:buClr>
                <a:schemeClr val="dk1"/>
              </a:buClr>
              <a:buSzPts val="1200"/>
              <a:buFont typeface="Arial"/>
              <a:buNone/>
            </a:pPr>
            <a:r>
              <a:rPr lang="en-US" sz="1200" b="0" i="0" dirty="0">
                <a:latin typeface="Century Gothic" panose="020B0502020202020204" pitchFamily="34" charset="0"/>
              </a:rPr>
              <a:t>For more information and practice on passwords, see the following lessons in the Digital Literacy Curriculum Resource: </a:t>
            </a:r>
          </a:p>
          <a:p>
            <a:pPr marL="0" lvl="0" indent="0" algn="l" rtl="0">
              <a:spcBef>
                <a:spcPts val="0"/>
              </a:spcBef>
              <a:spcAft>
                <a:spcPts val="0"/>
              </a:spcAft>
              <a:buClr>
                <a:schemeClr val="dk1"/>
              </a:buClr>
              <a:buSzPts val="1200"/>
              <a:buFont typeface="Arial"/>
              <a:buNone/>
            </a:pPr>
            <a:r>
              <a:rPr lang="en-US" sz="1200" b="0" i="0" dirty="0">
                <a:latin typeface="Century Gothic" panose="020B0502020202020204" pitchFamily="34" charset="0"/>
              </a:rPr>
              <a:t>“Online Safety” in Module 9-Employment (Review) and Module 7-Safety and Security</a:t>
            </a:r>
          </a:p>
          <a:p>
            <a:pPr marL="241653" lvl="0" indent="-165453" algn="l" rtl="0">
              <a:spcBef>
                <a:spcPts val="0"/>
              </a:spcBef>
              <a:spcAft>
                <a:spcPts val="0"/>
              </a:spcAft>
              <a:buClr>
                <a:schemeClr val="dk1"/>
              </a:buClr>
              <a:buSzPts val="1200"/>
              <a:buFont typeface="Calibri"/>
              <a:buNone/>
            </a:pPr>
            <a:endParaRPr b="0" dirty="0"/>
          </a:p>
        </p:txBody>
      </p:sp>
      <p:sp>
        <p:nvSpPr>
          <p:cNvPr id="231" name="Google Shape;231;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p>
          <a:p>
            <a:pPr marL="0" lvl="0" indent="0" algn="l" rtl="0">
              <a:spcBef>
                <a:spcPts val="0"/>
              </a:spcBef>
              <a:spcAft>
                <a:spcPts val="0"/>
              </a:spcAft>
              <a:buNone/>
            </a:pPr>
            <a:r>
              <a:rPr lang="en-US" dirty="0">
                <a:latin typeface="Century Gothic" panose="020B0502020202020204" pitchFamily="34" charset="0"/>
              </a:rPr>
              <a:t>Fill out an Online Application Form on Indeed.ca</a:t>
            </a: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Note: </a:t>
            </a:r>
          </a:p>
          <a:p>
            <a:pPr marL="0" lvl="0" indent="0" algn="l" rtl="0">
              <a:spcBef>
                <a:spcPts val="0"/>
              </a:spcBef>
              <a:spcAft>
                <a:spcPts val="0"/>
              </a:spcAft>
              <a:buNone/>
            </a:pPr>
            <a:r>
              <a:rPr lang="en-US" dirty="0">
                <a:latin typeface="Century Gothic" panose="020B0502020202020204" pitchFamily="34" charset="0"/>
              </a:rPr>
              <a:t>There are many steps (six ! ) to fill out a job application form on Indeed. </a:t>
            </a:r>
          </a:p>
          <a:p>
            <a:pPr marL="0" lvl="0" indent="0" algn="l" rtl="0">
              <a:spcBef>
                <a:spcPts val="0"/>
              </a:spcBef>
              <a:spcAft>
                <a:spcPts val="0"/>
              </a:spcAft>
              <a:buNone/>
            </a:pPr>
            <a:r>
              <a:rPr lang="en-US" dirty="0">
                <a:latin typeface="Century Gothic" panose="020B0502020202020204" pitchFamily="34" charset="0"/>
              </a:rPr>
              <a:t>So, depending on the learner, you may just do a few steps in one session. </a:t>
            </a:r>
          </a:p>
          <a:p>
            <a:pPr marL="0" lvl="0" indent="0" algn="l" rtl="0">
              <a:spcBef>
                <a:spcPts val="0"/>
              </a:spcBef>
              <a:spcAft>
                <a:spcPts val="0"/>
              </a:spcAft>
              <a:buNone/>
            </a:pPr>
            <a:r>
              <a:rPr lang="en-CA" b="0" dirty="0">
                <a:latin typeface="Century Gothic" panose="020B0502020202020204" pitchFamily="34" charset="0"/>
              </a:rPr>
              <a:t>Then, review and continue in the subsequent session(s). </a:t>
            </a:r>
          </a:p>
          <a:p>
            <a:pPr marL="0" lvl="0" indent="0" algn="l" rtl="0">
              <a:spcBef>
                <a:spcPts val="0"/>
              </a:spcBef>
              <a:spcAft>
                <a:spcPts val="0"/>
              </a:spcAft>
              <a:buNone/>
            </a:pPr>
            <a:r>
              <a:rPr lang="en-CA" b="0" dirty="0">
                <a:latin typeface="Century Gothic" panose="020B0502020202020204" pitchFamily="34" charset="0"/>
              </a:rPr>
              <a:t>Remember, the goal is for the learner to build confidence, independence and feel successful !  </a:t>
            </a:r>
          </a:p>
          <a:p>
            <a:pPr marL="0" lvl="0" indent="0" algn="l" rtl="0">
              <a:spcBef>
                <a:spcPts val="0"/>
              </a:spcBef>
              <a:spcAft>
                <a:spcPts val="0"/>
              </a:spcAft>
              <a:buNone/>
            </a:pPr>
            <a:endParaRPr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entury Gothic" panose="020B0502020202020204" pitchFamily="34" charset="0"/>
              </a:rPr>
              <a:t>Say to the learner</a:t>
            </a:r>
            <a:r>
              <a:rPr lang="en-US" dirty="0">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You created an account in Part One of this lesson (or you already had an account) on the Indeed Canada website.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Great!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Now, we’re going to review how to f</a:t>
            </a:r>
            <a:r>
              <a:rPr lang="en-US" sz="1200" b="0" i="1" dirty="0">
                <a:solidFill>
                  <a:schemeClr val="dk1"/>
                </a:solidFill>
                <a:latin typeface="Century Gothic" panose="020B0502020202020204" pitchFamily="34" charset="0"/>
                <a:ea typeface="Calibri"/>
                <a:cs typeface="Calibri"/>
                <a:sym typeface="Calibri"/>
              </a:rPr>
              <a:t>ill out an Online Application Form on Indeed.ca </a:t>
            </a:r>
            <a:r>
              <a:rPr lang="en-US" i="1" dirty="0">
                <a:latin typeface="Century Gothic" panose="020B0502020202020204" pitchFamily="34" charset="0"/>
              </a:rPr>
              <a:t>to apply for a specific job posting. </a:t>
            </a:r>
          </a:p>
          <a:p>
            <a:pPr marL="0" lvl="0" indent="0" algn="l" rtl="0">
              <a:spcBef>
                <a:spcPts val="0"/>
              </a:spcBef>
              <a:spcAft>
                <a:spcPts val="0"/>
              </a:spcAft>
              <a:buNone/>
            </a:pPr>
            <a:endParaRPr lang="en-US"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386030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Say to the Learner: </a:t>
            </a:r>
            <a:endParaRPr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Let’s review how to apply for a specific job posting by f</a:t>
            </a:r>
            <a:r>
              <a:rPr lang="en-US" sz="1200" b="0" i="1" dirty="0">
                <a:solidFill>
                  <a:schemeClr val="dk1"/>
                </a:solidFill>
                <a:latin typeface="Century Gothic" panose="020B0502020202020204" pitchFamily="34" charset="0"/>
                <a:ea typeface="Calibri"/>
                <a:cs typeface="Calibri"/>
                <a:sym typeface="Calibri"/>
              </a:rPr>
              <a:t>illing out an Online Application Form on Indeed.ca.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dirty="0">
                <a:solidFill>
                  <a:schemeClr val="dk1"/>
                </a:solidFill>
                <a:latin typeface="Century Gothic" panose="020B0502020202020204" pitchFamily="34" charset="0"/>
                <a:ea typeface="Calibri"/>
                <a:cs typeface="Calibri"/>
                <a:sym typeface="Calibri"/>
              </a:rPr>
              <a:t>We’re going to watch a video to review how to do this. </a:t>
            </a:r>
          </a:p>
          <a:p>
            <a:pPr marL="0" lvl="0" indent="0" algn="l" rtl="0">
              <a:spcBef>
                <a:spcPts val="0"/>
              </a:spcBef>
              <a:spcAft>
                <a:spcPts val="0"/>
              </a:spcAft>
              <a:buNone/>
            </a:pPr>
            <a:r>
              <a:rPr lang="en-US" b="0" i="1" dirty="0">
                <a:solidFill>
                  <a:srgbClr val="000000"/>
                </a:solidFill>
                <a:latin typeface="Century Gothic" panose="020B0502020202020204" pitchFamily="34" charset="0"/>
                <a:ea typeface="Calibri"/>
                <a:cs typeface="Calibri"/>
                <a:sym typeface="Calibri"/>
              </a:rPr>
              <a:t>We can watch the video several times. So, don't worry if you don't catch everything the first time.</a:t>
            </a:r>
            <a:endParaRPr lang="en-US" b="1" dirty="0">
              <a:latin typeface="Century Gothic" panose="020B0502020202020204" pitchFamily="34" charset="0"/>
            </a:endParaRPr>
          </a:p>
          <a:p>
            <a:pPr marL="0" lvl="0" indent="0" algn="l" rtl="0">
              <a:spcBef>
                <a:spcPts val="0"/>
              </a:spcBef>
              <a:spcAft>
                <a:spcPts val="0"/>
              </a:spcAft>
              <a:buNone/>
            </a:pPr>
            <a:endParaRPr lang="en-CA"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sz="1200" b="1" i="0" u="none" strike="noStrike" dirty="0">
                <a:solidFill>
                  <a:srgbClr val="000000"/>
                </a:solidFill>
                <a:latin typeface="Century Gothic" panose="020B0502020202020204" pitchFamily="34" charset="0"/>
                <a:ea typeface="Calibri"/>
                <a:cs typeface="Calibri"/>
                <a:sym typeface="Calibri"/>
              </a:rPr>
              <a:t>Instructions for the Tutor: </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The icon in the slide with the red triangle is a link to the video Lesson on YouTube.</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Just click on that link (in Slideshow mode) to open the video Lesson.</a:t>
            </a:r>
            <a:endParaRPr b="0" dirty="0">
              <a:latin typeface="Century Gothic" panose="020B0502020202020204" pitchFamily="34" charset="0"/>
            </a:endParaRPr>
          </a:p>
          <a:p>
            <a:pPr marL="0" lvl="0" indent="0" algn="l" rtl="0">
              <a:spcBef>
                <a:spcPts val="0"/>
              </a:spcBef>
              <a:spcAft>
                <a:spcPts val="0"/>
              </a:spcAft>
              <a:buNone/>
            </a:pPr>
            <a:r>
              <a:rPr lang="en-US" sz="1200" b="0" i="0" u="none" strike="noStrike" dirty="0">
                <a:solidFill>
                  <a:srgbClr val="000000"/>
                </a:solidFill>
                <a:latin typeface="Century Gothic" panose="020B0502020202020204" pitchFamily="34" charset="0"/>
                <a:ea typeface="Arial"/>
                <a:cs typeface="Arial"/>
                <a:sym typeface="Arial"/>
              </a:rPr>
              <a:t>•</a:t>
            </a:r>
            <a:r>
              <a:rPr lang="en-US" sz="1200" b="0" i="0" u="none" strike="noStrike" dirty="0">
                <a:solidFill>
                  <a:srgbClr val="000000"/>
                </a:solidFill>
                <a:latin typeface="Century Gothic" panose="020B0502020202020204" pitchFamily="34" charset="0"/>
                <a:ea typeface="Calibri"/>
                <a:cs typeface="Calibri"/>
                <a:sym typeface="Calibri"/>
              </a:rPr>
              <a:t>Here is that link in case the one in the slide doesn’t work:</a:t>
            </a:r>
          </a:p>
          <a:p>
            <a:pPr marL="0" lvl="0" indent="0" algn="l" rtl="0">
              <a:spcBef>
                <a:spcPts val="0"/>
              </a:spcBef>
              <a:spcAft>
                <a:spcPts val="0"/>
              </a:spcAft>
              <a:buNone/>
            </a:pPr>
            <a:r>
              <a:rPr lang="en-US" b="1" dirty="0">
                <a:latin typeface="Century Gothic" panose="020B0502020202020204" pitchFamily="34" charset="0"/>
              </a:rPr>
              <a:t>https://youtu.be/CBad94Y2KvU</a:t>
            </a:r>
          </a:p>
          <a:p>
            <a:pPr marL="0" lvl="0" indent="0" algn="l" rtl="0">
              <a:spcBef>
                <a:spcPts val="0"/>
              </a:spcBef>
              <a:spcAft>
                <a:spcPts val="0"/>
              </a:spcAft>
              <a:buNone/>
            </a:pPr>
            <a:endParaRPr lang="en-US" b="1"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Video length: </a:t>
            </a:r>
            <a:r>
              <a:rPr lang="en-US" sz="1200" b="1" i="0" u="none" strike="noStrike" dirty="0">
                <a:solidFill>
                  <a:srgbClr val="000000"/>
                </a:solidFill>
                <a:latin typeface="Century Gothic" panose="020B0502020202020204" pitchFamily="34" charset="0"/>
                <a:ea typeface="Calibri"/>
                <a:cs typeface="Calibri"/>
                <a:sym typeface="Calibri"/>
              </a:rPr>
              <a:t>0:00-0:09:21 (end)  minutes	[</a:t>
            </a:r>
            <a:r>
              <a:rPr lang="en-US" b="1" dirty="0">
                <a:latin typeface="Century Gothic" panose="020B0502020202020204" pitchFamily="34" charset="0"/>
              </a:rPr>
              <a:t>9:21 mins]</a:t>
            </a:r>
            <a:endParaRPr dirty="0">
              <a:latin typeface="Century Gothic" panose="020B0502020202020204" pitchFamily="34" charset="0"/>
            </a:endParaRPr>
          </a:p>
          <a:p>
            <a:pPr marL="457200" lvl="1" indent="0" algn="l" rtl="0">
              <a:spcBef>
                <a:spcPts val="0"/>
              </a:spcBef>
              <a:spcAft>
                <a:spcPts val="0"/>
              </a:spcAft>
              <a:buNone/>
            </a:pPr>
            <a:endParaRPr dirty="0">
              <a:latin typeface="Century Gothic" panose="020B0502020202020204" pitchFamily="34" charset="0"/>
            </a:endParaRPr>
          </a:p>
          <a:p>
            <a:pPr marL="181240" lvl="0" indent="-181240" algn="l" rtl="0">
              <a:spcBef>
                <a:spcPts val="0"/>
              </a:spcBef>
              <a:spcAft>
                <a:spcPts val="0"/>
              </a:spcAft>
              <a:buClr>
                <a:srgbClr val="000000"/>
              </a:buClr>
              <a:buSzPts val="1200"/>
              <a:buFont typeface="Arial"/>
              <a:buChar char="•"/>
            </a:pPr>
            <a:r>
              <a:rPr lang="en-US" b="0" i="0" dirty="0">
                <a:solidFill>
                  <a:srgbClr val="000000"/>
                </a:solidFill>
                <a:latin typeface="Century Gothic" panose="020B0502020202020204" pitchFamily="34" charset="0"/>
                <a:ea typeface="Calibri"/>
                <a:cs typeface="Calibri"/>
                <a:sym typeface="Calibri"/>
              </a:rPr>
              <a:t>For remote tutoring, when you share screen to play the video, make sure you have shared the audio.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the lesson a bit and check the learner can hear it ok.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Play till the end of the video, then check for understanding. See the next slide for comprehension check questions.</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248" name="Google Shape;248;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a:t>
            </a:r>
            <a:r>
              <a:rPr lang="en-US" sz="1200" b="1" dirty="0">
                <a:latin typeface="Century Gothic" panose="020B0502020202020204" pitchFamily="34" charset="0"/>
              </a:rPr>
              <a:t> Tutor: </a:t>
            </a:r>
            <a:endParaRPr sz="1200"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Note: </a:t>
            </a:r>
          </a:p>
          <a:p>
            <a:pPr marL="0" lvl="0" indent="0" algn="l" rtl="0">
              <a:spcBef>
                <a:spcPts val="0"/>
              </a:spcBef>
              <a:spcAft>
                <a:spcPts val="0"/>
              </a:spcAft>
              <a:buNone/>
            </a:pPr>
            <a:r>
              <a:rPr lang="en-US" sz="1200" dirty="0">
                <a:latin typeface="Century Gothic" panose="020B0502020202020204" pitchFamily="34" charset="0"/>
              </a:rPr>
              <a:t>There are many steps (six ! ) to fill out a job application form on Indeed. </a:t>
            </a:r>
          </a:p>
          <a:p>
            <a:pPr marL="0" lvl="0" indent="0" algn="l" rtl="0">
              <a:spcBef>
                <a:spcPts val="0"/>
              </a:spcBef>
              <a:spcAft>
                <a:spcPts val="0"/>
              </a:spcAft>
              <a:buNone/>
            </a:pPr>
            <a:r>
              <a:rPr lang="en-US" sz="1200" dirty="0">
                <a:latin typeface="Century Gothic" panose="020B0502020202020204" pitchFamily="34" charset="0"/>
              </a:rPr>
              <a:t>So, depending on the learner, you may just do a few steps in one session. </a:t>
            </a:r>
          </a:p>
          <a:p>
            <a:pPr marL="0" lvl="0" indent="0" algn="l" rtl="0">
              <a:spcBef>
                <a:spcPts val="0"/>
              </a:spcBef>
              <a:spcAft>
                <a:spcPts val="0"/>
              </a:spcAft>
              <a:buNone/>
            </a:pPr>
            <a:r>
              <a:rPr lang="en-CA" sz="1200" b="0" dirty="0">
                <a:latin typeface="Century Gothic" panose="020B0502020202020204" pitchFamily="34" charset="0"/>
              </a:rPr>
              <a:t>Then, review and continue in the subsequent session(s). </a:t>
            </a:r>
          </a:p>
          <a:p>
            <a:pPr marL="0" lvl="0" indent="0" algn="l" rtl="0">
              <a:spcBef>
                <a:spcPts val="0"/>
              </a:spcBef>
              <a:spcAft>
                <a:spcPts val="0"/>
              </a:spcAft>
              <a:buNone/>
            </a:pPr>
            <a:r>
              <a:rPr lang="en-CA" sz="1200" b="0" dirty="0">
                <a:latin typeface="Century Gothic" panose="020B0502020202020204" pitchFamily="34" charset="0"/>
              </a:rPr>
              <a:t>Remember, the goal is for the learner to build confidence, independence and feel successful !  </a:t>
            </a: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Check Understanding </a:t>
            </a:r>
            <a:endParaRPr lang="en-US"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After watching each step of the video lesson for Part Two, pause the video and check understanding (review and elicit).</a:t>
            </a:r>
          </a:p>
          <a:p>
            <a:pPr marL="0" lvl="0" indent="0" algn="l" rtl="0">
              <a:spcBef>
                <a:spcPts val="0"/>
              </a:spcBef>
              <a:spcAft>
                <a:spcPts val="0"/>
              </a:spcAft>
              <a:buNone/>
            </a:pPr>
            <a:r>
              <a:rPr lang="en-US" sz="1200" dirty="0">
                <a:latin typeface="Century Gothic" panose="020B0502020202020204" pitchFamily="34" charset="0"/>
              </a:rPr>
              <a:t>Ask these comprehension check questions or others to check understanding: </a:t>
            </a:r>
            <a:endParaRPr sz="1200" dirty="0">
              <a:latin typeface="Century Gothic" panose="020B0502020202020204" pitchFamily="34" charset="0"/>
            </a:endParaRPr>
          </a:p>
          <a:p>
            <a:pPr marL="0" lvl="0" indent="0" algn="l" rtl="0">
              <a:spcBef>
                <a:spcPts val="0"/>
              </a:spcBef>
              <a:spcAft>
                <a:spcPts val="0"/>
              </a:spcAft>
              <a:buNone/>
            </a:pPr>
            <a:endParaRPr lang="en-CA" sz="1200" b="1" dirty="0">
              <a:latin typeface="Century Gothic" panose="020B0502020202020204" pitchFamily="34" charset="0"/>
            </a:endParaRPr>
          </a:p>
          <a:p>
            <a:pPr marL="0" lvl="0" indent="0" algn="l" rtl="0">
              <a:spcBef>
                <a:spcPts val="0"/>
              </a:spcBef>
              <a:spcAft>
                <a:spcPts val="0"/>
              </a:spcAft>
              <a:buNone/>
            </a:pPr>
            <a:r>
              <a:rPr lang="en-CA" sz="1200" b="1" dirty="0">
                <a:latin typeface="Century Gothic" panose="020B0502020202020204" pitchFamily="34" charset="0"/>
              </a:rPr>
              <a:t>Say to the Learner:</a:t>
            </a:r>
          </a:p>
          <a:p>
            <a:pPr marL="171450" lvl="0" indent="-171450" algn="l" rtl="0">
              <a:spcBef>
                <a:spcPts val="0"/>
              </a:spcBef>
              <a:spcAft>
                <a:spcPts val="0"/>
              </a:spcAft>
              <a:buFont typeface="Arial" panose="020B0604020202020204" pitchFamily="34" charset="0"/>
              <a:buChar char="•"/>
            </a:pPr>
            <a:r>
              <a:rPr lang="en-CA" sz="1200" b="0" i="1" dirty="0">
                <a:latin typeface="Century Gothic" panose="020B0502020202020204" pitchFamily="34" charset="0"/>
              </a:rPr>
              <a:t>This is your first time filling out an online application form on Indeed. How many steps are there ? </a:t>
            </a:r>
            <a:r>
              <a:rPr lang="en-CA" sz="1200" b="1" i="1" dirty="0">
                <a:latin typeface="Century Gothic" panose="020B0502020202020204" pitchFamily="34" charset="0"/>
              </a:rPr>
              <a:t>Answer: </a:t>
            </a:r>
            <a:r>
              <a:rPr lang="en-CA" sz="1200" b="0" i="1" dirty="0">
                <a:latin typeface="Century Gothic" panose="020B0502020202020204" pitchFamily="34" charset="0"/>
              </a:rPr>
              <a:t>Six steps</a:t>
            </a:r>
          </a:p>
          <a:p>
            <a:pPr marL="171450" lvl="0" indent="-171450" algn="l" rtl="0">
              <a:spcBef>
                <a:spcPts val="0"/>
              </a:spcBef>
              <a:spcAft>
                <a:spcPts val="0"/>
              </a:spcAft>
              <a:buFont typeface="Arial" panose="020B0604020202020204" pitchFamily="34" charset="0"/>
              <a:buChar char="•"/>
            </a:pPr>
            <a:endParaRPr lang="en-CA" sz="1200" b="0"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[Step One]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information do you have to fill out in “Step one” ? </a:t>
            </a:r>
            <a:r>
              <a:rPr lang="en-US" sz="1200" b="1" i="1" dirty="0">
                <a:latin typeface="Century Gothic" panose="020B0502020202020204" pitchFamily="34" charset="0"/>
              </a:rPr>
              <a:t>Answer: </a:t>
            </a:r>
            <a:r>
              <a:rPr lang="en-US" sz="1200" b="0" i="1" dirty="0">
                <a:latin typeface="Century Gothic" panose="020B0502020202020204" pitchFamily="34" charset="0"/>
              </a:rPr>
              <a:t>Your Contact information (first and last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information in “Step One”  is “optional” ? </a:t>
            </a:r>
            <a:r>
              <a:rPr lang="en-US" sz="1200" b="1" i="1" dirty="0">
                <a:latin typeface="Century Gothic" panose="020B0502020202020204" pitchFamily="34" charset="0"/>
              </a:rPr>
              <a:t>Answer: </a:t>
            </a:r>
            <a:r>
              <a:rPr lang="en-US" sz="1200" b="0" i="1" dirty="0">
                <a:latin typeface="Century Gothic" panose="020B0502020202020204" pitchFamily="34" charset="0"/>
              </a:rPr>
              <a:t>Your phone number, city and province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click on to move to “Step Two” ? </a:t>
            </a:r>
            <a:r>
              <a:rPr lang="en-US" sz="1200" b="1" i="1" dirty="0">
                <a:latin typeface="Century Gothic" panose="020B0502020202020204" pitchFamily="34" charset="0"/>
              </a:rPr>
              <a:t>Answer: </a:t>
            </a:r>
            <a:r>
              <a:rPr lang="en-US" sz="1200" b="0" i="1" dirty="0">
                <a:latin typeface="Century Gothic" panose="020B0502020202020204" pitchFamily="34" charset="0"/>
              </a:rPr>
              <a:t>"Continue"</a:t>
            </a:r>
          </a:p>
          <a:p>
            <a:pPr marL="171450" lvl="0" indent="-171450" algn="l" rtl="0">
              <a:spcBef>
                <a:spcPts val="0"/>
              </a:spcBef>
              <a:spcAft>
                <a:spcPts val="0"/>
              </a:spcAft>
              <a:buFont typeface="Arial" panose="020B0604020202020204" pitchFamily="34" charset="0"/>
              <a:buChar char="•"/>
            </a:pPr>
            <a:endParaRPr sz="1200" b="0" dirty="0">
              <a:latin typeface="Century Gothic" panose="020B0502020202020204" pitchFamily="34" charset="0"/>
            </a:endParaRPr>
          </a:p>
          <a:p>
            <a:pPr marL="0" lvl="0" indent="0" algn="l" rtl="0">
              <a:spcBef>
                <a:spcPts val="0"/>
              </a:spcBef>
              <a:spcAft>
                <a:spcPts val="0"/>
              </a:spcAft>
              <a:buNone/>
            </a:pPr>
            <a:r>
              <a:rPr lang="en-US" sz="1200" b="1" i="0" dirty="0">
                <a:latin typeface="Century Gothic" panose="020B0502020202020204" pitchFamily="34" charset="0"/>
              </a:rPr>
              <a:t>[Step Two]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have to do in “Step Two” ? </a:t>
            </a:r>
            <a:r>
              <a:rPr lang="en-US" sz="1200" b="1" i="1" dirty="0">
                <a:latin typeface="Century Gothic" panose="020B0502020202020204" pitchFamily="34" charset="0"/>
              </a:rPr>
              <a:t>Answer: </a:t>
            </a:r>
            <a:r>
              <a:rPr lang="en-US" sz="1200" b="0" i="1" dirty="0">
                <a:latin typeface="Century Gothic" panose="020B0502020202020204" pitchFamily="34" charset="0"/>
              </a:rPr>
              <a:t>Add a resume.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made a resume before and have it saved on your computer. So, what do you do now? </a:t>
            </a:r>
            <a:r>
              <a:rPr lang="en-US" sz="1200" b="1" i="1" dirty="0">
                <a:latin typeface="Century Gothic" panose="020B0502020202020204" pitchFamily="34" charset="0"/>
              </a:rPr>
              <a:t>Answer</a:t>
            </a:r>
            <a:r>
              <a:rPr lang="en-US" sz="1200" b="0" i="1" dirty="0">
                <a:latin typeface="Century Gothic" panose="020B0502020202020204" pitchFamily="34" charset="0"/>
              </a:rPr>
              <a:t>: Upload the resume onto Indeed</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How do you upload your resume ? </a:t>
            </a:r>
          </a:p>
          <a:p>
            <a:pPr marL="457200" lvl="1"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Answer: </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the “Upload resume” icon</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Look at the pop-up menu</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your resume file</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Double Click on the file</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 resume is then uploaded</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click or double click on the resume file to upload it ? </a:t>
            </a:r>
            <a:r>
              <a:rPr lang="en-US" sz="1200" b="1" i="1" dirty="0">
                <a:latin typeface="Century Gothic" panose="020B0502020202020204" pitchFamily="34" charset="0"/>
              </a:rPr>
              <a:t>Answer:</a:t>
            </a:r>
            <a:r>
              <a:rPr lang="en-US" sz="1200" b="0" i="1" dirty="0">
                <a:latin typeface="Century Gothic" panose="020B0502020202020204" pitchFamily="34" charset="0"/>
              </a:rPr>
              <a:t> Double click</a:t>
            </a:r>
          </a:p>
          <a:p>
            <a:pPr marL="0" lvl="0" indent="0" algn="l" rtl="0">
              <a:spcBef>
                <a:spcPts val="0"/>
              </a:spcBef>
              <a:spcAft>
                <a:spcPts val="0"/>
              </a:spcAft>
              <a:buFont typeface="Arial" panose="020B0604020202020204" pitchFamily="34" charset="0"/>
              <a:buNone/>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Optional question- </a:t>
            </a:r>
            <a:r>
              <a:rPr lang="en-US" sz="1200" b="0" i="0" dirty="0">
                <a:latin typeface="Century Gothic" panose="020B0502020202020204" pitchFamily="34" charset="0"/>
              </a:rPr>
              <a:t>Note: the tutor would need to point this out to the learner by reading the text in the video as the video actor does not talk about this: </a:t>
            </a:r>
          </a:p>
          <a:p>
            <a:pPr marL="0" lvl="0" indent="0" algn="l" rtl="0">
              <a:spcBef>
                <a:spcPts val="0"/>
              </a:spcBef>
              <a:spcAft>
                <a:spcPts val="0"/>
              </a:spcAft>
              <a:buFont typeface="Arial" panose="020B0604020202020204" pitchFamily="34" charset="0"/>
              <a:buNone/>
            </a:pPr>
            <a:r>
              <a:rPr lang="en-US" sz="1200" b="1" i="1" dirty="0">
                <a:latin typeface="Century Gothic" panose="020B0502020202020204" pitchFamily="34" charset="0"/>
              </a:rPr>
              <a:t>Say to the learner: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If you </a:t>
            </a:r>
            <a:r>
              <a:rPr lang="en-US" sz="1200" b="1" i="1" dirty="0">
                <a:latin typeface="Century Gothic" panose="020B0502020202020204" pitchFamily="34" charset="0"/>
              </a:rPr>
              <a:t>don’t</a:t>
            </a:r>
            <a:r>
              <a:rPr lang="en-US" sz="1200" b="0" i="1" dirty="0">
                <a:latin typeface="Century Gothic" panose="020B0502020202020204" pitchFamily="34" charset="0"/>
              </a:rPr>
              <a:t> have a resume already made, what can you do ? </a:t>
            </a:r>
            <a:r>
              <a:rPr lang="en-US" sz="1200" b="1" i="1" dirty="0">
                <a:latin typeface="Century Gothic" panose="020B0502020202020204" pitchFamily="34" charset="0"/>
              </a:rPr>
              <a:t>Answer:</a:t>
            </a:r>
            <a:r>
              <a:rPr lang="en-US" sz="1200" b="0" i="1" dirty="0">
                <a:latin typeface="Century Gothic" panose="020B0502020202020204" pitchFamily="34" charset="0"/>
              </a:rPr>
              <a:t> Click on “Create online resume”. Indeed can guide you through creating one.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click on to move to “Step Three” ? </a:t>
            </a:r>
            <a:r>
              <a:rPr lang="en-US" sz="1200" b="1" i="1" dirty="0">
                <a:latin typeface="Century Gothic" panose="020B0502020202020204" pitchFamily="34" charset="0"/>
              </a:rPr>
              <a:t>Answer</a:t>
            </a:r>
            <a:r>
              <a:rPr lang="en-US" sz="1200" b="0" i="1" dirty="0">
                <a:latin typeface="Century Gothic" panose="020B0502020202020204" pitchFamily="34" charset="0"/>
              </a:rPr>
              <a:t>: "Continue"</a:t>
            </a:r>
          </a:p>
          <a:p>
            <a:pPr marL="0" lvl="0" indent="0" algn="l" rtl="0">
              <a:spcBef>
                <a:spcPts val="0"/>
              </a:spcBef>
              <a:spcAft>
                <a:spcPts val="0"/>
              </a:spcAft>
              <a:buFont typeface="Arial" panose="020B0604020202020204" pitchFamily="34" charset="0"/>
              <a:buNone/>
            </a:pPr>
            <a:endParaRPr lang="en-US" sz="1200" b="1"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endParaRPr lang="en-US" sz="1200" b="1"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[Step Three]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Say to the learner: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do need to do in “Step Three” ? </a:t>
            </a:r>
            <a:r>
              <a:rPr lang="en-US" sz="1200" b="1" i="1" dirty="0">
                <a:latin typeface="Century Gothic" panose="020B0502020202020204" pitchFamily="34" charset="0"/>
              </a:rPr>
              <a:t>Answer: </a:t>
            </a:r>
            <a:r>
              <a:rPr lang="en-US" sz="1200" b="0" i="1" dirty="0">
                <a:latin typeface="Century Gothic" panose="020B0502020202020204" pitchFamily="34" charset="0"/>
              </a:rPr>
              <a:t>Read and answer the questions from the employer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Are the questions for each employer the same or different ? </a:t>
            </a:r>
            <a:r>
              <a:rPr lang="en-US" sz="1200" b="1" i="1" dirty="0">
                <a:latin typeface="Century Gothic" panose="020B0502020202020204" pitchFamily="34" charset="0"/>
              </a:rPr>
              <a:t>Answer: </a:t>
            </a:r>
            <a:r>
              <a:rPr lang="en-US" sz="1200" b="0" i="1" dirty="0">
                <a:latin typeface="Century Gothic" panose="020B0502020202020204" pitchFamily="34" charset="0"/>
              </a:rPr>
              <a:t>They are different</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Who is the employer in the video ? </a:t>
            </a:r>
            <a:r>
              <a:rPr lang="en-US" sz="1200" b="1" i="1" dirty="0">
                <a:latin typeface="Century Gothic" panose="020B0502020202020204" pitchFamily="34" charset="0"/>
              </a:rPr>
              <a:t>Answer: </a:t>
            </a:r>
            <a:r>
              <a:rPr lang="en-US" sz="1200" b="0" i="1" dirty="0">
                <a:latin typeface="Century Gothic" panose="020B0502020202020204" pitchFamily="34" charset="0"/>
              </a:rPr>
              <a:t>Nesters Market</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is the question Nesters Market asks in the video ? </a:t>
            </a:r>
            <a:r>
              <a:rPr lang="en-US" sz="1200" b="1" i="1" dirty="0">
                <a:latin typeface="Century Gothic" panose="020B0502020202020204" pitchFamily="34" charset="0"/>
              </a:rPr>
              <a:t>Answer:</a:t>
            </a:r>
            <a:r>
              <a:rPr lang="en-US" sz="1200" b="0" i="1" dirty="0">
                <a:latin typeface="Century Gothic" panose="020B0502020202020204" pitchFamily="34" charset="0"/>
              </a:rPr>
              <a:t> Please list 2-3 dates and time ranges that you could do an interview.”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after you answer the employer’s questions in “Step Three” ? </a:t>
            </a:r>
            <a:r>
              <a:rPr lang="en-US" sz="1200" b="1" i="1" dirty="0">
                <a:latin typeface="Century Gothic" panose="020B0502020202020204" pitchFamily="34" charset="0"/>
              </a:rPr>
              <a:t>Answer: </a:t>
            </a:r>
            <a:r>
              <a:rPr lang="en-US" sz="1200" b="0" i="1" dirty="0">
                <a:latin typeface="Century Gothic" panose="020B0502020202020204" pitchFamily="34" charset="0"/>
              </a:rPr>
              <a:t>Click on the blue “"Continue"” icon.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[Step Four]</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need to do in “Step Four” ? </a:t>
            </a:r>
            <a:r>
              <a:rPr lang="en-US" sz="1200" b="1" i="1" dirty="0">
                <a:latin typeface="Century Gothic" panose="020B0502020202020204" pitchFamily="34" charset="0"/>
              </a:rPr>
              <a:t>Answer:</a:t>
            </a:r>
            <a:r>
              <a:rPr lang="en-US" sz="1200" b="0" i="1" dirty="0">
                <a:latin typeface="Century Gothic" panose="020B0502020202020204" pitchFamily="34" charset="0"/>
              </a:rPr>
              <a:t> Enter a past job that shows relevant experience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have to fill out this part or is it optional ? </a:t>
            </a:r>
            <a:r>
              <a:rPr lang="en-US" sz="1200" b="1" i="1" dirty="0">
                <a:latin typeface="Century Gothic" panose="020B0502020202020204" pitchFamily="34" charset="0"/>
              </a:rPr>
              <a:t>Answer: </a:t>
            </a:r>
            <a:r>
              <a:rPr lang="en-US" sz="1200" b="0" i="1" dirty="0">
                <a:latin typeface="Century Gothic" panose="020B0502020202020204" pitchFamily="34" charset="0"/>
              </a:rPr>
              <a:t>It’s optional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dirty="0">
                <a:latin typeface="Century Gothic" panose="020B0502020202020204" pitchFamily="34" charset="0"/>
              </a:rPr>
              <a:t>(Note: This is implied not stated in the video</a:t>
            </a:r>
            <a:r>
              <a:rPr lang="en-US" sz="1200" b="0" i="0" dirty="0">
                <a:latin typeface="Century Gothic" panose="020B0502020202020204" pitchFamily="34" charset="0"/>
                <a:sym typeface="Wingdings" panose="05000000000000000000" pitchFamily="2" charset="2"/>
              </a:rPr>
              <a:t>): </a:t>
            </a:r>
            <a:r>
              <a:rPr lang="en-US" sz="1200" b="0" i="1" dirty="0">
                <a:latin typeface="Century Gothic" panose="020B0502020202020204" pitchFamily="34" charset="0"/>
              </a:rPr>
              <a:t>Why is it good to include this information even if it says it’s “Optional” ? </a:t>
            </a:r>
            <a:r>
              <a:rPr lang="en-US" sz="1200" b="1" i="1" dirty="0">
                <a:latin typeface="Century Gothic" panose="020B0502020202020204" pitchFamily="34" charset="0"/>
              </a:rPr>
              <a:t>Answer:  </a:t>
            </a:r>
            <a:r>
              <a:rPr lang="en-US" sz="1200" b="0" i="1" dirty="0">
                <a:latin typeface="Century Gothic" panose="020B0502020202020204" pitchFamily="34" charset="0"/>
              </a:rPr>
              <a:t>It may help you get hired for the job</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two text boxes do you have to fill out ? </a:t>
            </a:r>
            <a:r>
              <a:rPr lang="en-US" sz="1200" b="1" i="1" dirty="0">
                <a:latin typeface="Century Gothic" panose="020B0502020202020204" pitchFamily="34" charset="0"/>
              </a:rPr>
              <a:t>Answer:</a:t>
            </a:r>
            <a:r>
              <a:rPr lang="en-US" sz="1200" b="0" i="1" dirty="0">
                <a:latin typeface="Century Gothic" panose="020B0502020202020204" pitchFamily="34" charset="0"/>
              </a:rPr>
              <a:t> Job title and Company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click on when you have finished “Step Four” ? </a:t>
            </a:r>
            <a:r>
              <a:rPr lang="en-US" sz="1200" b="1" i="1" dirty="0">
                <a:latin typeface="Century Gothic" panose="020B0502020202020204" pitchFamily="34" charset="0"/>
              </a:rPr>
              <a:t>Answer:</a:t>
            </a:r>
            <a:r>
              <a:rPr lang="en-US" sz="1200" b="0" i="1" dirty="0">
                <a:latin typeface="Century Gothic" panose="020B0502020202020204" pitchFamily="34" charset="0"/>
              </a:rPr>
              <a:t> "Continue"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[Step Five]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need to do in “Step Five” ? </a:t>
            </a:r>
            <a:r>
              <a:rPr lang="en-US" sz="1200" b="1" i="1" dirty="0">
                <a:latin typeface="Century Gothic" panose="020B0502020202020204" pitchFamily="34" charset="0"/>
              </a:rPr>
              <a:t>Answer:</a:t>
            </a:r>
            <a:r>
              <a:rPr lang="en-US" sz="1200" b="0" i="1" dirty="0">
                <a:latin typeface="Century Gothic" panose="020B0502020202020204" pitchFamily="34" charset="0"/>
              </a:rPr>
              <a:t> Include any supporting documents like a cover letter etc.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have to fill out this part or is it optional ? </a:t>
            </a:r>
            <a:r>
              <a:rPr lang="en-US" sz="1200" b="1" i="1" dirty="0">
                <a:latin typeface="Century Gothic" panose="020B0502020202020204" pitchFamily="34" charset="0"/>
              </a:rPr>
              <a:t>Answer</a:t>
            </a:r>
            <a:r>
              <a:rPr lang="en-US" sz="1200" b="0" i="1" dirty="0">
                <a:latin typeface="Century Gothic" panose="020B0502020202020204" pitchFamily="34" charset="0"/>
              </a:rPr>
              <a:t>: No, it’s optional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two choices do you have in “Step Five” regarding cover letters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1" dirty="0">
                <a:latin typeface="Century Gothic" panose="020B0502020202020204" pitchFamily="34" charset="0"/>
              </a:rPr>
              <a:t>Answer:</a:t>
            </a:r>
            <a:r>
              <a:rPr lang="en-US" sz="1200" b="0" i="1" dirty="0">
                <a:latin typeface="Century Gothic" panose="020B0502020202020204" pitchFamily="34" charset="0"/>
              </a:rPr>
              <a:t> “Apply without cover letter” or “Write cover letter”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If you want to apply without a cover letter, what do you do ? </a:t>
            </a:r>
            <a:r>
              <a:rPr lang="en-US" sz="1200" b="1" i="1" dirty="0">
                <a:latin typeface="Century Gothic" panose="020B0502020202020204" pitchFamily="34" charset="0"/>
              </a:rPr>
              <a:t>Answer:</a:t>
            </a:r>
            <a:r>
              <a:rPr lang="en-US" sz="1200" b="0" i="1" dirty="0">
                <a:latin typeface="Century Gothic" panose="020B0502020202020204" pitchFamily="34" charset="0"/>
              </a:rPr>
              <a:t> Click “Apply without cover letter”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If you want to include a cover letter, what do you do ? </a:t>
            </a:r>
            <a:r>
              <a:rPr lang="en-US" sz="1200" b="1" i="1" dirty="0">
                <a:latin typeface="Century Gothic" panose="020B0502020202020204" pitchFamily="34" charset="0"/>
              </a:rPr>
              <a:t>Answer: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on “Write cover letter”</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in the box</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Type a cover letter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1"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After you type the letter, what do you do ? </a:t>
            </a:r>
            <a:r>
              <a:rPr lang="en-US" sz="1200" b="1" i="1" dirty="0">
                <a:latin typeface="Century Gothic" panose="020B0502020202020204" pitchFamily="34" charset="0"/>
              </a:rPr>
              <a:t>Answer:</a:t>
            </a:r>
            <a:r>
              <a:rPr lang="en-US" sz="1200" b="0" i="1" dirty="0">
                <a:latin typeface="Century Gothic" panose="020B0502020202020204" pitchFamily="34" charset="0"/>
              </a:rPr>
              <a:t> Scroll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Why do you scroll down ? </a:t>
            </a:r>
            <a:r>
              <a:rPr lang="en-US" sz="1200" b="0" i="0" dirty="0">
                <a:latin typeface="Century Gothic" panose="020B0502020202020204" pitchFamily="34" charset="0"/>
              </a:rPr>
              <a:t>(Note: This is implied not stated in the video</a:t>
            </a:r>
            <a:r>
              <a:rPr lang="en-US" sz="1200" b="0" i="0" dirty="0">
                <a:latin typeface="Century Gothic" panose="020B0502020202020204" pitchFamily="34" charset="0"/>
                <a:sym typeface="Wingdings" panose="05000000000000000000" pitchFamily="2" charset="2"/>
              </a:rPr>
              <a:t>): </a:t>
            </a:r>
            <a:r>
              <a:rPr lang="en-US" sz="1200" b="1" i="1" dirty="0">
                <a:latin typeface="Century Gothic" panose="020B0502020202020204" pitchFamily="34" charset="0"/>
              </a:rPr>
              <a:t>Answer:</a:t>
            </a:r>
            <a:r>
              <a:rPr lang="en-US" sz="1200" b="0" i="1" dirty="0">
                <a:latin typeface="Century Gothic" panose="020B0502020202020204" pitchFamily="34" charset="0"/>
              </a:rPr>
              <a:t> To see the instructions and icons at the bottom of the page.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In the video, she included a cover letter. What additional document does she include/ upload too ? </a:t>
            </a:r>
            <a:r>
              <a:rPr lang="en-US" sz="1200" b="1" i="1" dirty="0">
                <a:latin typeface="Century Gothic" panose="020B0502020202020204" pitchFamily="34" charset="0"/>
              </a:rPr>
              <a:t>Answer:</a:t>
            </a:r>
            <a:r>
              <a:rPr lang="en-US" sz="1200" b="0" i="1" dirty="0">
                <a:latin typeface="Century Gothic" panose="020B0502020202020204" pitchFamily="34" charset="0"/>
              </a:rPr>
              <a:t> a reference letter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Is it optional or do you have to include “Additional documents” ? </a:t>
            </a:r>
            <a:r>
              <a:rPr lang="en-US" sz="1200" b="1" i="1" dirty="0">
                <a:latin typeface="Century Gothic" panose="020B0502020202020204" pitchFamily="34" charset="0"/>
              </a:rPr>
              <a:t>Answer:</a:t>
            </a:r>
            <a:r>
              <a:rPr lang="en-US" sz="1200" b="0" i="1" dirty="0">
                <a:latin typeface="Century Gothic" panose="020B0502020202020204" pitchFamily="34" charset="0"/>
              </a:rPr>
              <a:t> It is optional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Why is it good to include a reference letter in “Step Five” ? </a:t>
            </a:r>
            <a:r>
              <a:rPr lang="en-US" sz="1200" b="1" i="1" dirty="0">
                <a:latin typeface="Century Gothic" panose="020B0502020202020204" pitchFamily="34" charset="0"/>
              </a:rPr>
              <a:t>Answer: </a:t>
            </a:r>
            <a:r>
              <a:rPr lang="en-US" sz="1200" b="0" i="1" dirty="0">
                <a:latin typeface="Century Gothic" panose="020B0502020202020204" pitchFamily="34" charset="0"/>
              </a:rPr>
              <a:t>It may help your job application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How do you include a reference letter or other file? What are the steps ? </a:t>
            </a:r>
            <a:r>
              <a:rPr lang="en-US" sz="1200" b="1" i="1" dirty="0">
                <a:latin typeface="Century Gothic" panose="020B0502020202020204" pitchFamily="34" charset="0"/>
              </a:rPr>
              <a:t>Answer:</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“Upload file” icon</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Look at the pop-up menu</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place where your file is on your computer (For example “Documents”)</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it</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folder that has the file (For example, “Job Search folder”)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Double click on the folder to open it</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file (For example, “Reference letter”) inside the folder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Double click on it to upload it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click or double click on the file to upload it ? </a:t>
            </a:r>
            <a:r>
              <a:rPr lang="en-US" sz="1200" b="1" i="1" dirty="0">
                <a:latin typeface="Century Gothic" panose="020B0502020202020204" pitchFamily="34" charset="0"/>
              </a:rPr>
              <a:t>Answer: </a:t>
            </a:r>
            <a:r>
              <a:rPr lang="en-US" sz="1200" b="0" i="1" dirty="0">
                <a:latin typeface="Century Gothic" panose="020B0502020202020204" pitchFamily="34" charset="0"/>
              </a:rPr>
              <a:t>Double click</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 file is then uploaded on Indeed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click at the end of “Step Five” ? </a:t>
            </a:r>
            <a:r>
              <a:rPr lang="en-US" sz="1200" b="1" i="1" dirty="0">
                <a:latin typeface="Century Gothic" panose="020B0502020202020204" pitchFamily="34" charset="0"/>
              </a:rPr>
              <a:t>Answer</a:t>
            </a:r>
            <a:r>
              <a:rPr lang="en-US" sz="1200" b="0" i="1" dirty="0">
                <a:latin typeface="Century Gothic" panose="020B0502020202020204" pitchFamily="34" charset="0"/>
              </a:rPr>
              <a:t>: “Review your application”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[Step Six]</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need to do in “Step Six” ? </a:t>
            </a:r>
            <a:r>
              <a:rPr lang="en-US" sz="1200" b="1" i="1" dirty="0">
                <a:latin typeface="Century Gothic" panose="020B0502020202020204" pitchFamily="34" charset="0"/>
              </a:rPr>
              <a:t>Answer:</a:t>
            </a:r>
            <a:r>
              <a:rPr lang="en-US" sz="1200" b="0" i="1" dirty="0">
                <a:latin typeface="Century Gothic" panose="020B0502020202020204" pitchFamily="34" charset="0"/>
              </a:rPr>
              <a:t> Review your application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does that mean ? </a:t>
            </a:r>
            <a:r>
              <a:rPr lang="en-US" sz="1200" b="1" i="1" dirty="0">
                <a:latin typeface="Century Gothic" panose="020B0502020202020204" pitchFamily="34" charset="0"/>
              </a:rPr>
              <a:t>Answer:</a:t>
            </a:r>
            <a:r>
              <a:rPr lang="en-US" sz="1200" b="0" i="1" dirty="0">
                <a:latin typeface="Century Gothic" panose="020B0502020202020204" pitchFamily="34" charset="0"/>
              </a:rPr>
              <a:t> Check that all the information is correct and that the information in your resume and the application matches.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Can you see all the information or do you have to scroll up and down to check it ? </a:t>
            </a:r>
            <a:r>
              <a:rPr lang="en-US" sz="1200" b="1" i="1" dirty="0">
                <a:latin typeface="Century Gothic" panose="020B0502020202020204" pitchFamily="34" charset="0"/>
              </a:rPr>
              <a:t>Answer</a:t>
            </a:r>
            <a:r>
              <a:rPr lang="en-US" sz="1200" b="0" i="1" dirty="0">
                <a:latin typeface="Century Gothic" panose="020B0502020202020204" pitchFamily="34" charset="0"/>
              </a:rPr>
              <a:t>: You need to scroll up and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else is important to check ? </a:t>
            </a:r>
            <a:r>
              <a:rPr lang="en-US" sz="1200" b="1" i="1" dirty="0">
                <a:latin typeface="Century Gothic" panose="020B0502020202020204" pitchFamily="34" charset="0"/>
              </a:rPr>
              <a:t>Answer</a:t>
            </a:r>
            <a:r>
              <a:rPr lang="en-US" sz="1200" b="0" i="1" dirty="0">
                <a:latin typeface="Century Gothic" panose="020B0502020202020204" pitchFamily="34" charset="0"/>
              </a:rPr>
              <a:t>: Spelling. Is everything spelled correctly?</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does this mean:“</a:t>
            </a:r>
            <a:r>
              <a:rPr lang="en-US" sz="1200" b="0" dirty="0">
                <a:effectLst/>
                <a:latin typeface="Century Gothic" panose="020B0502020202020204" pitchFamily="34" charset="0"/>
                <a:ea typeface="Calibri" panose="020F0502020204030204" pitchFamily="34" charset="0"/>
                <a:cs typeface="Arial" panose="020B0604020202020204" pitchFamily="34" charset="0"/>
              </a:rPr>
              <a:t> Notify me by email when similar jobs are available” ? </a:t>
            </a:r>
          </a:p>
          <a:p>
            <a:pPr marL="457200" marR="0" lvl="1"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b="1" dirty="0">
                <a:effectLst/>
                <a:latin typeface="Century Gothic" panose="020B0502020202020204" pitchFamily="34" charset="0"/>
                <a:ea typeface="Calibri" panose="020F0502020204030204" pitchFamily="34" charset="0"/>
                <a:cs typeface="Arial" panose="020B0604020202020204" pitchFamily="34" charset="0"/>
              </a:rPr>
              <a:t>Answer:</a:t>
            </a:r>
            <a:r>
              <a:rPr lang="en-US" sz="1200" b="0" dirty="0">
                <a:effectLst/>
                <a:latin typeface="Century Gothic" panose="020B0502020202020204" pitchFamily="34" charset="0"/>
                <a:ea typeface="Calibri" panose="020F0502020204030204" pitchFamily="34" charset="0"/>
                <a:cs typeface="Arial" panose="020B0604020202020204" pitchFamily="34" charset="0"/>
              </a:rPr>
              <a:t> Y</a:t>
            </a:r>
            <a:r>
              <a:rPr lang="en-US" sz="1200" dirty="0">
                <a:effectLst/>
                <a:latin typeface="Century Gothic" panose="020B0502020202020204" pitchFamily="34" charset="0"/>
                <a:ea typeface="Calibri" panose="020F0502020204030204" pitchFamily="34" charset="0"/>
                <a:cs typeface="Arial" panose="020B0604020202020204" pitchFamily="34" charset="0"/>
              </a:rPr>
              <a:t>ou’ll get other job openings like this one in your email.</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dirty="0">
                <a:effectLst/>
                <a:latin typeface="Century Gothic" panose="020B0502020202020204" pitchFamily="34" charset="0"/>
                <a:ea typeface="Calibri" panose="020F0502020204030204" pitchFamily="34" charset="0"/>
                <a:cs typeface="Arial" panose="020B0604020202020204" pitchFamily="34" charset="0"/>
              </a:rPr>
              <a:t>What do you have to click on if you want to get similar jobs sent to your email ?</a:t>
            </a:r>
          </a:p>
          <a:p>
            <a:pPr marL="457200" marR="0" lvl="1"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r>
              <a:rPr lang="en-US" sz="1200" dirty="0">
                <a:effectLst/>
                <a:latin typeface="Century Gothic" panose="020B0502020202020204" pitchFamily="34" charset="0"/>
                <a:ea typeface="Calibri" panose="020F0502020204030204" pitchFamily="34" charset="0"/>
                <a:cs typeface="Arial" panose="020B0604020202020204" pitchFamily="34" charset="0"/>
              </a:rPr>
              <a:t> </a:t>
            </a:r>
            <a:r>
              <a:rPr lang="en-US" sz="1200" b="1" dirty="0">
                <a:effectLst/>
                <a:latin typeface="Century Gothic" panose="020B0502020202020204" pitchFamily="34" charset="0"/>
                <a:ea typeface="Calibri" panose="020F0502020204030204" pitchFamily="34" charset="0"/>
                <a:cs typeface="Arial" panose="020B0604020202020204" pitchFamily="34" charset="0"/>
              </a:rPr>
              <a:t>Answer:</a:t>
            </a:r>
            <a:r>
              <a:rPr lang="en-US" sz="1200" dirty="0">
                <a:effectLst/>
                <a:latin typeface="Century Gothic" panose="020B0502020202020204" pitchFamily="34" charset="0"/>
                <a:ea typeface="Calibri" panose="020F0502020204030204" pitchFamily="34" charset="0"/>
                <a:cs typeface="Arial" panose="020B0604020202020204" pitchFamily="34" charset="0"/>
              </a:rPr>
              <a:t> Click in the box beside “</a:t>
            </a:r>
            <a:r>
              <a:rPr lang="en-US" sz="1200" b="0" dirty="0">
                <a:effectLst/>
                <a:latin typeface="Century Gothic" panose="020B0502020202020204" pitchFamily="34" charset="0"/>
                <a:ea typeface="Calibri" panose="020F0502020204030204" pitchFamily="34" charset="0"/>
                <a:cs typeface="Arial" panose="020B0604020202020204" pitchFamily="34" charset="0"/>
              </a:rPr>
              <a:t>Notify me by email when similar jobs are available”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Arial" panose="020B0604020202020204" pitchFamily="34" charset="0"/>
              </a:rPr>
              <a:t>W</a:t>
            </a:r>
            <a:r>
              <a:rPr lang="en-US" sz="1200" i="1" dirty="0">
                <a:effectLst/>
                <a:latin typeface="Century Gothic" panose="020B0502020202020204" pitchFamily="34" charset="0"/>
                <a:ea typeface="Calibri" panose="020F0502020204030204" pitchFamily="34" charset="0"/>
                <a:cs typeface="Arial" panose="020B0604020202020204" pitchFamily="34" charset="0"/>
              </a:rPr>
              <a:t>hat is the last step? </a:t>
            </a:r>
            <a:r>
              <a:rPr lang="en-US" sz="1200" b="1" i="1" dirty="0">
                <a:effectLst/>
                <a:latin typeface="Century Gothic" panose="020B0502020202020204" pitchFamily="34" charset="0"/>
                <a:ea typeface="Calibri" panose="020F0502020204030204" pitchFamily="34" charset="0"/>
                <a:cs typeface="Arial" panose="020B0604020202020204" pitchFamily="34" charset="0"/>
              </a:rPr>
              <a:t>Answer</a:t>
            </a:r>
            <a:r>
              <a:rPr lang="en-US" sz="1200" i="1" dirty="0">
                <a:effectLst/>
                <a:latin typeface="Century Gothic" panose="020B0502020202020204" pitchFamily="34" charset="0"/>
                <a:ea typeface="Calibri" panose="020F0502020204030204" pitchFamily="34" charset="0"/>
                <a:cs typeface="Arial" panose="020B0604020202020204" pitchFamily="34" charset="0"/>
              </a:rPr>
              <a:t>: Send/Submit your application</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How do you send your application ? </a:t>
            </a:r>
            <a:r>
              <a:rPr lang="en-US" sz="1200" b="1" i="1" dirty="0">
                <a:latin typeface="Century Gothic" panose="020B0502020202020204" pitchFamily="34" charset="0"/>
              </a:rPr>
              <a:t>Answer</a:t>
            </a:r>
            <a:r>
              <a:rPr lang="en-US" sz="1200" b="0" i="1" dirty="0">
                <a:latin typeface="Century Gothic" panose="020B0502020202020204" pitchFamily="34" charset="0"/>
              </a:rPr>
              <a:t>: Click on “</a:t>
            </a:r>
            <a:r>
              <a:rPr lang="en-US" sz="1200" i="1" dirty="0">
                <a:effectLst/>
                <a:latin typeface="Century Gothic" panose="020B0502020202020204" pitchFamily="34" charset="0"/>
                <a:ea typeface="Calibri" panose="020F0502020204030204" pitchFamily="34" charset="0"/>
                <a:cs typeface="Arial" panose="020B0604020202020204" pitchFamily="34" charset="0"/>
              </a:rPr>
              <a:t>Submit </a:t>
            </a:r>
            <a:r>
              <a:rPr lang="en-US" sz="1200" dirty="0">
                <a:effectLst/>
                <a:latin typeface="Century Gothic" panose="020B0502020202020204" pitchFamily="34" charset="0"/>
                <a:ea typeface="Calibri" panose="020F0502020204030204" pitchFamily="34" charset="0"/>
                <a:cs typeface="Arial" panose="020B0604020202020204" pitchFamily="34" charset="0"/>
              </a:rPr>
              <a:t>your application”</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How do you know if your application was sent ok ? </a:t>
            </a:r>
            <a:r>
              <a:rPr lang="en-US" sz="1200" b="1" i="1" dirty="0">
                <a:effectLst/>
                <a:latin typeface="Century Gothic" panose="020B0502020202020204" pitchFamily="34" charset="0"/>
                <a:cs typeface="Arial" panose="020B0604020202020204" pitchFamily="34" charset="0"/>
              </a:rPr>
              <a:t>Answer:</a:t>
            </a:r>
            <a:r>
              <a:rPr lang="en-US" sz="1200" b="0" i="1" dirty="0">
                <a:effectLst/>
                <a:latin typeface="Century Gothic" panose="020B0502020202020204" pitchFamily="34" charset="0"/>
                <a:cs typeface="Arial" panose="020B0604020202020204" pitchFamily="34" charset="0"/>
              </a:rPr>
              <a:t> You see “Your application has been submitted!”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What do you need to do each day ? </a:t>
            </a:r>
            <a:r>
              <a:rPr lang="en-US" sz="1200" b="1" i="1" dirty="0">
                <a:effectLst/>
                <a:latin typeface="Century Gothic" panose="020B0502020202020204" pitchFamily="34" charset="0"/>
                <a:cs typeface="Arial" panose="020B0604020202020204" pitchFamily="34" charset="0"/>
              </a:rPr>
              <a:t>Answer</a:t>
            </a:r>
            <a:r>
              <a:rPr lang="en-US" sz="1200" b="0" i="1" dirty="0">
                <a:effectLst/>
                <a:latin typeface="Century Gothic" panose="020B0502020202020204" pitchFamily="34" charset="0"/>
                <a:cs typeface="Arial" panose="020B0604020202020204" pitchFamily="34" charset="0"/>
              </a:rPr>
              <a:t>: C</a:t>
            </a:r>
            <a:r>
              <a:rPr lang="en-US" sz="1200" dirty="0">
                <a:effectLst/>
                <a:latin typeface="Century Gothic" panose="020B0502020202020204" pitchFamily="34" charset="0"/>
                <a:ea typeface="Calibri" panose="020F0502020204030204" pitchFamily="34" charset="0"/>
                <a:cs typeface="Arial" panose="020B0604020202020204" pitchFamily="34" charset="0"/>
              </a:rPr>
              <a:t>heck your email inbox every day.</a:t>
            </a:r>
            <a:endParaRPr lang="en-CA" sz="1200" dirty="0">
              <a:effectLst/>
              <a:latin typeface="Century Gothic" panose="020B0502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dirty="0">
                <a:effectLst/>
                <a:latin typeface="Century Gothic" panose="020B0502020202020204" pitchFamily="34" charset="0"/>
                <a:ea typeface="Calibri" panose="020F0502020204030204" pitchFamily="34" charset="0"/>
                <a:cs typeface="Arial" panose="020B0604020202020204" pitchFamily="34" charset="0"/>
              </a:rPr>
              <a:t>Why ? </a:t>
            </a:r>
            <a:r>
              <a:rPr lang="en-CA" sz="1200" b="1" dirty="0">
                <a:effectLst/>
                <a:latin typeface="Century Gothic" panose="020B0502020202020204" pitchFamily="34" charset="0"/>
                <a:ea typeface="Calibri" panose="020F0502020204030204" pitchFamily="34" charset="0"/>
                <a:cs typeface="Arial" panose="020B0604020202020204" pitchFamily="34" charset="0"/>
              </a:rPr>
              <a:t>Answer:</a:t>
            </a:r>
            <a:r>
              <a:rPr lang="en-CA" sz="1200" dirty="0">
                <a:effectLst/>
                <a:latin typeface="Century Gothic" panose="020B0502020202020204" pitchFamily="34" charset="0"/>
                <a:ea typeface="Calibri" panose="020F0502020204030204" pitchFamily="34" charset="0"/>
                <a:cs typeface="Arial" panose="020B0604020202020204" pitchFamily="34" charset="0"/>
              </a:rPr>
              <a:t> </a:t>
            </a:r>
            <a:r>
              <a:rPr lang="en-US" sz="1200" dirty="0">
                <a:effectLst/>
                <a:latin typeface="Century Gothic" panose="020B0502020202020204" pitchFamily="34" charset="0"/>
                <a:ea typeface="Calibri" panose="020F0502020204030204" pitchFamily="34" charset="0"/>
                <a:cs typeface="Arial" panose="020B0604020202020204" pitchFamily="34" charset="0"/>
              </a:rPr>
              <a:t>An employer may contact you. </a:t>
            </a:r>
            <a:endParaRPr lang="en-CA" sz="1200" dirty="0">
              <a:effectLst/>
              <a:latin typeface="Century Gothic" panose="020B0502020202020204" pitchFamily="34" charset="0"/>
              <a:ea typeface="Calibri" panose="020F0502020204030204" pitchFamily="34" charset="0"/>
              <a:cs typeface="Arial" panose="020B0604020202020204" pitchFamily="34" charset="0"/>
            </a:endParaRPr>
          </a:p>
          <a:p>
            <a:pPr marL="228600">
              <a:lnSpc>
                <a:spcPct val="107000"/>
              </a:lnSpc>
              <a:spcAft>
                <a:spcPts val="800"/>
              </a:spcAft>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Instructions </a:t>
            </a:r>
            <a:r>
              <a:rPr lang="en-US" sz="1200" b="1" i="0" u="none" dirty="0">
                <a:latin typeface="Century Gothic" panose="020B0502020202020204" pitchFamily="34" charset="0"/>
              </a:rPr>
              <a:t>for the</a:t>
            </a:r>
            <a:r>
              <a:rPr lang="en-US" sz="1200" b="1" i="0" dirty="0">
                <a:latin typeface="Century Gothic" panose="020B0502020202020204" pitchFamily="34" charset="0"/>
              </a:rPr>
              <a:t> Tutor: </a:t>
            </a:r>
            <a:endParaRPr sz="1200" b="1" i="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Then ask the learner: </a:t>
            </a:r>
            <a:r>
              <a:rPr lang="en-US" sz="1200" i="1" dirty="0">
                <a:latin typeface="Century Gothic" panose="020B0502020202020204" pitchFamily="34" charset="0"/>
              </a:rPr>
              <a:t>Do you want to watch the video again?  </a:t>
            </a:r>
            <a:endParaRPr sz="1200" i="1" dirty="0">
              <a:latin typeface="Century Gothic" panose="020B0502020202020204" pitchFamily="34" charset="0"/>
            </a:endParaRPr>
          </a:p>
          <a:p>
            <a:pPr marL="0" lvl="0" indent="0" algn="l" rtl="0">
              <a:spcBef>
                <a:spcPts val="0"/>
              </a:spcBef>
              <a:spcAft>
                <a:spcPts val="0"/>
              </a:spcAft>
              <a:buNone/>
            </a:pPr>
            <a:endParaRPr sz="1200" i="1"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If the learner is struggling, stop the session. </a:t>
            </a:r>
            <a:br>
              <a:rPr lang="en-US" sz="1200" dirty="0">
                <a:latin typeface="Century Gothic" panose="020B0502020202020204" pitchFamily="34" charset="0"/>
              </a:rPr>
            </a:br>
            <a:r>
              <a:rPr lang="en-US" sz="1200" b="1" dirty="0">
                <a:latin typeface="Century Gothic" panose="020B0502020202020204" pitchFamily="34" charset="0"/>
              </a:rPr>
              <a:t>Say to the learner: </a:t>
            </a:r>
            <a:endParaRPr sz="1200" dirty="0">
              <a:latin typeface="Century Gothic" panose="020B0502020202020204" pitchFamily="34" charset="0"/>
            </a:endParaRPr>
          </a:p>
          <a:p>
            <a:pPr marL="0" lvl="0" indent="0" algn="l" rtl="0">
              <a:spcBef>
                <a:spcPts val="0"/>
              </a:spcBef>
              <a:spcAft>
                <a:spcPts val="0"/>
              </a:spcAft>
              <a:buNone/>
            </a:pPr>
            <a:r>
              <a:rPr lang="en-US" sz="1200" i="1" dirty="0">
                <a:latin typeface="Century Gothic" panose="020B0502020202020204" pitchFamily="34" charset="0"/>
              </a:rPr>
              <a:t>Let’s do more work on X before we do this.  (so, learner does not feel bad they can’t yet do something)</a:t>
            </a:r>
            <a:endParaRPr sz="1200" i="1" dirty="0">
              <a:latin typeface="Century Gothic" panose="020B0502020202020204" pitchFamily="34" charset="0"/>
            </a:endParaRPr>
          </a:p>
          <a:p>
            <a:pPr marL="0" lvl="0" indent="0" algn="l" rtl="0">
              <a:spcBef>
                <a:spcPts val="0"/>
              </a:spcBef>
              <a:spcAft>
                <a:spcPts val="0"/>
              </a:spcAft>
              <a:buNone/>
            </a:pPr>
            <a:endParaRPr lang="en-US" sz="1200" i="1" dirty="0">
              <a:latin typeface="Century Gothic" panose="020B0502020202020204" pitchFamily="34" charset="0"/>
            </a:endParaRPr>
          </a:p>
          <a:p>
            <a:pPr marL="0" lvl="0" indent="0" algn="l" rtl="0">
              <a:spcBef>
                <a:spcPts val="0"/>
              </a:spcBef>
              <a:spcAft>
                <a:spcPts val="0"/>
              </a:spcAft>
              <a:buNone/>
            </a:pPr>
            <a:r>
              <a:rPr lang="en-US" sz="1200" i="0" dirty="0">
                <a:latin typeface="Century Gothic" panose="020B0502020202020204" pitchFamily="34" charset="0"/>
              </a:rPr>
              <a:t>For example, the learner may not be able to identify links or click and type in text boxes. If so, go to the relevant module(s) in the Digital Literacy Curriculum Resource and practice the skill(s) with the learner. </a:t>
            </a:r>
            <a:endParaRPr sz="1200" i="0" dirty="0">
              <a:latin typeface="Century Gothic" panose="020B0502020202020204" pitchFamily="34" charset="0"/>
            </a:endParaRPr>
          </a:p>
          <a:p>
            <a:pPr marL="0" lvl="0" indent="0" algn="l" rtl="0">
              <a:spcBef>
                <a:spcPts val="0"/>
              </a:spcBef>
              <a:spcAft>
                <a:spcPts val="0"/>
              </a:spcAft>
              <a:buNone/>
            </a:pPr>
            <a:r>
              <a:rPr lang="en-US" sz="1200" i="0" dirty="0">
                <a:latin typeface="Century Gothic" panose="020B0502020202020204" pitchFamily="34" charset="0"/>
              </a:rPr>
              <a:t>For example, Module 1-Mouse and Navigation, review cursor shapes or Module 3-Online skills Basic, learn to identify and fill in text boxes, etc. </a:t>
            </a:r>
            <a:endParaRPr sz="1200" i="0" dirty="0">
              <a:latin typeface="Century Gothic" panose="020B0502020202020204" pitchFamily="34" charset="0"/>
            </a:endParaRPr>
          </a:p>
        </p:txBody>
      </p:sp>
      <p:sp>
        <p:nvSpPr>
          <p:cNvPr id="257" name="Google Shape;257;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0" u="sng" dirty="0">
              <a:latin typeface="Century Gothic" panose="020B0502020202020204" pitchFamily="34" charset="0"/>
            </a:endParaRPr>
          </a:p>
          <a:p>
            <a:pPr marL="0" lvl="0" indent="0" algn="l" rtl="0">
              <a:spcBef>
                <a:spcPts val="0"/>
              </a:spcBef>
              <a:spcAft>
                <a:spcPts val="0"/>
              </a:spcAft>
              <a:buNone/>
            </a:pPr>
            <a:r>
              <a:rPr lang="en-US" b="1" u="sng" dirty="0">
                <a:latin typeface="Century Gothic" panose="020B0502020202020204" pitchFamily="34" charset="0"/>
              </a:rPr>
              <a:t>Pre-Requisite Skills</a:t>
            </a:r>
            <a:endParaRPr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Remember: like all lessons in Module 9 – Employment (Review), this is a </a:t>
            </a:r>
            <a:r>
              <a:rPr lang="en-US" b="1" u="sng" dirty="0">
                <a:latin typeface="Century Gothic" panose="020B0502020202020204" pitchFamily="34" charset="0"/>
              </a:rPr>
              <a:t>review</a:t>
            </a:r>
            <a:r>
              <a:rPr lang="en-US" dirty="0">
                <a:latin typeface="Century Gothic" panose="020B0502020202020204" pitchFamily="34" charset="0"/>
              </a:rPr>
              <a:t> lesson of the digital skills, and the learners may not be ready for this lesson. </a:t>
            </a:r>
          </a:p>
          <a:p>
            <a:pPr marL="0" lvl="0" indent="0" algn="l" rtl="0">
              <a:spcBef>
                <a:spcPts val="0"/>
              </a:spcBef>
              <a:spcAft>
                <a:spcPts val="0"/>
              </a:spcAft>
              <a:buNone/>
            </a:pPr>
            <a:r>
              <a:rPr lang="en-US" dirty="0">
                <a:latin typeface="Century Gothic" panose="020B0502020202020204" pitchFamily="34" charset="0"/>
              </a:rPr>
              <a:t>Make sure the learner has the “Prerequisite Skills” listed in the slide. </a:t>
            </a:r>
          </a:p>
          <a:p>
            <a:pPr marL="0" lvl="0" indent="0" algn="l" rtl="0">
              <a:spcBef>
                <a:spcPts val="0"/>
              </a:spcBef>
              <a:spcAft>
                <a:spcPts val="0"/>
              </a:spcAft>
              <a:buNone/>
            </a:pPr>
            <a:r>
              <a:rPr lang="en-US" dirty="0">
                <a:latin typeface="Century Gothic" panose="020B0502020202020204" pitchFamily="34" charset="0"/>
              </a:rPr>
              <a:t>These skills are not specifically reviewed in this lesson, but the learner needs to have them to be able to do the lesson.</a:t>
            </a:r>
          </a:p>
          <a:p>
            <a:pPr defTabSz="966612">
              <a:defRPr/>
            </a:pPr>
            <a:r>
              <a:rPr lang="en-US" dirty="0">
                <a:latin typeface="Century Gothic" panose="020B0502020202020204" pitchFamily="34" charset="0"/>
              </a:rPr>
              <a:t> </a:t>
            </a:r>
          </a:p>
          <a:p>
            <a:pPr marL="0" lvl="0" indent="0" algn="l" rtl="0">
              <a:spcBef>
                <a:spcPts val="0"/>
              </a:spcBef>
              <a:spcAft>
                <a:spcPts val="0"/>
              </a:spcAft>
              <a:buNone/>
            </a:pPr>
            <a:r>
              <a:rPr lang="en-US" dirty="0">
                <a:latin typeface="Century Gothic" panose="020B0502020202020204" pitchFamily="34" charset="0"/>
              </a:rPr>
              <a:t>If the learner struggles, go to the following modules in the Digital Literacy Curriculum Resource (DLCR) and teach the pre-requisite skills before doing this lesson:</a:t>
            </a:r>
            <a:endParaRPr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1 Mouse and Navigating</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2 Keyboarding</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3 Online Skills Basic</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4 Online Skills</a:t>
            </a:r>
          </a:p>
          <a:p>
            <a:pPr marL="171450" lvl="0" indent="-171450" algn="l" rtl="0">
              <a:spcBef>
                <a:spcPts val="0"/>
              </a:spcBef>
              <a:spcAft>
                <a:spcPts val="0"/>
              </a:spcAft>
              <a:buFont typeface="Arial" panose="020B0604020202020204" pitchFamily="34" charset="0"/>
              <a:buChar char="•"/>
            </a:pPr>
            <a:r>
              <a:rPr lang="en-US" dirty="0">
                <a:latin typeface="Century Gothic" panose="020B0502020202020204" pitchFamily="34" charset="0"/>
              </a:rPr>
              <a:t>Module 5 Email </a:t>
            </a:r>
            <a:endParaRPr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137" name="Google Shape;13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Two</a:t>
            </a:r>
          </a:p>
          <a:p>
            <a:pPr marL="0" lvl="0" indent="0" algn="l" rtl="0">
              <a:spcBef>
                <a:spcPts val="0"/>
              </a:spcBef>
              <a:spcAft>
                <a:spcPts val="0"/>
              </a:spcAft>
              <a:buNone/>
            </a:pPr>
            <a:r>
              <a:rPr lang="en-US" sz="1200" b="1" dirty="0">
                <a:latin typeface="Century Gothic" panose="020B0502020202020204" pitchFamily="34" charset="0"/>
              </a:rPr>
              <a:t>Steps 1-3 of the Indeed Job Application Form</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website may be different than in the video lesson and different than the steps in Practice below. This is because websites are constantly changing. So, before having the learner practice, make sure you the tutor check out the live website to be aware of the steps the learner will have to do.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endParaRPr lang="en-US" sz="1200" b="0" dirty="0">
              <a:latin typeface="Century Gothic" panose="020B0502020202020204" pitchFamily="34" charset="0"/>
            </a:endParaRPr>
          </a:p>
          <a:p>
            <a:pPr marL="0" lvl="0" indent="0" algn="l" rtl="0">
              <a:spcBef>
                <a:spcPts val="0"/>
              </a:spcBef>
              <a:spcAft>
                <a:spcPts val="0"/>
              </a:spcAft>
              <a:buNone/>
            </a:pPr>
            <a:r>
              <a:rPr lang="en-US" sz="1200" b="0" dirty="0">
                <a:latin typeface="Century Gothic" panose="020B0502020202020204" pitchFamily="34" charset="0"/>
              </a:rPr>
              <a:t>Before the tutoring session, look on the Indeed Canada website and find a job posting that could be relevant to the learner. </a:t>
            </a:r>
          </a:p>
          <a:p>
            <a:pPr marL="0" lvl="0" indent="0" algn="l" rtl="0">
              <a:spcBef>
                <a:spcPts val="0"/>
              </a:spcBef>
              <a:spcAft>
                <a:spcPts val="0"/>
              </a:spcAft>
              <a:buNone/>
            </a:pPr>
            <a:r>
              <a:rPr lang="en-US" sz="1200" b="0" dirty="0">
                <a:latin typeface="Century Gothic" panose="020B0502020202020204" pitchFamily="34" charset="0"/>
              </a:rPr>
              <a:t>You need to find one that includes the “Apply Now” icon not the “Apply on Company site / website” icon. </a:t>
            </a:r>
          </a:p>
          <a:p>
            <a:pPr marL="0" lvl="0" indent="0" algn="l" rtl="0">
              <a:spcBef>
                <a:spcPts val="0"/>
              </a:spcBef>
              <a:spcAft>
                <a:spcPts val="0"/>
              </a:spcAft>
              <a:buNone/>
            </a:pPr>
            <a:r>
              <a:rPr lang="en-US" sz="1200" b="0" dirty="0">
                <a:latin typeface="Century Gothic" panose="020B0502020202020204" pitchFamily="34" charset="0"/>
              </a:rPr>
              <a:t>When the learner is prompted to type a job title, have them use the title for the posting you found. </a:t>
            </a:r>
          </a:p>
          <a:p>
            <a:pPr marL="0" lvl="0" indent="0" algn="l" rtl="0">
              <a:spcBef>
                <a:spcPts val="0"/>
              </a:spcBef>
              <a:spcAft>
                <a:spcPts val="0"/>
              </a:spcAft>
              <a:buNone/>
            </a:pPr>
            <a:r>
              <a:rPr lang="en-US" sz="1200" b="0" dirty="0">
                <a:latin typeface="Century Gothic" panose="020B0502020202020204" pitchFamily="34" charset="0"/>
              </a:rPr>
              <a:t>For example, stocker, dishwasher, clerk etc.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Note: </a:t>
            </a:r>
            <a:r>
              <a:rPr lang="en-US" sz="1200" b="0" dirty="0">
                <a:latin typeface="Century Gothic" panose="020B0502020202020204" pitchFamily="34" charset="0"/>
              </a:rPr>
              <a:t>There are many steps to filling out an online job application form on Indeed. </a:t>
            </a:r>
          </a:p>
          <a:p>
            <a:pPr marL="0" lvl="0" indent="0" algn="l" rtl="0">
              <a:spcBef>
                <a:spcPts val="0"/>
              </a:spcBef>
              <a:spcAft>
                <a:spcPts val="0"/>
              </a:spcAft>
              <a:buNone/>
            </a:pPr>
            <a:r>
              <a:rPr lang="en-US" sz="1200" b="0" dirty="0">
                <a:latin typeface="Century Gothic" panose="020B0502020202020204" pitchFamily="34" charset="0"/>
              </a:rPr>
              <a:t>It’s ok if you don’t finish all the steps in one session. In subsequent sessions, have the learner repeat the steps they did before- it’s good digital skills practice! And have them do more steps until they have done all the steps needed in order to fill out an online application form on Indeed.</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we’re going to practice how to </a:t>
            </a:r>
            <a:r>
              <a:rPr lang="en-US" sz="1200" i="1" dirty="0">
                <a:solidFill>
                  <a:schemeClr val="dk1"/>
                </a:solidFill>
                <a:latin typeface="Century Gothic" panose="020B0502020202020204" pitchFamily="34" charset="0"/>
                <a:ea typeface="Calibri"/>
                <a:cs typeface="Calibri"/>
                <a:sym typeface="Calibri"/>
              </a:rPr>
              <a:t>Fill out an Online Application Form on Indeed.ca, </a:t>
            </a:r>
            <a:r>
              <a:rPr lang="en-US" sz="1200" b="0" i="1" dirty="0">
                <a:latin typeface="Century Gothic" panose="020B0502020202020204" pitchFamily="34" charset="0"/>
              </a:rPr>
              <a:t>like in the video.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1"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[Sign in to your Indeed Account]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The first thing to do is to sign in to you Indeed account.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Remember how to do that ? Yes, first open the browser and find the Indeed Canada website. (ca.indeed.com)</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sign in to your Indeed account. You created this when we did Part One (or maybe the learner already had one).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1" dirty="0">
                <a:latin typeface="Century Gothic" panose="020B0502020202020204" pitchFamily="34" charset="0"/>
              </a:rPr>
              <a:t>How do you sign in ? </a:t>
            </a:r>
            <a:r>
              <a:rPr lang="en-US" sz="1200" b="1" i="1" dirty="0">
                <a:latin typeface="Century Gothic" panose="020B0502020202020204" pitchFamily="34" charset="0"/>
              </a:rPr>
              <a:t>Answer: </a:t>
            </a:r>
            <a:r>
              <a:rPr lang="en-US" sz="1200" b="0" i="1" dirty="0">
                <a:latin typeface="Century Gothic" panose="020B0502020202020204" pitchFamily="34" charset="0"/>
              </a:rPr>
              <a:t>Yes, enter your email address and Indeed password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Great. Now you are signed 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dirty="0">
                <a:latin typeface="Century Gothic" panose="020B0502020202020204" pitchFamily="34" charset="0"/>
              </a:rPr>
              <a:t>[Step One]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information do you have to fill out in “Step one” ? </a:t>
            </a:r>
            <a:r>
              <a:rPr lang="en-US" sz="1200" b="1" i="1" dirty="0">
                <a:latin typeface="Century Gothic" panose="020B0502020202020204" pitchFamily="34" charset="0"/>
              </a:rPr>
              <a:t>Answer: </a:t>
            </a:r>
            <a:r>
              <a:rPr lang="en-US" sz="1200" b="0" i="1" dirty="0">
                <a:latin typeface="Century Gothic" panose="020B0502020202020204" pitchFamily="34" charset="0"/>
              </a:rPr>
              <a:t>Your Contact information (first and last name)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that now. Click in each text box and type that information</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have to fill in your phone number ? </a:t>
            </a:r>
            <a:r>
              <a:rPr lang="en-US" sz="1200" b="1" i="1" dirty="0">
                <a:latin typeface="Century Gothic" panose="020B0502020202020204" pitchFamily="34" charset="0"/>
              </a:rPr>
              <a:t>Answer:</a:t>
            </a:r>
            <a:r>
              <a:rPr lang="en-US" sz="1200" b="0" i="1" dirty="0">
                <a:latin typeface="Century Gothic" panose="020B0502020202020204" pitchFamily="34" charset="0"/>
              </a:rPr>
              <a:t> No it’s optional</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about your city and province ? </a:t>
            </a:r>
            <a:r>
              <a:rPr lang="en-US" sz="1200" b="1" i="1" dirty="0">
                <a:latin typeface="Century Gothic" panose="020B0502020202020204" pitchFamily="34" charset="0"/>
              </a:rPr>
              <a:t>Answer:</a:t>
            </a:r>
            <a:r>
              <a:rPr lang="en-US" sz="1200" b="0" i="1" dirty="0">
                <a:latin typeface="Century Gothic" panose="020B0502020202020204" pitchFamily="34" charset="0"/>
              </a:rPr>
              <a:t> No, it’s optional too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fill out the city and province. Click in each text box and type that information.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Let’s not fill out the phone number. To be private.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remember what to click on to move to “Step Two” ? </a:t>
            </a:r>
            <a:r>
              <a:rPr lang="en-US" sz="1200" b="1" i="1" dirty="0">
                <a:latin typeface="Century Gothic" panose="020B0502020202020204" pitchFamily="34" charset="0"/>
              </a:rPr>
              <a:t>Answer: </a:t>
            </a:r>
            <a:r>
              <a:rPr lang="en-US" sz="1200" b="0" i="1" dirty="0">
                <a:latin typeface="Century Gothic" panose="020B0502020202020204" pitchFamily="34" charset="0"/>
              </a:rPr>
              <a:t>"Continue“</a:t>
            </a:r>
          </a:p>
          <a:p>
            <a:pPr marL="0" lvl="0" indent="0" algn="l" rtl="0">
              <a:spcBef>
                <a:spcPts val="0"/>
              </a:spcBef>
              <a:spcAft>
                <a:spcPts val="0"/>
              </a:spcAft>
              <a:buFont typeface="Arial" panose="020B0604020202020204" pitchFamily="34" charset="0"/>
              <a:buNone/>
            </a:pPr>
            <a:endParaRPr lang="en-US" sz="1200" b="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endParaRPr lang="en-US" sz="1200" b="0" i="1" dirty="0">
              <a:latin typeface="Century Gothic" panose="020B0502020202020204" pitchFamily="34" charset="0"/>
            </a:endParaRPr>
          </a:p>
          <a:p>
            <a:pPr marL="0" lvl="0" indent="0" algn="l" rtl="0">
              <a:spcBef>
                <a:spcPts val="0"/>
              </a:spcBef>
              <a:spcAft>
                <a:spcPts val="0"/>
              </a:spcAft>
              <a:buNone/>
            </a:pPr>
            <a:r>
              <a:rPr lang="en-US" sz="1200" b="1" i="0" dirty="0">
                <a:latin typeface="Century Gothic" panose="020B0502020202020204" pitchFamily="34" charset="0"/>
              </a:rPr>
              <a:t>[Step Two]</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have to do in “Step Two” ? </a:t>
            </a:r>
            <a:r>
              <a:rPr lang="en-US" sz="1200" b="1" i="1" dirty="0">
                <a:latin typeface="Century Gothic" panose="020B0502020202020204" pitchFamily="34" charset="0"/>
              </a:rPr>
              <a:t>Answer: </a:t>
            </a:r>
            <a:r>
              <a:rPr lang="en-US" sz="1200" b="0" i="1" dirty="0">
                <a:latin typeface="Century Gothic" panose="020B0502020202020204" pitchFamily="34" charset="0"/>
              </a:rPr>
              <a:t>Add a resume. </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You made a resume before and have it saved on your computer. So, what do you do now? </a:t>
            </a:r>
            <a:r>
              <a:rPr lang="en-US" sz="1200" b="1" i="1" dirty="0">
                <a:latin typeface="Century Gothic" panose="020B0502020202020204" pitchFamily="34" charset="0"/>
              </a:rPr>
              <a:t>Answer</a:t>
            </a:r>
            <a:r>
              <a:rPr lang="en-US" sz="1200" b="0" i="1" dirty="0">
                <a:latin typeface="Century Gothic" panose="020B0502020202020204" pitchFamily="34" charset="0"/>
              </a:rPr>
              <a:t>: Upload the resume onto Indeed</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 you remember how to upload your resume ? Do that now:</a:t>
            </a:r>
            <a:endParaRPr lang="en-US" sz="1200" b="1" i="1" dirty="0">
              <a:latin typeface="Century Gothic" panose="020B0502020202020204" pitchFamily="34" charset="0"/>
            </a:endParaRP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the “Upload resume” icon</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Look at the pop-up menu</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your resume file</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click or double click on the resume file to upload it ? </a:t>
            </a:r>
            <a:r>
              <a:rPr lang="en-US" sz="1200" b="1" i="1" dirty="0">
                <a:latin typeface="Century Gothic" panose="020B0502020202020204" pitchFamily="34" charset="0"/>
              </a:rPr>
              <a:t>Answer:</a:t>
            </a:r>
            <a:r>
              <a:rPr lang="en-US" sz="1200" b="0" i="1" dirty="0">
                <a:latin typeface="Century Gothic" panose="020B0502020202020204" pitchFamily="34" charset="0"/>
              </a:rPr>
              <a:t> Double click</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 resume is then uploaded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click on to move to “Step Three” ? </a:t>
            </a:r>
            <a:r>
              <a:rPr lang="en-US" sz="1200" b="1" i="1" dirty="0">
                <a:latin typeface="Century Gothic" panose="020B0502020202020204" pitchFamily="34" charset="0"/>
              </a:rPr>
              <a:t>Answer</a:t>
            </a:r>
            <a:r>
              <a:rPr lang="en-US" sz="1200" b="0" i="1" dirty="0">
                <a:latin typeface="Century Gothic" panose="020B0502020202020204" pitchFamily="34" charset="0"/>
              </a:rPr>
              <a:t>: "Continue“ 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0" lvl="0" indent="0" algn="l" rtl="0">
              <a:spcBef>
                <a:spcPts val="0"/>
              </a:spcBef>
              <a:spcAft>
                <a:spcPts val="0"/>
              </a:spcAft>
              <a:buFont typeface="Arial" panose="020B0604020202020204" pitchFamily="34" charset="0"/>
              <a:buNone/>
            </a:pPr>
            <a:r>
              <a:rPr lang="en-US" sz="1200" b="1" i="0" dirty="0">
                <a:latin typeface="Century Gothic" panose="020B0502020202020204" pitchFamily="34" charset="0"/>
              </a:rPr>
              <a:t>[Step Three]</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do you do need to do in “Step Three” ? </a:t>
            </a:r>
            <a:r>
              <a:rPr lang="en-US" sz="1200" b="1" i="1" dirty="0">
                <a:latin typeface="Century Gothic" panose="020B0502020202020204" pitchFamily="34" charset="0"/>
              </a:rPr>
              <a:t>Answer: </a:t>
            </a:r>
            <a:r>
              <a:rPr lang="en-US" sz="1200" b="0" i="1" dirty="0">
                <a:latin typeface="Century Gothic" panose="020B0502020202020204" pitchFamily="34" charset="0"/>
              </a:rPr>
              <a:t>Read and answer the questions from the employer</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Who is the employer ? </a:t>
            </a:r>
            <a:r>
              <a:rPr lang="en-US" sz="1200" b="1" i="1" dirty="0">
                <a:latin typeface="Century Gothic" panose="020B0502020202020204" pitchFamily="34" charset="0"/>
              </a:rPr>
              <a:t>Answer: (</a:t>
            </a:r>
            <a:r>
              <a:rPr lang="en-US" sz="1200" b="0" i="1" dirty="0">
                <a:latin typeface="Century Gothic" panose="020B0502020202020204" pitchFamily="34" charset="0"/>
              </a:rPr>
              <a:t>Depends on the job posting)</a:t>
            </a: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What question is this employer asking ? </a:t>
            </a:r>
            <a:r>
              <a:rPr lang="en-US" sz="1200" b="1" i="1" dirty="0">
                <a:latin typeface="Century Gothic" panose="020B0502020202020204" pitchFamily="34" charset="0"/>
              </a:rPr>
              <a:t>Answer: (</a:t>
            </a:r>
            <a:r>
              <a:rPr lang="en-US" sz="1200" b="0" i="1" dirty="0">
                <a:latin typeface="Century Gothic" panose="020B0502020202020204" pitchFamily="34" charset="0"/>
              </a:rPr>
              <a:t>Depends on the job posting)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Answer the questions. How do you do that ? </a:t>
            </a:r>
            <a:r>
              <a:rPr lang="en-US" sz="1200" b="1" i="1" dirty="0">
                <a:latin typeface="Century Gothic" panose="020B0502020202020204" pitchFamily="34" charset="0"/>
              </a:rPr>
              <a:t>Answer: </a:t>
            </a:r>
            <a:r>
              <a:rPr lang="en-US" sz="1200" b="0" i="1" dirty="0">
                <a:latin typeface="Century Gothic" panose="020B0502020202020204" pitchFamily="34" charset="0"/>
              </a:rPr>
              <a:t>Click in the box and type an answer.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after you answer the employer’s questions in “Step Three” ? </a:t>
            </a:r>
            <a:r>
              <a:rPr lang="en-US" sz="1200" b="1" i="1" dirty="0">
                <a:latin typeface="Century Gothic" panose="020B0502020202020204" pitchFamily="34" charset="0"/>
              </a:rPr>
              <a:t>Answer: </a:t>
            </a:r>
            <a:r>
              <a:rPr lang="en-US" sz="1200" b="0" i="1" dirty="0">
                <a:latin typeface="Century Gothic" panose="020B0502020202020204" pitchFamily="34" charset="0"/>
              </a:rPr>
              <a:t>Click on the blue “"Continue"” icon.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241653" lvl="0" indent="-165453" algn="l" rtl="0">
              <a:spcBef>
                <a:spcPts val="0"/>
              </a:spcBef>
              <a:spcAft>
                <a:spcPts val="0"/>
              </a:spcAft>
              <a:buClr>
                <a:schemeClr val="dk1"/>
              </a:buClr>
              <a:buSzPts val="1200"/>
              <a:buFont typeface="Calibri"/>
              <a:buNone/>
            </a:pP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 learner repeat Steps 1-3 or continue with Steps 4-6 (See next slide) depending on their skills.  </a:t>
            </a: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them practice as many times as they need (at least three times.) Repeat with the same job posting, then with a new job posting. </a:t>
            </a:r>
            <a:endParaRPr sz="1200" dirty="0">
              <a:latin typeface="Century Gothic" panose="020B0502020202020204" pitchFamily="34" charset="0"/>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Check the Learner's skills. Has the learner shown you they can do the skills at least three times without support?</a:t>
            </a:r>
            <a:endParaRPr sz="1200" dirty="0">
              <a:latin typeface="Century Gothic" panose="020B0502020202020204" pitchFamily="34" charset="0"/>
              <a:ea typeface="Arial"/>
              <a:cs typeface="Arial"/>
              <a:sym typeface="Arial"/>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endParaRPr b="1" dirty="0"/>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extLst>
      <p:ext uri="{BB962C8B-B14F-4D97-AF65-F5344CB8AC3E}">
        <p14:creationId xmlns:p14="http://schemas.microsoft.com/office/powerpoint/2010/main" val="20870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Practice-Part Two</a:t>
            </a:r>
          </a:p>
          <a:p>
            <a:pPr marL="0" lvl="0" indent="0" algn="l" rtl="0">
              <a:spcBef>
                <a:spcPts val="0"/>
              </a:spcBef>
              <a:spcAft>
                <a:spcPts val="0"/>
              </a:spcAft>
              <a:buNone/>
            </a:pPr>
            <a:r>
              <a:rPr lang="en-US" sz="1200" b="1" dirty="0">
                <a:latin typeface="Century Gothic" panose="020B0502020202020204" pitchFamily="34" charset="0"/>
              </a:rPr>
              <a:t>Steps 4-6 of the Indeed Job Application Form</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p>
          <a:p>
            <a:pPr marL="0" lvl="0" indent="0" algn="l" rtl="0">
              <a:spcBef>
                <a:spcPts val="0"/>
              </a:spcBef>
              <a:spcAft>
                <a:spcPts val="0"/>
              </a:spcAft>
              <a:buNone/>
            </a:pP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entury Gothic" panose="020B0502020202020204" pitchFamily="34" charset="0"/>
              </a:rPr>
              <a:t>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Century Gothic" panose="020B0502020202020204" pitchFamily="34" charset="0"/>
              </a:rPr>
              <a:t>The steps on the live website may be different than in the video lesson and different than the steps in Practice below. This is because websites are constantly changing. So, before having the learner practice, make sure you the tutor check out the live website to be aware of the steps the learner will have to do. </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strike="noStrike" dirty="0">
                <a:latin typeface="Century Gothic" panose="020B0502020202020204" pitchFamily="34" charset="0"/>
              </a:rPr>
              <a:t>PREPARATION</a:t>
            </a:r>
            <a:endParaRPr lang="en-US" sz="1200" b="0"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Note: </a:t>
            </a:r>
            <a:r>
              <a:rPr lang="en-US" sz="1200" b="0" dirty="0">
                <a:latin typeface="Century Gothic" panose="020B0502020202020204" pitchFamily="34" charset="0"/>
              </a:rPr>
              <a:t>There are many steps to filling out an online job application form on Indeed. </a:t>
            </a:r>
          </a:p>
          <a:p>
            <a:pPr marL="0" lvl="0" indent="0" algn="l" rtl="0">
              <a:spcBef>
                <a:spcPts val="0"/>
              </a:spcBef>
              <a:spcAft>
                <a:spcPts val="0"/>
              </a:spcAft>
              <a:buNone/>
            </a:pPr>
            <a:r>
              <a:rPr lang="en-US" sz="1200" b="0" dirty="0">
                <a:latin typeface="Century Gothic" panose="020B0502020202020204" pitchFamily="34" charset="0"/>
              </a:rPr>
              <a:t>It’s ok if you don’t finish all the steps in one session. In subsequent sessions, have the learner repeat the steps they did before- it’s good digital skills practice! And have them do more steps until they have done all the steps needed in order to fill out an online application form on Indeed.</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For Step Five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200" b="1" i="0" dirty="0">
                <a:latin typeface="Century Gothic" panose="020B0502020202020204" pitchFamily="34" charset="0"/>
              </a:rPr>
              <a:t>Create a Word document with a very simple, short cover letter</a:t>
            </a:r>
            <a:r>
              <a:rPr lang="en-US" sz="1200" b="0" i="0" dirty="0">
                <a:latin typeface="Century Gothic" panose="020B0502020202020204" pitchFamily="34" charset="0"/>
              </a:rPr>
              <a:t>. The learner will copy from this. </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0" dirty="0">
                <a:latin typeface="Century Gothic" panose="020B0502020202020204" pitchFamily="34" charset="0"/>
              </a:rPr>
              <a:t>Look on the internet for examples if you don’t have one. </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0" dirty="0">
                <a:latin typeface="Century Gothic" panose="020B0502020202020204" pitchFamily="34" charset="0"/>
              </a:rPr>
              <a:t>Print this for the learner if it’s easier for them to copy from a paper document.</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0" dirty="0">
                <a:latin typeface="Century Gothic" panose="020B0502020202020204" pitchFamily="34" charset="0"/>
              </a:rPr>
              <a:t>Or, be ready to open the electronic version of it on the learner’s desktop. Open it beside the browser window that has the Indeed job application open, so they are side by side on the screen. </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0" i="0" dirty="0">
                <a:latin typeface="Century Gothic" panose="020B0502020202020204" pitchFamily="34" charset="0"/>
              </a:rPr>
              <a:t>The learner will either copy the text from the paper or electronic document and type it in the text box on the Indeed website. Or, if they know how to copy and paste text, they can copy and paste the text from the Word document into the box in Step Five of the Indeed job application form.</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1" i="0" dirty="0">
                <a:latin typeface="Century Gothic" panose="020B0502020202020204" pitchFamily="34" charset="0"/>
              </a:rPr>
              <a:t>Optional:</a:t>
            </a:r>
            <a:r>
              <a:rPr lang="en-US" sz="1200" b="0" i="0" dirty="0">
                <a:latin typeface="Century Gothic" panose="020B0502020202020204" pitchFamily="34" charset="0"/>
              </a:rPr>
              <a:t> Teach the learner how to copy and paste text before doing Step Five. </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0" i="0" dirty="0">
                <a:latin typeface="Century Gothic" panose="020B0502020202020204" pitchFamily="34" charset="0"/>
              </a:rPr>
              <a:t>Go over this cover letter with the learner before starting Step Five, so they know what it is. </a:t>
            </a:r>
          </a:p>
          <a:p>
            <a:pPr marL="457200" marR="0" lvl="1"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n-US" sz="1200" b="0" i="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b="1" dirty="0">
                <a:latin typeface="Century Gothic" panose="020B0502020202020204" pitchFamily="34" charset="0"/>
              </a:rPr>
              <a:t>Create a PDF of a simple reference letter</a:t>
            </a:r>
            <a:r>
              <a:rPr lang="en-US" sz="1200" b="0" dirty="0">
                <a:latin typeface="Century Gothic" panose="020B0502020202020204" pitchFamily="34" charset="0"/>
              </a:rPr>
              <a:t>. The learner will upload this. </a:t>
            </a:r>
          </a:p>
          <a:p>
            <a:pPr marL="685800" lvl="1" indent="-228600" algn="l" rtl="0">
              <a:spcBef>
                <a:spcPts val="0"/>
              </a:spcBef>
              <a:spcAft>
                <a:spcPts val="0"/>
              </a:spcAft>
              <a:buFont typeface="+mj-lt"/>
              <a:buAutoNum type="alphaLcPeriod"/>
            </a:pPr>
            <a:r>
              <a:rPr lang="en-US" sz="1200" b="0" dirty="0">
                <a:latin typeface="Century Gothic" panose="020B0502020202020204" pitchFamily="34" charset="0"/>
              </a:rPr>
              <a:t>Look on the internet for examples if you don’t have one. </a:t>
            </a:r>
          </a:p>
          <a:p>
            <a:pPr marL="685800" lvl="1" indent="-228600" algn="l" rtl="0">
              <a:spcBef>
                <a:spcPts val="0"/>
              </a:spcBef>
              <a:spcAft>
                <a:spcPts val="0"/>
              </a:spcAft>
              <a:buFont typeface="+mj-lt"/>
              <a:buAutoNum type="alphaLcPeriod"/>
            </a:pPr>
            <a:r>
              <a:rPr lang="en-US" sz="1200" b="0" dirty="0">
                <a:latin typeface="Century Gothic" panose="020B0502020202020204" pitchFamily="34" charset="0"/>
              </a:rPr>
              <a:t>Save it in a folder on the learner’s desktop. Be ready to help the learner find it when it’s time to upload it.  </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LcPeriod"/>
              <a:tabLst/>
              <a:defRPr/>
            </a:pPr>
            <a:r>
              <a:rPr lang="en-US" sz="1200" b="0" dirty="0">
                <a:latin typeface="Century Gothic" panose="020B0502020202020204" pitchFamily="34" charset="0"/>
              </a:rPr>
              <a:t>Go over this reference letter </a:t>
            </a:r>
            <a:r>
              <a:rPr lang="en-US" sz="1200" b="0" i="0" dirty="0">
                <a:latin typeface="Century Gothic" panose="020B0502020202020204" pitchFamily="34" charset="0"/>
              </a:rPr>
              <a:t>with the learner before starting Step Five, so they know what it is. </a:t>
            </a:r>
          </a:p>
          <a:p>
            <a:pPr marL="457200" lvl="1" indent="0" algn="l" rtl="0">
              <a:spcBef>
                <a:spcPts val="0"/>
              </a:spcBef>
              <a:spcAft>
                <a:spcPts val="0"/>
              </a:spcAft>
              <a:buFont typeface="+mj-lt"/>
              <a:buNone/>
            </a:pPr>
            <a:endParaRPr lang="en-US" sz="1200" b="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b="1" dirty="0">
                <a:latin typeface="Century Gothic" panose="020B0502020202020204" pitchFamily="34" charset="0"/>
              </a:rPr>
              <a:t>Tip: </a:t>
            </a:r>
            <a:r>
              <a:rPr lang="en-US" sz="1200" b="0" dirty="0">
                <a:latin typeface="Century Gothic" panose="020B0502020202020204" pitchFamily="34" charset="0"/>
              </a:rPr>
              <a:t>Help the learner create a folder on their desktop called “Job Application Documents”. Put a cover letter and a reference letter inside. Then they can find these easily. Use the following lesson in Module 9-Employment (Review) to tutor the learner in how to do that:  “Be Organized-Mouse/Trackpad and Navigation Skills</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a:t>
            </a: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PRACTICE</a:t>
            </a:r>
          </a:p>
          <a:p>
            <a:pPr marL="0" lvl="0" indent="0" algn="l" rtl="0">
              <a:spcBef>
                <a:spcPts val="0"/>
              </a:spcBef>
              <a:spcAft>
                <a:spcPts val="0"/>
              </a:spcAft>
              <a:buNone/>
            </a:pPr>
            <a:r>
              <a:rPr lang="en-US" sz="1200" b="0" dirty="0">
                <a:latin typeface="Century Gothic" panose="020B0502020202020204" pitchFamily="34" charset="0"/>
              </a:rPr>
              <a:t>Demonstrate first, then let the learner practice. </a:t>
            </a:r>
            <a:endParaRPr lang="en-US" sz="1200"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strike="noStrike" dirty="0">
                <a:latin typeface="Century Gothic" panose="020B0502020202020204" pitchFamily="34" charset="0"/>
              </a:rPr>
              <a:t>After each of the following steps, wait for the learner to complete the step. Guide the learner as needed.</a:t>
            </a:r>
            <a:endParaRPr lang="en-US" sz="1200" strike="noStrike" dirty="0">
              <a:latin typeface="Century Gothic" panose="020B0502020202020204" pitchFamily="34" charset="0"/>
            </a:endParaRPr>
          </a:p>
          <a:p>
            <a:pPr marL="0" lvl="0" indent="0" algn="l" rtl="0">
              <a:spcBef>
                <a:spcPts val="0"/>
              </a:spcBef>
              <a:spcAft>
                <a:spcPts val="0"/>
              </a:spcAft>
              <a:buNone/>
            </a:pPr>
            <a:endParaRPr lang="en-US"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we’re going to practice how to </a:t>
            </a:r>
            <a:r>
              <a:rPr lang="en-US" sz="1200" i="1" dirty="0">
                <a:solidFill>
                  <a:schemeClr val="dk1"/>
                </a:solidFill>
                <a:latin typeface="Century Gothic" panose="020B0502020202020204" pitchFamily="34" charset="0"/>
                <a:ea typeface="Calibri"/>
                <a:cs typeface="Calibri"/>
                <a:sym typeface="Calibri"/>
              </a:rPr>
              <a:t>Fill out an Online Application Form on Indeed.ca, </a:t>
            </a:r>
            <a:r>
              <a:rPr lang="en-US" sz="1200" b="0" i="1" dirty="0">
                <a:latin typeface="Century Gothic" panose="020B0502020202020204" pitchFamily="34" charset="0"/>
              </a:rPr>
              <a:t>like in the video.</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[Step Four]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need to do in “Step Four” ? </a:t>
            </a:r>
            <a:r>
              <a:rPr lang="en-US" sz="1200" b="1" i="1" dirty="0">
                <a:latin typeface="Century Gothic" panose="020B0502020202020204" pitchFamily="34" charset="0"/>
              </a:rPr>
              <a:t>Answer:</a:t>
            </a:r>
            <a:r>
              <a:rPr lang="en-US" sz="1200" b="0" i="1" dirty="0">
                <a:latin typeface="Century Gothic" panose="020B0502020202020204" pitchFamily="34" charset="0"/>
              </a:rPr>
              <a:t> Enter a past job that shows relevant experience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have to fill out this part or is it optional ? </a:t>
            </a:r>
            <a:r>
              <a:rPr lang="en-US" sz="1200" b="1" i="1" dirty="0">
                <a:latin typeface="Century Gothic" panose="020B0502020202020204" pitchFamily="34" charset="0"/>
              </a:rPr>
              <a:t>Answer: </a:t>
            </a:r>
            <a:r>
              <a:rPr lang="en-US" sz="1200" b="0" i="1" dirty="0">
                <a:latin typeface="Century Gothic" panose="020B0502020202020204" pitchFamily="34" charset="0"/>
              </a:rPr>
              <a:t>It’s optional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Let’s fill it out. Remember it can help your application.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Find the two text boxes to fill out. What are they ?  </a:t>
            </a:r>
            <a:r>
              <a:rPr lang="en-US" sz="1200" b="1" i="1" dirty="0">
                <a:latin typeface="Century Gothic" panose="020B0502020202020204" pitchFamily="34" charset="0"/>
              </a:rPr>
              <a:t>Answer:</a:t>
            </a:r>
            <a:r>
              <a:rPr lang="en-US" sz="1200" b="0" i="1" dirty="0">
                <a:latin typeface="Century Gothic" panose="020B0502020202020204" pitchFamily="34" charset="0"/>
              </a:rPr>
              <a:t> Job title and Company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in them and type the information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click on when you have finished “Step Four” ? </a:t>
            </a:r>
            <a:r>
              <a:rPr lang="en-US" sz="1200" b="1" i="1" dirty="0">
                <a:latin typeface="Century Gothic" panose="020B0502020202020204" pitchFamily="34" charset="0"/>
              </a:rPr>
              <a:t>Answer:</a:t>
            </a:r>
            <a:r>
              <a:rPr lang="en-US" sz="1200" b="0" i="1" dirty="0">
                <a:latin typeface="Century Gothic" panose="020B0502020202020204" pitchFamily="34" charset="0"/>
              </a:rPr>
              <a:t> "Continue"</a:t>
            </a:r>
          </a:p>
          <a:p>
            <a:pPr marL="0" lvl="0" indent="0" algn="l" rtl="0">
              <a:spcBef>
                <a:spcPts val="0"/>
              </a:spcBef>
              <a:spcAft>
                <a:spcPts val="0"/>
              </a:spcAft>
              <a:buNone/>
            </a:pPr>
            <a:endParaRPr lang="en-US" sz="1200" b="0" i="1" dirty="0">
              <a:latin typeface="Century Gothic" panose="020B0502020202020204" pitchFamily="34" charset="0"/>
            </a:endParaRPr>
          </a:p>
          <a:p>
            <a:pPr marL="0" lvl="0" indent="0" algn="l" rtl="0">
              <a:spcBef>
                <a:spcPts val="0"/>
              </a:spcBef>
              <a:spcAft>
                <a:spcPts val="0"/>
              </a:spcAft>
              <a:buNone/>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[Step Five]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Note to Tutor: </a:t>
            </a:r>
            <a:r>
              <a:rPr lang="en-US" sz="1200" b="0" i="0" dirty="0">
                <a:latin typeface="Century Gothic" panose="020B0502020202020204" pitchFamily="34" charset="0"/>
              </a:rPr>
              <a:t>Read the “Preparation” “For Step Five” above.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Say to the learner: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need to do in “Step Five” ? </a:t>
            </a:r>
            <a:r>
              <a:rPr lang="en-US" sz="1200" b="1" i="1" dirty="0">
                <a:latin typeface="Century Gothic" panose="020B0502020202020204" pitchFamily="34" charset="0"/>
              </a:rPr>
              <a:t>Answer:</a:t>
            </a:r>
            <a:r>
              <a:rPr lang="en-US" sz="1200" b="0" i="1" dirty="0">
                <a:latin typeface="Century Gothic" panose="020B0502020202020204" pitchFamily="34" charset="0"/>
              </a:rPr>
              <a:t> Include any supporting documents like a cover letter etc.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have to fill out this part or is it optional ? </a:t>
            </a:r>
            <a:r>
              <a:rPr lang="en-US" sz="1200" b="1" i="1" dirty="0">
                <a:latin typeface="Century Gothic" panose="020B0502020202020204" pitchFamily="34" charset="0"/>
              </a:rPr>
              <a:t>Answer</a:t>
            </a:r>
            <a:r>
              <a:rPr lang="en-US" sz="1200" b="0" i="1" dirty="0">
                <a:latin typeface="Century Gothic" panose="020B0502020202020204" pitchFamily="34" charset="0"/>
              </a:rPr>
              <a:t>: No, it’s optional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Remember there are two choices regarding cover letters. You can apply without a cover letter or write a cover letter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If you want to apply without a cover letter, what do you do ? </a:t>
            </a:r>
            <a:r>
              <a:rPr lang="en-US" sz="1200" b="1" i="1" dirty="0">
                <a:latin typeface="Century Gothic" panose="020B0502020202020204" pitchFamily="34" charset="0"/>
              </a:rPr>
              <a:t>Answer:</a:t>
            </a:r>
            <a:r>
              <a:rPr lang="en-US" sz="1200" b="0" i="1" dirty="0">
                <a:latin typeface="Century Gothic" panose="020B0502020202020204" pitchFamily="34" charset="0"/>
              </a:rPr>
              <a:t> Click “Apply without cover letter”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Let’s write a cover letter, like in the video.  It makes your application better.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remember what to do ?  </a:t>
            </a:r>
            <a:r>
              <a:rPr lang="en-US" sz="1200" b="1" i="1" dirty="0">
                <a:latin typeface="Century Gothic" panose="020B0502020202020204" pitchFamily="34" charset="0"/>
              </a:rPr>
              <a:t>Answer: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on “Write cover letter”</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in the box</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Type a cover letter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1" i="1" dirty="0">
              <a:latin typeface="Century Gothic" panose="020B0502020202020204" pitchFamily="34" charset="0"/>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1" dirty="0">
                <a:latin typeface="Century Gothic" panose="020B0502020202020204" pitchFamily="34" charset="0"/>
              </a:rPr>
              <a:t>Options: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dirty="0">
                <a:latin typeface="Century Gothic" panose="020B0502020202020204" pitchFamily="34" charset="0"/>
              </a:rPr>
              <a:t>Give the learner the print version of the Cover letter (Word document). Have them copy it, typing the text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dirty="0">
                <a:latin typeface="Century Gothic" panose="020B0502020202020204" pitchFamily="34" charset="0"/>
              </a:rPr>
              <a:t>in the box in Step Five.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OR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dirty="0">
                <a:latin typeface="Century Gothic" panose="020B0502020202020204" pitchFamily="34" charset="0"/>
              </a:rPr>
              <a:t>Open the electronic version of the Cover letter (Word document) on the learner’s computer. Resize it so the learner can see it clearly beside the browser window that has the Indeed job application. Have the learner copy the text, typing it in the box in Step Five.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OR</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dirty="0">
                <a:latin typeface="Century Gothic" panose="020B0502020202020204" pitchFamily="34" charset="0"/>
              </a:rPr>
              <a:t>If the learner knows how to copy and paste text, they can copy and paste the text from the Word document into the box in Step Five of the Indeed job application form.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1" dirty="0">
              <a:latin typeface="Century Gothic" panose="020B0502020202020204" pitchFamily="34" charset="0"/>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1" dirty="0">
                <a:latin typeface="Century Gothic" panose="020B0502020202020204" pitchFamily="34" charset="0"/>
              </a:rPr>
              <a:t> </a:t>
            </a:r>
            <a:r>
              <a:rPr lang="en-US" sz="1200" b="1" i="0" dirty="0">
                <a:latin typeface="Century Gothic" panose="020B0502020202020204" pitchFamily="34" charset="0"/>
              </a:rPr>
              <a:t>Say to the Learner: </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Here is the cover letter to use. Let’s read it first. </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copy and paste it into the box. (If the learner knows how to copy and paste text)</a:t>
            </a:r>
          </a:p>
          <a:p>
            <a:pPr marL="914400" marR="0" lvl="2"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1" dirty="0">
                <a:latin typeface="Century Gothic" panose="020B0502020202020204" pitchFamily="34" charset="0"/>
              </a:rPr>
              <a:t>OR </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Now, copy the text. Type it in the box</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Great !</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Let’s check. Does it look ok ? </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Great!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1" dirty="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So, the letter is there. What do you need to do now ? </a:t>
            </a:r>
            <a:r>
              <a:rPr lang="en-US" sz="1200" b="1" i="1" dirty="0">
                <a:latin typeface="Century Gothic" panose="020B0502020202020204" pitchFamily="34" charset="0"/>
              </a:rPr>
              <a:t>Answer:</a:t>
            </a:r>
            <a:r>
              <a:rPr lang="en-US" sz="1200" b="0" i="1" dirty="0">
                <a:latin typeface="Century Gothic" panose="020B0502020202020204" pitchFamily="34" charset="0"/>
              </a:rPr>
              <a:t> Scroll down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Why do you scroll down ? </a:t>
            </a:r>
            <a:r>
              <a:rPr lang="en-US" sz="1200" b="1" i="1" dirty="0">
                <a:latin typeface="Century Gothic" panose="020B0502020202020204" pitchFamily="34" charset="0"/>
              </a:rPr>
              <a:t>Answer:</a:t>
            </a:r>
            <a:r>
              <a:rPr lang="en-US" sz="1200" b="0" i="1" dirty="0">
                <a:latin typeface="Century Gothic" panose="020B0502020202020204" pitchFamily="34" charset="0"/>
              </a:rPr>
              <a:t> To see the instructions and icons at the bottom of the page.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Find “Additional Documents”.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other documents could you upload here ? What might help your job application ? </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1" dirty="0">
                <a:latin typeface="Century Gothic" panose="020B0502020202020204" pitchFamily="34" charset="0"/>
              </a:rPr>
              <a:t>Answer: </a:t>
            </a:r>
            <a:r>
              <a:rPr lang="en-US" sz="1200" b="0" i="1" dirty="0">
                <a:latin typeface="Century Gothic" panose="020B0502020202020204" pitchFamily="34" charset="0"/>
              </a:rPr>
              <a:t>a reference letter etc.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Is it optional or do you have to include “Additional documents” ? </a:t>
            </a:r>
            <a:r>
              <a:rPr lang="en-US" sz="1200" b="1" i="1" dirty="0">
                <a:latin typeface="Century Gothic" panose="020B0502020202020204" pitchFamily="34" charset="0"/>
              </a:rPr>
              <a:t>Answer:</a:t>
            </a:r>
            <a:r>
              <a:rPr lang="en-US" sz="1200" b="0" i="1" dirty="0">
                <a:latin typeface="Century Gothic" panose="020B0502020202020204" pitchFamily="34" charset="0"/>
              </a:rPr>
              <a:t> It is optional but remember it could help you get the job.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So, let’s upload a reference letter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How do you include a reference letter or other file? Do you remember ? What are the steps ? </a:t>
            </a:r>
            <a:r>
              <a:rPr lang="en-US" sz="1200" b="1" i="1" dirty="0">
                <a:latin typeface="Century Gothic" panose="020B0502020202020204" pitchFamily="34" charset="0"/>
              </a:rPr>
              <a:t>Answer:</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Click the “Upload file” icon</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Look at the pop-up menu</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place where your file is on your computer (For example “Documents”)</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Click on it</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folder that has the file (For example, “Job Search folder”)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Double click on the folder to open it</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Find the file (For example, “Reference letter”) inside the folder</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Double click on it to upload it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you click or double click on the file to upload it ? </a:t>
            </a:r>
            <a:r>
              <a:rPr lang="en-US" sz="1200" b="1" i="1" dirty="0">
                <a:latin typeface="Century Gothic" panose="020B0502020202020204" pitchFamily="34" charset="0"/>
              </a:rPr>
              <a:t>Answer: </a:t>
            </a:r>
            <a:r>
              <a:rPr lang="en-US" sz="1200" b="0" i="1" dirty="0">
                <a:latin typeface="Century Gothic" panose="020B0502020202020204" pitchFamily="34" charset="0"/>
              </a:rPr>
              <a:t>Double click</a:t>
            </a:r>
          </a:p>
          <a:p>
            <a:pPr marL="628650" lvl="1"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The file is then uploaded on Indeed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click at the end of “Step Five” ? </a:t>
            </a:r>
            <a:r>
              <a:rPr lang="en-US" sz="1200" b="1" i="1" dirty="0">
                <a:latin typeface="Century Gothic" panose="020B0502020202020204" pitchFamily="34" charset="0"/>
              </a:rPr>
              <a:t>Answer</a:t>
            </a:r>
            <a:r>
              <a:rPr lang="en-US" sz="1200" b="0" i="1" dirty="0">
                <a:latin typeface="Century Gothic" panose="020B0502020202020204" pitchFamily="34" charset="0"/>
              </a:rPr>
              <a:t>: “Review your application”</a:t>
            </a:r>
          </a:p>
          <a:p>
            <a:pPr marL="0" lvl="0" indent="0" algn="l" rtl="0">
              <a:spcBef>
                <a:spcPts val="0"/>
              </a:spcBef>
              <a:spcAft>
                <a:spcPts val="0"/>
              </a:spcAft>
              <a:buNone/>
            </a:pPr>
            <a:endParaRPr lang="en-US" sz="1200" b="0"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1"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dirty="0">
                <a:latin typeface="Century Gothic" panose="020B0502020202020204" pitchFamily="34" charset="0"/>
              </a:rPr>
              <a:t>[Step Six]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 you do need to do in “Step Six” ? </a:t>
            </a:r>
            <a:r>
              <a:rPr lang="en-US" sz="1200" b="1" i="1" dirty="0">
                <a:latin typeface="Century Gothic" panose="020B0502020202020204" pitchFamily="34" charset="0"/>
              </a:rPr>
              <a:t>Answer:</a:t>
            </a:r>
            <a:r>
              <a:rPr lang="en-US" sz="1200" b="0" i="1" dirty="0">
                <a:latin typeface="Century Gothic" panose="020B0502020202020204" pitchFamily="34" charset="0"/>
              </a:rPr>
              <a:t> Review your application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does that mean ? </a:t>
            </a:r>
            <a:r>
              <a:rPr lang="en-US" sz="1200" b="1" i="1" dirty="0">
                <a:latin typeface="Century Gothic" panose="020B0502020202020204" pitchFamily="34" charset="0"/>
              </a:rPr>
              <a:t>Answer:</a:t>
            </a:r>
            <a:r>
              <a:rPr lang="en-US" sz="1200" b="0" i="1" dirty="0">
                <a:latin typeface="Century Gothic" panose="020B0502020202020204" pitchFamily="34" charset="0"/>
              </a:rPr>
              <a:t> Check that all the information is correct and that the information in your resume and the application matches.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Remember you need to scroll up and down to check it.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that now.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Does the information look correct ? Does it match your resume ?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Great!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What else is important to check ? </a:t>
            </a:r>
            <a:r>
              <a:rPr lang="en-US" sz="1200" b="1" i="1" dirty="0">
                <a:latin typeface="Century Gothic" panose="020B0502020202020204" pitchFamily="34" charset="0"/>
              </a:rPr>
              <a:t>Answer</a:t>
            </a:r>
            <a:r>
              <a:rPr lang="en-US" sz="1200" b="0" i="1" dirty="0">
                <a:latin typeface="Century Gothic" panose="020B0502020202020204" pitchFamily="34" charset="0"/>
              </a:rPr>
              <a:t>: Spelling. Is everything spelled correctly?</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 that now.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Does the spelling look correct ? </a:t>
            </a:r>
            <a:br>
              <a:rPr lang="en-US" sz="1200" b="0" i="1" dirty="0">
                <a:latin typeface="Century Gothic" panose="020B0502020202020204" pitchFamily="34" charset="0"/>
              </a:rPr>
            </a:br>
            <a:r>
              <a:rPr lang="en-US" sz="1200" b="0" i="1" dirty="0">
                <a:latin typeface="Century Gothic" panose="020B0502020202020204" pitchFamily="34" charset="0"/>
              </a:rPr>
              <a:t>Great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a:t>
            </a:r>
            <a:r>
              <a:rPr lang="en-US" sz="1200" b="0" dirty="0">
                <a:effectLst/>
                <a:latin typeface="Century Gothic" panose="020B0502020202020204" pitchFamily="34" charset="0"/>
                <a:ea typeface="Calibri" panose="020F0502020204030204" pitchFamily="34" charset="0"/>
                <a:cs typeface="Arial" panose="020B0604020202020204" pitchFamily="34" charset="0"/>
              </a:rPr>
              <a:t> Notify me by email when similar jobs are available” ? Do you want to </a:t>
            </a:r>
            <a:r>
              <a:rPr lang="en-US" sz="1200" dirty="0">
                <a:effectLst/>
                <a:latin typeface="Century Gothic" panose="020B0502020202020204" pitchFamily="34" charset="0"/>
                <a:ea typeface="Calibri" panose="020F0502020204030204" pitchFamily="34" charset="0"/>
                <a:cs typeface="Arial" panose="020B0604020202020204" pitchFamily="34" charset="0"/>
              </a:rPr>
              <a:t>get other job openings like this one in your email ? If so, click in the box.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dirty="0">
                <a:effectLst/>
                <a:latin typeface="Century Gothic" panose="020B0502020202020204" pitchFamily="34" charset="0"/>
                <a:ea typeface="Calibri" panose="020F0502020204030204" pitchFamily="34" charset="0"/>
                <a:cs typeface="Arial" panose="020B0604020202020204" pitchFamily="34" charset="0"/>
              </a:rPr>
              <a:t>W</a:t>
            </a:r>
            <a:r>
              <a:rPr lang="en-US" sz="1200" i="1" dirty="0">
                <a:effectLst/>
                <a:latin typeface="Century Gothic" panose="020B0502020202020204" pitchFamily="34" charset="0"/>
                <a:ea typeface="Calibri" panose="020F0502020204030204" pitchFamily="34" charset="0"/>
                <a:cs typeface="Arial" panose="020B0604020202020204" pitchFamily="34" charset="0"/>
              </a:rPr>
              <a:t>hat is the last step? </a:t>
            </a:r>
            <a:r>
              <a:rPr lang="en-US" sz="1200" b="1" i="1" dirty="0">
                <a:effectLst/>
                <a:latin typeface="Century Gothic" panose="020B0502020202020204" pitchFamily="34" charset="0"/>
                <a:ea typeface="Calibri" panose="020F0502020204030204" pitchFamily="34" charset="0"/>
                <a:cs typeface="Arial" panose="020B0604020202020204" pitchFamily="34" charset="0"/>
              </a:rPr>
              <a:t>Answer</a:t>
            </a:r>
            <a:r>
              <a:rPr lang="en-US" sz="1200" i="1" dirty="0">
                <a:effectLst/>
                <a:latin typeface="Century Gothic" panose="020B0502020202020204" pitchFamily="34" charset="0"/>
                <a:ea typeface="Calibri" panose="020F0502020204030204" pitchFamily="34" charset="0"/>
                <a:cs typeface="Arial" panose="020B0604020202020204" pitchFamily="34" charset="0"/>
              </a:rPr>
              <a:t>: Send/Submit your application</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latin typeface="Century Gothic" panose="020B0502020202020204" pitchFamily="34" charset="0"/>
              </a:rPr>
              <a:t>How do you send your application ? </a:t>
            </a:r>
            <a:r>
              <a:rPr lang="en-US" sz="1200" b="1" i="1" dirty="0">
                <a:latin typeface="Century Gothic" panose="020B0502020202020204" pitchFamily="34" charset="0"/>
              </a:rPr>
              <a:t>Answer</a:t>
            </a:r>
            <a:r>
              <a:rPr lang="en-US" sz="1200" b="0" i="1" dirty="0">
                <a:latin typeface="Century Gothic" panose="020B0502020202020204" pitchFamily="34" charset="0"/>
              </a:rPr>
              <a:t>: Click on “</a:t>
            </a:r>
            <a:r>
              <a:rPr lang="en-US" sz="1200" i="1" dirty="0">
                <a:effectLst/>
                <a:latin typeface="Century Gothic" panose="020B0502020202020204" pitchFamily="34" charset="0"/>
                <a:ea typeface="Calibri" panose="020F0502020204030204" pitchFamily="34" charset="0"/>
                <a:cs typeface="Arial" panose="020B0604020202020204" pitchFamily="34" charset="0"/>
              </a:rPr>
              <a:t>Submit </a:t>
            </a:r>
            <a:r>
              <a:rPr lang="en-US" sz="1200" dirty="0">
                <a:effectLst/>
                <a:latin typeface="Century Gothic" panose="020B0502020202020204" pitchFamily="34" charset="0"/>
                <a:ea typeface="Calibri" panose="020F0502020204030204" pitchFamily="34" charset="0"/>
                <a:cs typeface="Arial" panose="020B0604020202020204" pitchFamily="34" charset="0"/>
              </a:rPr>
              <a:t>your application”</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Do that now.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What do you see now ? “Your application has been submitted!”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So you know it was sent ok.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Remember in the video, she said you need to c</a:t>
            </a:r>
            <a:r>
              <a:rPr lang="en-US" sz="1200" i="1" dirty="0">
                <a:effectLst/>
                <a:latin typeface="Century Gothic" panose="020B0502020202020204" pitchFamily="34" charset="0"/>
                <a:ea typeface="Calibri" panose="020F0502020204030204" pitchFamily="34" charset="0"/>
                <a:cs typeface="Arial" panose="020B0604020202020204" pitchFamily="34" charset="0"/>
              </a:rPr>
              <a:t>heck your email inbox every day.</a:t>
            </a:r>
            <a:endParaRPr lang="en-CA" sz="1200" i="1" dirty="0">
              <a:effectLst/>
              <a:latin typeface="Century Gothic" panose="020B0502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CA" sz="1200" i="1" dirty="0">
                <a:effectLst/>
                <a:latin typeface="Century Gothic" panose="020B0502020202020204" pitchFamily="34" charset="0"/>
                <a:ea typeface="Calibri" panose="020F0502020204030204" pitchFamily="34" charset="0"/>
                <a:cs typeface="Arial" panose="020B0604020202020204" pitchFamily="34" charset="0"/>
              </a:rPr>
              <a:t>Why ? </a:t>
            </a:r>
            <a:r>
              <a:rPr lang="en-CA" sz="1200" b="1" i="1" dirty="0">
                <a:effectLst/>
                <a:latin typeface="Century Gothic" panose="020B0502020202020204" pitchFamily="34" charset="0"/>
                <a:ea typeface="Calibri" panose="020F0502020204030204" pitchFamily="34" charset="0"/>
                <a:cs typeface="Arial" panose="020B0604020202020204" pitchFamily="34" charset="0"/>
              </a:rPr>
              <a:t>Answer:</a:t>
            </a:r>
            <a:r>
              <a:rPr lang="en-CA" sz="1200" i="1" dirty="0">
                <a:effectLst/>
                <a:latin typeface="Century Gothic" panose="020B0502020202020204" pitchFamily="34" charset="0"/>
                <a:ea typeface="Calibri" panose="020F0502020204030204" pitchFamily="34" charset="0"/>
                <a:cs typeface="Arial" panose="020B0604020202020204" pitchFamily="34" charset="0"/>
              </a:rPr>
              <a:t> </a:t>
            </a:r>
            <a:r>
              <a:rPr lang="en-US" sz="1200" i="1" dirty="0">
                <a:effectLst/>
                <a:latin typeface="Century Gothic" panose="020B0502020202020204" pitchFamily="34" charset="0"/>
                <a:ea typeface="Calibri" panose="020F0502020204030204" pitchFamily="34" charset="0"/>
                <a:cs typeface="Arial" panose="020B0604020202020204" pitchFamily="34" charset="0"/>
              </a:rPr>
              <a:t>An employer may contact you. </a:t>
            </a:r>
            <a:endParaRPr lang="en-CA" sz="1200" i="1" dirty="0">
              <a:effectLst/>
              <a:latin typeface="Century Gothic" panose="020B0502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So, you may get an email from an employer about your application. </a:t>
            </a:r>
          </a:p>
          <a:p>
            <a:pPr marL="171450" marR="0" lvl="0" indent="-17145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Char char="•"/>
              <a:tabLst/>
              <a:defRPr/>
            </a:pPr>
            <a:r>
              <a:rPr lang="en-US" sz="1200" b="0" i="1" dirty="0">
                <a:effectLst/>
                <a:latin typeface="Century Gothic" panose="020B0502020202020204" pitchFamily="34" charset="0"/>
                <a:cs typeface="Arial" panose="020B0604020202020204" pitchFamily="34" charset="0"/>
              </a:rPr>
              <a:t>We are just practicing your digital skills, how to fill out the form. So, if you get an email, you can tell me and I can help you reply to that email. Or you can just ignore it. </a:t>
            </a:r>
          </a:p>
          <a:p>
            <a:pPr marL="0" marR="0" lvl="0" indent="0" algn="l" defTabSz="914400" rtl="0" eaLnBrk="1" fontAlgn="auto" latinLnBrk="0" hangingPunct="1">
              <a:lnSpc>
                <a:spcPct val="107000"/>
              </a:lnSpc>
              <a:spcBef>
                <a:spcPts val="0"/>
              </a:spcBef>
              <a:spcAft>
                <a:spcPts val="800"/>
              </a:spcAft>
              <a:buClr>
                <a:srgbClr val="000000"/>
              </a:buClr>
              <a:buSzPts val="1400"/>
              <a:buFont typeface="Arial" panose="020B0604020202020204" pitchFamily="34" charset="0"/>
              <a:buNone/>
              <a:tabLst/>
              <a:defRPr/>
            </a:pPr>
            <a:endParaRPr lang="en-US" sz="1200" b="0" i="1" dirty="0">
              <a:latin typeface="Century Gothic" panose="020B0502020202020204" pitchFamily="34" charset="0"/>
            </a:endParaRPr>
          </a:p>
          <a:p>
            <a:pPr marL="241653" lvl="0" indent="-165453" algn="l" rtl="0">
              <a:spcBef>
                <a:spcPts val="0"/>
              </a:spcBef>
              <a:spcAft>
                <a:spcPts val="0"/>
              </a:spcAft>
              <a:buClr>
                <a:schemeClr val="dk1"/>
              </a:buClr>
              <a:buSzPts val="1200"/>
              <a:buFont typeface="Calibri"/>
              <a:buNone/>
            </a:pPr>
            <a:endParaRPr sz="1200" b="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a:t>
            </a:r>
            <a:r>
              <a:rPr lang="en-US" sz="1200" b="1" u="none" dirty="0">
                <a:latin typeface="Century Gothic" panose="020B0502020202020204" pitchFamily="34" charset="0"/>
              </a:rPr>
              <a:t>for the </a:t>
            </a:r>
            <a:r>
              <a:rPr lang="en-US" sz="1200" b="1" dirty="0">
                <a:latin typeface="Century Gothic" panose="020B0502020202020204" pitchFamily="34" charset="0"/>
              </a:rPr>
              <a:t>Tutor:</a:t>
            </a:r>
            <a:endParaRPr sz="1200" dirty="0">
              <a:latin typeface="Century Gothic" panose="020B0502020202020204" pitchFamily="34" charset="0"/>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Have the learner repeat this activity and practice as many times as they need (at least three times.) Repeat with the same job posting, then with a new job posting. </a:t>
            </a:r>
            <a:endParaRPr sz="1200" dirty="0">
              <a:latin typeface="Century Gothic" panose="020B0502020202020204" pitchFamily="34" charset="0"/>
              <a:ea typeface="Arial"/>
              <a:cs typeface="Arial"/>
              <a:sym typeface="Arial"/>
            </a:endParaRPr>
          </a:p>
          <a:p>
            <a:pPr marL="302066" lvl="0" indent="-302066" algn="l" rtl="0">
              <a:spcBef>
                <a:spcPts val="0"/>
              </a:spcBef>
              <a:spcAft>
                <a:spcPts val="0"/>
              </a:spcAft>
              <a:buClr>
                <a:schemeClr val="dk1"/>
              </a:buClr>
              <a:buSzPts val="1300"/>
              <a:buFont typeface="Arial"/>
              <a:buChar char="•"/>
            </a:pPr>
            <a:r>
              <a:rPr lang="en-US" sz="1200" dirty="0">
                <a:latin typeface="Century Gothic" panose="020B0502020202020204" pitchFamily="34" charset="0"/>
                <a:ea typeface="Quattrocento Sans"/>
                <a:cs typeface="Quattrocento Sans"/>
                <a:sym typeface="Quattrocento Sans"/>
              </a:rPr>
              <a:t>Check the Learner's skills. Has the learner shown you they can do the skills at least three times without support?</a:t>
            </a:r>
            <a:endParaRPr sz="1200" dirty="0">
              <a:latin typeface="Century Gothic" panose="020B0502020202020204" pitchFamily="34" charset="0"/>
              <a:ea typeface="Arial"/>
              <a:cs typeface="Arial"/>
              <a:sym typeface="Arial"/>
            </a:endParaRPr>
          </a:p>
          <a:p>
            <a:pPr marL="0" lvl="0" indent="0" algn="l" rtl="0">
              <a:spcBef>
                <a:spcPts val="0"/>
              </a:spcBef>
              <a:spcAft>
                <a:spcPts val="0"/>
              </a:spcAft>
              <a:buNone/>
            </a:pPr>
            <a:endParaRPr b="1" dirty="0"/>
          </a:p>
        </p:txBody>
      </p:sp>
      <p:sp>
        <p:nvSpPr>
          <p:cNvPr id="265" name="Google Shape;265;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extLst>
      <p:ext uri="{BB962C8B-B14F-4D97-AF65-F5344CB8AC3E}">
        <p14:creationId xmlns:p14="http://schemas.microsoft.com/office/powerpoint/2010/main" val="134139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u="none" dirty="0">
                <a:latin typeface="Century Gothic" panose="020B0502020202020204" pitchFamily="34" charset="0"/>
              </a:rPr>
              <a:t>Instructions for the Tutor:</a:t>
            </a:r>
            <a:endParaRPr sz="1200" dirty="0">
              <a:latin typeface="Century Gothic" panose="020B0502020202020204" pitchFamily="34" charset="0"/>
            </a:endParaRPr>
          </a:p>
          <a:p>
            <a:pPr marL="0" lvl="0" indent="0" algn="l" rtl="0">
              <a:spcBef>
                <a:spcPts val="0"/>
              </a:spcBef>
              <a:spcAft>
                <a:spcPts val="0"/>
              </a:spcAft>
              <a:buNone/>
            </a:pPr>
            <a:endParaRPr sz="1200" b="1" u="none" dirty="0">
              <a:latin typeface="Century Gothic" panose="020B0502020202020204" pitchFamily="34" charset="0"/>
            </a:endParaRPr>
          </a:p>
          <a:p>
            <a:pPr marL="0" lvl="0" indent="0" algn="l" rtl="0">
              <a:spcBef>
                <a:spcPts val="0"/>
              </a:spcBef>
              <a:spcAft>
                <a:spcPts val="0"/>
              </a:spcAft>
              <a:buNone/>
            </a:pPr>
            <a:r>
              <a:rPr lang="en-US" sz="1200" b="1" u="sng" dirty="0">
                <a:latin typeface="Century Gothic" panose="020B0502020202020204" pitchFamily="34" charset="0"/>
              </a:rPr>
              <a:t>In-person tutoring and Remote Tutoring: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Make sure the learner knows how to access the video lesson(s) you just used so they can practice between tutoring sessions.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If relevant, make sure the support person at home knows how to access the video(s) too. </a:t>
            </a:r>
            <a:endParaRPr sz="1200" dirty="0">
              <a:latin typeface="Century Gothic" panose="020B0502020202020204" pitchFamily="34" charset="0"/>
            </a:endParaRPr>
          </a:p>
          <a:p>
            <a:pPr marL="0" lvl="0" indent="0" algn="l" rtl="0">
              <a:spcBef>
                <a:spcPts val="0"/>
              </a:spcBef>
              <a:spcAft>
                <a:spcPts val="0"/>
              </a:spcAft>
              <a:buNone/>
            </a:pPr>
            <a:endParaRPr sz="1200" b="1"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One</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Email the video link to the learner, and if relevant the at-home support person. They can use the link in the email to access the video lesson(s).</a:t>
            </a:r>
            <a:endParaRPr sz="1200"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Two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dirty="0">
                <a:latin typeface="Century Gothic" panose="020B0502020202020204" pitchFamily="34" charset="0"/>
              </a:rPr>
              <a:t>Put a link to the specific video lesson(s) you did on the learner desktop so they can access the video easily. </a:t>
            </a:r>
            <a:endParaRPr sz="1200" dirty="0">
              <a:latin typeface="Century Gothic" panose="020B0502020202020204" pitchFamily="34" charset="0"/>
            </a:endParaRPr>
          </a:p>
          <a:p>
            <a:pPr marL="483306" lvl="1" indent="0" algn="l" rtl="0">
              <a:spcBef>
                <a:spcPts val="0"/>
              </a:spcBef>
              <a:spcAft>
                <a:spcPts val="0"/>
              </a:spcAft>
              <a:buNone/>
            </a:pPr>
            <a:r>
              <a:rPr lang="en-US" sz="1200" b="1" dirty="0">
                <a:latin typeface="Century Gothic" panose="020B0502020202020204" pitchFamily="34" charset="0"/>
              </a:rPr>
              <a:t>How</a:t>
            </a:r>
            <a:r>
              <a:rPr lang="en-US" sz="1200" dirty="0">
                <a:latin typeface="Century Gothic" panose="020B0502020202020204" pitchFamily="34" charset="0"/>
              </a:rPr>
              <a:t>: </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Open the website address for the lesson in the browser. </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In the address bar, click to highlight the lesson address.</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Drag the address (link) onto the desktop. It will make an icon on the desktop. </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Find the icon on the desktop and check that the link works.</a:t>
            </a:r>
            <a:endParaRPr sz="1200" dirty="0">
              <a:latin typeface="Century Gothic" panose="020B0502020202020204" pitchFamily="34" charset="0"/>
            </a:endParaRPr>
          </a:p>
          <a:p>
            <a:pPr marL="724959" lvl="1" indent="-241652" algn="l" rtl="0">
              <a:spcBef>
                <a:spcPts val="0"/>
              </a:spcBef>
              <a:spcAft>
                <a:spcPts val="0"/>
              </a:spcAft>
              <a:buClr>
                <a:schemeClr val="dk1"/>
              </a:buClr>
              <a:buSzPts val="1200"/>
              <a:buFont typeface="Arial"/>
              <a:buAutoNum type="alphaLcPeriod"/>
            </a:pPr>
            <a:r>
              <a:rPr lang="en-US" sz="1200" dirty="0">
                <a:latin typeface="Century Gothic" panose="020B0502020202020204" pitchFamily="34" charset="0"/>
              </a:rPr>
              <a:t>Show the learner where it is. Tell them to just click to access it for practice.  </a:t>
            </a:r>
            <a:endParaRPr sz="1200" dirty="0">
              <a:latin typeface="Century Gothic" panose="020B0502020202020204" pitchFamily="34" charset="0"/>
            </a:endParaRP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r>
              <a:rPr lang="en-US" sz="1200" b="1" u="sng" dirty="0">
                <a:latin typeface="Century Gothic" panose="020B0502020202020204" pitchFamily="34" charset="0"/>
              </a:rPr>
              <a:t>Remote Tutoring Only: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You can do Strategy Two by using </a:t>
            </a:r>
            <a:r>
              <a:rPr lang="en-US" sz="1200" b="1" dirty="0">
                <a:latin typeface="Century Gothic" panose="020B0502020202020204" pitchFamily="34" charset="0"/>
              </a:rPr>
              <a:t>Request Remote Control </a:t>
            </a:r>
            <a:r>
              <a:rPr lang="en-US" sz="1200" dirty="0">
                <a:latin typeface="Century Gothic" panose="020B0502020202020204" pitchFamily="34" charset="0"/>
              </a:rPr>
              <a:t>in Zoom during the tutoring session.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Refer to the following for the steps on how to do that:  </a:t>
            </a:r>
            <a:endParaRPr sz="1200" b="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1" dirty="0">
                <a:latin typeface="Century Gothic" panose="020B0502020202020204" pitchFamily="34" charset="0"/>
              </a:rPr>
              <a:t>Tutor Checklist-During Remote Tutoring Sessions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1" i="0" dirty="0">
                <a:solidFill>
                  <a:schemeClr val="dk1"/>
                </a:solidFill>
                <a:latin typeface="Century Gothic" panose="020B0502020202020204" pitchFamily="34" charset="0"/>
                <a:ea typeface="Calibri"/>
                <a:cs typeface="Calibri"/>
                <a:sym typeface="Calibri"/>
              </a:rPr>
              <a:t>Learner Instructions:</a:t>
            </a:r>
            <a:r>
              <a:rPr lang="en-US" sz="1200" dirty="0">
                <a:latin typeface="Century Gothic" panose="020B0502020202020204" pitchFamily="34" charset="0"/>
              </a:rPr>
              <a:t> </a:t>
            </a:r>
            <a:r>
              <a:rPr lang="en-US" sz="1200" b="1" dirty="0">
                <a:latin typeface="Century Gothic" panose="020B0502020202020204" pitchFamily="34" charset="0"/>
              </a:rPr>
              <a:t>L</a:t>
            </a:r>
            <a:r>
              <a:rPr lang="en-US" sz="1200" b="1" i="0" dirty="0">
                <a:solidFill>
                  <a:schemeClr val="dk1"/>
                </a:solidFill>
                <a:latin typeface="Century Gothic" panose="020B0502020202020204" pitchFamily="34" charset="0"/>
                <a:ea typeface="Calibri"/>
                <a:cs typeface="Calibri"/>
                <a:sym typeface="Calibri"/>
              </a:rPr>
              <a:t>et Tutor have Remote Control of your Computer During a Zoom Session</a:t>
            </a:r>
            <a:r>
              <a:rPr lang="en-US" sz="1200" b="0" i="0" dirty="0">
                <a:solidFill>
                  <a:schemeClr val="dk1"/>
                </a:solidFill>
                <a:latin typeface="Century Gothic" panose="020B0502020202020204" pitchFamily="34" charset="0"/>
                <a:ea typeface="Calibri"/>
                <a:cs typeface="Calibri"/>
                <a:sym typeface="Calibri"/>
              </a:rPr>
              <a:t> </a:t>
            </a:r>
          </a:p>
          <a:p>
            <a:pPr marL="181240" lvl="0" indent="-181240" algn="l" rtl="0">
              <a:spcBef>
                <a:spcPts val="0"/>
              </a:spcBef>
              <a:spcAft>
                <a:spcPts val="0"/>
              </a:spcAft>
              <a:buClr>
                <a:schemeClr val="dk1"/>
              </a:buClr>
              <a:buSzPts val="1200"/>
              <a:buFont typeface="Arial"/>
              <a:buChar char="•"/>
            </a:pPr>
            <a:endParaRPr lang="en-US" sz="1200" b="0" i="0" dirty="0">
              <a:solidFill>
                <a:schemeClr val="dk1"/>
              </a:solidFill>
              <a:latin typeface="Century Gothic" panose="020B0502020202020204" pitchFamily="34" charset="0"/>
              <a:cs typeface="Calibri"/>
              <a:sym typeface="Calibri"/>
            </a:endParaRPr>
          </a:p>
          <a:p>
            <a:pPr marL="181240" indent="-181240">
              <a:lnSpc>
                <a:spcPct val="107000"/>
              </a:lnSpc>
              <a:spcAft>
                <a:spcPts val="846"/>
              </a:spcAft>
              <a:buFont typeface="Arial" panose="020B0604020202020204" pitchFamily="34" charset="0"/>
              <a:buChar char="•"/>
            </a:pPr>
            <a:r>
              <a:rPr lang="en-US" sz="1200" b="1" dirty="0">
                <a:latin typeface="Century Gothic" panose="020B0502020202020204" pitchFamily="34" charset="0"/>
              </a:rPr>
              <a:t>IMPORTANT: </a:t>
            </a:r>
            <a:r>
              <a:rPr lang="en-US" sz="1200" dirty="0">
                <a:latin typeface="Century Gothic" panose="020B0502020202020204" pitchFamily="34" charset="0"/>
              </a:rPr>
              <a:t>Keep in mind the following: </a:t>
            </a:r>
          </a:p>
          <a:p>
            <a:pPr marL="628650" lvl="1" indent="-171450" algn="l" rtl="0">
              <a:spcBef>
                <a:spcPts val="0"/>
              </a:spcBef>
              <a:spcAft>
                <a:spcPts val="0"/>
              </a:spcAft>
              <a:buFont typeface="Arial" panose="020B0604020202020204" pitchFamily="34" charset="0"/>
              <a:buChar char="•"/>
            </a:pPr>
            <a:r>
              <a:rPr lang="en-US" sz="1200" dirty="0">
                <a:latin typeface="Century Gothic" panose="020B0502020202020204" pitchFamily="34" charset="0"/>
              </a:rPr>
              <a:t>Before using </a:t>
            </a:r>
            <a:r>
              <a:rPr lang="en-US" sz="1200" b="1" dirty="0">
                <a:latin typeface="Century Gothic" panose="020B0502020202020204" pitchFamily="34" charset="0"/>
              </a:rPr>
              <a:t>Remote Control</a:t>
            </a:r>
            <a:r>
              <a:rPr lang="en-US" sz="1200" dirty="0">
                <a:latin typeface="Century Gothic" panose="020B0502020202020204" pitchFamily="34" charset="0"/>
              </a:rPr>
              <a:t>, be sure to get permission from your organization first.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It is crucial that the learner understands what it means, and gives you informed consent.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It is somewhat invasive and must be done respectfully and honouring the confidentiality of the learner.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Don’t use the Request Remote Control feature first!  It should be a last resort.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First, try your best to teach the learner and the support person how to do things using Share screen and demonstrating.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CA" sz="1200" dirty="0">
                <a:latin typeface="Century Gothic" panose="020B0502020202020204" pitchFamily="34" charset="0"/>
              </a:rPr>
              <a:t>Use it if other ways do not work and the learner really needs to learn digital skills. </a:t>
            </a:r>
          </a:p>
          <a:p>
            <a:pPr marL="628650" lvl="1"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You may want to record the Zoom tutoring session in case of any possible accusations afterwards. </a:t>
            </a:r>
          </a:p>
          <a:p>
            <a:pPr marL="483306" lvl="1" fontAlgn="base"/>
            <a:endParaRPr lang="en-US" sz="1200" dirty="0">
              <a:latin typeface="Century Gothic" panose="020B0502020202020204" pitchFamily="34" charset="0"/>
            </a:endParaRPr>
          </a:p>
          <a:p>
            <a:pPr marL="26106" lvl="0" fontAlgn="base"/>
            <a:r>
              <a:rPr lang="en-US" sz="1200" dirty="0">
                <a:latin typeface="Century Gothic" panose="020B0502020202020204" pitchFamily="34" charset="0"/>
              </a:rPr>
              <a:t>*********************************************************************************************************************</a:t>
            </a:r>
          </a:p>
          <a:p>
            <a:pPr marL="181240" lvl="0" indent="-181240" algn="l" rtl="0">
              <a:spcBef>
                <a:spcPts val="0"/>
              </a:spcBef>
              <a:spcAft>
                <a:spcPts val="0"/>
              </a:spcAft>
              <a:buClr>
                <a:schemeClr val="dk1"/>
              </a:buClr>
              <a:buSzPts val="1200"/>
              <a:buFont typeface="Arial"/>
              <a:buChar char="•"/>
            </a:pPr>
            <a:endParaRPr sz="1200" dirty="0">
              <a:latin typeface="Century Gothic" panose="020B0502020202020204" pitchFamily="34" charset="0"/>
            </a:endParaRPr>
          </a:p>
          <a:p>
            <a:pPr marL="0" lvl="0" indent="0" algn="l" rtl="0">
              <a:spcBef>
                <a:spcPts val="0"/>
              </a:spcBef>
              <a:spcAft>
                <a:spcPts val="0"/>
              </a:spcAft>
              <a:buNone/>
            </a:pPr>
            <a:r>
              <a:rPr lang="en-US" sz="1200" b="1" dirty="0">
                <a:solidFill>
                  <a:srgbClr val="FF0000"/>
                </a:solidFill>
                <a:highlight>
                  <a:srgbClr val="C0C0C0"/>
                </a:highlight>
                <a:latin typeface="Century Gothic" panose="020B0502020202020204" pitchFamily="34" charset="0"/>
              </a:rPr>
              <a:t>Say to the Learner: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You did well today. </a:t>
            </a:r>
            <a:endParaRPr sz="120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So, what did you learn and practice today?</a:t>
            </a:r>
            <a:endParaRPr sz="1200" i="1" dirty="0">
              <a:latin typeface="Century Gothic" panose="020B0502020202020204" pitchFamily="34" charset="0"/>
            </a:endParaRPr>
          </a:p>
          <a:p>
            <a:pPr marL="457200" lvl="1" indent="0" algn="l" rtl="0">
              <a:spcBef>
                <a:spcPts val="0"/>
              </a:spcBef>
              <a:spcAft>
                <a:spcPts val="0"/>
              </a:spcAft>
              <a:buNone/>
            </a:pPr>
            <a:r>
              <a:rPr lang="en-US" sz="1200" b="0" i="1" dirty="0">
                <a:latin typeface="Century Gothic" panose="020B0502020202020204" pitchFamily="34" charset="0"/>
              </a:rPr>
              <a:t> Today, we learned and practiced how to:</a:t>
            </a:r>
            <a:endParaRPr sz="1200" i="1" dirty="0">
              <a:latin typeface="Century Gothic" panose="020B0502020202020204" pitchFamily="34" charset="0"/>
            </a:endParaRPr>
          </a:p>
          <a:p>
            <a:pPr marL="457200" lvl="1" indent="0" algn="l" rtl="0">
              <a:spcBef>
                <a:spcPts val="0"/>
              </a:spcBef>
              <a:spcAft>
                <a:spcPts val="0"/>
              </a:spcAft>
              <a:buNone/>
            </a:pPr>
            <a:r>
              <a:rPr lang="en-US" sz="1200" b="0" i="1" dirty="0">
                <a:latin typeface="Century Gothic" panose="020B0502020202020204" pitchFamily="34" charset="0"/>
              </a:rPr>
              <a:t> </a:t>
            </a:r>
            <a:r>
              <a:rPr lang="en-US" sz="1200" b="0" i="0" dirty="0">
                <a:latin typeface="Century Gothic" panose="020B0502020202020204" pitchFamily="34" charset="0"/>
              </a:rPr>
              <a:t>[o</a:t>
            </a:r>
            <a:r>
              <a:rPr lang="en-US" sz="1200" i="0" dirty="0">
                <a:latin typeface="Century Gothic" panose="020B0502020202020204" pitchFamily="34" charset="0"/>
              </a:rPr>
              <a:t>nly mention the parts you covered]</a:t>
            </a:r>
          </a:p>
          <a:p>
            <a:pPr marL="457200" lvl="1" indent="0" algn="l" rtl="0">
              <a:spcBef>
                <a:spcPts val="0"/>
              </a:spcBef>
              <a:spcAft>
                <a:spcPts val="0"/>
              </a:spcAft>
              <a:buNone/>
            </a:pPr>
            <a:endParaRPr sz="1200" b="0" i="0" dirty="0">
              <a:latin typeface="Century Gothic" panose="020B0502020202020204" pitchFamily="34" charset="0"/>
            </a:endParaRPr>
          </a:p>
          <a:p>
            <a:pPr marL="724959" marR="0" lvl="1" indent="-241652" algn="l" defTabSz="914400" rtl="0" eaLnBrk="1" fontAlgn="auto" latinLnBrk="0" hangingPunct="1">
              <a:lnSpc>
                <a:spcPct val="100000"/>
              </a:lnSpc>
              <a:spcBef>
                <a:spcPts val="0"/>
              </a:spcBef>
              <a:spcAft>
                <a:spcPts val="0"/>
              </a:spcAft>
              <a:buClr>
                <a:schemeClr val="dk1"/>
              </a:buClr>
              <a:buSzPts val="1300"/>
              <a:buFont typeface="Calibri"/>
              <a:buAutoNum type="arabicParenR"/>
              <a:tabLst/>
              <a:defRPr/>
            </a:pPr>
            <a:r>
              <a:rPr lang="en-US" sz="1200" i="1" dirty="0">
                <a:latin typeface="Century Gothic" panose="020B0502020202020204" pitchFamily="34" charset="0"/>
              </a:rPr>
              <a:t>Create an account on Indeed.ca</a:t>
            </a:r>
          </a:p>
          <a:p>
            <a:pPr marL="724959" marR="0" lvl="1" indent="-241652" algn="l" defTabSz="914400" rtl="0" eaLnBrk="1" fontAlgn="auto" latinLnBrk="0" hangingPunct="1">
              <a:lnSpc>
                <a:spcPct val="100000"/>
              </a:lnSpc>
              <a:spcBef>
                <a:spcPts val="0"/>
              </a:spcBef>
              <a:spcAft>
                <a:spcPts val="0"/>
              </a:spcAft>
              <a:buClr>
                <a:schemeClr val="dk1"/>
              </a:buClr>
              <a:buSzPts val="1300"/>
              <a:buFont typeface="Calibri"/>
              <a:buAutoNum type="arabicParenR"/>
              <a:tabLst/>
              <a:defRPr/>
            </a:pPr>
            <a:r>
              <a:rPr lang="en-US" sz="1200" i="1" dirty="0">
                <a:solidFill>
                  <a:schemeClr val="dk1"/>
                </a:solidFill>
                <a:latin typeface="Century Gothic" panose="020B0502020202020204" pitchFamily="34" charset="0"/>
                <a:ea typeface="Calibri"/>
                <a:cs typeface="Calibri"/>
                <a:sym typeface="Calibri"/>
              </a:rPr>
              <a:t>Fill out an Online Application Form on Indeed.ca; Steps 1-3 or 4-6 (for example)</a:t>
            </a:r>
          </a:p>
          <a:p>
            <a:pPr marL="483307" lvl="1" indent="0" algn="l" rtl="0">
              <a:spcBef>
                <a:spcPts val="0"/>
              </a:spcBef>
              <a:spcAft>
                <a:spcPts val="0"/>
              </a:spcAft>
              <a:buClr>
                <a:schemeClr val="dk1"/>
              </a:buClr>
              <a:buSzPts val="1300"/>
              <a:buFont typeface="Calibri"/>
              <a:buNone/>
            </a:pPr>
            <a:endParaRPr sz="1200" i="1" dirty="0">
              <a:latin typeface="Century Gothic" panose="020B0502020202020204" pitchFamily="34" charset="0"/>
            </a:endParaRPr>
          </a:p>
          <a:p>
            <a:pPr marL="171450" lvl="0" indent="-171450" algn="l" rtl="0">
              <a:spcBef>
                <a:spcPts val="0"/>
              </a:spcBef>
              <a:spcAft>
                <a:spcPts val="0"/>
              </a:spcAft>
              <a:buFont typeface="Arial" panose="020B0604020202020204" pitchFamily="34" charset="0"/>
              <a:buChar char="•"/>
            </a:pPr>
            <a:r>
              <a:rPr lang="en-US" sz="1200" b="0" i="1" dirty="0">
                <a:latin typeface="Century Gothic" panose="020B0502020202020204" pitchFamily="34" charset="0"/>
              </a:rPr>
              <a:t>It’s really important to review and practice as much as you can! Please do that before our next tutoring session. </a:t>
            </a:r>
            <a:endParaRPr sz="1200"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Watch the video again, as many times as you need.</a:t>
            </a:r>
            <a:endParaRPr sz="120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I’ve emailed you the link. Let/s make sure you can open it. </a:t>
            </a:r>
            <a:endParaRPr sz="1200" i="1" dirty="0">
              <a:latin typeface="Century Gothic" panose="020B0502020202020204" pitchFamily="34" charset="0"/>
            </a:endParaRPr>
          </a:p>
          <a:p>
            <a:pPr marL="483306" lvl="1" indent="0" algn="l" rtl="0">
              <a:spcBef>
                <a:spcPts val="0"/>
              </a:spcBef>
              <a:spcAft>
                <a:spcPts val="0"/>
              </a:spcAft>
              <a:buNone/>
            </a:pPr>
            <a:r>
              <a:rPr lang="en-US" sz="1200" b="0" i="1" dirty="0">
                <a:latin typeface="Century Gothic" panose="020B0502020202020204" pitchFamily="34" charset="0"/>
              </a:rPr>
              <a:t>(OR) </a:t>
            </a:r>
            <a:endParaRPr sz="1200" i="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sz="1200" b="0" i="1" dirty="0">
                <a:latin typeface="Century Gothic" panose="020B0502020202020204" pitchFamily="34" charset="0"/>
              </a:rPr>
              <a:t>We’ve put the link on your desktop. Here it is. Just click on it to watch the video. </a:t>
            </a:r>
            <a:endParaRPr sz="1200" i="1" dirty="0">
              <a:latin typeface="Century Gothic" panose="020B0502020202020204" pitchFamily="34" charset="0"/>
            </a:endParaRPr>
          </a:p>
          <a:p>
            <a:pPr marL="457200" lvl="1" indent="0" algn="l" rtl="0">
              <a:spcBef>
                <a:spcPts val="0"/>
              </a:spcBef>
              <a:spcAft>
                <a:spcPts val="0"/>
              </a:spcAft>
              <a:buNone/>
            </a:pPr>
            <a:r>
              <a:rPr lang="en-US" sz="1200" i="1" dirty="0">
                <a:latin typeface="Century Gothic" panose="020B0502020202020204" pitchFamily="34" charset="0"/>
              </a:rPr>
              <a:t>Let’s make sure it works ok. </a:t>
            </a:r>
            <a:endParaRPr sz="1200" b="0" i="1" dirty="0">
              <a:latin typeface="Century Gothic" panose="020B0502020202020204" pitchFamily="34" charset="0"/>
            </a:endParaRPr>
          </a:p>
          <a:p>
            <a:pPr marL="0" lvl="0" indent="0" algn="l" rtl="0">
              <a:spcBef>
                <a:spcPts val="0"/>
              </a:spcBef>
              <a:spcAft>
                <a:spcPts val="0"/>
              </a:spcAft>
              <a:buNone/>
            </a:pPr>
            <a:endParaRPr sz="1200" b="0" dirty="0">
              <a:latin typeface="Century Gothic" panose="020B0502020202020204" pitchFamily="34" charset="0"/>
            </a:endParaRPr>
          </a:p>
          <a:p>
            <a:pPr marL="0" lvl="0" indent="0" algn="l" rtl="0">
              <a:spcBef>
                <a:spcPts val="0"/>
              </a:spcBef>
              <a:spcAft>
                <a:spcPts val="0"/>
              </a:spcAft>
              <a:buClr>
                <a:srgbClr val="000000"/>
              </a:buClr>
              <a:buSzPts val="1200"/>
              <a:buFont typeface="Calibri"/>
              <a:buNone/>
            </a:pPr>
            <a:r>
              <a:rPr lang="en-US" sz="1200" b="1" i="0" u="sng" dirty="0">
                <a:solidFill>
                  <a:srgbClr val="000000"/>
                </a:solidFill>
                <a:latin typeface="Century Gothic" panose="020B0502020202020204" pitchFamily="34" charset="0"/>
              </a:rPr>
              <a:t>[Practice Plan]</a:t>
            </a:r>
            <a:endParaRPr sz="1200" dirty="0">
              <a:latin typeface="Century Gothic" panose="020B0502020202020204" pitchFamily="34" charset="0"/>
            </a:endParaRPr>
          </a:p>
          <a:p>
            <a:pPr marL="0" lvl="0" indent="0" algn="l" rtl="0">
              <a:spcBef>
                <a:spcPts val="0"/>
              </a:spcBef>
              <a:spcAft>
                <a:spcPts val="0"/>
              </a:spcAft>
              <a:buClr>
                <a:schemeClr val="dk1"/>
              </a:buClr>
              <a:buSzPts val="1200"/>
              <a:buFont typeface="Calibri"/>
              <a:buNone/>
            </a:pPr>
            <a:endParaRPr sz="1200" b="1" i="0" u="sng" dirty="0">
              <a:solidFill>
                <a:srgbClr val="000000"/>
              </a:solidFill>
              <a:latin typeface="Century Gothic" panose="020B0502020202020204" pitchFamily="34" charset="0"/>
            </a:endParaRPr>
          </a:p>
          <a:p>
            <a:pPr marL="0" lvl="0" indent="0" algn="l" rtl="0">
              <a:spcBef>
                <a:spcPts val="0"/>
              </a:spcBef>
              <a:spcAft>
                <a:spcPts val="0"/>
              </a:spcAft>
              <a:buClr>
                <a:srgbClr val="000000"/>
              </a:buClr>
              <a:buSzPts val="1200"/>
              <a:buFont typeface="Calibri"/>
              <a:buNone/>
            </a:pPr>
            <a:r>
              <a:rPr lang="en-US" sz="1200" b="1" i="0" u="none" dirty="0">
                <a:solidFill>
                  <a:srgbClr val="000000"/>
                </a:solidFill>
                <a:latin typeface="Century Gothic" panose="020B0502020202020204" pitchFamily="34" charset="0"/>
              </a:rPr>
              <a:t>Preparation</a:t>
            </a:r>
            <a:endParaRPr sz="1200" dirty="0">
              <a:latin typeface="Century Gothic" panose="020B0502020202020204" pitchFamily="34" charset="0"/>
            </a:endParaRPr>
          </a:p>
          <a:p>
            <a:pPr marL="302066" lvl="0" indent="-302066" algn="l" rtl="0">
              <a:spcBef>
                <a:spcPts val="0"/>
              </a:spcBef>
              <a:spcAft>
                <a:spcPts val="0"/>
              </a:spcAft>
              <a:buClr>
                <a:srgbClr val="000000"/>
              </a:buClr>
              <a:buSzPts val="1200"/>
              <a:buFont typeface="Arial"/>
              <a:buChar char="•"/>
            </a:pPr>
            <a:endParaRPr lang="en-US" sz="1200" b="0" i="0" u="none" dirty="0">
              <a:solidFill>
                <a:srgbClr val="000000"/>
              </a:solidFill>
              <a:latin typeface="Century Gothic" panose="020B0502020202020204" pitchFamily="34" charset="0"/>
            </a:endParaRPr>
          </a:p>
          <a:p>
            <a:pPr marL="302066" lvl="0" indent="-302066" algn="l" rtl="0">
              <a:spcBef>
                <a:spcPts val="0"/>
              </a:spcBef>
              <a:spcAft>
                <a:spcPts val="0"/>
              </a:spcAft>
              <a:buClr>
                <a:srgbClr val="000000"/>
              </a:buClr>
              <a:buSzPts val="1200"/>
              <a:buFont typeface="Arial"/>
              <a:buChar char="•"/>
            </a:pPr>
            <a:r>
              <a:rPr lang="en-US" sz="1200" b="0" i="0" u="none" dirty="0">
                <a:solidFill>
                  <a:srgbClr val="000000"/>
                </a:solidFill>
                <a:latin typeface="Century Gothic" panose="020B0502020202020204" pitchFamily="34" charset="0"/>
              </a:rPr>
              <a:t>For Step 5: Check the learner knows the name of the folder containing the cover letter and reference letter. For example, “Job Search Documents”. </a:t>
            </a:r>
          </a:p>
          <a:p>
            <a:pPr marL="302066" lvl="0" indent="-302066" algn="l" rtl="0">
              <a:spcBef>
                <a:spcPts val="0"/>
              </a:spcBef>
              <a:spcAft>
                <a:spcPts val="0"/>
              </a:spcAft>
              <a:buClr>
                <a:srgbClr val="000000"/>
              </a:buClr>
              <a:buSzPts val="1200"/>
              <a:buFont typeface="Arial"/>
              <a:buChar char="•"/>
            </a:pPr>
            <a:r>
              <a:rPr lang="en-US" sz="1200" b="0" i="0" u="none" dirty="0">
                <a:solidFill>
                  <a:srgbClr val="000000"/>
                </a:solidFill>
                <a:latin typeface="Century Gothic" panose="020B0502020202020204" pitchFamily="34" charset="0"/>
              </a:rPr>
              <a:t>Check that they also know where the folder is on their computer.  They need this folder to practice Step Five. </a:t>
            </a:r>
          </a:p>
          <a:p>
            <a:pPr marL="302066" lvl="0" indent="-302066" algn="l" rtl="0">
              <a:spcBef>
                <a:spcPts val="0"/>
              </a:spcBef>
              <a:spcAft>
                <a:spcPts val="0"/>
              </a:spcAft>
              <a:buClr>
                <a:srgbClr val="000000"/>
              </a:buClr>
              <a:buSzPts val="1200"/>
              <a:buFont typeface="Arial"/>
              <a:buChar char="•"/>
            </a:pPr>
            <a:r>
              <a:rPr lang="en-US" sz="1200" b="0" i="0" u="none" dirty="0">
                <a:solidFill>
                  <a:srgbClr val="000000"/>
                </a:solidFill>
                <a:latin typeface="Century Gothic" panose="020B0502020202020204" pitchFamily="34" charset="0"/>
              </a:rPr>
              <a:t>If they are using a different computer at home, have the support person help them create this folder on their computer Desktop. Email the cover letter and reference letter to the learner and /or support person for them to download and save in that folder. </a:t>
            </a:r>
            <a:endParaRPr sz="1200" dirty="0">
              <a:latin typeface="Century Gothic" panose="020B0502020202020204" pitchFamily="34" charset="0"/>
            </a:endParaRPr>
          </a:p>
          <a:p>
            <a:pPr marL="0" lvl="0" indent="0" algn="l" rtl="0">
              <a:spcBef>
                <a:spcPts val="0"/>
              </a:spcBef>
              <a:spcAft>
                <a:spcPts val="0"/>
              </a:spcAft>
              <a:buClr>
                <a:schemeClr val="dk1"/>
              </a:buClr>
              <a:buSzPts val="1200"/>
              <a:buFont typeface="Calibri"/>
              <a:buNone/>
            </a:pPr>
            <a:endParaRPr sz="1200" b="0" i="0" dirty="0">
              <a:solidFill>
                <a:srgbClr val="000000"/>
              </a:solidFill>
              <a:latin typeface="Century Gothic" panose="020B0502020202020204" pitchFamily="34" charset="0"/>
            </a:endParaRPr>
          </a:p>
          <a:p>
            <a:pPr marL="0" lvl="0" indent="0" algn="l" rtl="0">
              <a:spcBef>
                <a:spcPts val="0"/>
              </a:spcBef>
              <a:spcAft>
                <a:spcPts val="0"/>
              </a:spcAft>
              <a:buClr>
                <a:srgbClr val="000000"/>
              </a:buClr>
              <a:buSzPts val="1200"/>
              <a:buFont typeface="Calibri"/>
              <a:buNone/>
            </a:pPr>
            <a:r>
              <a:rPr lang="en-US" sz="1200" b="1" i="0" dirty="0">
                <a:solidFill>
                  <a:srgbClr val="000000"/>
                </a:solidFill>
                <a:latin typeface="Century Gothic" panose="020B0502020202020204" pitchFamily="34" charset="0"/>
              </a:rPr>
              <a:t>Say to the learner:</a:t>
            </a:r>
            <a:endParaRPr sz="1200"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r>
              <a:rPr lang="en-US" sz="1200" b="0" i="1" dirty="0">
                <a:latin typeface="Century Gothic" panose="020B0502020202020204" pitchFamily="34" charset="0"/>
              </a:rPr>
              <a:t>P</a:t>
            </a:r>
            <a:r>
              <a:rPr lang="en-US" sz="1200" i="1" dirty="0">
                <a:latin typeface="Century Gothic" panose="020B0502020202020204" pitchFamily="34" charset="0"/>
              </a:rPr>
              <a:t>ractice at least three more times before our next session. </a:t>
            </a:r>
            <a:endParaRPr sz="1200" b="0" i="1" dirty="0">
              <a:solidFill>
                <a:srgbClr val="000000"/>
              </a:solidFill>
              <a:latin typeface="Century Gothic" panose="020B0502020202020204" pitchFamily="34" charset="0"/>
            </a:endParaRPr>
          </a:p>
          <a:p>
            <a:pPr marL="0" lvl="0" indent="0" algn="l" rtl="0">
              <a:spcBef>
                <a:spcPts val="0"/>
              </a:spcBef>
              <a:spcAft>
                <a:spcPts val="0"/>
              </a:spcAft>
              <a:buClr>
                <a:srgbClr val="000000"/>
              </a:buClr>
              <a:buSzPts val="1200"/>
              <a:buFont typeface="Arial"/>
              <a:buNone/>
            </a:pPr>
            <a:r>
              <a:rPr lang="en-US" sz="1200" b="0" i="1" dirty="0">
                <a:solidFill>
                  <a:srgbClr val="000000"/>
                </a:solidFill>
                <a:latin typeface="Century Gothic" panose="020B0502020202020204" pitchFamily="34" charset="0"/>
              </a:rPr>
              <a:t>Here is what to practice: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I will email you the link to the video lesson.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Open the link and watch the video as many times as you want.</a:t>
            </a:r>
            <a:endParaRPr lang="en-US" sz="1200" b="0" i="1" dirty="0">
              <a:solidFill>
                <a:schemeClr val="dk1"/>
              </a:solidFill>
              <a:latin typeface="Century Gothic" panose="020B0502020202020204" pitchFamily="34" charset="0"/>
            </a:endParaRPr>
          </a:p>
          <a:p>
            <a:pPr marL="638440" lvl="1" indent="-181240" algn="l" rtl="0">
              <a:spcBef>
                <a:spcPts val="0"/>
              </a:spcBef>
              <a:spcAft>
                <a:spcPts val="0"/>
              </a:spcAft>
              <a:buClr>
                <a:srgbClr val="000000"/>
              </a:buClr>
              <a:buSzPts val="1200"/>
              <a:buFont typeface="Arial"/>
              <a:buChar char="•"/>
            </a:pPr>
            <a:endParaRPr lang="en-US" sz="1200" b="0" i="1" dirty="0">
              <a:solidFill>
                <a:srgbClr val="000000"/>
              </a:solidFill>
              <a:latin typeface="Century Gothic" panose="020B0502020202020204" pitchFamily="34" charset="0"/>
            </a:endParaRP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Go to the Indeed Canada website.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Search for jobs using the “What” (Job Title) box and the “Where”(location) box.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Put “Stocker” in the “What box (or another job relevant to the learner)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Put “Vancouver” in the “Where” box (or the location relevant to the learner)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Choose one of the job postings that come up for that job title. But be sure to choose one that includes “Apply Now”</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Click on “Apply Now” and try to fill out the job application form, like we practiced.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It’s ok if you just fill out a few steps. You don’t have to fill it all out.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You don’t have to submit the application. </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Just practice filling out the form.</a:t>
            </a: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You can show me at our next session.</a:t>
            </a:r>
            <a:endParaRPr lang="en-US" sz="1200" b="0" i="1" dirty="0">
              <a:solidFill>
                <a:schemeClr val="dk1"/>
              </a:solidFill>
              <a:latin typeface="Century Gothic" panose="020B0502020202020204" pitchFamily="34" charset="0"/>
            </a:endParaRPr>
          </a:p>
          <a:p>
            <a:pPr marL="638440" lvl="1" indent="-181240" algn="l" rtl="0">
              <a:spcBef>
                <a:spcPts val="0"/>
              </a:spcBef>
              <a:spcAft>
                <a:spcPts val="0"/>
              </a:spcAft>
              <a:buClr>
                <a:srgbClr val="000000"/>
              </a:buClr>
              <a:buSzPts val="1200"/>
              <a:buFont typeface="Arial"/>
              <a:buChar char="•"/>
            </a:pPr>
            <a:r>
              <a:rPr lang="en-US" sz="1200" b="0" i="1" dirty="0">
                <a:solidFill>
                  <a:srgbClr val="000000"/>
                </a:solidFill>
                <a:latin typeface="Century Gothic" panose="020B0502020202020204" pitchFamily="34" charset="0"/>
              </a:rPr>
              <a:t>I will email you this Practice Plan. Please reply to the email so I know you got it and have what you need to do the practice.</a:t>
            </a:r>
            <a:endParaRPr sz="1200" i="1" dirty="0">
              <a:latin typeface="Century Gothic" panose="020B0502020202020204" pitchFamily="34" charset="0"/>
            </a:endParaRPr>
          </a:p>
          <a:p>
            <a:pPr marL="302066" lvl="0" indent="-225866" algn="l" rtl="0">
              <a:spcBef>
                <a:spcPts val="0"/>
              </a:spcBef>
              <a:spcAft>
                <a:spcPts val="0"/>
              </a:spcAft>
              <a:buClr>
                <a:schemeClr val="dk1"/>
              </a:buClr>
              <a:buSzPts val="1200"/>
              <a:buFont typeface="Arial"/>
              <a:buNone/>
            </a:pPr>
            <a:endParaRPr sz="1200" b="0" i="0" dirty="0">
              <a:solidFill>
                <a:srgbClr val="000000"/>
              </a:solidFill>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[Get learner to confirm they will practice and tell you when. Get specific.] </a:t>
            </a:r>
            <a:endParaRPr sz="1200" dirty="0">
              <a:latin typeface="Century Gothic" panose="020B0502020202020204" pitchFamily="34" charset="0"/>
            </a:endParaRPr>
          </a:p>
          <a:p>
            <a:pPr marL="302066" lvl="0" indent="-302066" algn="l" rtl="0">
              <a:spcBef>
                <a:spcPts val="0"/>
              </a:spcBef>
              <a:spcAft>
                <a:spcPts val="0"/>
              </a:spcAft>
              <a:buClr>
                <a:schemeClr val="dk1"/>
              </a:buClr>
              <a:buSzPts val="1200"/>
              <a:buFont typeface="Arial"/>
              <a:buChar char="•"/>
            </a:pPr>
            <a:r>
              <a:rPr lang="en-US" sz="1200" i="1" dirty="0">
                <a:latin typeface="Century Gothic" panose="020B0502020202020204" pitchFamily="34" charset="0"/>
              </a:rPr>
              <a:t>When are you going to do the practice? How many times ? etc. </a:t>
            </a:r>
            <a:endParaRPr sz="1200" i="1" dirty="0">
              <a:latin typeface="Century Gothic" panose="020B0502020202020204" pitchFamily="34" charset="0"/>
            </a:endParaRPr>
          </a:p>
          <a:p>
            <a:pPr marL="0" lvl="0" indent="0" algn="l" rtl="0">
              <a:spcBef>
                <a:spcPts val="0"/>
              </a:spcBef>
              <a:spcAft>
                <a:spcPts val="0"/>
              </a:spcAft>
              <a:buClr>
                <a:schemeClr val="dk1"/>
              </a:buClr>
              <a:buSzPts val="1200"/>
              <a:buFont typeface="Arial"/>
              <a:buNone/>
            </a:pPr>
            <a:endParaRPr sz="1200" b="0" i="0" u="none" dirty="0">
              <a:solidFill>
                <a:srgbClr val="000000"/>
              </a:solidFill>
              <a:latin typeface="Century Gothic" panose="020B0502020202020204" pitchFamily="34" charset="0"/>
            </a:endParaRPr>
          </a:p>
          <a:p>
            <a:pPr marL="0" lvl="0" indent="0" algn="l" rtl="0">
              <a:spcBef>
                <a:spcPts val="0"/>
              </a:spcBef>
              <a:spcAft>
                <a:spcPts val="0"/>
              </a:spcAft>
              <a:buNone/>
            </a:pPr>
            <a:r>
              <a:rPr lang="en-US" sz="1200" b="1" u="none" dirty="0">
                <a:latin typeface="Century Gothic" panose="020B0502020202020204" pitchFamily="34" charset="0"/>
              </a:rPr>
              <a:t>Instructions for the Tutor:</a:t>
            </a:r>
            <a:endParaRPr sz="1200" dirty="0">
              <a:latin typeface="Century Gothic" panose="020B0502020202020204" pitchFamily="34" charset="0"/>
            </a:endParaRPr>
          </a:p>
          <a:p>
            <a:pPr marL="0" lvl="0" indent="0" algn="l" rtl="0">
              <a:spcBef>
                <a:spcPts val="0"/>
              </a:spcBef>
              <a:spcAft>
                <a:spcPts val="0"/>
              </a:spcAft>
              <a:buNone/>
            </a:pPr>
            <a:r>
              <a:rPr lang="en-US" sz="1200" b="0" u="none" dirty="0">
                <a:latin typeface="Century Gothic" panose="020B0502020202020204" pitchFamily="34" charset="0"/>
              </a:rPr>
              <a:t>Email the Practice to the learner, and if relevant to the home support person. </a:t>
            </a:r>
            <a:endParaRPr sz="1200" dirty="0">
              <a:latin typeface="Century Gothic" panose="020B0502020202020204" pitchFamily="34" charset="0"/>
            </a:endParaRPr>
          </a:p>
          <a:p>
            <a:pPr marL="0" lvl="0" indent="0" algn="l" rtl="0">
              <a:spcBef>
                <a:spcPts val="0"/>
              </a:spcBef>
              <a:spcAft>
                <a:spcPts val="0"/>
              </a:spcAft>
              <a:buNone/>
            </a:pPr>
            <a:endParaRPr sz="1200" b="1" u="sng" dirty="0">
              <a:latin typeface="Century Gothic" panose="020B0502020202020204" pitchFamily="34" charset="0"/>
            </a:endParaRPr>
          </a:p>
          <a:p>
            <a:pPr marL="0" lvl="0" indent="0" algn="l" rtl="0">
              <a:spcBef>
                <a:spcPts val="0"/>
              </a:spcBef>
              <a:spcAft>
                <a:spcPts val="0"/>
              </a:spcAft>
              <a:buNone/>
            </a:pPr>
            <a:endParaRPr sz="1200" b="1" u="sng" dirty="0">
              <a:latin typeface="Century Gothic" panose="020B0502020202020204" pitchFamily="34" charset="0"/>
            </a:endParaRPr>
          </a:p>
          <a:p>
            <a:pPr marL="0" lvl="0" indent="0" algn="l" rtl="0">
              <a:spcBef>
                <a:spcPts val="0"/>
              </a:spcBef>
              <a:spcAft>
                <a:spcPts val="0"/>
              </a:spcAft>
              <a:buNone/>
            </a:pPr>
            <a:endParaRPr dirty="0"/>
          </a:p>
        </p:txBody>
      </p:sp>
      <p:sp>
        <p:nvSpPr>
          <p:cNvPr id="327" name="Google Shape;327;p2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Instructions for the Tutor:</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Confirm the next tutoring session.</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Clarify any support in-between sessions if you are offering that.  </a:t>
            </a:r>
            <a:endParaRPr dirty="0">
              <a:latin typeface="Century Gothic" panose="020B0502020202020204" pitchFamily="34" charset="0"/>
            </a:endParaRPr>
          </a:p>
          <a:p>
            <a:pPr marL="483306" lvl="1" indent="0" algn="l" rtl="0">
              <a:spcBef>
                <a:spcPts val="0"/>
              </a:spcBef>
              <a:spcAft>
                <a:spcPts val="0"/>
              </a:spcAft>
              <a:buNone/>
            </a:pPr>
            <a:r>
              <a:rPr lang="en-US" dirty="0">
                <a:latin typeface="Century Gothic" panose="020B0502020202020204" pitchFamily="34" charset="0"/>
              </a:rPr>
              <a:t>If offering support outside the session time, put boundaries, be clear about when and how you are giving support. </a:t>
            </a:r>
            <a:endParaRPr dirty="0">
              <a:latin typeface="Century Gothic" panose="020B0502020202020204" pitchFamily="34" charset="0"/>
            </a:endParaRPr>
          </a:p>
          <a:p>
            <a:pPr marL="0" lvl="0" indent="0" algn="l" rtl="0">
              <a:spcBef>
                <a:spcPts val="0"/>
              </a:spcBef>
              <a:spcAft>
                <a:spcPts val="0"/>
              </a:spcAft>
              <a:buNone/>
            </a:pPr>
            <a:br>
              <a:rPr lang="en-US" dirty="0">
                <a:latin typeface="Century Gothic" panose="020B0502020202020204" pitchFamily="34" charset="0"/>
              </a:rPr>
            </a:br>
            <a:r>
              <a:rPr lang="en-US" b="1" dirty="0">
                <a:latin typeface="Century Gothic" panose="020B0502020202020204" pitchFamily="34" charset="0"/>
              </a:rPr>
              <a:t>Say to the Learner. </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e.g. Great work today! etc. </a:t>
            </a:r>
            <a:endParaRPr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Let’s meet again on X date at X time. Does that work for you? </a:t>
            </a:r>
            <a:endParaRPr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Wonderful. </a:t>
            </a:r>
            <a:endParaRPr i="1"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[If offering support before next session:]</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If you need support before our next session, please ......... </a:t>
            </a:r>
            <a:endParaRPr i="1"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[For remote support:] </a:t>
            </a:r>
            <a:endParaRPr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I will send you the Zoom link the day before the tutoring session. </a:t>
            </a:r>
            <a:endParaRPr i="1" dirty="0">
              <a:latin typeface="Century Gothic" panose="020B0502020202020204" pitchFamily="34" charset="0"/>
            </a:endParaRPr>
          </a:p>
          <a:p>
            <a:pPr marL="0" lvl="0" indent="0" algn="l" rtl="0">
              <a:spcBef>
                <a:spcPts val="0"/>
              </a:spcBef>
              <a:spcAft>
                <a:spcPts val="0"/>
              </a:spcAft>
              <a:buNone/>
            </a:pPr>
            <a:r>
              <a:rPr lang="en-US" i="1" dirty="0">
                <a:latin typeface="Century Gothic" panose="020B0502020202020204" pitchFamily="34" charset="0"/>
              </a:rPr>
              <a:t>etc. </a:t>
            </a:r>
            <a:endParaRPr i="1" dirty="0">
              <a:latin typeface="Century Gothic" panose="020B0502020202020204" pitchFamily="34" charset="0"/>
            </a:endParaRPr>
          </a:p>
          <a:p>
            <a:pPr marL="0" lvl="0" indent="0" algn="l" rtl="0">
              <a:spcBef>
                <a:spcPts val="0"/>
              </a:spcBef>
              <a:spcAft>
                <a:spcPts val="0"/>
              </a:spcAft>
              <a:buNone/>
            </a:pPr>
            <a:endParaRPr dirty="0"/>
          </a:p>
        </p:txBody>
      </p:sp>
      <p:sp>
        <p:nvSpPr>
          <p:cNvPr id="336" name="Google Shape;336;p2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Bye and see you on X date at X time.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Century Gothic" panose="020B0502020202020204" pitchFamily="34" charset="0"/>
              </a:rPr>
              <a:t>Keep practicing !</a:t>
            </a:r>
          </a:p>
          <a:p>
            <a:pPr marL="0" lvl="0" indent="0" algn="l" rtl="0">
              <a:spcBef>
                <a:spcPts val="0"/>
              </a:spcBef>
              <a:spcAft>
                <a:spcPts val="0"/>
              </a:spcAft>
              <a:buNone/>
            </a:pPr>
            <a:endParaRPr dirty="0"/>
          </a:p>
        </p:txBody>
      </p:sp>
      <p:sp>
        <p:nvSpPr>
          <p:cNvPr id="344" name="Google Shape;344;p2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u="none" dirty="0">
                <a:highlight>
                  <a:srgbClr val="FFFF00"/>
                </a:highlight>
                <a:latin typeface="Century Gothic" panose="020B0502020202020204" pitchFamily="34" charset="0"/>
              </a:rPr>
              <a:t>Slide hidden from the learner</a:t>
            </a:r>
          </a:p>
          <a:p>
            <a:endParaRPr lang="en-US" b="1"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Information for the Tutor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These skills are specifically reviewed in this lesson.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It is assumed the learner has already learned these skills and is doing this lesson as a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Century Gothic" panose="020B0502020202020204" pitchFamily="34" charset="0"/>
                <a:ea typeface="Calibri"/>
                <a:cs typeface="Calibri"/>
                <a:sym typeface="Calibri"/>
              </a:rPr>
              <a:t>Create an Indeed Account</a:t>
            </a:r>
            <a:endParaRPr lang="en-CA" sz="1200" b="1" dirty="0">
              <a:solidFill>
                <a:srgbClr val="000000"/>
              </a:solidFill>
              <a:latin typeface="Century Gothic" panose="020B0502020202020204" pitchFamily="34" charset="0"/>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that you need to create an account (to get the most from Indeed)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Sign in to Indeed.ca, if you already have an account, using your email address and password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Know where to click and then type to enter your email and password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Know where to click when you see “I am human”.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Recognize links: “Create an account”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dirty="0">
              <a:solidFill>
                <a:srgbClr val="000000"/>
              </a:solidFill>
              <a:latin typeface="Century Gothic" panose="020B0502020202020204" pitchFamily="34" charset="0"/>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how you can create an account (using your existing Google, Facebook or Apple accounts or using an email address and password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the password for Indeed needs to be different from your email password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what a good password looks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it’s important to record your password and keep it in a private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when you’d want to check or not check “Keep me signed in on this device”.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Know how to uncheck a box that is already checked (“Keep me signed in on this device”)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Recognize icons: “Create Account”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what “Verify your email to continue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Know what to do to “Verify your email”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Open email Inbox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Find the email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Open the email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Know where to click: on “Confirm your Indeed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solidFill>
                  <a:srgbClr val="000000"/>
                </a:solidFill>
                <a:latin typeface="Century Gothic" panose="020B0502020202020204" pitchFamily="34" charset="0"/>
                <a:ea typeface="Calibri"/>
                <a:cs typeface="Calibri"/>
                <a:sym typeface="Calibri"/>
              </a:rPr>
              <a:t>Understand that you are signed into your Indeed account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dirty="0">
              <a:solidFill>
                <a:srgbClr val="000000"/>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000000"/>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Century Gothic" panose="020B0502020202020204" pitchFamily="34" charset="0"/>
                <a:ea typeface="Calibri"/>
                <a:cs typeface="Calibri"/>
                <a:sym typeface="Calibri"/>
              </a:rPr>
              <a:t>Fill out an Online Application Form on Indeed.ca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dk1"/>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dk1"/>
                </a:solidFill>
                <a:latin typeface="Century Gothic" panose="020B0502020202020204" pitchFamily="34" charset="0"/>
                <a:ea typeface="Calibri"/>
                <a:cs typeface="Calibri"/>
                <a:sym typeface="Calibri"/>
              </a:rPr>
              <a:t>Enter your Contact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where and how to enter your personal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Read the heading (Name, etc.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which text box each heading refers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Click in the text box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Type the relevant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what “optional” means on a form and when it’s good to include that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icons and links: “Continue”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dk1"/>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dk1"/>
                </a:solidFill>
                <a:latin typeface="Century Gothic" panose="020B0502020202020204" pitchFamily="34" charset="0"/>
                <a:ea typeface="Calibri"/>
                <a:cs typeface="Calibri"/>
                <a:sym typeface="Calibri"/>
              </a:rPr>
              <a:t>Add a Resume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Add a resume to your Indeed application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you can upload a resume if you already have 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that “upload resume” is a link and you need to click on 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a pop-up menu and how to use it: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Find your resume file on your computer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Choose your resume file: double click on 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that your resume was uploaded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to click on “Continue” to go to the next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dk1"/>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dk1"/>
                </a:solidFill>
                <a:latin typeface="Century Gothic" panose="020B0502020202020204" pitchFamily="34" charset="0"/>
                <a:ea typeface="Calibri"/>
                <a:cs typeface="Calibri"/>
                <a:sym typeface="Calibri"/>
              </a:rPr>
              <a:t>Answer Questions from the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that the questions from the employer will differ depending on the job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how to answer the employer’s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Click in the text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Type your answer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to click on “Continue” to go to the next step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dk1"/>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dk1"/>
                </a:solidFill>
                <a:latin typeface="Century Gothic" panose="020B0502020202020204" pitchFamily="34" charset="0"/>
                <a:ea typeface="Calibri"/>
                <a:cs typeface="Calibri"/>
                <a:sym typeface="Calibri"/>
              </a:rPr>
              <a:t>Enter a Past Job that Shows Relevant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what “relevant experience”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how to enter the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Read the headings (Job Title, Company)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Click in the text boxes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Type your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to click on “Continue” to go to the next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dk1"/>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dk1"/>
                </a:solidFill>
                <a:latin typeface="Century Gothic" panose="020B0502020202020204" pitchFamily="34" charset="0"/>
                <a:ea typeface="Calibri"/>
                <a:cs typeface="Calibri"/>
                <a:sym typeface="Calibri"/>
              </a:rPr>
              <a:t>Include any Supporting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you have two choices: “Apply without cover letter” or “Write Cover letter”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when to apply without a cover letter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that “Apply without cover letter” and “Write cover letter” are both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you can click on  “Write Cover Letter ” then type in the box to write your letter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Scroll down to the bottom to see links for the next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what to do when you see “Additional documents (optional)”: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that “Upload file” is a link and you need to click on it to add files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a pop-up menu and how to use it: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Find a file on your computer:</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Choose and open the folder containing the file</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Choose the file and double click on 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Recognize that your file was uploaded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to click on ”Review your application” to go to the next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dk1"/>
              </a:solidFill>
              <a:latin typeface="Century Gothic" panose="020B0502020202020204" pitchFamily="34" charset="0"/>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dk1"/>
                </a:solidFill>
                <a:latin typeface="Century Gothic" panose="020B0502020202020204" pitchFamily="34" charset="0"/>
                <a:ea typeface="Calibri"/>
                <a:cs typeface="Calibri"/>
                <a:sym typeface="Calibri"/>
              </a:rPr>
              <a:t>Please Review your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why it’s important to review your application before sending it: The information matches your resume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that it’s important to check the spelling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How to check the entire document using scroll up and down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what it means: “Notify me by email when similar jobs are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where to click to enable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the last step is “submit your application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Know where to click to submit your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how to know if your application has been sent / submitted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dk1"/>
                </a:solidFill>
                <a:latin typeface="Century Gothic" panose="020B0502020202020204" pitchFamily="34" charset="0"/>
                <a:ea typeface="Calibri"/>
                <a:cs typeface="Calibri"/>
                <a:sym typeface="Calibri"/>
              </a:rPr>
              <a:t>Understand that you need to check your email Inbox each day for emails from potential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84E55262-9676-444A-98B3-692BE02459E9}" type="slidenum">
              <a:rPr lang="en-US" smtClean="0"/>
              <a:t>3</a:t>
            </a:fld>
            <a:endParaRPr lang="en-US" dirty="0"/>
          </a:p>
        </p:txBody>
      </p:sp>
    </p:spTree>
    <p:extLst>
      <p:ext uri="{BB962C8B-B14F-4D97-AF65-F5344CB8AC3E}">
        <p14:creationId xmlns:p14="http://schemas.microsoft.com/office/powerpoint/2010/main" val="323209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u="none" dirty="0">
                <a:latin typeface="Century Gothic" panose="020B0502020202020204" pitchFamily="34" charset="0"/>
              </a:rPr>
              <a:t>Slide hidden from learner</a:t>
            </a:r>
            <a:endParaRPr lang="en-US" sz="1200" b="1"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This PowerPoint lesson contains everything the tutor needs: the lesson notes, suggested instructional language, the links to the video lesson(s), and also Practice for each part.  ​</a:t>
            </a:r>
            <a:endParaRPr sz="1200"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dirty="0">
                <a:latin typeface="Century Gothic" panose="020B0502020202020204" pitchFamily="34" charset="0"/>
              </a:rPr>
              <a:t>IMPORTANT</a:t>
            </a:r>
            <a:br>
              <a:rPr lang="en-CA" sz="1200" b="1" dirty="0">
                <a:latin typeface="Century Gothic" panose="020B0502020202020204" pitchFamily="34" charset="0"/>
              </a:rPr>
            </a:br>
            <a:r>
              <a:rPr lang="en-CA" sz="1200" dirty="0">
                <a:latin typeface="Century Gothic" panose="020B0502020202020204" pitchFamily="34" charset="0"/>
              </a:rPr>
              <a:t>Read through the </a:t>
            </a:r>
            <a:r>
              <a:rPr lang="en-CA" sz="1200" b="1" u="sng" dirty="0">
                <a:latin typeface="Century Gothic" panose="020B0502020202020204" pitchFamily="34" charset="0"/>
              </a:rPr>
              <a:t>entire lesson </a:t>
            </a:r>
            <a:r>
              <a:rPr lang="en-CA" sz="1200" dirty="0">
                <a:latin typeface="Century Gothic" panose="020B0502020202020204" pitchFamily="34" charset="0"/>
              </a:rPr>
              <a:t>a few days before tutoring so you are clear about what to do and have time to get any questions answered and to do any preparation. </a:t>
            </a: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The first 11 slides are hidden from the learner; they contain information and instructions for the tutor. </a:t>
            </a:r>
          </a:p>
          <a:p>
            <a:pPr marL="171450" lvl="0"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Green Slides 	= Lesson Objectives</a:t>
            </a:r>
          </a:p>
          <a:p>
            <a:pPr marL="171450" lvl="0"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Blue Slides		= The Start of each Part of the Lesson</a:t>
            </a:r>
          </a:p>
          <a:p>
            <a:pPr marL="171450" lvl="0" indent="-171450" algn="l" rtl="0">
              <a:spcBef>
                <a:spcPts val="0"/>
              </a:spcBef>
              <a:spcAft>
                <a:spcPts val="0"/>
              </a:spcAft>
              <a:buFont typeface="Arial" panose="020B0604020202020204" pitchFamily="34" charset="0"/>
              <a:buChar char="•"/>
            </a:pPr>
            <a:r>
              <a:rPr lang="en-CA" sz="1200" dirty="0">
                <a:latin typeface="Century Gothic" panose="020B0502020202020204" pitchFamily="34" charset="0"/>
              </a:rPr>
              <a:t>Yellow Slides	= Practice Activities</a:t>
            </a: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Instructions specific to each lesson </a:t>
            </a:r>
            <a:r>
              <a:rPr lang="en-US" sz="1200" dirty="0">
                <a:latin typeface="Century Gothic" panose="020B0502020202020204" pitchFamily="34" charset="0"/>
              </a:rPr>
              <a:t>are</a:t>
            </a:r>
            <a:r>
              <a:rPr lang="en-US" sz="1200" b="1" dirty="0">
                <a:latin typeface="Century Gothic" panose="020B0502020202020204" pitchFamily="34" charset="0"/>
              </a:rPr>
              <a:t> </a:t>
            </a:r>
            <a:r>
              <a:rPr lang="en-US" sz="1200" dirty="0">
                <a:latin typeface="Century Gothic" panose="020B0502020202020204" pitchFamily="34" charset="0"/>
              </a:rPr>
              <a:t>in the notes pages of each PowerPoint.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Identical notes are also available as a separate PDF for tutors who prefer that format. ​See Option B below.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 </a:t>
            </a:r>
          </a:p>
          <a:p>
            <a:pPr marL="0" lvl="0" indent="0" algn="l" rtl="0">
              <a:spcBef>
                <a:spcPts val="0"/>
              </a:spcBef>
              <a:spcAft>
                <a:spcPts val="0"/>
              </a:spcAft>
              <a:buNone/>
            </a:pPr>
            <a:r>
              <a:rPr lang="en-US" sz="1200" dirty="0">
                <a:latin typeface="Century Gothic" panose="020B0502020202020204" pitchFamily="34" charset="0"/>
              </a:rPr>
              <a:t>You will </a:t>
            </a:r>
            <a:r>
              <a:rPr lang="en-US" sz="1200" b="1" dirty="0">
                <a:latin typeface="Century Gothic" panose="020B0502020202020204" pitchFamily="34" charset="0"/>
              </a:rPr>
              <a:t>NOT</a:t>
            </a:r>
            <a:r>
              <a:rPr lang="en-US" sz="1200" dirty="0">
                <a:latin typeface="Century Gothic" panose="020B0502020202020204" pitchFamily="34" charset="0"/>
              </a:rPr>
              <a:t> be able to copy and paste from this PowerPoint because it is “Read Only”. </a:t>
            </a:r>
          </a:p>
          <a:p>
            <a:pPr marL="0" lvl="0" indent="0" algn="l" rtl="0">
              <a:spcBef>
                <a:spcPts val="0"/>
              </a:spcBef>
              <a:spcAft>
                <a:spcPts val="0"/>
              </a:spcAft>
              <a:buNone/>
            </a:pPr>
            <a:r>
              <a:rPr lang="en-US" sz="1200" dirty="0">
                <a:latin typeface="Century Gothic" panose="020B0502020202020204" pitchFamily="34" charset="0"/>
              </a:rPr>
              <a:t>In the Practice for each Part of this lesson, you may be asked to copy some text from this lesson and paste it into a Word document to use with the learner. </a:t>
            </a:r>
          </a:p>
          <a:p>
            <a:pPr marL="0" lvl="0" indent="0" algn="l" rtl="0">
              <a:spcBef>
                <a:spcPts val="0"/>
              </a:spcBef>
              <a:spcAft>
                <a:spcPts val="0"/>
              </a:spcAft>
              <a:buNone/>
            </a:pPr>
            <a:r>
              <a:rPr lang="en-US" sz="1200" dirty="0">
                <a:latin typeface="Century Gothic" panose="020B0502020202020204" pitchFamily="34" charset="0"/>
              </a:rPr>
              <a:t>You will not be able to do that from this PowerPoint lesson. Instead, copy and paste the text from the PDF version of the (same) lesson. </a:t>
            </a: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algn="l" rtl="0" eaLnBrk="1" latinLnBrk="0" hangingPunct="1">
              <a:spcBef>
                <a:spcPts val="0"/>
              </a:spcBef>
              <a:spcAft>
                <a:spcPts val="0"/>
              </a:spcAft>
            </a:pPr>
            <a:r>
              <a:rPr lang="en-US" sz="1200" b="1" kern="1200" dirty="0">
                <a:solidFill>
                  <a:srgbClr val="000000"/>
                </a:solidFill>
                <a:effectLst/>
                <a:latin typeface="Century Gothic" panose="020B0502020202020204" pitchFamily="34" charset="0"/>
                <a:ea typeface="+mn-ea"/>
                <a:cs typeface="+mn-cs"/>
              </a:rPr>
              <a:t>There are different options for using this PowerPoint lesson and /or the PDF version of this (same) lesson:  </a:t>
            </a:r>
            <a:endParaRPr lang="en-CA" sz="1200" dirty="0">
              <a:effectLst/>
              <a:latin typeface="Century Gothic" panose="020B0502020202020204" pitchFamily="34" charset="0"/>
            </a:endParaRPr>
          </a:p>
          <a:p>
            <a:pPr marL="0" algn="l" rtl="0" eaLnBrk="1" fontAlgn="base" latinLnBrk="0" hangingPunct="1">
              <a:spcBef>
                <a:spcPts val="0"/>
              </a:spcBef>
              <a:spcAft>
                <a:spcPts val="0"/>
              </a:spcAft>
            </a:pPr>
            <a:r>
              <a:rPr lang="en-US" sz="1200" b="1" u="sng" kern="1200" dirty="0">
                <a:solidFill>
                  <a:srgbClr val="000000"/>
                </a:solidFill>
                <a:effectLst/>
                <a:latin typeface="Century Gothic" panose="020B0502020202020204" pitchFamily="34" charset="0"/>
                <a:ea typeface="+mn-ea"/>
                <a:cs typeface="+mn-cs"/>
              </a:rPr>
              <a:t>Lesson Format Options for the Tutor</a:t>
            </a:r>
            <a:endParaRPr lang="en-CA" sz="1200" dirty="0">
              <a:effectLst/>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A</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Use a printed version of the notes for you as tutor (not for the learner)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plus</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Use the PowerPoint slideshow for the learner. </a:t>
            </a:r>
          </a:p>
          <a:p>
            <a:pPr marL="0" lvl="0" indent="0" algn="l" rtl="0">
              <a:spcBef>
                <a:spcPts val="0"/>
              </a:spcBef>
              <a:spcAft>
                <a:spcPts val="0"/>
              </a:spcAft>
              <a:buNone/>
            </a:pPr>
            <a:r>
              <a:rPr lang="en-US" sz="1200" b="1" dirty="0">
                <a:latin typeface="Century Gothic" panose="020B0502020202020204" pitchFamily="34" charset="0"/>
              </a:rPr>
              <a:t>How: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Open the PowerPoint, download and save it.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Click “File” then "Print" ​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Then under “Settings” choose " Notes Pages" .</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Print</a:t>
            </a:r>
            <a:endParaRPr sz="1200" dirty="0">
              <a:latin typeface="Century Gothic" panose="020B0502020202020204" pitchFamily="34" charset="0"/>
            </a:endParaRPr>
          </a:p>
          <a:p>
            <a:pPr marL="228600" lvl="0" indent="-228600" algn="l" rtl="0">
              <a:spcBef>
                <a:spcPts val="0"/>
              </a:spcBef>
              <a:spcAft>
                <a:spcPts val="0"/>
              </a:spcAft>
              <a:buFont typeface="+mj-lt"/>
              <a:buAutoNum type="arabicPeriod"/>
            </a:pPr>
            <a:r>
              <a:rPr lang="en-US" sz="1200" dirty="0">
                <a:latin typeface="Century Gothic" panose="020B0502020202020204" pitchFamily="34" charset="0"/>
              </a:rPr>
              <a:t>Now, you can use the printed version for tutoring. </a:t>
            </a:r>
            <a:endParaRPr lang="en-US" sz="1200" b="0" u="none" dirty="0">
              <a:solidFill>
                <a:schemeClr val="dk1"/>
              </a:solidFill>
              <a:effectLst/>
              <a:latin typeface="Century Gothic" panose="020B0502020202020204" pitchFamily="34" charset="0"/>
              <a:cs typeface="Calibri"/>
            </a:endParaRPr>
          </a:p>
          <a:p>
            <a:pPr marL="0" lvl="0" indent="0" algn="l" rtl="0">
              <a:spcBef>
                <a:spcPts val="0"/>
              </a:spcBef>
              <a:spcAft>
                <a:spcPts val="0"/>
              </a:spcAft>
              <a:buFont typeface="+mj-lt"/>
              <a:buNone/>
            </a:pPr>
            <a:endParaRPr lang="en-US" sz="1200" b="0" u="none"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endParaRPr lang="en-US" sz="1200" b="0" u="none"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b="1" u="sng"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Option B</a:t>
            </a:r>
            <a:endParaRPr lang="en-CA" sz="1200" b="1" u="sng"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Use the separate electronic PDF of the PowerPoint slides and notes for you as tutor (if you don’t have PowerPoint on your computer or if you prefer to use a PDF version) </a:t>
            </a:r>
            <a:endParaRPr lang="en-CA" sz="1200"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Plus</a:t>
            </a:r>
            <a:endParaRPr lang="en-CA" sz="1200"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Use the PowerPoint slideshow for the learner, or the PDF-Slides Only version (if the learner’s computer doesn’t have PowerPoint).  ​</a:t>
            </a:r>
            <a:endParaRPr lang="en-CA" sz="1200" dirty="0">
              <a:solidFill>
                <a:schemeClr val="dk1"/>
              </a:solidFill>
              <a:effectLst/>
              <a:latin typeface="Century Gothic" panose="020B0502020202020204" pitchFamily="34" charset="0"/>
              <a:ea typeface="Calibri" panose="020F0502020204030204" pitchFamily="34" charset="0"/>
              <a:cs typeface="Calibri"/>
            </a:endParaRPr>
          </a:p>
          <a:p>
            <a:pPr marL="0" lvl="0" indent="0" algn="l" rtl="0">
              <a:spcBef>
                <a:spcPts val="0"/>
              </a:spcBef>
              <a:spcAft>
                <a:spcPts val="0"/>
              </a:spcAft>
              <a:buFont typeface="+mj-lt"/>
              <a:buNone/>
            </a:pPr>
            <a:r>
              <a:rPr lang="en-US" sz="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You can have the PDF open to use for you as tutor beside the PowerPoint slideshow, or the PDF version of the slides (for the learner).  </a:t>
            </a:r>
            <a:endParaRPr lang="en-CA" sz="1200" dirty="0">
              <a:effectLst/>
              <a:latin typeface="Century Gothic" panose="020B0502020202020204" pitchFamily="34" charset="0"/>
              <a:ea typeface="Times New Roman" panose="02020603050405020304" pitchFamily="18" charset="0"/>
            </a:endParaRPr>
          </a:p>
          <a:p>
            <a:pPr marL="0" lvl="0" indent="0" algn="l" rtl="0">
              <a:spcBef>
                <a:spcPts val="0"/>
              </a:spcBef>
              <a:spcAft>
                <a:spcPts val="0"/>
              </a:spcAft>
              <a:buNone/>
            </a:pPr>
            <a:endParaRPr lang="en-US"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Option C</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Use the PowerPoint slideshow in “Presenter View”.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This lets you show the slideshow to the learner, and also lets you see the notes as well as the slideshow that the learner sees.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This works for remote and in-person tutoring. </a:t>
            </a:r>
            <a:endParaRPr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However, for in person tutoring for small groups you need a separate monitor or projector to do this: one for you and one for the learners. </a:t>
            </a:r>
            <a:endParaRPr sz="1200" dirty="0">
              <a:latin typeface="Century Gothic" panose="020B0502020202020204" pitchFamily="34" charset="0"/>
            </a:endParaRPr>
          </a:p>
          <a:p>
            <a:pPr marL="0" lvl="0" indent="0" algn="l" rtl="0">
              <a:spcBef>
                <a:spcPts val="0"/>
              </a:spcBef>
              <a:spcAft>
                <a:spcPts val="0"/>
              </a:spcAft>
              <a:buNone/>
            </a:pPr>
            <a:endParaRPr dirty="0"/>
          </a:p>
        </p:txBody>
      </p:sp>
      <p:sp>
        <p:nvSpPr>
          <p:cNvPr id="103" name="Google Shape;103;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endParaRPr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0" name="Google Shape;110;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b="1"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Instructions to the Tutor</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the skills learners will master at the end of the lesson.  </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119" name="Google Shape;119;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p>
          <a:p>
            <a:pPr marL="0" lvl="0" indent="0" algn="l" rtl="0">
              <a:spcBef>
                <a:spcPts val="0"/>
              </a:spcBef>
              <a:spcAft>
                <a:spcPts val="0"/>
              </a:spcAft>
              <a:buNone/>
            </a:pPr>
            <a:endParaRPr lang="en-US" sz="1200" b="1" u="none" dirty="0">
              <a:latin typeface="Century Gothic" panose="020B0502020202020204" pitchFamily="34" charset="0"/>
            </a:endParaRPr>
          </a:p>
          <a:p>
            <a:pPr marL="0" lvl="0" indent="0" algn="l" rtl="0">
              <a:spcBef>
                <a:spcPts val="0"/>
              </a:spcBef>
              <a:spcAft>
                <a:spcPts val="0"/>
              </a:spcAft>
              <a:buNone/>
            </a:pPr>
            <a:r>
              <a:rPr lang="en-US" sz="1200" b="1" dirty="0">
                <a:latin typeface="Century Gothic" panose="020B0502020202020204" pitchFamily="34" charset="0"/>
              </a:rPr>
              <a:t>Information for the Tutor</a:t>
            </a:r>
          </a:p>
          <a:p>
            <a:pPr marL="0" lvl="0" indent="0" algn="l" rtl="0">
              <a:spcBef>
                <a:spcPts val="0"/>
              </a:spcBef>
              <a:spcAft>
                <a:spcPts val="0"/>
              </a:spcAft>
              <a:buNone/>
            </a:pPr>
            <a:r>
              <a:rPr lang="en-US" dirty="0">
                <a:latin typeface="Century Gothic" panose="020B0502020202020204" pitchFamily="34" charset="0"/>
              </a:rPr>
              <a:t>According to the learner’s pace, do one part of the video lesson, check their understanding, and have the learner practice the skills. Then, let them show you they can do the skills (at least three times) before proceeding to the next part.</a:t>
            </a:r>
          </a:p>
          <a:p>
            <a:pPr marL="0" lvl="0" indent="0" algn="l" rtl="0">
              <a:spcBef>
                <a:spcPts val="0"/>
              </a:spcBef>
              <a:spcAft>
                <a:spcPts val="0"/>
              </a:spcAft>
              <a:buNone/>
            </a:pPr>
            <a:endParaRPr lang="en-CA" dirty="0">
              <a:latin typeface="Century Gothic" panose="020B0502020202020204" pitchFamily="34" charset="0"/>
            </a:endParaRPr>
          </a:p>
          <a:p>
            <a:pPr marL="0" lvl="0" indent="0" algn="l" rtl="0">
              <a:spcBef>
                <a:spcPts val="0"/>
              </a:spcBef>
              <a:spcAft>
                <a:spcPts val="0"/>
              </a:spcAft>
              <a:buNone/>
            </a:pP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Look for signs of learner fatigue. Check in with learner after each part.  </a:t>
            </a:r>
            <a:endParaRPr dirty="0">
              <a:latin typeface="Century Gothic" panose="020B0502020202020204" pitchFamily="34" charset="0"/>
            </a:endParaRPr>
          </a:p>
          <a:p>
            <a:pPr marL="0" lvl="0" indent="0" algn="l" rtl="0">
              <a:spcBef>
                <a:spcPts val="0"/>
              </a:spcBef>
              <a:spcAft>
                <a:spcPts val="0"/>
              </a:spcAft>
              <a:buNone/>
            </a:pPr>
            <a:r>
              <a:rPr lang="en-US" b="1" dirty="0">
                <a:latin typeface="Century Gothic" panose="020B0502020202020204" pitchFamily="34" charset="0"/>
              </a:rPr>
              <a:t>Is the learner is doing any of the following ?</a:t>
            </a:r>
            <a:endParaRPr b="1"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Expressing frustration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Not asking questions, shutting down, not taking in what you are saying</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Seeming overwhelmed</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Saying, “Are we done yet?” etc. </a:t>
            </a:r>
            <a:endParaRPr dirty="0">
              <a:latin typeface="Century Gothic" panose="020B0502020202020204" pitchFamily="34" charset="0"/>
            </a:endParaRPr>
          </a:p>
          <a:p>
            <a:pPr marL="181240" lvl="0" indent="-181240" algn="l" rtl="0">
              <a:spcBef>
                <a:spcPts val="0"/>
              </a:spcBef>
              <a:spcAft>
                <a:spcPts val="0"/>
              </a:spcAft>
              <a:buClr>
                <a:schemeClr val="dk1"/>
              </a:buClr>
              <a:buSzPts val="1200"/>
              <a:buFont typeface="Arial"/>
              <a:buChar char="•"/>
            </a:pPr>
            <a:r>
              <a:rPr lang="en-US" dirty="0">
                <a:latin typeface="Century Gothic" panose="020B0502020202020204" pitchFamily="34" charset="0"/>
              </a:rPr>
              <a:t>Lots of yawning etc. </a:t>
            </a:r>
            <a:endParaRPr dirty="0">
              <a:latin typeface="Century Gothic" panose="020B0502020202020204" pitchFamily="34" charset="0"/>
            </a:endParaRPr>
          </a:p>
          <a:p>
            <a:pPr marL="0" lvl="0" indent="0" algn="l" rtl="0">
              <a:spcBef>
                <a:spcPts val="0"/>
              </a:spcBef>
              <a:spcAft>
                <a:spcPts val="0"/>
              </a:spcAft>
              <a:buNone/>
            </a:pPr>
            <a:r>
              <a:rPr lang="en-US" dirty="0">
                <a:latin typeface="Century Gothic" panose="020B0502020202020204" pitchFamily="34" charset="0"/>
              </a:rPr>
              <a:t>These are clues that it is time to stop the session and resume another day. </a:t>
            </a:r>
            <a:endParaRPr dirty="0">
              <a:latin typeface="Century Gothic" panose="020B0502020202020204" pitchFamily="34" charset="0"/>
            </a:endParaRPr>
          </a:p>
          <a:p>
            <a:pPr marL="0" lvl="0" indent="0" algn="l" rtl="0">
              <a:spcBef>
                <a:spcPts val="0"/>
              </a:spcBef>
              <a:spcAft>
                <a:spcPts val="0"/>
              </a:spcAft>
              <a:buNone/>
            </a:pPr>
            <a:endParaRPr dirty="0"/>
          </a:p>
        </p:txBody>
      </p:sp>
      <p:sp>
        <p:nvSpPr>
          <p:cNvPr id="146" name="Google Shape;146;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latin typeface="Century Gothic" panose="020B0502020202020204" pitchFamily="34" charset="0"/>
              </a:rPr>
              <a:t>Slide hidden from learner</a:t>
            </a:r>
            <a:endParaRPr sz="1200" b="1" dirty="0">
              <a:latin typeface="Century Gothic" panose="020B0502020202020204" pitchFamily="34" charset="0"/>
            </a:endParaRPr>
          </a:p>
          <a:p>
            <a:pPr marL="0" lvl="0" indent="0" algn="l" rtl="0">
              <a:spcBef>
                <a:spcPts val="0"/>
              </a:spcBef>
              <a:spcAft>
                <a:spcPts val="0"/>
              </a:spcAft>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Information for the Tutor</a:t>
            </a:r>
          </a:p>
          <a:p>
            <a:pPr marL="0" lvl="0" indent="0" algn="l" rtl="0">
              <a:spcBef>
                <a:spcPts val="0"/>
              </a:spcBef>
              <a:spcAft>
                <a:spcPts val="0"/>
              </a:spcAft>
              <a:buNone/>
            </a:pPr>
            <a:endParaRPr lang="en-CA" sz="1200" dirty="0">
              <a:latin typeface="Century Gothic" panose="020B0502020202020204" pitchFamily="34" charset="0"/>
            </a:endParaRPr>
          </a:p>
          <a:p>
            <a:pPr marL="0" lvl="0" indent="0" algn="l" rtl="0">
              <a:spcBef>
                <a:spcPts val="0"/>
              </a:spcBef>
              <a:spcAft>
                <a:spcPts val="0"/>
              </a:spcAft>
              <a:buNone/>
            </a:pPr>
            <a:r>
              <a:rPr lang="en-US" sz="1200" dirty="0">
                <a:latin typeface="Century Gothic" panose="020B0502020202020204" pitchFamily="34" charset="0"/>
              </a:rPr>
              <a:t>Refer to </a:t>
            </a:r>
            <a:r>
              <a:rPr lang="en-US" sz="1200" u="sng" dirty="0">
                <a:latin typeface="Century Gothic" panose="020B0502020202020204" pitchFamily="34" charset="0"/>
              </a:rPr>
              <a:t>TUTOR CHECKLIST- Set up for In-Person Tutoring </a:t>
            </a:r>
            <a:endParaRPr sz="1200" dirty="0">
              <a:latin typeface="Century Gothic" panose="020B0502020202020204" pitchFamily="34" charset="0"/>
            </a:endParaRPr>
          </a:p>
          <a:p>
            <a:pPr marL="0" lvl="0" indent="0" algn="l" rtl="0">
              <a:spcBef>
                <a:spcPts val="0"/>
              </a:spcBef>
              <a:spcAft>
                <a:spcPts val="0"/>
              </a:spcAft>
              <a:buNone/>
            </a:pPr>
            <a:endParaRPr sz="1200" dirty="0">
              <a:latin typeface="Century Gothic" panose="020B0502020202020204" pitchFamily="34" charset="0"/>
              <a:ea typeface="Calibri"/>
              <a:cs typeface="Calibri"/>
              <a:sym typeface="Calibri"/>
            </a:endParaRPr>
          </a:p>
          <a:p>
            <a:pPr marL="0" lvl="0" indent="0" algn="l" rtl="0">
              <a:spcBef>
                <a:spcPts val="0"/>
              </a:spcBef>
              <a:spcAft>
                <a:spcPts val="0"/>
              </a:spcAft>
              <a:buNone/>
            </a:pPr>
            <a:r>
              <a:rPr lang="en-US" sz="1200" b="1" u="none" dirty="0">
                <a:latin typeface="Century Gothic" panose="020B0502020202020204" pitchFamily="34" charset="0"/>
              </a:rPr>
              <a:t>PREPARATION</a:t>
            </a:r>
          </a:p>
          <a:p>
            <a:pPr marL="0" lvl="0" indent="0" algn="l" rtl="0">
              <a:spcBef>
                <a:spcPts val="0"/>
              </a:spcBef>
              <a:spcAft>
                <a:spcPts val="0"/>
              </a:spcAft>
              <a:buNone/>
            </a:pPr>
            <a:r>
              <a:rPr lang="en-US" sz="1200" b="0" u="none" dirty="0">
                <a:latin typeface="Century Gothic" panose="020B0502020202020204" pitchFamily="34" charset="0"/>
              </a:rPr>
              <a:t>Preparation specific to the </a:t>
            </a:r>
            <a:r>
              <a:rPr lang="en-US" sz="1200" b="1" u="none" dirty="0">
                <a:latin typeface="Century Gothic" panose="020B0502020202020204" pitchFamily="34" charset="0"/>
              </a:rPr>
              <a:t>PRACTICE</a:t>
            </a:r>
            <a:r>
              <a:rPr lang="en-US" sz="1200" b="0" u="none" dirty="0">
                <a:latin typeface="Century Gothic" panose="020B0502020202020204" pitchFamily="34" charset="0"/>
              </a:rPr>
              <a:t> for each Part of this lesson is in the notes of each “PRACTICE” slide. </a:t>
            </a:r>
          </a:p>
          <a:p>
            <a:pPr marL="181240" lvl="0" indent="-105040" algn="l" rtl="0">
              <a:spcBef>
                <a:spcPts val="0"/>
              </a:spcBef>
              <a:spcAft>
                <a:spcPts val="0"/>
              </a:spcAft>
              <a:buClr>
                <a:schemeClr val="dk1"/>
              </a:buClr>
              <a:buSzPts val="1200"/>
              <a:buFont typeface="Arial"/>
              <a:buNone/>
            </a:pPr>
            <a:endParaRPr sz="1200" dirty="0">
              <a:latin typeface="Century Gothic" panose="020B050202020202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lang="en-US" b="1" dirty="0"/>
          </a:p>
          <a:p>
            <a:pPr marL="0" lvl="0" indent="0" algn="l" rtl="0">
              <a:spcBef>
                <a:spcPts val="0"/>
              </a:spcBef>
              <a:spcAft>
                <a:spcPts val="0"/>
              </a:spcAft>
              <a:buNone/>
            </a:pPr>
            <a:endParaRPr dirty="0"/>
          </a:p>
        </p:txBody>
      </p:sp>
      <p:sp>
        <p:nvSpPr>
          <p:cNvPr id="155" name="Google Shape;155;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u="none" dirty="0">
                <a:latin typeface="Century Gothic" panose="020B0502020202020204" pitchFamily="34" charset="0"/>
              </a:rPr>
              <a:t>Slide hidden from learner</a:t>
            </a:r>
            <a:endParaRPr b="1" dirty="0">
              <a:latin typeface="Century Gothic" panose="020B0502020202020204" pitchFamily="34" charset="0"/>
            </a:endParaRPr>
          </a:p>
          <a:p>
            <a:pPr marL="0" lvl="0" indent="0" algn="l" rtl="0">
              <a:spcBef>
                <a:spcPts val="0"/>
              </a:spcBef>
              <a:spcAft>
                <a:spcPts val="0"/>
              </a:spcAft>
              <a:buNone/>
            </a:pPr>
            <a:endParaRPr lang="en-US" b="0" u="none"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entury Gothic" panose="020B0502020202020204" pitchFamily="34" charset="0"/>
              </a:rPr>
              <a:t>Information for the Tutor</a:t>
            </a:r>
          </a:p>
          <a:p>
            <a:pPr marL="0" lvl="0" indent="0" algn="l" rtl="0">
              <a:spcBef>
                <a:spcPts val="0"/>
              </a:spcBef>
              <a:spcAft>
                <a:spcPts val="0"/>
              </a:spcAft>
              <a:buNone/>
            </a:pPr>
            <a:endParaRPr b="0" u="none" dirty="0">
              <a:latin typeface="Century Gothic" panose="020B0502020202020204" pitchFamily="34" charset="0"/>
            </a:endParaRPr>
          </a:p>
          <a:p>
            <a:pPr marL="0" lvl="0" indent="0" algn="l" rtl="0">
              <a:spcBef>
                <a:spcPts val="0"/>
              </a:spcBef>
              <a:spcAft>
                <a:spcPts val="0"/>
              </a:spcAft>
              <a:buNone/>
            </a:pPr>
            <a:r>
              <a:rPr lang="en-US" b="0" u="none" dirty="0">
                <a:latin typeface="Century Gothic" panose="020B0502020202020204" pitchFamily="34" charset="0"/>
              </a:rPr>
              <a:t>Refer to: </a:t>
            </a:r>
            <a:endParaRPr dirty="0">
              <a:latin typeface="Century Gothic" panose="020B0502020202020204" pitchFamily="34" charset="0"/>
            </a:endParaRPr>
          </a:p>
          <a:p>
            <a:pPr marL="0" lvl="0" indent="0" algn="l" rtl="0">
              <a:spcBef>
                <a:spcPts val="0"/>
              </a:spcBef>
              <a:spcAft>
                <a:spcPts val="0"/>
              </a:spcAft>
              <a:buNone/>
            </a:pPr>
            <a:r>
              <a:rPr lang="en-US" b="0" u="sng" dirty="0">
                <a:latin typeface="Century Gothic" panose="020B0502020202020204" pitchFamily="34" charset="0"/>
              </a:rPr>
              <a:t>TUTOR CHECKLIST- During In-Person Tutoring Sessions</a:t>
            </a:r>
            <a:endParaRPr dirty="0">
              <a:latin typeface="Century Gothic" panose="020B0502020202020204" pitchFamily="34" charset="0"/>
              <a:ea typeface="Calibri"/>
              <a:cs typeface="Calibri"/>
              <a:sym typeface="Calibri"/>
            </a:endParaRPr>
          </a:p>
          <a:p>
            <a:pPr marL="0" lvl="0" indent="0" algn="l" rtl="0">
              <a:spcBef>
                <a:spcPts val="0"/>
              </a:spcBef>
              <a:spcAft>
                <a:spcPts val="0"/>
              </a:spcAft>
              <a:buNone/>
            </a:pPr>
            <a:endParaRPr sz="1900" dirty="0"/>
          </a:p>
          <a:p>
            <a:pPr marL="0" lvl="0" indent="0" algn="l" rtl="0">
              <a:spcBef>
                <a:spcPts val="0"/>
              </a:spcBef>
              <a:spcAft>
                <a:spcPts val="0"/>
              </a:spcAft>
              <a:buNone/>
            </a:pPr>
            <a:endParaRPr sz="1900" dirty="0">
              <a:latin typeface="Livvic"/>
              <a:ea typeface="Livvic"/>
              <a:cs typeface="Livvic"/>
              <a:sym typeface="Livvic"/>
            </a:endParaRPr>
          </a:p>
        </p:txBody>
      </p:sp>
      <p:sp>
        <p:nvSpPr>
          <p:cNvPr id="165" name="Google Shape;165;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1"/>
        </a:solidFill>
        <a:effectLst/>
      </p:bgPr>
    </p:bg>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11167870" y="581613"/>
            <a:ext cx="1024130" cy="478537"/>
          </a:xfrm>
          <a:prstGeom prst="rect">
            <a:avLst/>
          </a:prstGeom>
          <a:noFill/>
          <a:ln>
            <a:noFill/>
          </a:ln>
        </p:spPr>
      </p:pic>
      <p:sp>
        <p:nvSpPr>
          <p:cNvPr id="17" name="Google Shape;17;p31"/>
          <p:cNvSpPr txBox="1">
            <a:spLocks noGrp="1"/>
          </p:cNvSpPr>
          <p:nvPr>
            <p:ph type="title"/>
          </p:nvPr>
        </p:nvSpPr>
        <p:spPr>
          <a:xfrm>
            <a:off x="1200150" y="1196975"/>
            <a:ext cx="9796182" cy="71985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B10937"/>
              </a:buClr>
              <a:buSzPts val="5400"/>
              <a:buFont typeface="Arial"/>
              <a:buNone/>
              <a:defRPr sz="5400" b="1">
                <a:solidFill>
                  <a:srgbClr val="B1093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31"/>
          <p:cNvPicPr preferRelativeResize="0"/>
          <p:nvPr/>
        </p:nvPicPr>
        <p:blipFill rotWithShape="1">
          <a:blip r:embed="rId3">
            <a:alphaModFix/>
          </a:blip>
          <a:srcRect/>
          <a:stretch/>
        </p:blipFill>
        <p:spPr>
          <a:xfrm>
            <a:off x="0" y="5851304"/>
            <a:ext cx="1286297" cy="5676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0"/>
          <p:cNvSpPr>
            <a:spLocks noGrp="1"/>
          </p:cNvSpPr>
          <p:nvPr>
            <p:ph type="pic" idx="2"/>
          </p:nvPr>
        </p:nvSpPr>
        <p:spPr>
          <a:xfrm>
            <a:off x="5183188" y="987425"/>
            <a:ext cx="6172200" cy="4873625"/>
          </a:xfrm>
          <a:prstGeom prst="rect">
            <a:avLst/>
          </a:prstGeom>
          <a:noFill/>
          <a:ln>
            <a:noFill/>
          </a:ln>
        </p:spPr>
      </p:sp>
      <p:sp>
        <p:nvSpPr>
          <p:cNvPr id="72" name="Google Shape;72;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1.png"/><Relationship Id="rId4" Type="http://schemas.openxmlformats.org/officeDocument/2006/relationships/hyperlink" Target="https://youtu.be/3-ecPoJtS7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1.png"/><Relationship Id="rId4" Type="http://schemas.openxmlformats.org/officeDocument/2006/relationships/hyperlink" Target="https://youtu.be/CBad94Y2Kv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digital-literacy.issbc.org/for-teache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10342484" y="1073838"/>
            <a:ext cx="1849515" cy="584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2400"/>
              <a:buFont typeface="Arial"/>
              <a:buNone/>
            </a:pPr>
            <a:r>
              <a:rPr lang="en-US" sz="2000" dirty="0"/>
              <a:t>Employment</a:t>
            </a:r>
            <a:endParaRPr sz="2000" dirty="0"/>
          </a:p>
        </p:txBody>
      </p:sp>
      <p:pic>
        <p:nvPicPr>
          <p:cNvPr id="94" name="Google Shape;94;p1"/>
          <p:cNvPicPr preferRelativeResize="0"/>
          <p:nvPr/>
        </p:nvPicPr>
        <p:blipFill rotWithShape="1">
          <a:blip r:embed="rId3">
            <a:alphaModFix/>
          </a:blip>
          <a:srcRect/>
          <a:stretch/>
        </p:blipFill>
        <p:spPr>
          <a:xfrm>
            <a:off x="0" y="563679"/>
            <a:ext cx="2529971" cy="1196975"/>
          </a:xfrm>
          <a:prstGeom prst="rect">
            <a:avLst/>
          </a:prstGeom>
          <a:noFill/>
          <a:ln>
            <a:noFill/>
          </a:ln>
        </p:spPr>
      </p:pic>
      <p:sp>
        <p:nvSpPr>
          <p:cNvPr id="95" name="Google Shape;95;p1"/>
          <p:cNvSpPr txBox="1"/>
          <p:nvPr/>
        </p:nvSpPr>
        <p:spPr>
          <a:xfrm>
            <a:off x="1444918" y="2671071"/>
            <a:ext cx="9989464"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i="0" u="none" strike="noStrike" cap="none" dirty="0">
                <a:solidFill>
                  <a:schemeClr val="dk1"/>
                </a:solidFill>
                <a:latin typeface="Calibri"/>
                <a:ea typeface="Calibri"/>
                <a:cs typeface="Calibri"/>
                <a:sym typeface="Calibri"/>
              </a:rPr>
              <a:t>Online Job Application Form</a:t>
            </a:r>
            <a:endParaRPr lang="en-US" sz="4400" b="1" i="0" u="none" strike="noStrike" cap="none" dirty="0">
              <a:solidFill>
                <a:srgbClr val="3F3F3F"/>
              </a:solidFill>
              <a:latin typeface="Calibri"/>
              <a:ea typeface="Calibri"/>
              <a:cs typeface="Calibri"/>
              <a:sym typeface="Calibri"/>
            </a:endParaRPr>
          </a:p>
        </p:txBody>
      </p:sp>
      <p:sp>
        <p:nvSpPr>
          <p:cNvPr id="97" name="Google Shape;97;p1"/>
          <p:cNvSpPr txBox="1"/>
          <p:nvPr/>
        </p:nvSpPr>
        <p:spPr>
          <a:xfrm>
            <a:off x="4083315" y="4194560"/>
            <a:ext cx="1595590" cy="144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highlight>
                <a:srgbClr val="FFFF00"/>
              </a:highlight>
              <a:latin typeface="Calibri"/>
              <a:ea typeface="Calibri"/>
              <a:cs typeface="Calibri"/>
              <a:sym typeface="Calibri"/>
            </a:endParaRPr>
          </a:p>
        </p:txBody>
      </p:sp>
      <p:sp>
        <p:nvSpPr>
          <p:cNvPr id="99" name="Google Shape;99;p1"/>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pic>
        <p:nvPicPr>
          <p:cNvPr id="3" name="Picture 2" descr="Online Job application form">
            <a:extLst>
              <a:ext uri="{FF2B5EF4-FFF2-40B4-BE49-F238E27FC236}">
                <a16:creationId xmlns:a16="http://schemas.microsoft.com/office/drawing/2014/main" id="{3CACB0D1-3A86-40A0-8C22-58F11EDB1C4C}"/>
              </a:ext>
            </a:extLst>
          </p:cNvPr>
          <p:cNvPicPr>
            <a:picLocks noChangeAspect="1"/>
          </p:cNvPicPr>
          <p:nvPr/>
        </p:nvPicPr>
        <p:blipFill>
          <a:blip r:embed="rId4"/>
          <a:stretch>
            <a:fillRect/>
          </a:stretch>
        </p:blipFill>
        <p:spPr>
          <a:xfrm>
            <a:off x="2448907" y="3642831"/>
            <a:ext cx="3906884" cy="2344129"/>
          </a:xfrm>
          <a:prstGeom prst="rect">
            <a:avLst/>
          </a:prstGeom>
        </p:spPr>
      </p:pic>
      <p:pic>
        <p:nvPicPr>
          <p:cNvPr id="5" name="Picture 4" descr="A person's hands on a laptop. Screen shows CV ">
            <a:extLst>
              <a:ext uri="{FF2B5EF4-FFF2-40B4-BE49-F238E27FC236}">
                <a16:creationId xmlns:a16="http://schemas.microsoft.com/office/drawing/2014/main" id="{88A4AFB4-3C0B-40A9-8D27-C5099E4B7A53}"/>
              </a:ext>
            </a:extLst>
          </p:cNvPr>
          <p:cNvPicPr>
            <a:picLocks noChangeAspect="1"/>
          </p:cNvPicPr>
          <p:nvPr/>
        </p:nvPicPr>
        <p:blipFill>
          <a:blip r:embed="rId5"/>
          <a:stretch>
            <a:fillRect/>
          </a:stretch>
        </p:blipFill>
        <p:spPr>
          <a:xfrm>
            <a:off x="6901890" y="3642831"/>
            <a:ext cx="3156510" cy="2309734"/>
          </a:xfrm>
          <a:prstGeom prst="rect">
            <a:avLst/>
          </a:prstGeom>
          <a:noFill/>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AA5D1A0-BFFF-4AF4-B683-5BFFA54344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471"/>
            <a:ext cx="2529971" cy="1196975"/>
          </a:xfrm>
          <a:prstGeom prst="rect">
            <a:avLst/>
          </a:prstGeom>
        </p:spPr>
      </p:pic>
      <p:sp>
        <p:nvSpPr>
          <p:cNvPr id="4" name="Title 1">
            <a:extLst>
              <a:ext uri="{FF2B5EF4-FFF2-40B4-BE49-F238E27FC236}">
                <a16:creationId xmlns:a16="http://schemas.microsoft.com/office/drawing/2014/main" id="{56DBECD6-4746-4980-9897-5CD89882E3BD}"/>
              </a:ext>
            </a:extLst>
          </p:cNvPr>
          <p:cNvSpPr>
            <a:spLocks noGrp="1"/>
          </p:cNvSpPr>
          <p:nvPr>
            <p:ph type="title"/>
          </p:nvPr>
        </p:nvSpPr>
        <p:spPr>
          <a:xfrm>
            <a:off x="1264985" y="531471"/>
            <a:ext cx="10515600" cy="1325563"/>
          </a:xfrm>
        </p:spPr>
        <p:txBody>
          <a:bodyPr>
            <a:normAutofit/>
          </a:bodyPr>
          <a:lstStyle/>
          <a:p>
            <a:pPr algn="ctr"/>
            <a:r>
              <a:rPr lang="en-US" sz="4400" dirty="0"/>
              <a:t>Set Up and Preparation</a:t>
            </a:r>
          </a:p>
        </p:txBody>
      </p:sp>
      <p:sp>
        <p:nvSpPr>
          <p:cNvPr id="5" name="TextBox 4">
            <a:extLst>
              <a:ext uri="{FF2B5EF4-FFF2-40B4-BE49-F238E27FC236}">
                <a16:creationId xmlns:a16="http://schemas.microsoft.com/office/drawing/2014/main" id="{B25DDEAB-C13E-4175-AED1-45A54FB5DD29}"/>
              </a:ext>
            </a:extLst>
          </p:cNvPr>
          <p:cNvSpPr txBox="1"/>
          <p:nvPr/>
        </p:nvSpPr>
        <p:spPr>
          <a:xfrm>
            <a:off x="2190757" y="2613660"/>
            <a:ext cx="8664055" cy="64633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3600" dirty="0"/>
              <a:t>Before Remote Tutoring</a:t>
            </a:r>
          </a:p>
        </p:txBody>
      </p:sp>
      <p:sp>
        <p:nvSpPr>
          <p:cNvPr id="6" name="TextBox 5">
            <a:extLst>
              <a:ext uri="{FF2B5EF4-FFF2-40B4-BE49-F238E27FC236}">
                <a16:creationId xmlns:a16="http://schemas.microsoft.com/office/drawing/2014/main" id="{27E3E386-405A-4494-AEC6-3A38F93A4FA2}"/>
              </a:ext>
            </a:extLst>
          </p:cNvPr>
          <p:cNvSpPr txBox="1"/>
          <p:nvPr/>
        </p:nvSpPr>
        <p:spPr>
          <a:xfrm>
            <a:off x="4129207" y="1900297"/>
            <a:ext cx="4787153" cy="584775"/>
          </a:xfrm>
          <a:prstGeom prst="rect">
            <a:avLst/>
          </a:prstGeom>
          <a:noFill/>
        </p:spPr>
        <p:txBody>
          <a:bodyPr wrap="square" rtlCol="0">
            <a:spAutoFit/>
          </a:bodyPr>
          <a:lstStyle/>
          <a:p>
            <a:pPr algn="ctr"/>
            <a:r>
              <a:rPr lang="en-US" sz="3200" dirty="0">
                <a:highlight>
                  <a:srgbClr val="FFFF00"/>
                </a:highlight>
              </a:rPr>
              <a:t>Slide hidden from learner</a:t>
            </a:r>
            <a:endParaRPr lang="en-CA" sz="3200" dirty="0">
              <a:highlight>
                <a:srgbClr val="FFFF00"/>
              </a:highlight>
            </a:endParaRPr>
          </a:p>
        </p:txBody>
      </p:sp>
      <p:pic>
        <p:nvPicPr>
          <p:cNvPr id="8" name="Picture 7" descr="Remote set up showing tutor setting up. ">
            <a:extLst>
              <a:ext uri="{FF2B5EF4-FFF2-40B4-BE49-F238E27FC236}">
                <a16:creationId xmlns:a16="http://schemas.microsoft.com/office/drawing/2014/main" id="{13C2ABFA-7D8A-419F-B4DF-36AB34F07F34}"/>
              </a:ext>
            </a:extLst>
          </p:cNvPr>
          <p:cNvPicPr>
            <a:picLocks noChangeAspect="1"/>
          </p:cNvPicPr>
          <p:nvPr/>
        </p:nvPicPr>
        <p:blipFill>
          <a:blip r:embed="rId4"/>
          <a:stretch>
            <a:fillRect/>
          </a:stretch>
        </p:blipFill>
        <p:spPr>
          <a:xfrm>
            <a:off x="3387508" y="3259991"/>
            <a:ext cx="5855065" cy="2893280"/>
          </a:xfrm>
          <a:prstGeom prst="rect">
            <a:avLst/>
          </a:prstGeom>
        </p:spPr>
      </p:pic>
    </p:spTree>
    <p:extLst>
      <p:ext uri="{BB962C8B-B14F-4D97-AF65-F5344CB8AC3E}">
        <p14:creationId xmlns:p14="http://schemas.microsoft.com/office/powerpoint/2010/main" val="397900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pic>
        <p:nvPicPr>
          <p:cNvPr id="187" name="Google Shape;187;p11"/>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88" name="Google Shape;188;p11"/>
          <p:cNvSpPr txBox="1">
            <a:spLocks noGrp="1"/>
          </p:cNvSpPr>
          <p:nvPr>
            <p:ph type="title"/>
          </p:nvPr>
        </p:nvSpPr>
        <p:spPr>
          <a:xfrm>
            <a:off x="838200" y="53147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ct val="100000"/>
              <a:buFont typeface="Arial"/>
              <a:buNone/>
            </a:pPr>
            <a:br>
              <a:rPr lang="en-US" dirty="0"/>
            </a:br>
            <a:r>
              <a:rPr lang="en-US" dirty="0"/>
              <a:t>Checklist</a:t>
            </a:r>
            <a:endParaRPr dirty="0"/>
          </a:p>
        </p:txBody>
      </p:sp>
      <p:sp>
        <p:nvSpPr>
          <p:cNvPr id="189" name="Google Shape;189;p11"/>
          <p:cNvSpPr txBox="1"/>
          <p:nvPr/>
        </p:nvSpPr>
        <p:spPr>
          <a:xfrm>
            <a:off x="2058166" y="2713509"/>
            <a:ext cx="8664055" cy="769441"/>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chemeClr val="dk1"/>
              </a:buClr>
              <a:buSzPts val="4400"/>
            </a:pPr>
            <a:r>
              <a:rPr lang="en-US" sz="4400" dirty="0">
                <a:solidFill>
                  <a:schemeClr val="dk1"/>
                </a:solidFill>
                <a:latin typeface="Calibri"/>
                <a:ea typeface="Calibri"/>
                <a:cs typeface="Calibri"/>
                <a:sym typeface="Calibri"/>
              </a:rPr>
              <a:t>During Remote Tutoring</a:t>
            </a:r>
            <a:endParaRPr dirty="0"/>
          </a:p>
        </p:txBody>
      </p:sp>
      <p:sp>
        <p:nvSpPr>
          <p:cNvPr id="190" name="Google Shape;190;p1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91" name="Google Shape;191;p11" descr="A screen showing a learner's face in a Zoom meeting and a document on the screen open beside this"/>
          <p:cNvPicPr preferRelativeResize="0"/>
          <p:nvPr/>
        </p:nvPicPr>
        <p:blipFill rotWithShape="1">
          <a:blip r:embed="rId4">
            <a:alphaModFix/>
          </a:blip>
          <a:srcRect/>
          <a:stretch/>
        </p:blipFill>
        <p:spPr>
          <a:xfrm>
            <a:off x="4404281" y="3581400"/>
            <a:ext cx="3971827" cy="2482392"/>
          </a:xfrm>
          <a:prstGeom prst="rect">
            <a:avLst/>
          </a:prstGeom>
          <a:noFill/>
          <a:ln>
            <a:noFill/>
          </a:ln>
        </p:spPr>
      </p:pic>
      <p:sp>
        <p:nvSpPr>
          <p:cNvPr id="192" name="Google Shape;192;p11"/>
          <p:cNvSpPr txBox="1"/>
          <p:nvPr/>
        </p:nvSpPr>
        <p:spPr>
          <a:xfrm>
            <a:off x="3854823" y="2034363"/>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10342484" y="1073838"/>
            <a:ext cx="1849515" cy="584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10937"/>
              </a:buClr>
              <a:buSzPts val="2400"/>
              <a:buFont typeface="Arial"/>
              <a:buNone/>
            </a:pPr>
            <a:r>
              <a:rPr lang="en-US" sz="2000" dirty="0"/>
              <a:t>Employment</a:t>
            </a:r>
            <a:endParaRPr sz="2000" dirty="0"/>
          </a:p>
        </p:txBody>
      </p:sp>
      <p:pic>
        <p:nvPicPr>
          <p:cNvPr id="94" name="Google Shape;94;p1"/>
          <p:cNvPicPr preferRelativeResize="0"/>
          <p:nvPr/>
        </p:nvPicPr>
        <p:blipFill rotWithShape="1">
          <a:blip r:embed="rId3">
            <a:alphaModFix/>
          </a:blip>
          <a:srcRect/>
          <a:stretch/>
        </p:blipFill>
        <p:spPr>
          <a:xfrm>
            <a:off x="0" y="563679"/>
            <a:ext cx="2529971" cy="1196975"/>
          </a:xfrm>
          <a:prstGeom prst="rect">
            <a:avLst/>
          </a:prstGeom>
          <a:noFill/>
          <a:ln>
            <a:noFill/>
          </a:ln>
        </p:spPr>
      </p:pic>
      <p:sp>
        <p:nvSpPr>
          <p:cNvPr id="95" name="Google Shape;95;p1"/>
          <p:cNvSpPr txBox="1"/>
          <p:nvPr/>
        </p:nvSpPr>
        <p:spPr>
          <a:xfrm>
            <a:off x="1295666" y="1539887"/>
            <a:ext cx="9989464" cy="67710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400" b="1" i="0" u="none" strike="noStrike" cap="none" dirty="0">
                <a:solidFill>
                  <a:schemeClr val="dk1"/>
                </a:solidFill>
                <a:latin typeface="Calibri"/>
                <a:ea typeface="Calibri"/>
                <a:cs typeface="Calibri"/>
                <a:sym typeface="Calibri"/>
              </a:rPr>
              <a:t>Online Job Application Form</a:t>
            </a:r>
            <a:endParaRPr lang="en-US" sz="4400" b="1" i="0" u="none" strike="noStrike" cap="none" dirty="0">
              <a:solidFill>
                <a:srgbClr val="3F3F3F"/>
              </a:solidFill>
              <a:latin typeface="Calibri"/>
              <a:ea typeface="Calibri"/>
              <a:cs typeface="Calibri"/>
              <a:sym typeface="Calibri"/>
            </a:endParaRPr>
          </a:p>
        </p:txBody>
      </p:sp>
      <p:sp>
        <p:nvSpPr>
          <p:cNvPr id="97" name="Google Shape;97;p1"/>
          <p:cNvSpPr txBox="1"/>
          <p:nvPr/>
        </p:nvSpPr>
        <p:spPr>
          <a:xfrm>
            <a:off x="4083315" y="4194560"/>
            <a:ext cx="1595590" cy="144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highlight>
                <a:srgbClr val="FFFF00"/>
              </a:highlight>
              <a:latin typeface="Calibri"/>
              <a:ea typeface="Calibri"/>
              <a:cs typeface="Calibri"/>
              <a:sym typeface="Calibri"/>
            </a:endParaRPr>
          </a:p>
        </p:txBody>
      </p:sp>
      <p:pic>
        <p:nvPicPr>
          <p:cNvPr id="3" name="Picture 2" descr="Online Job application form">
            <a:extLst>
              <a:ext uri="{FF2B5EF4-FFF2-40B4-BE49-F238E27FC236}">
                <a16:creationId xmlns:a16="http://schemas.microsoft.com/office/drawing/2014/main" id="{3CACB0D1-3A86-40A0-8C22-58F11EDB1C4C}"/>
              </a:ext>
            </a:extLst>
          </p:cNvPr>
          <p:cNvPicPr>
            <a:picLocks noChangeAspect="1"/>
          </p:cNvPicPr>
          <p:nvPr/>
        </p:nvPicPr>
        <p:blipFill>
          <a:blip r:embed="rId4"/>
          <a:stretch>
            <a:fillRect/>
          </a:stretch>
        </p:blipFill>
        <p:spPr>
          <a:xfrm>
            <a:off x="2330396" y="2942113"/>
            <a:ext cx="3960002" cy="2376000"/>
          </a:xfrm>
          <a:prstGeom prst="rect">
            <a:avLst/>
          </a:prstGeom>
        </p:spPr>
      </p:pic>
      <p:pic>
        <p:nvPicPr>
          <p:cNvPr id="5" name="Picture 4" descr="Hands on a laptop and a laptop screen showing a CV">
            <a:extLst>
              <a:ext uri="{FF2B5EF4-FFF2-40B4-BE49-F238E27FC236}">
                <a16:creationId xmlns:a16="http://schemas.microsoft.com/office/drawing/2014/main" id="{88A4AFB4-3C0B-40A9-8D27-C5099E4B7A53}"/>
              </a:ext>
            </a:extLst>
          </p:cNvPr>
          <p:cNvPicPr>
            <a:picLocks noChangeAspect="1"/>
          </p:cNvPicPr>
          <p:nvPr/>
        </p:nvPicPr>
        <p:blipFill>
          <a:blip r:embed="rId5"/>
          <a:stretch>
            <a:fillRect/>
          </a:stretch>
        </p:blipFill>
        <p:spPr>
          <a:xfrm>
            <a:off x="7185974" y="2719368"/>
            <a:ext cx="3156510" cy="2309734"/>
          </a:xfrm>
          <a:prstGeom prst="rect">
            <a:avLst/>
          </a:prstGeom>
          <a:noFill/>
          <a:ln>
            <a:noFill/>
          </a:ln>
        </p:spPr>
      </p:pic>
      <p:pic>
        <p:nvPicPr>
          <p:cNvPr id="8" name="Picture 7" descr="Indeed logo">
            <a:extLst>
              <a:ext uri="{FF2B5EF4-FFF2-40B4-BE49-F238E27FC236}">
                <a16:creationId xmlns:a16="http://schemas.microsoft.com/office/drawing/2014/main" id="{B158C3D9-DAE6-4DA6-BDB2-9A94D30D4B46}"/>
              </a:ext>
            </a:extLst>
          </p:cNvPr>
          <p:cNvPicPr>
            <a:picLocks noChangeAspect="1"/>
          </p:cNvPicPr>
          <p:nvPr/>
        </p:nvPicPr>
        <p:blipFill>
          <a:blip r:embed="rId6"/>
          <a:stretch>
            <a:fillRect/>
          </a:stretch>
        </p:blipFill>
        <p:spPr>
          <a:xfrm>
            <a:off x="6904589" y="5029102"/>
            <a:ext cx="3719279" cy="1360715"/>
          </a:xfrm>
          <a:prstGeom prst="rect">
            <a:avLst/>
          </a:prstGeom>
        </p:spPr>
      </p:pic>
    </p:spTree>
    <p:extLst>
      <p:ext uri="{BB962C8B-B14F-4D97-AF65-F5344CB8AC3E}">
        <p14:creationId xmlns:p14="http://schemas.microsoft.com/office/powerpoint/2010/main" val="421502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07"/>
        <p:cNvGrpSpPr/>
        <p:nvPr/>
      </p:nvGrpSpPr>
      <p:grpSpPr>
        <a:xfrm>
          <a:off x="0" y="0"/>
          <a:ext cx="0" cy="0"/>
          <a:chOff x="0" y="0"/>
          <a:chExt cx="0" cy="0"/>
        </a:xfrm>
      </p:grpSpPr>
      <p:pic>
        <p:nvPicPr>
          <p:cNvPr id="208" name="Google Shape;208;p13"/>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09" name="Google Shape;209;p13"/>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457200" algn="ctr" rtl="0">
              <a:lnSpc>
                <a:spcPct val="90000"/>
              </a:lnSpc>
              <a:spcBef>
                <a:spcPts val="0"/>
              </a:spcBef>
              <a:spcAft>
                <a:spcPts val="0"/>
              </a:spcAft>
              <a:buClr>
                <a:srgbClr val="B10937"/>
              </a:buClr>
              <a:buSzPts val="5400"/>
              <a:buFont typeface="Arial"/>
              <a:buNone/>
            </a:pPr>
            <a:r>
              <a:rPr lang="en-US" sz="4600" dirty="0"/>
              <a:t>Lesson Objectives-Part One </a:t>
            </a:r>
            <a:endParaRPr sz="4600" dirty="0"/>
          </a:p>
        </p:txBody>
      </p:sp>
      <p:sp>
        <p:nvSpPr>
          <p:cNvPr id="210" name="Google Shape;210;p13"/>
          <p:cNvSpPr txBox="1"/>
          <p:nvPr/>
        </p:nvSpPr>
        <p:spPr>
          <a:xfrm>
            <a:off x="2563542" y="2103234"/>
            <a:ext cx="7833229" cy="118907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dirty="0">
                <a:solidFill>
                  <a:schemeClr val="dk1"/>
                </a:solidFill>
                <a:latin typeface="Calibri"/>
                <a:ea typeface="Calibri"/>
                <a:cs typeface="Calibri"/>
                <a:sym typeface="Calibri"/>
              </a:rPr>
              <a:t> </a:t>
            </a:r>
            <a:r>
              <a:rPr lang="en-US" sz="4000" dirty="0"/>
              <a:t>Create an Indeed Account </a:t>
            </a:r>
            <a:endParaRPr sz="4000" dirty="0"/>
          </a:p>
        </p:txBody>
      </p:sp>
      <p:pic>
        <p:nvPicPr>
          <p:cNvPr id="3" name="Picture 2" descr="Indeed logo">
            <a:extLst>
              <a:ext uri="{FF2B5EF4-FFF2-40B4-BE49-F238E27FC236}">
                <a16:creationId xmlns:a16="http://schemas.microsoft.com/office/drawing/2014/main" id="{136F1B9A-7C11-4060-AD81-832E61D35D78}"/>
              </a:ext>
            </a:extLst>
          </p:cNvPr>
          <p:cNvPicPr>
            <a:picLocks noChangeAspect="1"/>
          </p:cNvPicPr>
          <p:nvPr/>
        </p:nvPicPr>
        <p:blipFill>
          <a:blip r:embed="rId4"/>
          <a:stretch>
            <a:fillRect/>
          </a:stretch>
        </p:blipFill>
        <p:spPr>
          <a:xfrm>
            <a:off x="2563542" y="3602801"/>
            <a:ext cx="3719279" cy="1360715"/>
          </a:xfrm>
          <a:prstGeom prst="rect">
            <a:avLst/>
          </a:prstGeom>
        </p:spPr>
      </p:pic>
      <p:pic>
        <p:nvPicPr>
          <p:cNvPr id="7" name="Picture 6" descr="A person's hands on a laptop and a CV on the screen">
            <a:extLst>
              <a:ext uri="{FF2B5EF4-FFF2-40B4-BE49-F238E27FC236}">
                <a16:creationId xmlns:a16="http://schemas.microsoft.com/office/drawing/2014/main" id="{D2762807-6A04-4BC8-BAF3-C73251A9325D}"/>
              </a:ext>
            </a:extLst>
          </p:cNvPr>
          <p:cNvPicPr>
            <a:picLocks noChangeAspect="1"/>
          </p:cNvPicPr>
          <p:nvPr/>
        </p:nvPicPr>
        <p:blipFill>
          <a:blip r:embed="rId5"/>
          <a:stretch>
            <a:fillRect/>
          </a:stretch>
        </p:blipFill>
        <p:spPr>
          <a:xfrm>
            <a:off x="7240261" y="3292306"/>
            <a:ext cx="3156510" cy="23097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15"/>
        <p:cNvGrpSpPr/>
        <p:nvPr/>
      </p:nvGrpSpPr>
      <p:grpSpPr>
        <a:xfrm>
          <a:off x="0" y="0"/>
          <a:ext cx="0" cy="0"/>
          <a:chOff x="0" y="0"/>
          <a:chExt cx="0" cy="0"/>
        </a:xfrm>
      </p:grpSpPr>
      <p:pic>
        <p:nvPicPr>
          <p:cNvPr id="216" name="Google Shape;216;p14"/>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17" name="Google Shape;217;p14"/>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dirty="0"/>
              <a:t>Lesson-Part One</a:t>
            </a:r>
            <a:endParaRPr dirty="0"/>
          </a:p>
        </p:txBody>
      </p:sp>
      <p:pic>
        <p:nvPicPr>
          <p:cNvPr id="219" name="Google Shape;219;p14" descr="Link to the video lesson">
            <a:hlinkClick r:id="rId4"/>
          </p:cNvPr>
          <p:cNvPicPr preferRelativeResize="0"/>
          <p:nvPr/>
        </p:nvPicPr>
        <p:blipFill rotWithShape="1">
          <a:blip r:embed="rId5">
            <a:alphaModFix/>
          </a:blip>
          <a:srcRect/>
          <a:stretch/>
        </p:blipFill>
        <p:spPr>
          <a:xfrm>
            <a:off x="10396771" y="2277237"/>
            <a:ext cx="1325564" cy="1325564"/>
          </a:xfrm>
          <a:prstGeom prst="rect">
            <a:avLst/>
          </a:prstGeom>
          <a:noFill/>
          <a:ln>
            <a:noFill/>
          </a:ln>
        </p:spPr>
      </p:pic>
      <p:pic>
        <p:nvPicPr>
          <p:cNvPr id="7" name="Picture 6" descr="A person's hands on a laptop and a CV on the screen">
            <a:extLst>
              <a:ext uri="{FF2B5EF4-FFF2-40B4-BE49-F238E27FC236}">
                <a16:creationId xmlns:a16="http://schemas.microsoft.com/office/drawing/2014/main" id="{F19020F5-F8AB-43B6-A85B-C142753ECCA4}"/>
              </a:ext>
            </a:extLst>
          </p:cNvPr>
          <p:cNvPicPr>
            <a:picLocks noChangeAspect="1"/>
          </p:cNvPicPr>
          <p:nvPr/>
        </p:nvPicPr>
        <p:blipFill>
          <a:blip r:embed="rId6"/>
          <a:stretch>
            <a:fillRect/>
          </a:stretch>
        </p:blipFill>
        <p:spPr>
          <a:xfrm>
            <a:off x="6310906" y="3565695"/>
            <a:ext cx="3156510" cy="2309734"/>
          </a:xfrm>
          <a:prstGeom prst="rect">
            <a:avLst/>
          </a:prstGeom>
          <a:noFill/>
          <a:ln>
            <a:noFill/>
          </a:ln>
        </p:spPr>
      </p:pic>
      <p:pic>
        <p:nvPicPr>
          <p:cNvPr id="6" name="Picture 5" descr="Indeed logo">
            <a:extLst>
              <a:ext uri="{FF2B5EF4-FFF2-40B4-BE49-F238E27FC236}">
                <a16:creationId xmlns:a16="http://schemas.microsoft.com/office/drawing/2014/main" id="{8520472F-4CFE-41C3-9347-9225CB9F988B}"/>
              </a:ext>
            </a:extLst>
          </p:cNvPr>
          <p:cNvPicPr>
            <a:picLocks noChangeAspect="1"/>
          </p:cNvPicPr>
          <p:nvPr/>
        </p:nvPicPr>
        <p:blipFill>
          <a:blip r:embed="rId7"/>
          <a:stretch>
            <a:fillRect/>
          </a:stretch>
        </p:blipFill>
        <p:spPr>
          <a:xfrm>
            <a:off x="1732323" y="4040204"/>
            <a:ext cx="3719279" cy="1360715"/>
          </a:xfrm>
          <a:prstGeom prst="rect">
            <a:avLst/>
          </a:prstGeom>
        </p:spPr>
      </p:pic>
      <p:sp>
        <p:nvSpPr>
          <p:cNvPr id="8" name="Google Shape;210;p13">
            <a:extLst>
              <a:ext uri="{FF2B5EF4-FFF2-40B4-BE49-F238E27FC236}">
                <a16:creationId xmlns:a16="http://schemas.microsoft.com/office/drawing/2014/main" id="{74FBE186-B8ED-4FDA-87BA-A322DEE439D6}"/>
              </a:ext>
            </a:extLst>
          </p:cNvPr>
          <p:cNvSpPr txBox="1"/>
          <p:nvPr/>
        </p:nvSpPr>
        <p:spPr>
          <a:xfrm>
            <a:off x="2563542" y="2103234"/>
            <a:ext cx="7833229" cy="118907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dirty="0">
                <a:solidFill>
                  <a:schemeClr val="dk1"/>
                </a:solidFill>
                <a:latin typeface="Calibri"/>
                <a:ea typeface="Calibri"/>
                <a:cs typeface="Calibri"/>
                <a:sym typeface="Calibri"/>
              </a:rPr>
              <a:t> </a:t>
            </a:r>
            <a:r>
              <a:rPr lang="en-US" sz="4000" dirty="0"/>
              <a:t>Create an Indeed Account </a:t>
            </a:r>
            <a:endParaRPr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5"/>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26" name="Google Shape;226;p15"/>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dirty="0"/>
              <a:t>Check Understanding</a:t>
            </a:r>
            <a:endParaRPr dirty="0"/>
          </a:p>
        </p:txBody>
      </p:sp>
      <p:pic>
        <p:nvPicPr>
          <p:cNvPr id="227" name="Google Shape;227;p15" descr="Thumb up and thumb down"/>
          <p:cNvPicPr preferRelativeResize="0"/>
          <p:nvPr/>
        </p:nvPicPr>
        <p:blipFill rotWithShape="1">
          <a:blip r:embed="rId4">
            <a:alphaModFix/>
          </a:blip>
          <a:srcRect/>
          <a:stretch/>
        </p:blipFill>
        <p:spPr>
          <a:xfrm>
            <a:off x="3711526" y="2236762"/>
            <a:ext cx="4768947" cy="2384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32"/>
        <p:cNvGrpSpPr/>
        <p:nvPr/>
      </p:nvGrpSpPr>
      <p:grpSpPr>
        <a:xfrm>
          <a:off x="0" y="0"/>
          <a:ext cx="0" cy="0"/>
          <a:chOff x="0" y="0"/>
          <a:chExt cx="0" cy="0"/>
        </a:xfrm>
      </p:grpSpPr>
      <p:pic>
        <p:nvPicPr>
          <p:cNvPr id="233" name="Google Shape;233;p16"/>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34" name="Google Shape;234;p16"/>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ts val="5400"/>
              <a:buFont typeface="Arial"/>
              <a:buNone/>
            </a:pPr>
            <a:r>
              <a:rPr lang="en-US" dirty="0"/>
              <a:t>Practice</a:t>
            </a:r>
            <a:br>
              <a:rPr lang="en-US" dirty="0"/>
            </a:br>
            <a:r>
              <a:rPr lang="en-US" sz="3600" dirty="0"/>
              <a:t>Part One</a:t>
            </a:r>
            <a:endParaRPr sz="3600" dirty="0"/>
          </a:p>
        </p:txBody>
      </p:sp>
      <p:pic>
        <p:nvPicPr>
          <p:cNvPr id="7" name="Picture 6" descr="A person's hands on a laptop and a CV on the screen">
            <a:extLst>
              <a:ext uri="{FF2B5EF4-FFF2-40B4-BE49-F238E27FC236}">
                <a16:creationId xmlns:a16="http://schemas.microsoft.com/office/drawing/2014/main" id="{A5C1369C-E03D-4F9D-8EC6-767484B652C9}"/>
              </a:ext>
            </a:extLst>
          </p:cNvPr>
          <p:cNvPicPr>
            <a:picLocks noChangeAspect="1"/>
          </p:cNvPicPr>
          <p:nvPr/>
        </p:nvPicPr>
        <p:blipFill>
          <a:blip r:embed="rId4"/>
          <a:stretch>
            <a:fillRect/>
          </a:stretch>
        </p:blipFill>
        <p:spPr>
          <a:xfrm>
            <a:off x="6860239" y="3292306"/>
            <a:ext cx="3156510" cy="2309734"/>
          </a:xfrm>
          <a:prstGeom prst="rect">
            <a:avLst/>
          </a:prstGeom>
          <a:noFill/>
          <a:ln>
            <a:noFill/>
          </a:ln>
        </p:spPr>
      </p:pic>
      <p:pic>
        <p:nvPicPr>
          <p:cNvPr id="8" name="Picture 7" descr="Indeed logo">
            <a:extLst>
              <a:ext uri="{FF2B5EF4-FFF2-40B4-BE49-F238E27FC236}">
                <a16:creationId xmlns:a16="http://schemas.microsoft.com/office/drawing/2014/main" id="{7B2DA8D8-F3DD-4473-A8C7-596AC977CAE3}"/>
              </a:ext>
            </a:extLst>
          </p:cNvPr>
          <p:cNvPicPr>
            <a:picLocks noChangeAspect="1"/>
          </p:cNvPicPr>
          <p:nvPr/>
        </p:nvPicPr>
        <p:blipFill>
          <a:blip r:embed="rId5"/>
          <a:stretch>
            <a:fillRect/>
          </a:stretch>
        </p:blipFill>
        <p:spPr>
          <a:xfrm>
            <a:off x="1795229" y="3292306"/>
            <a:ext cx="4296697" cy="1571966"/>
          </a:xfrm>
          <a:prstGeom prst="rect">
            <a:avLst/>
          </a:prstGeom>
        </p:spPr>
      </p:pic>
      <p:sp>
        <p:nvSpPr>
          <p:cNvPr id="6" name="Google Shape;210;p13">
            <a:extLst>
              <a:ext uri="{FF2B5EF4-FFF2-40B4-BE49-F238E27FC236}">
                <a16:creationId xmlns:a16="http://schemas.microsoft.com/office/drawing/2014/main" id="{B2EE5659-F465-4561-864A-D89754A93292}"/>
              </a:ext>
            </a:extLst>
          </p:cNvPr>
          <p:cNvSpPr txBox="1"/>
          <p:nvPr/>
        </p:nvSpPr>
        <p:spPr>
          <a:xfrm>
            <a:off x="2563542" y="2103234"/>
            <a:ext cx="7833229" cy="118907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dirty="0">
                <a:solidFill>
                  <a:schemeClr val="dk1"/>
                </a:solidFill>
                <a:latin typeface="Calibri"/>
                <a:ea typeface="Calibri"/>
                <a:cs typeface="Calibri"/>
                <a:sym typeface="Calibri"/>
              </a:rPr>
              <a:t> </a:t>
            </a:r>
            <a:r>
              <a:rPr lang="en-US" sz="4000" dirty="0"/>
              <a:t>Create an Indeed Account </a:t>
            </a:r>
            <a:endParaRPr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dirty="0"/>
              <a:t>Lesson Objectives – Part Two</a:t>
            </a:r>
            <a:endParaRPr sz="4000" dirty="0"/>
          </a:p>
        </p:txBody>
      </p:sp>
      <p:sp>
        <p:nvSpPr>
          <p:cNvPr id="123" name="Google Shape;123;p4"/>
          <p:cNvSpPr txBox="1"/>
          <p:nvPr/>
        </p:nvSpPr>
        <p:spPr>
          <a:xfrm>
            <a:off x="965496" y="2092234"/>
            <a:ext cx="10673311" cy="11969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Fill out an Online Job Application Form on Indeed.ca</a:t>
            </a:r>
            <a:endParaRPr sz="3600" dirty="0">
              <a:solidFill>
                <a:schemeClr val="dk1"/>
              </a:solidFill>
              <a:latin typeface="Calibri"/>
              <a:ea typeface="Calibri"/>
              <a:cs typeface="Calibri"/>
              <a:sym typeface="Calibri"/>
            </a:endParaRPr>
          </a:p>
        </p:txBody>
      </p:sp>
      <p:pic>
        <p:nvPicPr>
          <p:cNvPr id="5" name="Picture 4" descr="Online Job application form">
            <a:extLst>
              <a:ext uri="{FF2B5EF4-FFF2-40B4-BE49-F238E27FC236}">
                <a16:creationId xmlns:a16="http://schemas.microsoft.com/office/drawing/2014/main" id="{27AA9E67-ABBE-4432-9551-847A50F5F2B0}"/>
              </a:ext>
            </a:extLst>
          </p:cNvPr>
          <p:cNvPicPr>
            <a:picLocks noChangeAspect="1"/>
          </p:cNvPicPr>
          <p:nvPr/>
        </p:nvPicPr>
        <p:blipFill>
          <a:blip r:embed="rId4"/>
          <a:stretch>
            <a:fillRect/>
          </a:stretch>
        </p:blipFill>
        <p:spPr>
          <a:xfrm>
            <a:off x="2189116" y="3289209"/>
            <a:ext cx="3906884" cy="2344129"/>
          </a:xfrm>
          <a:prstGeom prst="rect">
            <a:avLst/>
          </a:prstGeom>
        </p:spPr>
      </p:pic>
      <p:pic>
        <p:nvPicPr>
          <p:cNvPr id="6" name="Picture 5" descr="A person's hands on a laptop and a CV on the screen">
            <a:extLst>
              <a:ext uri="{FF2B5EF4-FFF2-40B4-BE49-F238E27FC236}">
                <a16:creationId xmlns:a16="http://schemas.microsoft.com/office/drawing/2014/main" id="{4FF19041-E16D-48EE-8B9E-6AC07E61F5DA}"/>
              </a:ext>
            </a:extLst>
          </p:cNvPr>
          <p:cNvPicPr>
            <a:picLocks noChangeAspect="1"/>
          </p:cNvPicPr>
          <p:nvPr/>
        </p:nvPicPr>
        <p:blipFill>
          <a:blip r:embed="rId5"/>
          <a:stretch>
            <a:fillRect/>
          </a:stretch>
        </p:blipFill>
        <p:spPr>
          <a:xfrm>
            <a:off x="6846374" y="3289209"/>
            <a:ext cx="3156510" cy="2309734"/>
          </a:xfrm>
          <a:prstGeom prst="rect">
            <a:avLst/>
          </a:prstGeom>
          <a:noFill/>
          <a:ln>
            <a:noFill/>
          </a:ln>
        </p:spPr>
      </p:pic>
    </p:spTree>
    <p:extLst>
      <p:ext uri="{BB962C8B-B14F-4D97-AF65-F5344CB8AC3E}">
        <p14:creationId xmlns:p14="http://schemas.microsoft.com/office/powerpoint/2010/main" val="226541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249"/>
        <p:cNvGrpSpPr/>
        <p:nvPr/>
      </p:nvGrpSpPr>
      <p:grpSpPr>
        <a:xfrm>
          <a:off x="0" y="0"/>
          <a:ext cx="0" cy="0"/>
          <a:chOff x="0" y="0"/>
          <a:chExt cx="0" cy="0"/>
        </a:xfrm>
      </p:grpSpPr>
      <p:pic>
        <p:nvPicPr>
          <p:cNvPr id="250" name="Google Shape;250;p18"/>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51" name="Google Shape;251;p18"/>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dirty="0"/>
              <a:t>Lesson-Part Two</a:t>
            </a:r>
            <a:endParaRPr dirty="0"/>
          </a:p>
        </p:txBody>
      </p:sp>
      <p:pic>
        <p:nvPicPr>
          <p:cNvPr id="253" name="Google Shape;253;p18" descr="Link to the video lesson">
            <a:hlinkClick r:id="rId4"/>
          </p:cNvPr>
          <p:cNvPicPr preferRelativeResize="0"/>
          <p:nvPr/>
        </p:nvPicPr>
        <p:blipFill rotWithShape="1">
          <a:blip r:embed="rId5">
            <a:alphaModFix/>
          </a:blip>
          <a:srcRect/>
          <a:stretch/>
        </p:blipFill>
        <p:spPr>
          <a:xfrm>
            <a:off x="10327719" y="1566417"/>
            <a:ext cx="1491752" cy="1491752"/>
          </a:xfrm>
          <a:prstGeom prst="rect">
            <a:avLst/>
          </a:prstGeom>
          <a:noFill/>
          <a:ln>
            <a:noFill/>
          </a:ln>
        </p:spPr>
      </p:pic>
      <p:pic>
        <p:nvPicPr>
          <p:cNvPr id="7" name="Picture 6" descr="A person's hands on a laptop and a CV on the screen">
            <a:extLst>
              <a:ext uri="{FF2B5EF4-FFF2-40B4-BE49-F238E27FC236}">
                <a16:creationId xmlns:a16="http://schemas.microsoft.com/office/drawing/2014/main" id="{E3E75C0B-B0E9-4557-B069-E204438690EB}"/>
              </a:ext>
            </a:extLst>
          </p:cNvPr>
          <p:cNvPicPr>
            <a:picLocks noChangeAspect="1"/>
          </p:cNvPicPr>
          <p:nvPr/>
        </p:nvPicPr>
        <p:blipFill>
          <a:blip r:embed="rId6"/>
          <a:stretch>
            <a:fillRect/>
          </a:stretch>
        </p:blipFill>
        <p:spPr>
          <a:xfrm>
            <a:off x="6522785" y="3568792"/>
            <a:ext cx="3156510" cy="2309734"/>
          </a:xfrm>
          <a:prstGeom prst="rect">
            <a:avLst/>
          </a:prstGeom>
          <a:noFill/>
          <a:ln>
            <a:noFill/>
          </a:ln>
        </p:spPr>
      </p:pic>
      <p:pic>
        <p:nvPicPr>
          <p:cNvPr id="8" name="Picture 7" descr="Online Job application form">
            <a:extLst>
              <a:ext uri="{FF2B5EF4-FFF2-40B4-BE49-F238E27FC236}">
                <a16:creationId xmlns:a16="http://schemas.microsoft.com/office/drawing/2014/main" id="{71818360-2527-440F-95EA-6E8C673A3FF3}"/>
              </a:ext>
            </a:extLst>
          </p:cNvPr>
          <p:cNvPicPr>
            <a:picLocks noChangeAspect="1"/>
          </p:cNvPicPr>
          <p:nvPr/>
        </p:nvPicPr>
        <p:blipFill>
          <a:blip r:embed="rId7"/>
          <a:stretch>
            <a:fillRect/>
          </a:stretch>
        </p:blipFill>
        <p:spPr>
          <a:xfrm>
            <a:off x="2189116" y="3534397"/>
            <a:ext cx="3906884" cy="2344129"/>
          </a:xfrm>
          <a:prstGeom prst="rect">
            <a:avLst/>
          </a:prstGeom>
        </p:spPr>
      </p:pic>
      <p:sp>
        <p:nvSpPr>
          <p:cNvPr id="9" name="Google Shape;123;p4">
            <a:extLst>
              <a:ext uri="{FF2B5EF4-FFF2-40B4-BE49-F238E27FC236}">
                <a16:creationId xmlns:a16="http://schemas.microsoft.com/office/drawing/2014/main" id="{BB108C85-14F6-4381-ABCF-CD96BFF658D6}"/>
              </a:ext>
            </a:extLst>
          </p:cNvPr>
          <p:cNvSpPr txBox="1"/>
          <p:nvPr/>
        </p:nvSpPr>
        <p:spPr>
          <a:xfrm>
            <a:off x="173354" y="2248000"/>
            <a:ext cx="10154365" cy="1196975"/>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Fill out an Online Job Application Form on Indeed.ca</a:t>
            </a:r>
            <a:endParaRPr sz="36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9"/>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0" name="Google Shape;260;p19"/>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dirty="0"/>
              <a:t>Check Understanding</a:t>
            </a:r>
            <a:endParaRPr dirty="0"/>
          </a:p>
        </p:txBody>
      </p:sp>
      <p:pic>
        <p:nvPicPr>
          <p:cNvPr id="261" name="Google Shape;261;p19" descr="Thumb up and thumb down"/>
          <p:cNvPicPr preferRelativeResize="0"/>
          <p:nvPr/>
        </p:nvPicPr>
        <p:blipFill rotWithShape="1">
          <a:blip r:embed="rId4">
            <a:alphaModFix/>
          </a:blip>
          <a:srcRect/>
          <a:stretch/>
        </p:blipFill>
        <p:spPr>
          <a:xfrm>
            <a:off x="3931846" y="2377675"/>
            <a:ext cx="4382160" cy="21910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40" name="Google Shape;140;p6"/>
          <p:cNvSpPr txBox="1">
            <a:spLocks noGrp="1"/>
          </p:cNvSpPr>
          <p:nvPr>
            <p:ph type="title"/>
          </p:nvPr>
        </p:nvSpPr>
        <p:spPr>
          <a:xfrm>
            <a:off x="1452350" y="41635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800" dirty="0">
                <a:latin typeface="Calibri" panose="020F0502020204030204" pitchFamily="34" charset="0"/>
                <a:cs typeface="Calibri" panose="020F0502020204030204" pitchFamily="34" charset="0"/>
              </a:rPr>
              <a:t>Pre-Requisite</a:t>
            </a:r>
            <a:r>
              <a:rPr lang="en-US" sz="4800" dirty="0"/>
              <a:t> Skills</a:t>
            </a:r>
            <a:endParaRPr sz="4800" dirty="0"/>
          </a:p>
        </p:txBody>
      </p:sp>
      <p:sp>
        <p:nvSpPr>
          <p:cNvPr id="141" name="Google Shape;141;p6"/>
          <p:cNvSpPr txBox="1"/>
          <p:nvPr/>
        </p:nvSpPr>
        <p:spPr>
          <a:xfrm>
            <a:off x="1452350" y="2468355"/>
            <a:ext cx="10374976" cy="363172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Mouse / Trackpad Skills: </a:t>
            </a:r>
            <a:r>
              <a:rPr lang="en-US" sz="1800" b="0" i="0" u="none" strike="noStrike" dirty="0">
                <a:solidFill>
                  <a:schemeClr val="dk1"/>
                </a:solidFill>
                <a:latin typeface="Calibri"/>
                <a:ea typeface="Calibri"/>
                <a:cs typeface="Calibri"/>
                <a:sym typeface="Calibri"/>
              </a:rPr>
              <a:t>hold mouse/ use trackpad correctly; hover; click; double click; </a:t>
            </a:r>
            <a:r>
              <a:rPr lang="en-US" sz="1800" dirty="0">
                <a:solidFill>
                  <a:schemeClr val="dk1"/>
                </a:solidFill>
                <a:latin typeface="Calibri"/>
                <a:ea typeface="Calibri"/>
                <a:cs typeface="Calibri"/>
                <a:sym typeface="Calibri"/>
              </a:rPr>
              <a:t>scroll</a:t>
            </a:r>
            <a:endParaRPr sz="1800" strike="sngStrike" dirty="0"/>
          </a:p>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Reading:</a:t>
            </a:r>
            <a:r>
              <a:rPr lang="en-US" sz="1800" b="0" i="0" u="none" strike="noStrike" dirty="0">
                <a:solidFill>
                  <a:schemeClr val="dk1"/>
                </a:solidFill>
                <a:latin typeface="Calibri"/>
                <a:ea typeface="Calibri"/>
                <a:cs typeface="Calibri"/>
                <a:sym typeface="Calibri"/>
              </a:rPr>
              <a:t> ability to recognize simple symbols; read words and phrases</a:t>
            </a:r>
            <a:endParaRPr sz="1800" dirty="0"/>
          </a:p>
          <a:p>
            <a:pPr marL="457200" indent="-457200">
              <a:buClr>
                <a:schemeClr val="dk1"/>
              </a:buClr>
              <a:buSzPts val="2400"/>
              <a:buFont typeface="Arial"/>
              <a:buChar char="•"/>
            </a:pPr>
            <a:r>
              <a:rPr lang="en-US" sz="1800" b="1" i="0" u="none" strike="noStrike" dirty="0">
                <a:solidFill>
                  <a:srgbClr val="000000"/>
                </a:solidFill>
                <a:effectLst/>
                <a:latin typeface="Calibri" panose="020F0502020204030204" pitchFamily="34" charset="0"/>
              </a:rPr>
              <a:t>Keyboarding:</a:t>
            </a:r>
            <a:r>
              <a:rPr lang="en-US" sz="1800" b="0" i="0" u="none" strike="noStrike" dirty="0">
                <a:solidFill>
                  <a:srgbClr val="000000"/>
                </a:solidFill>
                <a:effectLst/>
                <a:latin typeface="Calibri" panose="020F0502020204030204" pitchFamily="34" charset="0"/>
              </a:rPr>
              <a:t> </a:t>
            </a:r>
            <a:r>
              <a:rPr lang="en-US" sz="1800" dirty="0">
                <a:latin typeface="Calibri" panose="020F0502020204030204" pitchFamily="34" charset="0"/>
              </a:rPr>
              <a:t>Can type</a:t>
            </a:r>
            <a:r>
              <a:rPr lang="en-US" sz="1800" b="0" i="0" u="none" strike="noStrike" dirty="0">
                <a:solidFill>
                  <a:srgbClr val="000000"/>
                </a:solidFill>
                <a:effectLst/>
                <a:latin typeface="Calibri" panose="020F0502020204030204" pitchFamily="34" charset="0"/>
              </a:rPr>
              <a:t> letters, common symbols and use Enter key on keyboard (one finger typing is ok)</a:t>
            </a:r>
            <a:endParaRPr lang="en-US" sz="1800" b="0" i="0" dirty="0">
              <a:solidFill>
                <a:srgbClr val="000000"/>
              </a:solidFill>
              <a:effectLst/>
              <a:latin typeface="Arial" panose="020B0604020202020204" pitchFamily="34" charset="0"/>
            </a:endParaRPr>
          </a:p>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Basic navigation</a:t>
            </a:r>
            <a:r>
              <a:rPr lang="en-US" sz="1800" b="0" i="0" u="none" strike="noStrike" dirty="0">
                <a:solidFill>
                  <a:schemeClr val="dk1"/>
                </a:solidFill>
                <a:latin typeface="Calibri"/>
                <a:ea typeface="Calibri"/>
                <a:cs typeface="Calibri"/>
                <a:sym typeface="Calibri"/>
              </a:rPr>
              <a:t>: scroll down and up; cursor shapes; where and how to place a cursor</a:t>
            </a:r>
            <a:endParaRPr lang="en-US" sz="1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Arial"/>
              <a:buChar char="•"/>
            </a:pPr>
            <a:r>
              <a:rPr lang="en-US" sz="1800" b="1" i="0" u="none" strike="noStrike" dirty="0">
                <a:solidFill>
                  <a:schemeClr val="dk1"/>
                </a:solidFill>
                <a:latin typeface="Calibri"/>
                <a:ea typeface="Calibri"/>
                <a:cs typeface="Calibri"/>
                <a:sym typeface="Calibri"/>
              </a:rPr>
              <a:t>Online Skills: </a:t>
            </a:r>
            <a:r>
              <a:rPr lang="en-US" sz="1800" i="0" u="none" strike="noStrike" dirty="0">
                <a:solidFill>
                  <a:schemeClr val="dk1"/>
                </a:solidFill>
                <a:latin typeface="Calibri"/>
                <a:ea typeface="Calibri"/>
                <a:cs typeface="Calibri"/>
                <a:sym typeface="Calibri"/>
              </a:rPr>
              <a:t>open a browser; </a:t>
            </a:r>
            <a:r>
              <a:rPr lang="en-US" sz="1800" dirty="0">
                <a:solidFill>
                  <a:schemeClr val="dk1"/>
                </a:solidFill>
                <a:latin typeface="Calibri"/>
                <a:ea typeface="Calibri"/>
                <a:cs typeface="Calibri"/>
                <a:sym typeface="Calibri"/>
              </a:rPr>
              <a:t>find a </a:t>
            </a:r>
            <a:r>
              <a:rPr lang="en-US" sz="1800" i="0" u="none" strike="noStrike" dirty="0">
                <a:solidFill>
                  <a:schemeClr val="dk1"/>
                </a:solidFill>
                <a:latin typeface="Calibri"/>
                <a:ea typeface="Calibri"/>
                <a:cs typeface="Calibri"/>
                <a:sym typeface="Calibri"/>
              </a:rPr>
              <a:t>website; sign in using email and password</a:t>
            </a:r>
            <a:r>
              <a:rPr lang="en-US" sz="1800" dirty="0">
                <a:solidFill>
                  <a:schemeClr val="dk1"/>
                </a:solidFill>
                <a:latin typeface="Calibri"/>
                <a:ea typeface="Calibri"/>
                <a:cs typeface="Calibri"/>
                <a:sym typeface="Calibri"/>
              </a:rPr>
              <a:t>;</a:t>
            </a:r>
            <a:r>
              <a:rPr lang="en-US" sz="1800" b="0" i="0" u="none" strike="noStrike" dirty="0">
                <a:solidFill>
                  <a:schemeClr val="dk1"/>
                </a:solidFill>
                <a:latin typeface="Calibri"/>
                <a:ea typeface="Calibri"/>
                <a:cs typeface="Calibri"/>
                <a:sym typeface="Calibri"/>
              </a:rPr>
              <a:t> </a:t>
            </a:r>
            <a:r>
              <a:rPr lang="en-US" sz="1800" b="0" i="0" u="none" strike="noStrike" dirty="0">
                <a:solidFill>
                  <a:srgbClr val="000000"/>
                </a:solidFill>
                <a:effectLst/>
                <a:latin typeface="Calibri" panose="020F0502020204030204" pitchFamily="34" charset="0"/>
              </a:rPr>
              <a:t>recognize icons; recognize text boxes; recognize links; know how and where to place a cursor</a:t>
            </a:r>
          </a:p>
          <a:p>
            <a:pPr marL="457200" marR="0" lvl="0" indent="-457200" algn="l" rtl="0">
              <a:spcBef>
                <a:spcPts val="0"/>
              </a:spcBef>
              <a:spcAft>
                <a:spcPts val="0"/>
              </a:spcAft>
              <a:buClr>
                <a:schemeClr val="dk1"/>
              </a:buClr>
              <a:buSzPts val="2400"/>
              <a:buFont typeface="Arial"/>
              <a:buChar char="•"/>
            </a:pPr>
            <a:r>
              <a:rPr lang="en-US" sz="1800" b="1" dirty="0">
                <a:latin typeface="Calibri" panose="020F0502020204030204" pitchFamily="34" charset="0"/>
              </a:rPr>
              <a:t>Email Skills: </a:t>
            </a:r>
            <a:r>
              <a:rPr lang="en-US" sz="1800" dirty="0">
                <a:latin typeface="Calibri" panose="020F0502020204030204" pitchFamily="34" charset="0"/>
              </a:rPr>
              <a:t>open app; check Inbox for new mail; open an email</a:t>
            </a:r>
            <a:r>
              <a:rPr lang="en-US" sz="1800" b="0" i="0" u="none" strike="noStrike" dirty="0">
                <a:solidFill>
                  <a:srgbClr val="000000"/>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marL="457200" marR="0" lvl="0" indent="-457200" algn="l" rtl="0">
              <a:spcBef>
                <a:spcPts val="0"/>
              </a:spcBef>
              <a:spcAft>
                <a:spcPts val="0"/>
              </a:spcAft>
              <a:buClr>
                <a:schemeClr val="dk1"/>
              </a:buClr>
              <a:buSzPts val="2400"/>
              <a:buFont typeface="Arial"/>
              <a:buChar char="•"/>
            </a:pPr>
            <a:endParaRPr sz="1800"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LINK to the DLCR:</a:t>
            </a:r>
            <a:endParaRPr sz="1800" b="1"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https://digital-literacy.issbc.org/for-teachers</a:t>
            </a:r>
            <a:r>
              <a:rPr lang="en-US" sz="1800" dirty="0">
                <a:solidFill>
                  <a:schemeClr val="dk1"/>
                </a:solidFill>
                <a:latin typeface="Calibri"/>
                <a:ea typeface="Calibri"/>
                <a:cs typeface="Calibri"/>
                <a:sym typeface="Calibri"/>
              </a:rPr>
              <a:t>/</a:t>
            </a:r>
            <a:endParaRPr sz="1800"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Password: Diglit4T</a:t>
            </a:r>
            <a:endParaRPr sz="1800" dirty="0"/>
          </a:p>
          <a:p>
            <a:pPr marL="457200" marR="0" lvl="0" indent="-254000" algn="l" rtl="0">
              <a:spcBef>
                <a:spcPts val="0"/>
              </a:spcBef>
              <a:spcAft>
                <a:spcPts val="0"/>
              </a:spcAft>
              <a:buClr>
                <a:schemeClr val="dk1"/>
              </a:buClr>
              <a:buSzPts val="3200"/>
              <a:buFont typeface="Arial"/>
              <a:buNone/>
            </a:pPr>
            <a:endParaRPr sz="3200" dirty="0">
              <a:solidFill>
                <a:schemeClr val="dk1"/>
              </a:solidFill>
              <a:latin typeface="Calibri"/>
              <a:ea typeface="Calibri"/>
              <a:cs typeface="Calibri"/>
              <a:sym typeface="Calibri"/>
            </a:endParaRPr>
          </a:p>
        </p:txBody>
      </p:sp>
      <p:sp>
        <p:nvSpPr>
          <p:cNvPr id="142" name="Google Shape;142;p6"/>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1264985" y="106566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ts val="5400"/>
              <a:buFont typeface="Arial"/>
              <a:buNone/>
            </a:pPr>
            <a:r>
              <a:rPr lang="en-US" dirty="0"/>
              <a:t>Practice</a:t>
            </a:r>
            <a:br>
              <a:rPr lang="en-US" dirty="0"/>
            </a:br>
            <a:r>
              <a:rPr lang="en-US" sz="3600" dirty="0"/>
              <a:t>Part Two </a:t>
            </a:r>
            <a:endParaRPr sz="3600" dirty="0"/>
          </a:p>
        </p:txBody>
      </p:sp>
      <p:pic>
        <p:nvPicPr>
          <p:cNvPr id="5" name="Picture 4" descr="Online Job application form">
            <a:extLst>
              <a:ext uri="{FF2B5EF4-FFF2-40B4-BE49-F238E27FC236}">
                <a16:creationId xmlns:a16="http://schemas.microsoft.com/office/drawing/2014/main" id="{264FC748-DD00-4A06-B283-324D2DF807A9}"/>
              </a:ext>
            </a:extLst>
          </p:cNvPr>
          <p:cNvPicPr>
            <a:picLocks noChangeAspect="1"/>
          </p:cNvPicPr>
          <p:nvPr/>
        </p:nvPicPr>
        <p:blipFill>
          <a:blip r:embed="rId4"/>
          <a:stretch>
            <a:fillRect/>
          </a:stretch>
        </p:blipFill>
        <p:spPr>
          <a:xfrm>
            <a:off x="2762364" y="4025637"/>
            <a:ext cx="3360003" cy="2016000"/>
          </a:xfrm>
          <a:prstGeom prst="rect">
            <a:avLst/>
          </a:prstGeom>
        </p:spPr>
      </p:pic>
      <p:pic>
        <p:nvPicPr>
          <p:cNvPr id="6" name="Picture 5" descr="A person's hands on a laptop and a CV on the screen">
            <a:extLst>
              <a:ext uri="{FF2B5EF4-FFF2-40B4-BE49-F238E27FC236}">
                <a16:creationId xmlns:a16="http://schemas.microsoft.com/office/drawing/2014/main" id="{FC9D261D-8451-4797-8C68-BB324E56DF1F}"/>
              </a:ext>
            </a:extLst>
          </p:cNvPr>
          <p:cNvPicPr>
            <a:picLocks noChangeAspect="1"/>
          </p:cNvPicPr>
          <p:nvPr/>
        </p:nvPicPr>
        <p:blipFill>
          <a:blip r:embed="rId5"/>
          <a:stretch>
            <a:fillRect/>
          </a:stretch>
        </p:blipFill>
        <p:spPr>
          <a:xfrm>
            <a:off x="7254893" y="4061637"/>
            <a:ext cx="2656694" cy="1944000"/>
          </a:xfrm>
          <a:prstGeom prst="rect">
            <a:avLst/>
          </a:prstGeom>
          <a:noFill/>
          <a:ln>
            <a:noFill/>
          </a:ln>
        </p:spPr>
      </p:pic>
      <p:sp>
        <p:nvSpPr>
          <p:cNvPr id="8" name="TextBox 7">
            <a:extLst>
              <a:ext uri="{FF2B5EF4-FFF2-40B4-BE49-F238E27FC236}">
                <a16:creationId xmlns:a16="http://schemas.microsoft.com/office/drawing/2014/main" id="{24A0F1CD-4016-4243-B24E-B3E8E56741B3}"/>
              </a:ext>
            </a:extLst>
          </p:cNvPr>
          <p:cNvSpPr txBox="1"/>
          <p:nvPr/>
        </p:nvSpPr>
        <p:spPr>
          <a:xfrm>
            <a:off x="969531" y="2581267"/>
            <a:ext cx="11106508" cy="1217769"/>
          </a:xfrm>
          <a:prstGeom prst="rect">
            <a:avLst/>
          </a:prstGeom>
          <a:noFill/>
        </p:spPr>
        <p:txBody>
          <a:bodyPr wrap="square">
            <a:spAutoFit/>
          </a:bodyPr>
          <a:lstStyle/>
          <a:p>
            <a:pPr marL="0" marR="0" lvl="0" indent="0" algn="ctr"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Fill out an Online Job Application Form on Indeed.ca</a:t>
            </a:r>
          </a:p>
          <a:p>
            <a:pPr marL="0" marR="0" lvl="0" indent="0" algn="ctr" rtl="0">
              <a:lnSpc>
                <a:spcPct val="90000"/>
              </a:lnSpc>
              <a:spcBef>
                <a:spcPts val="1000"/>
              </a:spcBef>
              <a:spcAft>
                <a:spcPts val="0"/>
              </a:spcAft>
              <a:buClr>
                <a:schemeClr val="dk1"/>
              </a:buClr>
              <a:buSzPts val="3600"/>
              <a:buFont typeface="Arial"/>
              <a:buNone/>
            </a:pPr>
            <a:r>
              <a:rPr lang="en-US" sz="3600" dirty="0">
                <a:solidFill>
                  <a:srgbClr val="C00000"/>
                </a:solidFill>
                <a:latin typeface="Calibri"/>
                <a:ea typeface="Calibri"/>
                <a:cs typeface="Calibri"/>
                <a:sym typeface="Calibri"/>
              </a:rPr>
              <a:t>Steps 1-3</a:t>
            </a:r>
          </a:p>
        </p:txBody>
      </p:sp>
    </p:spTree>
    <p:extLst>
      <p:ext uri="{BB962C8B-B14F-4D97-AF65-F5344CB8AC3E}">
        <p14:creationId xmlns:p14="http://schemas.microsoft.com/office/powerpoint/2010/main" val="395023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DF"/>
        </a:solidFill>
        <a:effectLst/>
      </p:bgPr>
    </p:bg>
    <p:spTree>
      <p:nvGrpSpPr>
        <p:cNvPr id="1" name="Shape 266"/>
        <p:cNvGrpSpPr/>
        <p:nvPr/>
      </p:nvGrpSpPr>
      <p:grpSpPr>
        <a:xfrm>
          <a:off x="0" y="0"/>
          <a:ext cx="0" cy="0"/>
          <a:chOff x="0" y="0"/>
          <a:chExt cx="0" cy="0"/>
        </a:xfrm>
      </p:grpSpPr>
      <p:pic>
        <p:nvPicPr>
          <p:cNvPr id="267" name="Google Shape;267;p20"/>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268" name="Google Shape;268;p20"/>
          <p:cNvSpPr txBox="1">
            <a:spLocks noGrp="1"/>
          </p:cNvSpPr>
          <p:nvPr>
            <p:ph type="title"/>
          </p:nvPr>
        </p:nvSpPr>
        <p:spPr>
          <a:xfrm>
            <a:off x="1264985" y="1065664"/>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ts val="5400"/>
              <a:buFont typeface="Arial"/>
              <a:buNone/>
            </a:pPr>
            <a:r>
              <a:rPr lang="en-US" dirty="0"/>
              <a:t>Practice</a:t>
            </a:r>
            <a:br>
              <a:rPr lang="en-US" dirty="0"/>
            </a:br>
            <a:r>
              <a:rPr lang="en-US" sz="3600" dirty="0"/>
              <a:t>Part Two </a:t>
            </a:r>
            <a:endParaRPr sz="3600" dirty="0"/>
          </a:p>
        </p:txBody>
      </p:sp>
      <p:sp>
        <p:nvSpPr>
          <p:cNvPr id="7" name="TextBox 6">
            <a:extLst>
              <a:ext uri="{FF2B5EF4-FFF2-40B4-BE49-F238E27FC236}">
                <a16:creationId xmlns:a16="http://schemas.microsoft.com/office/drawing/2014/main" id="{A8734554-0E13-4223-AFA6-B84EEAFC50E5}"/>
              </a:ext>
            </a:extLst>
          </p:cNvPr>
          <p:cNvSpPr txBox="1"/>
          <p:nvPr/>
        </p:nvSpPr>
        <p:spPr>
          <a:xfrm>
            <a:off x="969531" y="2581267"/>
            <a:ext cx="11106508" cy="1217769"/>
          </a:xfrm>
          <a:prstGeom prst="rect">
            <a:avLst/>
          </a:prstGeom>
          <a:noFill/>
        </p:spPr>
        <p:txBody>
          <a:bodyPr wrap="square">
            <a:spAutoFit/>
          </a:bodyPr>
          <a:lstStyle/>
          <a:p>
            <a:pPr marL="0" marR="0" lvl="0" indent="0" algn="ctr"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Fill out an Online Job Application Form on Indeed.ca</a:t>
            </a:r>
          </a:p>
          <a:p>
            <a:pPr marL="0" marR="0" lvl="0" indent="0" algn="ctr" rtl="0">
              <a:lnSpc>
                <a:spcPct val="90000"/>
              </a:lnSpc>
              <a:spcBef>
                <a:spcPts val="1000"/>
              </a:spcBef>
              <a:spcAft>
                <a:spcPts val="0"/>
              </a:spcAft>
              <a:buClr>
                <a:schemeClr val="dk1"/>
              </a:buClr>
              <a:buSzPts val="3600"/>
              <a:buFont typeface="Arial"/>
              <a:buNone/>
            </a:pPr>
            <a:r>
              <a:rPr lang="en-US" sz="3600" dirty="0">
                <a:solidFill>
                  <a:srgbClr val="0070C0"/>
                </a:solidFill>
                <a:latin typeface="Calibri"/>
                <a:ea typeface="Calibri"/>
                <a:cs typeface="Calibri"/>
                <a:sym typeface="Calibri"/>
              </a:rPr>
              <a:t>Steps 4-6</a:t>
            </a:r>
          </a:p>
        </p:txBody>
      </p:sp>
      <p:pic>
        <p:nvPicPr>
          <p:cNvPr id="5" name="Picture 4" descr="Online Job application form">
            <a:extLst>
              <a:ext uri="{FF2B5EF4-FFF2-40B4-BE49-F238E27FC236}">
                <a16:creationId xmlns:a16="http://schemas.microsoft.com/office/drawing/2014/main" id="{264FC748-DD00-4A06-B283-324D2DF807A9}"/>
              </a:ext>
            </a:extLst>
          </p:cNvPr>
          <p:cNvPicPr>
            <a:picLocks noChangeAspect="1"/>
          </p:cNvPicPr>
          <p:nvPr/>
        </p:nvPicPr>
        <p:blipFill>
          <a:blip r:embed="rId4"/>
          <a:stretch>
            <a:fillRect/>
          </a:stretch>
        </p:blipFill>
        <p:spPr>
          <a:xfrm>
            <a:off x="2762364" y="4025637"/>
            <a:ext cx="3360003" cy="2016000"/>
          </a:xfrm>
          <a:prstGeom prst="rect">
            <a:avLst/>
          </a:prstGeom>
        </p:spPr>
      </p:pic>
      <p:pic>
        <p:nvPicPr>
          <p:cNvPr id="6" name="Picture 5" descr="A person's hands on a laptop and a CV on the screen">
            <a:extLst>
              <a:ext uri="{FF2B5EF4-FFF2-40B4-BE49-F238E27FC236}">
                <a16:creationId xmlns:a16="http://schemas.microsoft.com/office/drawing/2014/main" id="{FC9D261D-8451-4797-8C68-BB324E56DF1F}"/>
              </a:ext>
            </a:extLst>
          </p:cNvPr>
          <p:cNvPicPr>
            <a:picLocks noChangeAspect="1"/>
          </p:cNvPicPr>
          <p:nvPr/>
        </p:nvPicPr>
        <p:blipFill>
          <a:blip r:embed="rId5"/>
          <a:stretch>
            <a:fillRect/>
          </a:stretch>
        </p:blipFill>
        <p:spPr>
          <a:xfrm>
            <a:off x="7254893" y="4061637"/>
            <a:ext cx="2656694" cy="1944000"/>
          </a:xfrm>
          <a:prstGeom prst="rect">
            <a:avLst/>
          </a:prstGeom>
          <a:noFill/>
          <a:ln>
            <a:noFill/>
          </a:ln>
        </p:spPr>
      </p:pic>
    </p:spTree>
    <p:extLst>
      <p:ext uri="{BB962C8B-B14F-4D97-AF65-F5344CB8AC3E}">
        <p14:creationId xmlns:p14="http://schemas.microsoft.com/office/powerpoint/2010/main" val="130236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7"/>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30" name="Google Shape;330;p27"/>
          <p:cNvSpPr txBox="1">
            <a:spLocks noGrp="1"/>
          </p:cNvSpPr>
          <p:nvPr>
            <p:ph type="title"/>
          </p:nvPr>
        </p:nvSpPr>
        <p:spPr>
          <a:xfrm>
            <a:off x="1676400" y="49762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400" dirty="0"/>
              <a:t>Practice Between Sessions </a:t>
            </a:r>
            <a:endParaRPr sz="4400" dirty="0"/>
          </a:p>
        </p:txBody>
      </p:sp>
      <p:sp>
        <p:nvSpPr>
          <p:cNvPr id="331" name="Google Shape;331;p27"/>
          <p:cNvSpPr txBox="1"/>
          <p:nvPr/>
        </p:nvSpPr>
        <p:spPr>
          <a:xfrm>
            <a:off x="2529971" y="2257124"/>
            <a:ext cx="7624682" cy="184665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b="0" dirty="0">
                <a:solidFill>
                  <a:srgbClr val="000000"/>
                </a:solidFill>
                <a:latin typeface="Calibri"/>
                <a:ea typeface="Calibri"/>
                <a:cs typeface="Calibri"/>
                <a:sym typeface="Calibri"/>
              </a:rPr>
              <a:t>What did you learn/practice today? </a:t>
            </a:r>
            <a:endParaRPr dirty="0"/>
          </a:p>
          <a:p>
            <a:pPr marL="457200" marR="0" lvl="0" indent="-457200" algn="l" rtl="0">
              <a:spcBef>
                <a:spcPts val="0"/>
              </a:spcBef>
              <a:spcAft>
                <a:spcPts val="0"/>
              </a:spcAft>
              <a:buClr>
                <a:srgbClr val="000000"/>
              </a:buClr>
              <a:buSzPts val="3200"/>
              <a:buFont typeface="Arial"/>
              <a:buChar char="•"/>
            </a:pPr>
            <a:r>
              <a:rPr lang="en-US" sz="3200" b="0" dirty="0">
                <a:solidFill>
                  <a:srgbClr val="000000"/>
                </a:solidFill>
                <a:latin typeface="Calibri"/>
                <a:ea typeface="Calibri"/>
                <a:cs typeface="Calibri"/>
                <a:sym typeface="Calibri"/>
              </a:rPr>
              <a:t>When are you going to practice?  </a:t>
            </a:r>
            <a:endParaRPr dirty="0"/>
          </a:p>
          <a:p>
            <a:pPr marL="457200" marR="0" lvl="0" indent="-457200" algn="l" rtl="0">
              <a:spcBef>
                <a:spcPts val="0"/>
              </a:spcBef>
              <a:spcAft>
                <a:spcPts val="0"/>
              </a:spcAft>
              <a:buClr>
                <a:srgbClr val="000000"/>
              </a:buClr>
              <a:buSzPts val="3200"/>
              <a:buFont typeface="Arial"/>
              <a:buChar char="•"/>
            </a:pPr>
            <a:r>
              <a:rPr lang="en-US" sz="3200" dirty="0">
                <a:solidFill>
                  <a:srgbClr val="000000"/>
                </a:solidFill>
                <a:latin typeface="Calibri"/>
                <a:ea typeface="Calibri"/>
                <a:cs typeface="Calibri"/>
                <a:sym typeface="Calibri"/>
              </a:rPr>
              <a:t>Practice Plan</a:t>
            </a:r>
            <a:endParaRPr sz="3200" b="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32" name="Google Shape;332;p27" descr="Left hand on a keyboard, right hand on a mouse in front of a computer monitor. "/>
          <p:cNvPicPr preferRelativeResize="0"/>
          <p:nvPr/>
        </p:nvPicPr>
        <p:blipFill rotWithShape="1">
          <a:blip r:embed="rId4">
            <a:alphaModFix/>
          </a:blip>
          <a:srcRect/>
          <a:stretch/>
        </p:blipFill>
        <p:spPr>
          <a:xfrm>
            <a:off x="8584220" y="3429000"/>
            <a:ext cx="2799080" cy="27990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8"/>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339" name="Google Shape;339;p28"/>
          <p:cNvSpPr txBox="1">
            <a:spLocks noGrp="1"/>
          </p:cNvSpPr>
          <p:nvPr>
            <p:ph type="title"/>
          </p:nvPr>
        </p:nvSpPr>
        <p:spPr>
          <a:xfrm>
            <a:off x="1264985" y="61424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ct val="100000"/>
              <a:buFont typeface="Arial"/>
              <a:buNone/>
            </a:pPr>
            <a:r>
              <a:rPr lang="en-US" sz="4400" dirty="0"/>
              <a:t>Confirm Next Session </a:t>
            </a:r>
            <a:br>
              <a:rPr lang="en-US" sz="4400" dirty="0"/>
            </a:br>
            <a:r>
              <a:rPr lang="en-US" sz="4400" dirty="0"/>
              <a:t>and Support </a:t>
            </a:r>
            <a:endParaRPr sz="4400" dirty="0"/>
          </a:p>
        </p:txBody>
      </p:sp>
      <p:pic>
        <p:nvPicPr>
          <p:cNvPr id="340" name="Google Shape;340;p28" descr="What's Next?"/>
          <p:cNvPicPr preferRelativeResize="0"/>
          <p:nvPr/>
        </p:nvPicPr>
        <p:blipFill rotWithShape="1">
          <a:blip r:embed="rId4">
            <a:alphaModFix/>
          </a:blip>
          <a:srcRect/>
          <a:stretch/>
        </p:blipFill>
        <p:spPr>
          <a:xfrm>
            <a:off x="3416232" y="2222863"/>
            <a:ext cx="5962650" cy="3352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txBox="1">
            <a:spLocks noGrp="1"/>
          </p:cNvSpPr>
          <p:nvPr>
            <p:ph type="title"/>
          </p:nvPr>
        </p:nvSpPr>
        <p:spPr>
          <a:xfrm>
            <a:off x="1197909" y="2709143"/>
            <a:ext cx="9796182" cy="7198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B10937"/>
              </a:buClr>
              <a:buSzPct val="100000"/>
              <a:buFont typeface="Arial"/>
              <a:buNone/>
            </a:pPr>
            <a:r>
              <a:rPr lang="en-US" dirty="0"/>
              <a:t>See you! </a:t>
            </a:r>
            <a:br>
              <a:rPr lang="en-US" dirty="0"/>
            </a:br>
            <a:br>
              <a:rPr lang="en-US" dirty="0"/>
            </a:br>
            <a:r>
              <a:rPr lang="en-US" dirty="0"/>
              <a:t>Keep Practicing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C59B-CA32-42F4-9B24-0E223A4CE67B}"/>
              </a:ext>
            </a:extLst>
          </p:cNvPr>
          <p:cNvSpPr>
            <a:spLocks noGrp="1"/>
          </p:cNvSpPr>
          <p:nvPr>
            <p:ph type="title"/>
          </p:nvPr>
        </p:nvSpPr>
        <p:spPr/>
        <p:txBody>
          <a:bodyPr>
            <a:normAutofit fontScale="90000"/>
          </a:bodyPr>
          <a:lstStyle/>
          <a:p>
            <a:r>
              <a:rPr lang="en-US" dirty="0"/>
              <a:t>Skills Reviewed in this Lesson</a:t>
            </a:r>
            <a:endParaRPr lang="en-CA" dirty="0"/>
          </a:p>
        </p:txBody>
      </p:sp>
      <p:sp>
        <p:nvSpPr>
          <p:cNvPr id="4" name="TextBox 3">
            <a:extLst>
              <a:ext uri="{FF2B5EF4-FFF2-40B4-BE49-F238E27FC236}">
                <a16:creationId xmlns:a16="http://schemas.microsoft.com/office/drawing/2014/main" id="{EFE0B9BB-6B1B-4E2D-A7E1-51DF3A6B0660}"/>
              </a:ext>
            </a:extLst>
          </p:cNvPr>
          <p:cNvSpPr txBox="1"/>
          <p:nvPr/>
        </p:nvSpPr>
        <p:spPr>
          <a:xfrm>
            <a:off x="1200150" y="3735340"/>
            <a:ext cx="10204174" cy="1138773"/>
          </a:xfrm>
          <a:prstGeom prst="rect">
            <a:avLst/>
          </a:prstGeom>
          <a:noFill/>
        </p:spPr>
        <p:txBody>
          <a:bodyPr wrap="square" lIns="91440" tIns="45720" rIns="91440" bIns="45720" anchor="t">
            <a:spAutoFit/>
          </a:bodyPr>
          <a:lstStyle/>
          <a:p>
            <a:pPr algn="ctr"/>
            <a:r>
              <a:rPr lang="en-US" sz="4400" dirty="0">
                <a:solidFill>
                  <a:srgbClr val="000000"/>
                </a:solidFill>
                <a:highlight>
                  <a:srgbClr val="FFFF00"/>
                </a:highlight>
                <a:latin typeface="Calibri" panose="020F0502020204030204" pitchFamily="34" charset="0"/>
              </a:rPr>
              <a:t>Check the Notes of this Slide</a:t>
            </a:r>
          </a:p>
          <a:p>
            <a:endParaRPr lang="en-US" sz="2400" b="1" dirty="0">
              <a:highlight>
                <a:srgbClr val="FFFF00"/>
              </a:highlight>
              <a:latin typeface="Calibri"/>
            </a:endParaRPr>
          </a:p>
        </p:txBody>
      </p:sp>
      <p:sp>
        <p:nvSpPr>
          <p:cNvPr id="5" name="Google Shape;106;p2">
            <a:extLst>
              <a:ext uri="{FF2B5EF4-FFF2-40B4-BE49-F238E27FC236}">
                <a16:creationId xmlns:a16="http://schemas.microsoft.com/office/drawing/2014/main" id="{C05658B3-702E-49CE-ABC9-A218CF5F26D3}"/>
              </a:ext>
            </a:extLst>
          </p:cNvPr>
          <p:cNvSpPr txBox="1"/>
          <p:nvPr/>
        </p:nvSpPr>
        <p:spPr>
          <a:xfrm>
            <a:off x="3702423" y="2241310"/>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96522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04"/>
        <p:cNvGrpSpPr/>
        <p:nvPr/>
      </p:nvGrpSpPr>
      <p:grpSpPr>
        <a:xfrm>
          <a:off x="0" y="0"/>
          <a:ext cx="0" cy="0"/>
          <a:chOff x="0" y="0"/>
          <a:chExt cx="0" cy="0"/>
        </a:xfrm>
      </p:grpSpPr>
      <p:sp>
        <p:nvSpPr>
          <p:cNvPr id="105" name="Google Shape;105;p2"/>
          <p:cNvSpPr txBox="1"/>
          <p:nvPr/>
        </p:nvSpPr>
        <p:spPr>
          <a:xfrm>
            <a:off x="2383580" y="2599765"/>
            <a:ext cx="742484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dk1"/>
                </a:solidFill>
                <a:latin typeface="Calibri"/>
                <a:ea typeface="Calibri"/>
                <a:cs typeface="Calibri"/>
                <a:sym typeface="Calibri"/>
              </a:rPr>
              <a:t>Instructions </a:t>
            </a:r>
            <a:endParaRPr sz="4800" dirty="0"/>
          </a:p>
          <a:p>
            <a:pPr marL="0" marR="0" lvl="0" indent="0" algn="ctr" rtl="0">
              <a:spcBef>
                <a:spcPts val="0"/>
              </a:spcBef>
              <a:spcAft>
                <a:spcPts val="0"/>
              </a:spcAft>
              <a:buNone/>
            </a:pPr>
            <a:r>
              <a:rPr lang="en-US" sz="4800" dirty="0">
                <a:solidFill>
                  <a:schemeClr val="dk1"/>
                </a:solidFill>
                <a:latin typeface="Calibri"/>
                <a:ea typeface="Calibri"/>
                <a:cs typeface="Calibri"/>
                <a:sym typeface="Calibri"/>
              </a:rPr>
              <a:t>For Using this PowerPoint Lesson</a:t>
            </a:r>
            <a:endParaRPr sz="4800" dirty="0"/>
          </a:p>
        </p:txBody>
      </p:sp>
      <p:sp>
        <p:nvSpPr>
          <p:cNvPr id="106" name="Google Shape;106;p2"/>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13" name="Google Shape;113;p3"/>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dirty="0"/>
              <a:t>Lesson Objectives – Part One</a:t>
            </a:r>
            <a:endParaRPr sz="4000" dirty="0"/>
          </a:p>
        </p:txBody>
      </p:sp>
      <p:sp>
        <p:nvSpPr>
          <p:cNvPr id="114" name="Google Shape;114;p3"/>
          <p:cNvSpPr txBox="1"/>
          <p:nvPr/>
        </p:nvSpPr>
        <p:spPr>
          <a:xfrm>
            <a:off x="2529971" y="2955949"/>
            <a:ext cx="7833229" cy="2904020"/>
          </a:xfrm>
          <a:prstGeom prst="rect">
            <a:avLst/>
          </a:prstGeom>
          <a:noFill/>
          <a:ln>
            <a:noFill/>
          </a:ln>
        </p:spPr>
        <p:txBody>
          <a:bodyPr spcFirstLastPara="1" wrap="square" lIns="91425" tIns="45700" rIns="91425" bIns="45700" anchor="t" anchorCtr="0">
            <a:noAutofit/>
          </a:bodyPr>
          <a:lstStyle/>
          <a:p>
            <a:pPr lvl="3">
              <a:lnSpc>
                <a:spcPct val="90000"/>
              </a:lnSpc>
              <a:buClr>
                <a:schemeClr val="dk1"/>
              </a:buClr>
              <a:buSzPts val="4400"/>
            </a:pPr>
            <a:endParaRPr lang="en-US" sz="3600" dirty="0">
              <a:solidFill>
                <a:schemeClr val="dk1"/>
              </a:solidFill>
              <a:latin typeface="Calibri"/>
              <a:ea typeface="Calibri"/>
              <a:cs typeface="Calibri"/>
              <a:sym typeface="Calibri"/>
            </a:endParaRPr>
          </a:p>
          <a:p>
            <a:pPr lvl="3" algn="ctr">
              <a:lnSpc>
                <a:spcPct val="90000"/>
              </a:lnSpc>
              <a:buClr>
                <a:schemeClr val="dk1"/>
              </a:buClr>
              <a:buSzPts val="4400"/>
            </a:pPr>
            <a:r>
              <a:rPr lang="en-US" sz="3600" dirty="0">
                <a:solidFill>
                  <a:schemeClr val="dk1"/>
                </a:solidFill>
                <a:latin typeface="Calibri"/>
                <a:ea typeface="Calibri"/>
                <a:cs typeface="Calibri"/>
                <a:sym typeface="Calibri"/>
              </a:rPr>
              <a:t>Create an Indeed Account</a:t>
            </a:r>
            <a:endParaRPr sz="3600" dirty="0">
              <a:solidFill>
                <a:schemeClr val="dk1"/>
              </a:solidFill>
              <a:latin typeface="Calibri"/>
              <a:ea typeface="Calibri"/>
              <a:cs typeface="Calibri"/>
              <a:sym typeface="Calibri"/>
            </a:endParaRPr>
          </a:p>
        </p:txBody>
      </p:sp>
      <p:sp>
        <p:nvSpPr>
          <p:cNvPr id="115" name="Google Shape;115;p3"/>
          <p:cNvSpPr txBox="1"/>
          <p:nvPr/>
        </p:nvSpPr>
        <p:spPr>
          <a:xfrm>
            <a:off x="3702423" y="1865267"/>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22" name="Google Shape;122;p4"/>
          <p:cNvSpPr txBox="1">
            <a:spLocks noGrp="1"/>
          </p:cNvSpPr>
          <p:nvPr>
            <p:ph type="title"/>
          </p:nvPr>
        </p:nvSpPr>
        <p:spPr>
          <a:xfrm>
            <a:off x="1676400" y="53970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dirty="0"/>
              <a:t>Lesson Objectives – Part Two</a:t>
            </a:r>
            <a:endParaRPr sz="4000" dirty="0"/>
          </a:p>
        </p:txBody>
      </p:sp>
      <p:sp>
        <p:nvSpPr>
          <p:cNvPr id="123" name="Google Shape;123;p4"/>
          <p:cNvSpPr txBox="1"/>
          <p:nvPr/>
        </p:nvSpPr>
        <p:spPr>
          <a:xfrm>
            <a:off x="2529971" y="3212629"/>
            <a:ext cx="7833229" cy="290402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Fill out an Online Job Application Form </a:t>
            </a:r>
          </a:p>
          <a:p>
            <a:pPr marL="0" marR="0" lvl="0" indent="0" algn="ctr"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on Indeed.ca</a:t>
            </a:r>
            <a:endParaRPr sz="3600" dirty="0">
              <a:solidFill>
                <a:schemeClr val="dk1"/>
              </a:solidFill>
              <a:latin typeface="Calibri"/>
              <a:ea typeface="Calibri"/>
              <a:cs typeface="Calibri"/>
              <a:sym typeface="Calibri"/>
            </a:endParaRPr>
          </a:p>
        </p:txBody>
      </p:sp>
      <p:sp>
        <p:nvSpPr>
          <p:cNvPr id="124" name="Google Shape;124;p4"/>
          <p:cNvSpPr txBox="1"/>
          <p:nvPr/>
        </p:nvSpPr>
        <p:spPr>
          <a:xfrm>
            <a:off x="3702423" y="1982696"/>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49" name="Google Shape;149;p7"/>
          <p:cNvSpPr txBox="1">
            <a:spLocks noGrp="1"/>
          </p:cNvSpPr>
          <p:nvPr>
            <p:ph type="title"/>
          </p:nvPr>
        </p:nvSpPr>
        <p:spPr>
          <a:xfrm>
            <a:off x="1264985" y="467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sz="4000" dirty="0"/>
              <a:t>Keep in Mind</a:t>
            </a:r>
            <a:endParaRPr sz="4000" dirty="0"/>
          </a:p>
        </p:txBody>
      </p:sp>
      <p:sp>
        <p:nvSpPr>
          <p:cNvPr id="150" name="Google Shape;150;p7"/>
          <p:cNvSpPr txBox="1"/>
          <p:nvPr/>
        </p:nvSpPr>
        <p:spPr>
          <a:xfrm>
            <a:off x="815250" y="3119827"/>
            <a:ext cx="10756232" cy="156962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3200" dirty="0">
                <a:solidFill>
                  <a:schemeClr val="dk1"/>
                </a:solidFill>
                <a:latin typeface="Calibri"/>
                <a:ea typeface="Calibri"/>
                <a:cs typeface="Calibri"/>
                <a:sym typeface="Calibri"/>
              </a:rPr>
              <a:t>Only do as much as the learner can absorb in one session. </a:t>
            </a:r>
            <a:endParaRPr sz="3200" dirty="0"/>
          </a:p>
          <a:p>
            <a:pPr marL="571500" marR="0" lvl="0" indent="-571500" algn="l" rtl="0">
              <a:lnSpc>
                <a:spcPct val="100000"/>
              </a:lnSpc>
              <a:spcBef>
                <a:spcPts val="0"/>
              </a:spcBef>
              <a:spcAft>
                <a:spcPts val="0"/>
              </a:spcAft>
              <a:buClr>
                <a:schemeClr val="dk1"/>
              </a:buClr>
              <a:buSzPts val="4400"/>
              <a:buFont typeface="Arial"/>
              <a:buChar char="•"/>
            </a:pPr>
            <a:r>
              <a:rPr lang="en-US" sz="3200" dirty="0">
                <a:solidFill>
                  <a:schemeClr val="dk1"/>
                </a:solidFill>
                <a:latin typeface="Calibri"/>
                <a:ea typeface="Calibri"/>
                <a:cs typeface="Calibri"/>
                <a:sym typeface="Calibri"/>
              </a:rPr>
              <a:t>Do one part of the video lesson at a time. </a:t>
            </a:r>
            <a:endParaRPr sz="3200" dirty="0"/>
          </a:p>
          <a:p>
            <a:pPr marL="571500" marR="0" lvl="0" indent="-571500" algn="l" rtl="0">
              <a:lnSpc>
                <a:spcPct val="100000"/>
              </a:lnSpc>
              <a:spcBef>
                <a:spcPts val="0"/>
              </a:spcBef>
              <a:spcAft>
                <a:spcPts val="0"/>
              </a:spcAft>
              <a:buClr>
                <a:schemeClr val="dk1"/>
              </a:buClr>
              <a:buSzPts val="4400"/>
              <a:buFont typeface="Arial"/>
              <a:buChar char="•"/>
            </a:pPr>
            <a:r>
              <a:rPr lang="en-US" sz="3200" dirty="0">
                <a:solidFill>
                  <a:schemeClr val="dk1"/>
                </a:solidFill>
                <a:latin typeface="Calibri"/>
                <a:ea typeface="Calibri"/>
                <a:cs typeface="Calibri"/>
                <a:sym typeface="Calibri"/>
              </a:rPr>
              <a:t>Check in with the learner after each part.</a:t>
            </a:r>
            <a:endParaRPr sz="3200" dirty="0"/>
          </a:p>
        </p:txBody>
      </p:sp>
      <p:sp>
        <p:nvSpPr>
          <p:cNvPr id="151" name="Google Shape;151;p7"/>
          <p:cNvSpPr txBox="1"/>
          <p:nvPr/>
        </p:nvSpPr>
        <p:spPr>
          <a:xfrm>
            <a:off x="3799789" y="1920985"/>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58" name="Google Shape;158;p8"/>
          <p:cNvSpPr txBox="1">
            <a:spLocks noGrp="1"/>
          </p:cNvSpPr>
          <p:nvPr>
            <p:ph type="title"/>
          </p:nvPr>
        </p:nvSpPr>
        <p:spPr>
          <a:xfrm>
            <a:off x="678425" y="53342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dirty="0"/>
              <a:t>Set Up</a:t>
            </a:r>
            <a:endParaRPr dirty="0"/>
          </a:p>
        </p:txBody>
      </p:sp>
      <p:sp>
        <p:nvSpPr>
          <p:cNvPr id="159" name="Google Shape;159;p8"/>
          <p:cNvSpPr txBox="1"/>
          <p:nvPr/>
        </p:nvSpPr>
        <p:spPr>
          <a:xfrm>
            <a:off x="1982173" y="2094405"/>
            <a:ext cx="86640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dirty="0">
                <a:solidFill>
                  <a:schemeClr val="dk1"/>
                </a:solidFill>
                <a:latin typeface="Calibri"/>
                <a:ea typeface="Calibri"/>
                <a:cs typeface="Calibri"/>
                <a:sym typeface="Calibri"/>
              </a:rPr>
              <a:t>Before In-Person Tutoring</a:t>
            </a:r>
            <a:endParaRPr sz="1800" dirty="0">
              <a:solidFill>
                <a:schemeClr val="dk1"/>
              </a:solidFill>
              <a:latin typeface="Calibri"/>
              <a:ea typeface="Calibri"/>
              <a:cs typeface="Calibri"/>
              <a:sym typeface="Calibri"/>
            </a:endParaRPr>
          </a:p>
        </p:txBody>
      </p:sp>
      <p:pic>
        <p:nvPicPr>
          <p:cNvPr id="160" name="Google Shape;160;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99790" y="2972361"/>
            <a:ext cx="5028823" cy="3352213"/>
          </a:xfrm>
          <a:prstGeom prst="rect">
            <a:avLst/>
          </a:prstGeom>
          <a:noFill/>
          <a:ln>
            <a:noFill/>
          </a:ln>
        </p:spPr>
      </p:pic>
      <p:sp>
        <p:nvSpPr>
          <p:cNvPr id="161" name="Google Shape;161;p8"/>
          <p:cNvSpPr txBox="1"/>
          <p:nvPr/>
        </p:nvSpPr>
        <p:spPr>
          <a:xfrm>
            <a:off x="3799790" y="1583779"/>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pic>
        <p:nvPicPr>
          <p:cNvPr id="167" name="Google Shape;167;p9"/>
          <p:cNvPicPr preferRelativeResize="0"/>
          <p:nvPr/>
        </p:nvPicPr>
        <p:blipFill rotWithShape="1">
          <a:blip r:embed="rId3">
            <a:alphaModFix/>
          </a:blip>
          <a:srcRect/>
          <a:stretch/>
        </p:blipFill>
        <p:spPr>
          <a:xfrm>
            <a:off x="0" y="531471"/>
            <a:ext cx="2529971" cy="1196975"/>
          </a:xfrm>
          <a:prstGeom prst="rect">
            <a:avLst/>
          </a:prstGeom>
          <a:noFill/>
          <a:ln>
            <a:noFill/>
          </a:ln>
        </p:spPr>
      </p:pic>
      <p:sp>
        <p:nvSpPr>
          <p:cNvPr id="168" name="Google Shape;168;p9"/>
          <p:cNvSpPr txBox="1">
            <a:spLocks noGrp="1"/>
          </p:cNvSpPr>
          <p:nvPr>
            <p:ph type="title"/>
          </p:nvPr>
        </p:nvSpPr>
        <p:spPr>
          <a:xfrm>
            <a:off x="838200" y="53329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10937"/>
              </a:buClr>
              <a:buSzPts val="5400"/>
              <a:buFont typeface="Arial"/>
              <a:buNone/>
            </a:pPr>
            <a:r>
              <a:rPr lang="en-US" dirty="0"/>
              <a:t>Checklist</a:t>
            </a:r>
            <a:endParaRPr dirty="0"/>
          </a:p>
        </p:txBody>
      </p:sp>
      <p:sp>
        <p:nvSpPr>
          <p:cNvPr id="169" name="Google Shape;169;p9"/>
          <p:cNvSpPr txBox="1"/>
          <p:nvPr/>
        </p:nvSpPr>
        <p:spPr>
          <a:xfrm>
            <a:off x="2529970" y="2619138"/>
            <a:ext cx="8664055" cy="769441"/>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400"/>
              <a:buFont typeface="Arial"/>
              <a:buChar char="•"/>
            </a:pPr>
            <a:r>
              <a:rPr lang="en-US" sz="4400" dirty="0">
                <a:solidFill>
                  <a:schemeClr val="dk1"/>
                </a:solidFill>
                <a:latin typeface="Calibri"/>
                <a:ea typeface="Calibri"/>
                <a:cs typeface="Calibri"/>
                <a:sym typeface="Calibri"/>
              </a:rPr>
              <a:t>During In-Person Tutoring</a:t>
            </a:r>
            <a:endParaRPr dirty="0"/>
          </a:p>
        </p:txBody>
      </p:sp>
      <p:pic>
        <p:nvPicPr>
          <p:cNvPr id="170" name="Google Shape;170;p9" descr="Two people looking at a laptop screen"/>
          <p:cNvPicPr preferRelativeResize="0"/>
          <p:nvPr/>
        </p:nvPicPr>
        <p:blipFill rotWithShape="1">
          <a:blip r:embed="rId4">
            <a:alphaModFix/>
          </a:blip>
          <a:srcRect/>
          <a:stretch/>
        </p:blipFill>
        <p:spPr>
          <a:xfrm>
            <a:off x="3922834" y="3469422"/>
            <a:ext cx="4346331" cy="2897554"/>
          </a:xfrm>
          <a:prstGeom prst="rect">
            <a:avLst/>
          </a:prstGeom>
          <a:noFill/>
          <a:ln>
            <a:noFill/>
          </a:ln>
        </p:spPr>
      </p:pic>
      <p:sp>
        <p:nvSpPr>
          <p:cNvPr id="171" name="Google Shape;171;p9"/>
          <p:cNvSpPr txBox="1"/>
          <p:nvPr/>
        </p:nvSpPr>
        <p:spPr>
          <a:xfrm>
            <a:off x="3799790" y="1858862"/>
            <a:ext cx="47871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highlight>
                  <a:srgbClr val="FFFF00"/>
                </a:highlight>
                <a:latin typeface="Calibri"/>
                <a:ea typeface="Calibri"/>
                <a:cs typeface="Calibri"/>
                <a:sym typeface="Calibri"/>
              </a:rPr>
              <a:t>Slide hidden from learner</a:t>
            </a:r>
            <a:endParaRPr sz="3200" dirty="0">
              <a:solidFill>
                <a:schemeClr val="dk1"/>
              </a:solidFill>
              <a:highlight>
                <a:srgbClr val="FFFF00"/>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10556</Words>
  <Application>Microsoft Office PowerPoint</Application>
  <PresentationFormat>Widescreen</PresentationFormat>
  <Paragraphs>989</Paragraphs>
  <Slides>24</Slides>
  <Notes>24</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Livvic</vt:lpstr>
      <vt:lpstr>Century Gothic</vt:lpstr>
      <vt:lpstr>Arial</vt:lpstr>
      <vt:lpstr>Office Theme</vt:lpstr>
      <vt:lpstr>Employment</vt:lpstr>
      <vt:lpstr>Pre-Requisite Skills</vt:lpstr>
      <vt:lpstr>Skills Reviewed in this Lesson</vt:lpstr>
      <vt:lpstr>PowerPoint Presentation</vt:lpstr>
      <vt:lpstr>Lesson Objectives – Part One</vt:lpstr>
      <vt:lpstr>Lesson Objectives – Part Two</vt:lpstr>
      <vt:lpstr>Keep in Mind</vt:lpstr>
      <vt:lpstr>Set Up</vt:lpstr>
      <vt:lpstr>Checklist</vt:lpstr>
      <vt:lpstr>Set Up and Preparation</vt:lpstr>
      <vt:lpstr> Checklist</vt:lpstr>
      <vt:lpstr>Employment</vt:lpstr>
      <vt:lpstr>Lesson Objectives-Part One </vt:lpstr>
      <vt:lpstr>Lesson-Part One</vt:lpstr>
      <vt:lpstr>Check Understanding</vt:lpstr>
      <vt:lpstr>Practice Part One</vt:lpstr>
      <vt:lpstr>Lesson Objectives – Part Two</vt:lpstr>
      <vt:lpstr>Lesson-Part Two</vt:lpstr>
      <vt:lpstr>Check Understanding</vt:lpstr>
      <vt:lpstr>Practice Part Two </vt:lpstr>
      <vt:lpstr>Practice Part Two </vt:lpstr>
      <vt:lpstr>Practice Between Sessions </vt:lpstr>
      <vt:lpstr>Confirm Next Session  and Support </vt:lpstr>
      <vt:lpstr>See you!   Keep Practicing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dc:title>
  <dc:creator/>
  <cp:lastModifiedBy/>
  <cp:revision>168</cp:revision>
  <dcterms:created xsi:type="dcterms:W3CDTF">2021-09-14T20:49:13Z</dcterms:created>
  <dcterms:modified xsi:type="dcterms:W3CDTF">2022-06-15T00:09:33Z</dcterms:modified>
</cp:coreProperties>
</file>