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44"/>
  </p:notesMasterIdLst>
  <p:sldIdLst>
    <p:sldId id="309" r:id="rId2"/>
    <p:sldId id="281" r:id="rId3"/>
    <p:sldId id="354" r:id="rId4"/>
    <p:sldId id="325" r:id="rId5"/>
    <p:sldId id="310" r:id="rId6"/>
    <p:sldId id="319" r:id="rId7"/>
    <p:sldId id="311" r:id="rId8"/>
    <p:sldId id="345" r:id="rId9"/>
    <p:sldId id="283" r:id="rId10"/>
    <p:sldId id="306" r:id="rId11"/>
    <p:sldId id="284" r:id="rId12"/>
    <p:sldId id="285" r:id="rId13"/>
    <p:sldId id="293" r:id="rId14"/>
    <p:sldId id="278" r:id="rId15"/>
    <p:sldId id="294" r:id="rId16"/>
    <p:sldId id="312" r:id="rId17"/>
    <p:sldId id="314" r:id="rId18"/>
    <p:sldId id="287" r:id="rId19"/>
    <p:sldId id="328" r:id="rId20"/>
    <p:sldId id="327" r:id="rId21"/>
    <p:sldId id="326" r:id="rId22"/>
    <p:sldId id="323" r:id="rId23"/>
    <p:sldId id="320" r:id="rId24"/>
    <p:sldId id="321" r:id="rId25"/>
    <p:sldId id="329" r:id="rId26"/>
    <p:sldId id="330" r:id="rId27"/>
    <p:sldId id="331" r:id="rId28"/>
    <p:sldId id="333" r:id="rId29"/>
    <p:sldId id="335" r:id="rId30"/>
    <p:sldId id="334" r:id="rId31"/>
    <p:sldId id="337" r:id="rId32"/>
    <p:sldId id="338" r:id="rId33"/>
    <p:sldId id="339" r:id="rId34"/>
    <p:sldId id="340" r:id="rId35"/>
    <p:sldId id="341" r:id="rId36"/>
    <p:sldId id="356" r:id="rId37"/>
    <p:sldId id="342" r:id="rId38"/>
    <p:sldId id="343" r:id="rId39"/>
    <p:sldId id="344" r:id="rId40"/>
    <p:sldId id="291" r:id="rId41"/>
    <p:sldId id="292" r:id="rId42"/>
    <p:sldId id="324" r:id="rId4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sj7i1+BypZOc0Ja+4zDR2A==" hashData="gQ4QW1Vlw2wkDY43IwEql7ZD0NqWn4wDZpk143cv/qBup4GVCU1AX1IzD6W4wgtC6M4ZmeBOhH5J5rxWC+xQuQ=="/>
  <p:extLst>
    <p:ext uri="{EFAFB233-063F-42B5-8137-9DF3F51BA10A}">
      <p15:sldGuideLst xmlns:p15="http://schemas.microsoft.com/office/powerpoint/2012/main">
        <p15:guide id="1" orient="horz" pos="2183" userDrawn="1">
          <p15:clr>
            <a:srgbClr val="A4A3A4"/>
          </p15:clr>
        </p15:guide>
        <p15:guide id="2" pos="3795"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DF"/>
    <a:srgbClr val="FFFFCC"/>
    <a:srgbClr val="FFFF99"/>
    <a:srgbClr val="FFFDA3"/>
    <a:srgbClr val="FF1EF6"/>
    <a:srgbClr val="32FF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inimized">
    <p:restoredLeft sz="15584" autoAdjust="0"/>
    <p:restoredTop sz="26289" autoAdjust="0"/>
  </p:normalViewPr>
  <p:slideViewPr>
    <p:cSldViewPr snapToGrid="0">
      <p:cViewPr varScale="1">
        <p:scale>
          <a:sx n="22" d="100"/>
          <a:sy n="22" d="100"/>
        </p:scale>
        <p:origin x="2995" y="24"/>
      </p:cViewPr>
      <p:guideLst>
        <p:guide orient="horz" pos="2183"/>
        <p:guide pos="3795"/>
      </p:guideLst>
    </p:cSldViewPr>
  </p:slideViewPr>
  <p:notesTextViewPr>
    <p:cViewPr>
      <p:scale>
        <a:sx n="125" d="100"/>
        <a:sy n="125" d="100"/>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DC004A3-E2EB-0941-B3E9-59C46FE591F5}" type="datetimeFigureOut">
              <a:rPr lang="en-US" smtClean="0"/>
              <a:t>6/13/2022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4E55262-9676-444A-98B3-692BE02459E9}" type="slidenum">
              <a:rPr lang="en-US" smtClean="0"/>
              <a:t>‹#›</a:t>
            </a:fld>
            <a:endParaRPr lang="en-US" dirty="0"/>
          </a:p>
        </p:txBody>
      </p:sp>
    </p:spTree>
    <p:extLst>
      <p:ext uri="{BB962C8B-B14F-4D97-AF65-F5344CB8AC3E}">
        <p14:creationId xmlns:p14="http://schemas.microsoft.com/office/powerpoint/2010/main" val="1517415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200" b="1" dirty="0">
              <a:highlight>
                <a:srgbClr val="FFFF00"/>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Century Gothic" panose="020B0502020202020204" pitchFamily="34" charset="0"/>
              </a:rPr>
              <a:t>Slide hidden from learner</a:t>
            </a:r>
          </a:p>
          <a:p>
            <a:pPr marL="0" lvl="0" indent="0">
              <a:buFont typeface="Arial" panose="020B0604020202020204" pitchFamily="34" charset="0"/>
              <a:buNone/>
            </a:pPr>
            <a:endParaRPr lang="en-US" sz="1200" b="1" dirty="0">
              <a:latin typeface="Century Gothic" panose="020B0502020202020204" pitchFamily="34" charset="0"/>
            </a:endParaRPr>
          </a:p>
          <a:p>
            <a:r>
              <a:rPr lang="en-US" sz="1200" dirty="0">
                <a:latin typeface="Century Gothic" panose="020B0502020202020204" pitchFamily="34" charset="0"/>
              </a:rPr>
              <a:t>Information for the Tutor.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This PowerPoint lesson </a:t>
            </a:r>
            <a:r>
              <a:rPr lang="en-US" sz="1200" b="0" dirty="0">
                <a:latin typeface="Century Gothic" panose="020B0502020202020204" pitchFamily="34" charset="0"/>
              </a:rPr>
              <a:t>covers the following video lessons: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200" b="1" dirty="0">
                <a:solidFill>
                  <a:srgbClr val="000000"/>
                </a:solidFill>
                <a:latin typeface="Century Gothic" panose="020B0502020202020204" pitchFamily="34" charset="0"/>
              </a:rPr>
              <a:t>Check Inbox for New Mail</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1" dirty="0">
              <a:solidFill>
                <a:srgbClr val="000000"/>
              </a:solidFill>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200" b="1" i="0" u="none" strike="noStrike" dirty="0">
                <a:solidFill>
                  <a:srgbClr val="000000"/>
                </a:solidFill>
                <a:effectLst/>
                <a:latin typeface="Century Gothic" panose="020B0502020202020204" pitchFamily="34" charset="0"/>
              </a:rPr>
              <a:t>Write and Send an Email to One Person</a:t>
            </a:r>
            <a:endParaRPr lang="en-US" sz="1200" b="0" i="0" u="none" strike="noStrike" dirty="0">
              <a:solidFill>
                <a:srgbClr val="000000"/>
              </a:solidFill>
              <a:effectLst/>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lang="en-US" sz="1200" b="1" i="0" u="none" strike="noStrike" dirty="0">
              <a:solidFill>
                <a:srgbClr val="000000"/>
              </a:solidFill>
              <a:effectLst/>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200" b="1" i="0" u="none" strike="noStrike" dirty="0">
                <a:solidFill>
                  <a:srgbClr val="000000"/>
                </a:solidFill>
                <a:effectLst/>
                <a:latin typeface="Century Gothic" panose="020B0502020202020204" pitchFamily="34" charset="0"/>
              </a:rPr>
              <a:t>Send an Email to More Than One Person-Use “To”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200" b="1" i="0" u="none" strike="noStrike" dirty="0">
                <a:solidFill>
                  <a:srgbClr val="000000"/>
                </a:solidFill>
                <a:effectLst/>
                <a:latin typeface="Century Gothic" panose="020B0502020202020204" pitchFamily="34" charset="0"/>
              </a:rPr>
              <a:t>Send an Email to More Than One Person-Use “Cc”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u="none" strike="noStrike" dirty="0">
              <a:solidFill>
                <a:srgbClr val="000000"/>
              </a:solidFill>
              <a:effectLst/>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200" b="1" i="0" u="none" strike="noStrike" dirty="0">
                <a:solidFill>
                  <a:srgbClr val="000000"/>
                </a:solidFill>
                <a:effectLst/>
                <a:latin typeface="Century Gothic" panose="020B0502020202020204" pitchFamily="34" charset="0"/>
              </a:rPr>
              <a:t>Reply to an Email</a:t>
            </a:r>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panose="020B0502020202020204" pitchFamily="34" charset="0"/>
            </a:endParaRPr>
          </a:p>
          <a:p>
            <a:pPr marL="171450" lvl="0" indent="-171450">
              <a:buFont typeface="Wingdings" panose="05000000000000000000" pitchFamily="2" charset="2"/>
              <a:buChar char="v"/>
            </a:pPr>
            <a:r>
              <a:rPr lang="en-US" sz="1200" b="1" i="0" u="none" strike="noStrike" dirty="0">
                <a:solidFill>
                  <a:srgbClr val="000000"/>
                </a:solidFill>
                <a:effectLst/>
                <a:latin typeface="Century Gothic" panose="020B0502020202020204" pitchFamily="34" charset="0"/>
              </a:rPr>
              <a:t>Reply All to an Email</a:t>
            </a:r>
          </a:p>
          <a:p>
            <a:pPr marL="0" lvl="0" indent="0">
              <a:buFont typeface="Arial" panose="020B0604020202020204" pitchFamily="34" charset="0"/>
              <a:buNone/>
            </a:pPr>
            <a:endParaRPr lang="en-US" sz="1200" b="1" i="0" u="none" strike="noStrike" dirty="0">
              <a:solidFill>
                <a:srgbClr val="000000"/>
              </a:solidFill>
              <a:effectLst/>
              <a:latin typeface="Century Gothic" panose="020B0502020202020204" pitchFamily="34" charset="0"/>
            </a:endParaRPr>
          </a:p>
          <a:p>
            <a:pPr marL="171450" lvl="0" indent="-171450">
              <a:buFont typeface="Wingdings" panose="05000000000000000000" pitchFamily="2" charset="2"/>
              <a:buChar char="v"/>
            </a:pPr>
            <a:r>
              <a:rPr lang="en-US" sz="1200" b="1" i="0" u="none" strike="noStrike" dirty="0">
                <a:solidFill>
                  <a:srgbClr val="000000"/>
                </a:solidFill>
                <a:effectLst/>
                <a:latin typeface="Century Gothic" panose="020B0502020202020204" pitchFamily="34" charset="0"/>
              </a:rPr>
              <a:t>Forward an Email</a:t>
            </a:r>
            <a:endParaRPr lang="en-US" sz="1200" b="1" dirty="0">
              <a:latin typeface="Century Gothic" panose="020B0502020202020204" pitchFamily="34" charset="0"/>
            </a:endParaRPr>
          </a:p>
          <a:p>
            <a:pPr marL="628650" lvl="1" indent="-171450">
              <a:buFont typeface="Arial" panose="020B0604020202020204" pitchFamily="34" charset="0"/>
              <a:buChar char="•"/>
            </a:pPr>
            <a:endParaRPr lang="en-US"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a:t>
            </a:fld>
            <a:endParaRPr lang="en-US" dirty="0"/>
          </a:p>
        </p:txBody>
      </p:sp>
    </p:spTree>
    <p:extLst>
      <p:ext uri="{BB962C8B-B14F-4D97-AF65-F5344CB8AC3E}">
        <p14:creationId xmlns:p14="http://schemas.microsoft.com/office/powerpoint/2010/main" val="2311451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defRPr/>
            </a:pPr>
            <a:endParaRPr lang="en-US" sz="1200" dirty="0">
              <a:highlight>
                <a:srgbClr val="FFFF00"/>
              </a:highlight>
              <a:latin typeface="Century Gothic" panose="020B0502020202020204" pitchFamily="34" charset="0"/>
            </a:endParaRPr>
          </a:p>
          <a:p>
            <a:pPr defTabSz="966612">
              <a:defRPr/>
            </a:pPr>
            <a:r>
              <a:rPr lang="en-US" sz="1200" b="1" dirty="0">
                <a:latin typeface="Century Gothic" panose="020B0502020202020204" pitchFamily="34" charset="0"/>
              </a:rPr>
              <a:t>SET UP</a:t>
            </a:r>
          </a:p>
          <a:p>
            <a:pPr defTabSz="966612">
              <a:defRPr/>
            </a:pPr>
            <a:r>
              <a:rPr lang="en-US" sz="1200" dirty="0">
                <a:latin typeface="Century Gothic" panose="020B0502020202020204" pitchFamily="34" charset="0"/>
              </a:rPr>
              <a:t>Refer to </a:t>
            </a:r>
            <a:r>
              <a:rPr lang="en-US" sz="1200" u="sng" dirty="0">
                <a:latin typeface="Century Gothic" panose="020B0502020202020204" pitchFamily="34" charset="0"/>
              </a:rPr>
              <a:t>TUTOR CHECKLIST- Set up for In-Person Tutoring </a:t>
            </a:r>
          </a:p>
          <a:p>
            <a:pPr defTabSz="966612">
              <a:defRPr/>
            </a:pPr>
            <a:endParaRPr lang="en-US" sz="1200" b="0" u="sng" dirty="0">
              <a:latin typeface="Century Gothic" panose="020B0502020202020204" pitchFamily="34" charset="0"/>
            </a:endParaRPr>
          </a:p>
          <a:p>
            <a:pPr defTabSz="966612">
              <a:defRPr/>
            </a:pPr>
            <a:endParaRPr lang="en-US" sz="1200" b="0" u="sng" dirty="0">
              <a:latin typeface="Century Gothic" panose="020B0502020202020204" pitchFamily="34" charset="0"/>
            </a:endParaRPr>
          </a:p>
          <a:p>
            <a:pPr defTabSz="966612">
              <a:defRPr/>
            </a:pPr>
            <a:r>
              <a:rPr lang="en-US" sz="1200" b="1" u="none" dirty="0">
                <a:latin typeface="Century Gothic" panose="020B0502020202020204" pitchFamily="34" charset="0"/>
              </a:rPr>
              <a:t>PREPARATION</a:t>
            </a:r>
          </a:p>
          <a:p>
            <a:pPr defTabSz="966612">
              <a:defRPr/>
            </a:pPr>
            <a:r>
              <a:rPr lang="en-US" sz="1200" b="0" u="none" dirty="0">
                <a:latin typeface="Century Gothic" panose="020B0502020202020204" pitchFamily="34" charset="0"/>
              </a:rPr>
              <a:t>Preparation specific to the </a:t>
            </a:r>
            <a:r>
              <a:rPr lang="en-US" sz="1200" b="1" u="none" dirty="0">
                <a:latin typeface="Century Gothic" panose="020B0502020202020204" pitchFamily="34" charset="0"/>
              </a:rPr>
              <a:t>PRACTICE</a:t>
            </a:r>
            <a:r>
              <a:rPr lang="en-US" sz="1200" b="0" u="none" dirty="0">
                <a:latin typeface="Century Gothic" panose="020B0502020202020204" pitchFamily="34" charset="0"/>
              </a:rPr>
              <a:t> for each Part of this lesson is in the notes of each “PRACTICE” slide. </a:t>
            </a:r>
          </a:p>
          <a:p>
            <a:pPr defTabSz="966612">
              <a:defRPr/>
            </a:pPr>
            <a:endParaRPr lang="en-US" sz="1200" b="1" u="sng"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10</a:t>
            </a:fld>
            <a:endParaRPr lang="en-US" dirty="0"/>
          </a:p>
        </p:txBody>
      </p:sp>
    </p:spTree>
    <p:extLst>
      <p:ext uri="{BB962C8B-B14F-4D97-AF65-F5344CB8AC3E}">
        <p14:creationId xmlns:p14="http://schemas.microsoft.com/office/powerpoint/2010/main" val="3760488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defRPr/>
            </a:pPr>
            <a:endParaRPr lang="en-US" b="0" u="none" dirty="0">
              <a:latin typeface="Century Gothic" panose="020B0502020202020204" pitchFamily="34" charset="0"/>
            </a:endParaRPr>
          </a:p>
          <a:p>
            <a:pPr defTabSz="966612">
              <a:defRPr/>
            </a:pPr>
            <a:r>
              <a:rPr lang="en-US" b="0" u="none" dirty="0">
                <a:latin typeface="Century Gothic" panose="020B0502020202020204" pitchFamily="34" charset="0"/>
              </a:rPr>
              <a:t>Refer to: </a:t>
            </a:r>
          </a:p>
          <a:p>
            <a:pPr defTabSz="966612">
              <a:defRPr/>
            </a:pPr>
            <a:r>
              <a:rPr lang="en-US" b="0" u="sng" dirty="0">
                <a:latin typeface="Century Gothic" panose="020B0502020202020204" pitchFamily="34" charset="0"/>
              </a:rPr>
              <a:t>TUTOR CHECKLIST- During In-Person Tutoring Sessions</a:t>
            </a: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endParaRPr lang="en-US" sz="1900" dirty="0">
              <a:latin typeface="Century Gothic" panose="020B0502020202020204" pitchFamily="34" charset="0"/>
            </a:endParaRPr>
          </a:p>
          <a:p>
            <a:pPr defTabSz="966612">
              <a:defRPr/>
            </a:pPr>
            <a:endParaRPr lang="en-US" sz="1900" dirty="0">
              <a:latin typeface="Livvic-Regular"/>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11</a:t>
            </a:fld>
            <a:endParaRPr lang="en-US" dirty="0"/>
          </a:p>
        </p:txBody>
      </p:sp>
    </p:spTree>
    <p:extLst>
      <p:ext uri="{BB962C8B-B14F-4D97-AF65-F5344CB8AC3E}">
        <p14:creationId xmlns:p14="http://schemas.microsoft.com/office/powerpoint/2010/main" val="3886687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sz="1200" dirty="0">
              <a:latin typeface="Century Gothic" panose="020B0502020202020204" pitchFamily="34" charset="0"/>
            </a:endParaRPr>
          </a:p>
          <a:p>
            <a:r>
              <a:rPr lang="en-US" sz="1200" b="1" u="sng" dirty="0">
                <a:latin typeface="Century Gothic" panose="020B0502020202020204" pitchFamily="34" charset="0"/>
              </a:rPr>
              <a:t>SET UP</a:t>
            </a:r>
          </a:p>
          <a:p>
            <a:pPr defTabSz="966612">
              <a:defRPr/>
            </a:pPr>
            <a:r>
              <a:rPr lang="en-US" sz="1200" dirty="0">
                <a:latin typeface="Century Gothic" panose="020B0502020202020204" pitchFamily="34" charset="0"/>
              </a:rPr>
              <a:t>Refer to:</a:t>
            </a:r>
          </a:p>
          <a:p>
            <a:pPr marL="241653" indent="-241653" defTabSz="966612">
              <a:buFont typeface="+mj-lt"/>
              <a:buAutoNum type="arabicPeriod"/>
              <a:defRPr/>
            </a:pPr>
            <a:r>
              <a:rPr lang="en-US" sz="1200" u="sng" dirty="0">
                <a:latin typeface="Century Gothic" panose="020B0502020202020204" pitchFamily="34" charset="0"/>
              </a:rPr>
              <a:t>TUTOR CHECKLIST- Set up for Remote Tutoring Session via Zoom, Ms Teams etc. </a:t>
            </a:r>
          </a:p>
          <a:p>
            <a:pPr marL="241653" indent="-241653" defTabSz="966612">
              <a:buFont typeface="+mj-lt"/>
              <a:buAutoNum type="arabicPeriod"/>
              <a:defRPr/>
            </a:pPr>
            <a:r>
              <a:rPr lang="en-US" sz="1200" u="sng" dirty="0">
                <a:latin typeface="Century Gothic" panose="020B0502020202020204" pitchFamily="34" charset="0"/>
              </a:rPr>
              <a:t>LEARNER CHECKLIST- Set up for Remote Tutoring Session via Zoom, Ms Teams etc. </a:t>
            </a:r>
          </a:p>
          <a:p>
            <a:pPr defTabSz="966612">
              <a:defRPr/>
            </a:pPr>
            <a:endParaRPr lang="en-US" sz="1200" dirty="0">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r>
              <a:rPr lang="en-US" sz="1200" b="1" dirty="0">
                <a:latin typeface="Century Gothic" panose="020B0502020202020204" pitchFamily="34" charset="0"/>
                <a:ea typeface="Calibri" panose="020F0502020204030204" pitchFamily="34" charset="0"/>
                <a:cs typeface="Times New Roman" panose="02020603050405020304" pitchFamily="18" charset="0"/>
              </a:rPr>
              <a:t>IMPORTANT: </a:t>
            </a:r>
          </a:p>
          <a:p>
            <a:pPr defTabSz="966612">
              <a:defRPr/>
            </a:pPr>
            <a:r>
              <a:rPr lang="en-US" sz="1200" dirty="0">
                <a:latin typeface="Century Gothic" panose="020B0502020202020204" pitchFamily="34" charset="0"/>
                <a:ea typeface="Calibri" panose="020F0502020204030204" pitchFamily="34" charset="0"/>
                <a:cs typeface="Times New Roman" panose="02020603050405020304" pitchFamily="18" charset="0"/>
              </a:rPr>
              <a:t>Go through the Learner Checklist as well. Then, you will be able to more easily troubleshoot with the learner if they have difficulty in their set up.</a:t>
            </a:r>
            <a:endParaRPr lang="en-CA" sz="1200" dirty="0">
              <a:latin typeface="Century Gothic" panose="020B0502020202020204" pitchFamily="34" charset="0"/>
            </a:endParaRPr>
          </a:p>
          <a:p>
            <a:pPr defTabSz="966612">
              <a:defRPr/>
            </a:pPr>
            <a:endParaRPr lang="en-US" sz="1200" u="sng" dirty="0">
              <a:latin typeface="Century Gothic" panose="020B0502020202020204" pitchFamily="34" charset="0"/>
            </a:endParaRPr>
          </a:p>
          <a:p>
            <a:pPr marL="0" indent="0" defTabSz="966612">
              <a:buFont typeface="+mj-lt"/>
              <a:buNone/>
              <a:defRPr/>
            </a:pPr>
            <a:r>
              <a:rPr lang="en-US" sz="1200" b="1" dirty="0">
                <a:latin typeface="Century Gothic" panose="020B0502020202020204" pitchFamily="34" charset="0"/>
              </a:rPr>
              <a:t>Communicate beforehand with the Support Person (if that learner has one):</a:t>
            </a:r>
          </a:p>
          <a:p>
            <a:pPr marL="181240" indent="-181240" defTabSz="966612">
              <a:buFont typeface="Arial" panose="020B0604020202020204" pitchFamily="34" charset="0"/>
              <a:buChar char="•"/>
              <a:defRPr/>
            </a:pPr>
            <a:r>
              <a:rPr lang="en-US" sz="1200" dirty="0">
                <a:latin typeface="Century Gothic" panose="020B0502020202020204" pitchFamily="34" charset="0"/>
              </a:rPr>
              <a:t>Email the Learner Checklist listed in #2 above to the Support Person.</a:t>
            </a:r>
          </a:p>
          <a:p>
            <a:pPr marL="181240" indent="-181240" defTabSz="966612">
              <a:buFont typeface="Arial" panose="020B0604020202020204" pitchFamily="34" charset="0"/>
              <a:buChar char="•"/>
              <a:defRPr/>
            </a:pPr>
            <a:r>
              <a:rPr lang="en-US" sz="1200" dirty="0">
                <a:latin typeface="Century Gothic" panose="020B0502020202020204" pitchFamily="34" charset="0"/>
              </a:rPr>
              <a:t>Email any instructions for this lesson to the support person (see the notes for specific slides /parts of the lesson): </a:t>
            </a:r>
          </a:p>
          <a:p>
            <a:pPr marL="181240" indent="-181240" defTabSz="966612">
              <a:buFont typeface="Arial" panose="020B0604020202020204" pitchFamily="34" charset="0"/>
              <a:buChar char="•"/>
              <a:defRPr/>
            </a:pPr>
            <a:r>
              <a:rPr lang="en-US" sz="1200" dirty="0">
                <a:latin typeface="Century Gothic" panose="020B0502020202020204" pitchFamily="34" charset="0"/>
              </a:rPr>
              <a:t>Have the support person do the preparation for the lesson on the learner’s desktop. Tutor needs to guide them re. how to do this. </a:t>
            </a: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Support person must inform you if the learner has a Gmail account already. If they do not have one, use Module 5 as detailed in the note above under ”Pre-Requisite Skills” (Slide #2). </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Gmail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you could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u="sng" dirty="0">
              <a:latin typeface="Century Gothic" panose="020B0502020202020204" pitchFamily="34" charset="0"/>
            </a:endParaRP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marL="0" indent="0" defTabSz="966612">
              <a:buFont typeface="Arial" panose="020B0604020202020204" pitchFamily="34" charset="0"/>
              <a:buNone/>
              <a:defRPr/>
            </a:pPr>
            <a:endParaRPr lang="en-US" sz="1200" u="sng" dirty="0">
              <a:latin typeface="Century Gothic" panose="020B0502020202020204" pitchFamily="34" charset="0"/>
            </a:endParaRPr>
          </a:p>
          <a:p>
            <a:pPr defTabSz="966612">
              <a:defRPr/>
            </a:pPr>
            <a:r>
              <a:rPr lang="en-US" sz="1200" b="1" u="sng" dirty="0">
                <a:highlight>
                  <a:srgbClr val="FFFF00"/>
                </a:highlight>
                <a:latin typeface="Century Gothic" panose="020B0502020202020204" pitchFamily="34" charset="0"/>
              </a:rPr>
              <a:t>PREPARATION</a:t>
            </a:r>
          </a:p>
          <a:p>
            <a:pPr defTabSz="966612">
              <a:defRPr/>
            </a:pPr>
            <a:r>
              <a:rPr lang="en-US" sz="1200" b="0" u="none" dirty="0">
                <a:highlight>
                  <a:srgbClr val="FFFF00"/>
                </a:highlight>
                <a:latin typeface="Century Gothic" panose="020B0502020202020204" pitchFamily="34" charset="0"/>
              </a:rPr>
              <a:t>Preparation specific to each Part of this Gmail Lesson is in the notes of the relevant slides. </a:t>
            </a:r>
          </a:p>
          <a:p>
            <a:pPr defTabSz="966612">
              <a:defRPr/>
            </a:pPr>
            <a:endParaRPr lang="en-US" sz="1200" b="0" u="none" dirty="0">
              <a:highlight>
                <a:srgbClr val="FFFF00"/>
              </a:highlight>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12</a:t>
            </a:fld>
            <a:endParaRPr lang="en-US" dirty="0"/>
          </a:p>
        </p:txBody>
      </p:sp>
    </p:spTree>
    <p:extLst>
      <p:ext uri="{BB962C8B-B14F-4D97-AF65-F5344CB8AC3E}">
        <p14:creationId xmlns:p14="http://schemas.microsoft.com/office/powerpoint/2010/main" val="3889035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lnSpc>
                <a:spcPct val="107000"/>
              </a:lnSpc>
              <a:spcAft>
                <a:spcPts val="846"/>
              </a:spcAft>
              <a:defRPr/>
            </a:pPr>
            <a:endParaRPr lang="en-US" sz="1200" b="0" u="none" dirty="0">
              <a:latin typeface="Century Gothic" panose="020B0502020202020204" pitchFamily="34" charset="0"/>
            </a:endParaRPr>
          </a:p>
          <a:p>
            <a:pPr defTabSz="966612">
              <a:defRPr/>
            </a:pPr>
            <a:r>
              <a:rPr lang="en-US" sz="1200" b="0" u="none" dirty="0">
                <a:latin typeface="Century Gothic" panose="020B0502020202020204" pitchFamily="34" charset="0"/>
              </a:rPr>
              <a:t>Refer to:</a:t>
            </a:r>
          </a:p>
          <a:p>
            <a:pPr marL="241653" indent="-241653" defTabSz="966612">
              <a:buFont typeface="+mj-lt"/>
              <a:buAutoNum type="arabicPeriod"/>
              <a:defRPr/>
            </a:pPr>
            <a:r>
              <a:rPr lang="en-US" sz="1200" u="sng" dirty="0">
                <a:latin typeface="Century Gothic" panose="020B0502020202020204" pitchFamily="34" charset="0"/>
              </a:rPr>
              <a:t>Tutor Checklist: During Remote Tutoring Session </a:t>
            </a:r>
          </a:p>
          <a:p>
            <a:pPr marL="241653" indent="-241653" defTabSz="966612">
              <a:buFont typeface="+mj-lt"/>
              <a:buAutoNum type="arabicPeriod"/>
              <a:defRPr/>
            </a:pPr>
            <a:r>
              <a:rPr lang="en-US" sz="1200" u="sng" dirty="0">
                <a:latin typeface="Century Gothic" panose="020B0502020202020204" pitchFamily="34" charset="0"/>
              </a:rPr>
              <a:t>Learner Instructions: How to let your Tutor have Remote Control of your Computer During a Zoom Session </a:t>
            </a:r>
          </a:p>
          <a:p>
            <a:pPr defTabSz="966612">
              <a:lnSpc>
                <a:spcPct val="107000"/>
              </a:lnSpc>
              <a:spcAft>
                <a:spcPts val="846"/>
              </a:spcAft>
              <a:defRPr/>
            </a:pPr>
            <a:endParaRPr lang="en-US" sz="1200" b="1" u="sng" dirty="0">
              <a:latin typeface="Century Gothic" panose="020B0502020202020204" pitchFamily="34" charset="0"/>
            </a:endParaRPr>
          </a:p>
          <a:p>
            <a:pPr marL="181240" indent="-181240">
              <a:lnSpc>
                <a:spcPct val="107000"/>
              </a:lnSpc>
              <a:spcAft>
                <a:spcPts val="846"/>
              </a:spcAft>
              <a:buFont typeface="Arial" panose="020B0604020202020204" pitchFamily="34" charset="0"/>
              <a:buChar char="•"/>
            </a:pPr>
            <a:r>
              <a:rPr lang="en-US" sz="1200" dirty="0">
                <a:latin typeface="Century Gothic" panose="020B0502020202020204" pitchFamily="34" charset="0"/>
              </a:rPr>
              <a:t>Be ready to assist learner by using the </a:t>
            </a:r>
            <a:r>
              <a:rPr lang="en-US" sz="1200" b="1" dirty="0">
                <a:latin typeface="Century Gothic" panose="020B0502020202020204" pitchFamily="34" charset="0"/>
              </a:rPr>
              <a:t>Requesting Remote Control </a:t>
            </a:r>
            <a:r>
              <a:rPr lang="en-US" sz="1200" dirty="0">
                <a:latin typeface="Century Gothic" panose="020B0502020202020204" pitchFamily="34" charset="0"/>
              </a:rPr>
              <a:t>function (refer </a:t>
            </a:r>
            <a:r>
              <a:rPr lang="en-US" sz="1200" u="none" dirty="0">
                <a:latin typeface="Century Gothic" panose="020B0502020202020204" pitchFamily="34" charset="0"/>
              </a:rPr>
              <a:t>to checklists 1 and 2 listed above</a:t>
            </a:r>
            <a:r>
              <a:rPr lang="en-US" sz="1200" dirty="0">
                <a:latin typeface="Century Gothic" panose="020B0502020202020204" pitchFamily="34" charset="0"/>
              </a:rPr>
              <a:t>). </a:t>
            </a:r>
          </a:p>
          <a:p>
            <a:pPr marL="181240" indent="-181240">
              <a:lnSpc>
                <a:spcPct val="107000"/>
              </a:lnSpc>
              <a:spcAft>
                <a:spcPts val="846"/>
              </a:spcAft>
              <a:buFont typeface="Arial" panose="020B0604020202020204" pitchFamily="34" charset="0"/>
              <a:buChar char="•"/>
            </a:pPr>
            <a:r>
              <a:rPr lang="en-US" sz="1200" dirty="0">
                <a:latin typeface="Century Gothic" panose="020B0502020202020204" pitchFamily="34" charset="0"/>
              </a:rPr>
              <a:t>You may have to set up the learner’s desktop for “Practice” activities if the learner needs support and no support person is available to do that beforehand.  This is possible to do using </a:t>
            </a:r>
            <a:r>
              <a:rPr lang="en-US" sz="1200" b="1" dirty="0">
                <a:latin typeface="Century Gothic" panose="020B0502020202020204" pitchFamily="34" charset="0"/>
              </a:rPr>
              <a:t>Request Remote Control</a:t>
            </a:r>
            <a:r>
              <a:rPr lang="en-US" sz="1200" dirty="0">
                <a:latin typeface="Century Gothic" panose="020B0502020202020204" pitchFamily="34" charset="0"/>
              </a:rPr>
              <a:t> in Zoom. </a:t>
            </a: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algn="l"/>
            <a:endParaRPr lang="en-US" sz="1900" dirty="0">
              <a:latin typeface="Livvic-Regular"/>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13</a:t>
            </a:fld>
            <a:endParaRPr lang="en-US" dirty="0"/>
          </a:p>
        </p:txBody>
      </p:sp>
    </p:spTree>
    <p:extLst>
      <p:ext uri="{BB962C8B-B14F-4D97-AF65-F5344CB8AC3E}">
        <p14:creationId xmlns:p14="http://schemas.microsoft.com/office/powerpoint/2010/main" val="2554325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SHOW THIS SLIDE AND THE REST OF THE SLIDES FROM HERE ONWARD TO THE LEARNER</a:t>
            </a:r>
          </a:p>
          <a:p>
            <a:endParaRPr lang="en-US" b="1"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Say to the learner:</a:t>
            </a:r>
          </a:p>
          <a:p>
            <a:r>
              <a:rPr lang="en-US" i="1" dirty="0">
                <a:latin typeface="Century Gothic" panose="020B0502020202020204" pitchFamily="34" charset="0"/>
              </a:rPr>
              <a:t>So today, we’re going to review email skills. We’ll use Gmail because it’s a very common email and it’s free. </a:t>
            </a:r>
          </a:p>
          <a:p>
            <a:endParaRPr lang="en-US" i="1" dirty="0">
              <a:latin typeface="Century Gothic" panose="020B0502020202020204" pitchFamily="34" charset="0"/>
            </a:endParaRPr>
          </a:p>
          <a:p>
            <a:r>
              <a:rPr lang="en-US" i="1" dirty="0">
                <a:latin typeface="Century Gothic" panose="020B0502020202020204" pitchFamily="34" charset="0"/>
              </a:rPr>
              <a:t>Basic email skills are important for work, and also for our social needs of course. </a:t>
            </a:r>
          </a:p>
          <a:p>
            <a:endParaRPr lang="en-US" i="1" dirty="0">
              <a:latin typeface="Century Gothic" panose="020B0502020202020204" pitchFamily="34" charset="0"/>
            </a:endParaRPr>
          </a:p>
          <a:p>
            <a:r>
              <a:rPr lang="en-US" i="1" dirty="0">
                <a:latin typeface="Century Gothic" panose="020B0502020202020204" pitchFamily="34" charset="0"/>
              </a:rPr>
              <a:t>So, you already have a Gmail account. </a:t>
            </a:r>
          </a:p>
          <a:p>
            <a:r>
              <a:rPr lang="en-US" i="1" dirty="0">
                <a:latin typeface="Century Gothic" panose="020B0502020202020204" pitchFamily="34" charset="0"/>
              </a:rPr>
              <a:t>We’re going to review </a:t>
            </a:r>
            <a:r>
              <a:rPr lang="en-US" i="1" dirty="0">
                <a:highlight>
                  <a:srgbClr val="FFFF00"/>
                </a:highlight>
                <a:latin typeface="Century Gothic" panose="020B0502020202020204" pitchFamily="34" charset="0"/>
              </a:rPr>
              <a:t>how to move around and find things in Gmail. </a:t>
            </a:r>
          </a:p>
          <a:p>
            <a:r>
              <a:rPr lang="en-US" i="1" dirty="0">
                <a:highlight>
                  <a:srgbClr val="FFFF00"/>
                </a:highlight>
                <a:latin typeface="Century Gothic" panose="020B0502020202020204" pitchFamily="34" charset="0"/>
              </a:rPr>
              <a:t>Then, we’ll review how to send email. </a:t>
            </a:r>
          </a:p>
          <a:p>
            <a:r>
              <a:rPr lang="en-US" i="1" dirty="0">
                <a:highlight>
                  <a:srgbClr val="FFFF00"/>
                </a:highlight>
                <a:latin typeface="Century Gothic" panose="020B0502020202020204" pitchFamily="34" charset="0"/>
              </a:rPr>
              <a:t>And after that how to reply to email. </a:t>
            </a:r>
          </a:p>
          <a:p>
            <a:endParaRPr lang="en-US" i="1" dirty="0">
              <a:highlight>
                <a:srgbClr val="FFFF00"/>
              </a:highlight>
              <a:latin typeface="Century Gothic" panose="020B0502020202020204" pitchFamily="34" charset="0"/>
            </a:endParaRPr>
          </a:p>
          <a:p>
            <a:r>
              <a:rPr lang="en-US" i="1" dirty="0">
                <a:highlight>
                  <a:srgbClr val="FFFF00"/>
                </a:highlight>
                <a:latin typeface="Century Gothic" panose="020B0502020202020204" pitchFamily="34" charset="0"/>
              </a:rPr>
              <a:t> </a:t>
            </a:r>
          </a:p>
          <a:p>
            <a:r>
              <a:rPr lang="en-US" i="1" dirty="0">
                <a:highlight>
                  <a:srgbClr val="FFFF00"/>
                </a:highlight>
                <a:latin typeface="Century Gothic" panose="020B0502020202020204" pitchFamily="34" charset="0"/>
              </a:rPr>
              <a:t>Today, we’ll focus on ........</a:t>
            </a:r>
            <a:r>
              <a:rPr lang="en-US" dirty="0">
                <a:highlight>
                  <a:srgbClr val="FFFF00"/>
                </a:highlight>
                <a:latin typeface="Century Gothic" panose="020B0502020202020204" pitchFamily="34" charset="0"/>
              </a:rPr>
              <a:t>(Parts you intend to cover). </a:t>
            </a:r>
          </a:p>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14</a:t>
            </a:fld>
            <a:endParaRPr lang="en-US" dirty="0"/>
          </a:p>
        </p:txBody>
      </p:sp>
    </p:spTree>
    <p:extLst>
      <p:ext uri="{BB962C8B-B14F-4D97-AF65-F5344CB8AC3E}">
        <p14:creationId xmlns:p14="http://schemas.microsoft.com/office/powerpoint/2010/main" val="4292007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r>
              <a:rPr lang="en-US" dirty="0">
                <a:latin typeface="Century Gothic" panose="020B0502020202020204" pitchFamily="34" charset="0"/>
              </a:rPr>
              <a:t>These are the skills the learner will master at the end of Part One: </a:t>
            </a:r>
          </a:p>
          <a:p>
            <a:r>
              <a:rPr lang="en-US" dirty="0">
                <a:latin typeface="Century Gothic" panose="020B0502020202020204" pitchFamily="34" charset="0"/>
              </a:rPr>
              <a:t>  </a:t>
            </a:r>
          </a:p>
          <a:p>
            <a:pPr marL="228600" indent="-228600">
              <a:lnSpc>
                <a:spcPct val="150000"/>
              </a:lnSpc>
              <a:buFont typeface="+mj-lt"/>
              <a:buAutoNum type="alphaUcPeriod"/>
            </a:pPr>
            <a:r>
              <a:rPr lang="en-US" sz="1200" b="1" dirty="0">
                <a:latin typeface="Century Gothic" panose="020B0502020202020204" pitchFamily="34" charset="0"/>
              </a:rPr>
              <a:t>Check your Inbox for New Mail </a:t>
            </a:r>
          </a:p>
          <a:p>
            <a:pPr>
              <a:lnSpc>
                <a:spcPct val="150000"/>
              </a:lnSpc>
            </a:pPr>
            <a:r>
              <a:rPr lang="en-US" sz="1200" b="1" dirty="0">
                <a:latin typeface="Century Gothic" panose="020B0502020202020204" pitchFamily="34" charset="0"/>
              </a:rPr>
              <a:t>B. Write and Send an Email to One Person </a:t>
            </a:r>
          </a:p>
          <a:p>
            <a:endParaRPr lang="en-US" b="1" dirty="0">
              <a:latin typeface="Century Gothic" panose="020B0502020202020204" pitchFamily="34" charset="0"/>
            </a:endParaRPr>
          </a:p>
          <a:p>
            <a:endParaRPr lang="en-US" b="1" dirty="0">
              <a:latin typeface="Century Gothic" panose="020B0502020202020204" pitchFamily="34" charset="0"/>
            </a:endParaRPr>
          </a:p>
          <a:p>
            <a:r>
              <a:rPr lang="en-US" b="1" dirty="0">
                <a:highlight>
                  <a:srgbClr val="FFFF00"/>
                </a:highlight>
                <a:latin typeface="Century Gothic" panose="020B0502020202020204" pitchFamily="34" charset="0"/>
              </a:rPr>
              <a:t>Total Video length: Part </a:t>
            </a:r>
            <a:r>
              <a:rPr lang="en-US" b="1" dirty="0">
                <a:latin typeface="Century Gothic" panose="020B0502020202020204" pitchFamily="34" charset="0"/>
              </a:rPr>
              <a:t>One: 0:04:51 mins</a:t>
            </a:r>
          </a:p>
          <a:p>
            <a:pPr marL="0" lvl="0" indent="0">
              <a:buFont typeface="Arial" panose="020B0604020202020204" pitchFamily="34" charset="0"/>
              <a:buNone/>
            </a:pPr>
            <a:r>
              <a:rPr lang="en-US" b="1" dirty="0">
                <a:latin typeface="Century Gothic" panose="020B0502020202020204" pitchFamily="34" charset="0"/>
              </a:rPr>
              <a:t>Part A: </a:t>
            </a:r>
            <a:r>
              <a:rPr lang="en-US" b="0" dirty="0">
                <a:latin typeface="Century Gothic" panose="020B0502020202020204" pitchFamily="34" charset="0"/>
              </a:rPr>
              <a:t>Check your Inbox for New Mail:  		0:00-2:24 mins	 	</a:t>
            </a:r>
            <a:r>
              <a:rPr lang="en-US" b="1" dirty="0">
                <a:latin typeface="Century Gothic" panose="020B0502020202020204" pitchFamily="34" charset="0"/>
              </a:rPr>
              <a:t>[2.24 mins]</a:t>
            </a:r>
          </a:p>
          <a:p>
            <a:pPr marL="0" lvl="0" indent="0">
              <a:buFont typeface="Arial" panose="020B0604020202020204" pitchFamily="34" charset="0"/>
              <a:buNone/>
            </a:pPr>
            <a:r>
              <a:rPr lang="en-US" b="1" dirty="0">
                <a:latin typeface="Century Gothic" panose="020B0502020202020204" pitchFamily="34" charset="0"/>
              </a:rPr>
              <a:t>Part B: </a:t>
            </a:r>
            <a:r>
              <a:rPr lang="en-US" b="0" dirty="0">
                <a:latin typeface="Century Gothic" panose="020B0502020202020204" pitchFamily="34" charset="0"/>
              </a:rPr>
              <a:t>Write and Send an Email to One Person: 	2.24-4:51 mins/ END  	</a:t>
            </a:r>
            <a:r>
              <a:rPr lang="en-US" b="1" dirty="0">
                <a:latin typeface="Century Gothic" panose="020B0502020202020204" pitchFamily="34" charset="0"/>
              </a:rPr>
              <a:t>[2.27 mins]</a:t>
            </a:r>
          </a:p>
          <a:p>
            <a:endParaRPr lang="en-US"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Say to the learner</a:t>
            </a:r>
            <a:r>
              <a:rPr lang="en-US" dirty="0">
                <a:latin typeface="Century Gothic" panose="020B0502020202020204" pitchFamily="34" charset="0"/>
              </a:rPr>
              <a:t>: </a:t>
            </a:r>
          </a:p>
          <a:p>
            <a:r>
              <a:rPr lang="en-US" i="1" dirty="0">
                <a:latin typeface="Century Gothic" panose="020B0502020202020204" pitchFamily="34" charset="0"/>
              </a:rPr>
              <a:t>We’re going to review how to use Gmail. </a:t>
            </a:r>
          </a:p>
          <a:p>
            <a:r>
              <a:rPr lang="en-US" i="1" dirty="0">
                <a:latin typeface="Century Gothic" panose="020B0502020202020204" pitchFamily="34" charset="0"/>
              </a:rPr>
              <a:t>First, we’ll go over how to check your inbox for new mail </a:t>
            </a:r>
          </a:p>
          <a:p>
            <a:r>
              <a:rPr lang="en-US" i="1" dirty="0">
                <a:latin typeface="Century Gothic" panose="020B0502020202020204" pitchFamily="34" charset="0"/>
              </a:rPr>
              <a:t>and then how to write and send an email to just one person. </a:t>
            </a:r>
          </a:p>
          <a:p>
            <a:endParaRPr lang="en-US" dirty="0">
              <a:latin typeface="Century Gothic" panose="020B0502020202020204" pitchFamily="34" charset="0"/>
            </a:endParaRPr>
          </a:p>
          <a:p>
            <a:endParaRPr lang="en-US"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15</a:t>
            </a:fld>
            <a:endParaRPr lang="en-US" dirty="0"/>
          </a:p>
        </p:txBody>
      </p:sp>
    </p:spTree>
    <p:extLst>
      <p:ext uri="{BB962C8B-B14F-4D97-AF65-F5344CB8AC3E}">
        <p14:creationId xmlns:p14="http://schemas.microsoft.com/office/powerpoint/2010/main" val="2337665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Century Gothic" panose="020B0502020202020204" pitchFamily="34" charset="0"/>
            </a:endParaRPr>
          </a:p>
          <a:p>
            <a:pPr marL="0" indent="0">
              <a:buFont typeface="Arial" panose="020B0604020202020204" pitchFamily="34" charset="0"/>
              <a:buNone/>
            </a:pPr>
            <a:r>
              <a:rPr lang="en-US" b="1" dirty="0">
                <a:highlight>
                  <a:srgbClr val="FFFF00"/>
                </a:highlight>
                <a:latin typeface="Century Gothic" panose="020B0502020202020204" pitchFamily="34" charset="0"/>
              </a:rPr>
              <a:t>Total Video length: Part </a:t>
            </a:r>
            <a:r>
              <a:rPr lang="en-US" b="1" dirty="0">
                <a:latin typeface="Century Gothic" panose="020B0502020202020204" pitchFamily="34" charset="0"/>
              </a:rPr>
              <a:t>One: 4:45 mins</a:t>
            </a:r>
          </a:p>
          <a:p>
            <a:pPr marL="638440" lvl="1" indent="-181240">
              <a:buFont typeface="Arial" panose="020B0604020202020204" pitchFamily="34" charset="0"/>
              <a:buChar char="•"/>
            </a:pPr>
            <a:r>
              <a:rPr lang="en-US" b="1" dirty="0">
                <a:latin typeface="Century Gothic" panose="020B0502020202020204" pitchFamily="34" charset="0"/>
              </a:rPr>
              <a:t>Part A: Check your Inbox for New Mail:  00:00-02.24 mins 		[2.24 mins]</a:t>
            </a:r>
          </a:p>
          <a:p>
            <a:endParaRPr lang="en-US" b="1" dirty="0">
              <a:latin typeface="Century Gothic" panose="020B0502020202020204" pitchFamily="34" charset="0"/>
            </a:endParaRPr>
          </a:p>
          <a:p>
            <a:r>
              <a:rPr lang="en-US" b="1" dirty="0">
                <a:latin typeface="Century Gothic" panose="020B0502020202020204" pitchFamily="34" charset="0"/>
              </a:rPr>
              <a:t>Say to the Learner: </a:t>
            </a:r>
          </a:p>
          <a:p>
            <a:r>
              <a:rPr lang="en-US" i="1" dirty="0">
                <a:latin typeface="Century Gothic" panose="020B0502020202020204" pitchFamily="34" charset="0"/>
              </a:rPr>
              <a:t>Let’s review how to check if you received / got any new email.</a:t>
            </a:r>
          </a:p>
          <a:p>
            <a:r>
              <a:rPr lang="en-US" i="1" dirty="0">
                <a:latin typeface="Century Gothic" panose="020B0502020202020204" pitchFamily="34" charset="0"/>
              </a:rPr>
              <a:t>All email goes to your Inbox. </a:t>
            </a:r>
          </a:p>
          <a:p>
            <a:r>
              <a:rPr lang="en-US" i="1" dirty="0">
                <a:latin typeface="Century Gothic" panose="020B0502020202020204" pitchFamily="34" charset="0"/>
              </a:rPr>
              <a:t>The mail can be from someone we know or someone we don’t know. </a:t>
            </a:r>
          </a:p>
          <a:p>
            <a:endParaRPr lang="en-US" i="1" dirty="0">
              <a:latin typeface="Century Gothic" panose="020B0502020202020204" pitchFamily="34" charset="0"/>
            </a:endParaRPr>
          </a:p>
          <a:p>
            <a:r>
              <a:rPr lang="en-US" i="1" dirty="0">
                <a:latin typeface="Century Gothic" panose="020B0502020202020204" pitchFamily="34" charset="0"/>
              </a:rPr>
              <a:t>We’ll watch a video to review this. </a:t>
            </a:r>
          </a:p>
          <a:p>
            <a:r>
              <a:rPr lang="en-US" b="0" i="1" dirty="0">
                <a:solidFill>
                  <a:srgbClr val="000000"/>
                </a:solidFill>
                <a:effectLst/>
                <a:latin typeface="Century Gothic" panose="020B0502020202020204" pitchFamily="34" charset="0"/>
              </a:rPr>
              <a:t>We can watch the video several times. So, don't worry if you don't catch everything the first time. </a:t>
            </a:r>
          </a:p>
          <a:p>
            <a:endParaRPr lang="en-US" dirty="0">
              <a:latin typeface="Century Gothic" panose="020B0502020202020204" pitchFamily="34" charset="0"/>
            </a:endParaRPr>
          </a:p>
          <a:p>
            <a:endParaRPr lang="en-US" dirty="0">
              <a:latin typeface="Century Gothic" panose="020B0502020202020204" pitchFamily="34" charset="0"/>
            </a:endParaRPr>
          </a:p>
          <a:p>
            <a:r>
              <a:rPr lang="en-US" b="1" dirty="0">
                <a:latin typeface="Century Gothic" panose="020B0502020202020204" pitchFamily="34" charset="0"/>
              </a:rPr>
              <a:t>Instructions for the Tutor: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Do A only [Check your Inbox for New Mail] Stop the video at 2:24 mins.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Play the video several times.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dirty="0">
                <a:latin typeface="Century Gothic" panose="020B0502020202020204" pitchFamily="34" charset="0"/>
              </a:rPr>
              <a:t>Then have learner do Practice-Part One-A.</a:t>
            </a:r>
          </a:p>
          <a:p>
            <a:pPr marL="171450" indent="-171450">
              <a:buFont typeface="Arial" panose="020B0604020202020204" pitchFamily="34" charset="0"/>
              <a:buChar char="•"/>
            </a:pPr>
            <a:r>
              <a:rPr lang="en-US" dirty="0">
                <a:latin typeface="Century Gothic" panose="020B0502020202020204" pitchFamily="34" charset="0"/>
              </a:rPr>
              <a:t>After that, repeat the steps for Part One B [Write and Send an Email to One Person.] –These steps are in subsequent slides.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Click on the PLAY icon in the slide to open the video lesson.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Use this link to the YouTube video if the link in the slide doesn’t work: </a:t>
            </a:r>
          </a:p>
          <a:p>
            <a:pPr marL="0" indent="0">
              <a:buFont typeface="Arial" panose="020B0604020202020204" pitchFamily="34" charset="0"/>
              <a:buNone/>
            </a:pPr>
            <a:r>
              <a:rPr lang="en-US" b="1" i="0" dirty="0">
                <a:solidFill>
                  <a:srgbClr val="000000"/>
                </a:solidFill>
                <a:effectLst/>
                <a:latin typeface="Century Gothic" panose="020B0502020202020204" pitchFamily="34" charset="0"/>
              </a:rPr>
              <a:t>https://youtu.be/P3VDWoMIl3Q</a:t>
            </a:r>
          </a:p>
          <a:p>
            <a:pPr marL="181240" indent="-181240">
              <a:buFont typeface="Arial" panose="020B0604020202020204" pitchFamily="34" charset="0"/>
              <a:buChar char="•"/>
            </a:pPr>
            <a:endParaRPr lang="en-US" b="0" i="0" dirty="0">
              <a:solidFill>
                <a:srgbClr val="000000"/>
              </a:solidFill>
              <a:effectLst/>
              <a:latin typeface="Century Gothic" panose="020B0502020202020204" pitchFamily="34" charset="0"/>
            </a:endParaRPr>
          </a:p>
          <a:p>
            <a:pPr marL="181240" indent="-181240">
              <a:buFont typeface="Arial" panose="020B0604020202020204" pitchFamily="34" charset="0"/>
              <a:buChar char="•"/>
            </a:pPr>
            <a:endParaRPr lang="en-US" b="0" i="0" dirty="0">
              <a:solidFill>
                <a:srgbClr val="000000"/>
              </a:solidFill>
              <a:effectLst/>
              <a:latin typeface="Century Gothic" panose="020B0502020202020204" pitchFamily="34" charset="0"/>
            </a:endParaRPr>
          </a:p>
          <a:p>
            <a:pPr marL="181240" indent="-181240">
              <a:buFont typeface="Arial" panose="020B0604020202020204" pitchFamily="34" charset="0"/>
              <a:buChar char="•"/>
            </a:pPr>
            <a:r>
              <a:rPr lang="en-US"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dirty="0">
                <a:latin typeface="Century Gothic" panose="020B0502020202020204" pitchFamily="34" charset="0"/>
              </a:rPr>
              <a:t>Play the lesson a bit and check the learner can hear it ok before playing the whole video. </a:t>
            </a:r>
          </a:p>
          <a:p>
            <a:pPr marL="181240" indent="-181240" defTabSz="966612">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16</a:t>
            </a:fld>
            <a:endParaRPr lang="en-US" dirty="0"/>
          </a:p>
        </p:txBody>
      </p:sp>
    </p:spTree>
    <p:extLst>
      <p:ext uri="{BB962C8B-B14F-4D97-AF65-F5344CB8AC3E}">
        <p14:creationId xmlns:p14="http://schemas.microsoft.com/office/powerpoint/2010/main" val="317687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lang="en-US" sz="1200" b="0" dirty="0">
              <a:latin typeface="Century Gothic" panose="020B0502020202020204" pitchFamily="34" charset="0"/>
            </a:endParaRPr>
          </a:p>
          <a:p>
            <a:pPr defTabSz="966612">
              <a:defRPr/>
            </a:pPr>
            <a:endParaRPr lang="en-US" dirty="0">
              <a:latin typeface="Century Gothic" panose="020B0502020202020204" pitchFamily="34" charset="0"/>
            </a:endParaRPr>
          </a:p>
          <a:p>
            <a:pPr defTabSz="966612">
              <a:defRPr/>
            </a:pPr>
            <a:r>
              <a:rPr lang="en-US" b="1" u="sng" dirty="0">
                <a:latin typeface="Century Gothic" panose="020B0502020202020204" pitchFamily="34" charset="0"/>
              </a:rPr>
              <a:t>Check Inbox for New Mail</a:t>
            </a:r>
          </a:p>
          <a:p>
            <a:pPr marL="0" marR="0" lvl="0" indent="0" algn="l" defTabSz="966612"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Say to the Learner: </a:t>
            </a:r>
          </a:p>
          <a:p>
            <a:pPr marL="181240" indent="-181240">
              <a:buFont typeface="Arial" panose="020B0604020202020204" pitchFamily="34" charset="0"/>
              <a:buChar char="•"/>
            </a:pPr>
            <a:r>
              <a:rPr lang="en-US" i="1" dirty="0">
                <a:latin typeface="Century Gothic" panose="020B0502020202020204" pitchFamily="34" charset="0"/>
              </a:rPr>
              <a:t>We want to check if we got any new email. After we sign in, where do we look? </a:t>
            </a:r>
            <a:r>
              <a:rPr lang="en-US" b="1" i="1" dirty="0">
                <a:latin typeface="Century Gothic" panose="020B0502020202020204" pitchFamily="34" charset="0"/>
              </a:rPr>
              <a:t>Answer:</a:t>
            </a:r>
            <a:r>
              <a:rPr lang="en-US" i="1" dirty="0">
                <a:latin typeface="Century Gothic" panose="020B0502020202020204" pitchFamily="34" charset="0"/>
              </a:rPr>
              <a:t> in our Inbox </a:t>
            </a:r>
          </a:p>
          <a:p>
            <a:pPr marL="181240" indent="-181240">
              <a:buFont typeface="Arial" panose="020B0604020202020204" pitchFamily="34" charset="0"/>
              <a:buChar char="•"/>
            </a:pPr>
            <a:r>
              <a:rPr lang="en-US" i="1" dirty="0">
                <a:latin typeface="Century Gothic" panose="020B0502020202020204" pitchFamily="34" charset="0"/>
              </a:rPr>
              <a:t>New email looks different than other email you already opened.  How does it look different ? </a:t>
            </a:r>
            <a:r>
              <a:rPr lang="en-US" b="1" i="1" dirty="0">
                <a:latin typeface="Century Gothic" panose="020B0502020202020204" pitchFamily="34" charset="0"/>
              </a:rPr>
              <a:t>Answer:</a:t>
            </a:r>
            <a:r>
              <a:rPr lang="en-US" i="1" dirty="0">
                <a:latin typeface="Century Gothic" panose="020B0502020202020204" pitchFamily="34" charset="0"/>
              </a:rPr>
              <a:t> It’s in bold print. </a:t>
            </a:r>
          </a:p>
          <a:p>
            <a:pPr marL="181240" indent="-181240">
              <a:buFont typeface="Arial" panose="020B0604020202020204" pitchFamily="34" charset="0"/>
              <a:buChar char="•"/>
            </a:pPr>
            <a:r>
              <a:rPr lang="en-US" i="1" dirty="0">
                <a:latin typeface="Century Gothic" panose="020B0502020202020204" pitchFamily="34" charset="0"/>
              </a:rPr>
              <a:t>To open an email, do we click where there are icons or no icons? </a:t>
            </a:r>
            <a:r>
              <a:rPr lang="en-US" b="1" i="1" dirty="0">
                <a:latin typeface="Century Gothic" panose="020B0502020202020204" pitchFamily="34" charset="0"/>
              </a:rPr>
              <a:t>Answer:</a:t>
            </a:r>
            <a:r>
              <a:rPr lang="en-US" i="1" dirty="0">
                <a:latin typeface="Century Gothic" panose="020B0502020202020204" pitchFamily="34" charset="0"/>
              </a:rPr>
              <a:t> where there are no icons. </a:t>
            </a:r>
          </a:p>
          <a:p>
            <a:pPr marL="181240" indent="-181240">
              <a:buFont typeface="Arial" panose="020B0604020202020204" pitchFamily="34" charset="0"/>
              <a:buChar char="•"/>
            </a:pPr>
            <a:r>
              <a:rPr lang="en-US" i="1" dirty="0">
                <a:latin typeface="Century Gothic" panose="020B0502020202020204" pitchFamily="34" charset="0"/>
              </a:rPr>
              <a:t>Why? </a:t>
            </a:r>
            <a:r>
              <a:rPr lang="en-US" b="1" i="1" dirty="0">
                <a:latin typeface="Century Gothic" panose="020B0502020202020204" pitchFamily="34" charset="0"/>
              </a:rPr>
              <a:t>Answer</a:t>
            </a:r>
            <a:r>
              <a:rPr lang="en-US" i="1" dirty="0">
                <a:latin typeface="Century Gothic" panose="020B0502020202020204" pitchFamily="34" charset="0"/>
              </a:rPr>
              <a:t>: we don’t want to click on delete by mistake!</a:t>
            </a:r>
          </a:p>
          <a:p>
            <a:pPr marL="181240" indent="-181240">
              <a:buFont typeface="Arial" panose="020B0604020202020204" pitchFamily="34" charset="0"/>
              <a:buChar char="•"/>
            </a:pPr>
            <a:r>
              <a:rPr lang="en-US" i="1" dirty="0">
                <a:latin typeface="Century Gothic" panose="020B0502020202020204" pitchFamily="34" charset="0"/>
              </a:rPr>
              <a:t>Before we open any email, what do we do to be safe? </a:t>
            </a:r>
            <a:r>
              <a:rPr lang="en-US" b="1" i="1" dirty="0">
                <a:latin typeface="Century Gothic" panose="020B0502020202020204" pitchFamily="34" charset="0"/>
              </a:rPr>
              <a:t>Answer</a:t>
            </a:r>
            <a:r>
              <a:rPr lang="en-US" i="1" dirty="0">
                <a:latin typeface="Century Gothic" panose="020B0502020202020204" pitchFamily="34" charset="0"/>
              </a:rPr>
              <a:t>: We ask ourselves if we know the person (or company) who sent it. </a:t>
            </a:r>
          </a:p>
          <a:p>
            <a:pPr marL="181240" indent="-181240">
              <a:buFont typeface="Arial" panose="020B0604020202020204" pitchFamily="34" charset="0"/>
              <a:buChar char="•"/>
            </a:pPr>
            <a:r>
              <a:rPr lang="en-US" i="1" dirty="0">
                <a:latin typeface="Century Gothic" panose="020B0502020202020204" pitchFamily="34" charset="0"/>
              </a:rPr>
              <a:t>Show me your inbox. </a:t>
            </a:r>
          </a:p>
          <a:p>
            <a:pPr marL="181240" indent="-181240">
              <a:buFont typeface="Arial" panose="020B0604020202020204" pitchFamily="34" charset="0"/>
              <a:buChar char="•"/>
            </a:pPr>
            <a:r>
              <a:rPr lang="en-US" i="1" dirty="0">
                <a:latin typeface="Century Gothic" panose="020B0502020202020204" pitchFamily="34" charset="0"/>
              </a:rPr>
              <a:t>Show me any new email your received. </a:t>
            </a:r>
          </a:p>
          <a:p>
            <a:pPr marL="181240" indent="-181240">
              <a:buFont typeface="Arial" panose="020B0604020202020204" pitchFamily="34" charset="0"/>
              <a:buChar char="•"/>
            </a:pPr>
            <a:r>
              <a:rPr lang="en-US" i="1" dirty="0">
                <a:latin typeface="Century Gothic" panose="020B0502020202020204" pitchFamily="34" charset="0"/>
              </a:rPr>
              <a:t>Which emails in your inbox are safe to open ? (i.e.. You know the sender) </a:t>
            </a:r>
          </a:p>
          <a:p>
            <a:pPr marL="0" indent="0">
              <a:buFont typeface="+mj-lt"/>
              <a:buNone/>
            </a:pPr>
            <a:endParaRPr lang="en-US" dirty="0">
              <a:latin typeface="Century Gothic" panose="020B0502020202020204" pitchFamily="34" charset="0"/>
            </a:endParaRPr>
          </a:p>
          <a:p>
            <a:pPr defTabSz="966612">
              <a:defRPr/>
            </a:pPr>
            <a:r>
              <a:rPr lang="en-US" b="1" dirty="0">
                <a:latin typeface="Century Gothic" panose="020B0502020202020204" pitchFamily="34" charset="0"/>
              </a:rPr>
              <a:t>Instructions for Tutor: </a:t>
            </a:r>
          </a:p>
          <a:p>
            <a:r>
              <a:rPr lang="en-US" b="1" dirty="0">
                <a:latin typeface="Century Gothic" panose="020B0502020202020204" pitchFamily="34" charset="0"/>
              </a:rPr>
              <a:t>Ask the learner: </a:t>
            </a:r>
            <a:r>
              <a:rPr lang="en-US" i="1" dirty="0">
                <a:latin typeface="Century Gothic" panose="020B0502020202020204" pitchFamily="34" charset="0"/>
              </a:rPr>
              <a:t>Do you want to watch the video again?  </a:t>
            </a:r>
          </a:p>
          <a:p>
            <a:endParaRPr lang="en-US" dirty="0">
              <a:latin typeface="Century Gothic" panose="020B0502020202020204" pitchFamily="34" charset="0"/>
            </a:endParaRPr>
          </a:p>
          <a:p>
            <a:r>
              <a:rPr lang="en-US" b="1" dirty="0">
                <a:latin typeface="Century Gothic" panose="020B0502020202020204" pitchFamily="34" charset="0"/>
              </a:rPr>
              <a:t>IMPORTANT</a:t>
            </a:r>
          </a:p>
          <a:p>
            <a:r>
              <a:rPr lang="en-US" dirty="0">
                <a:latin typeface="Century Gothic" panose="020B0502020202020204" pitchFamily="34" charset="0"/>
              </a:rPr>
              <a:t>If the learner is struggling, stop the session. </a:t>
            </a:r>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Let’s do more work on X...... before we do this.</a:t>
            </a:r>
          </a:p>
          <a:p>
            <a:endParaRPr lang="en-US" dirty="0">
              <a:latin typeface="Century Gothic" panose="020B0502020202020204" pitchFamily="34" charset="0"/>
            </a:endParaRPr>
          </a:p>
          <a:p>
            <a:endParaRPr lang="en-US" dirty="0">
              <a:latin typeface="Century Gothic" panose="020B0502020202020204" pitchFamily="34" charset="0"/>
            </a:endParaRPr>
          </a:p>
          <a:p>
            <a:r>
              <a:rPr lang="en-US" b="1" dirty="0">
                <a:latin typeface="Century Gothic" panose="020B0502020202020204" pitchFamily="34" charset="0"/>
              </a:rPr>
              <a:t>Instructions to the Tutor: </a:t>
            </a:r>
          </a:p>
          <a:p>
            <a:r>
              <a:rPr lang="en-US" dirty="0">
                <a:latin typeface="Century Gothic" panose="020B0502020202020204" pitchFamily="34" charset="0"/>
              </a:rPr>
              <a:t>For example, learner may not be able to find and click on email icons easily. </a:t>
            </a:r>
          </a:p>
          <a:p>
            <a:r>
              <a:rPr lang="en-US" dirty="0">
                <a:latin typeface="Century Gothic" panose="020B0502020202020204" pitchFamily="34" charset="0"/>
              </a:rPr>
              <a:t>If so, go to the Digital Literacy Curriculum Resource (DLCR) and use the relevant module before using this video review lesson. </a:t>
            </a:r>
          </a:p>
          <a:p>
            <a:r>
              <a:rPr lang="en-US" dirty="0">
                <a:latin typeface="Century Gothic" panose="020B0502020202020204" pitchFamily="34" charset="0"/>
              </a:rPr>
              <a:t>Teach the skills and have the learner practice. </a:t>
            </a:r>
          </a:p>
          <a:p>
            <a:r>
              <a:rPr lang="en-US" dirty="0">
                <a:latin typeface="Century Gothic" panose="020B0502020202020204" pitchFamily="34" charset="0"/>
              </a:rPr>
              <a:t>For example, use Module 5 Email, or if needed first: Module 3 Basic Online Skills or Module 1 Mouse and Navigation, depending on learner needs. </a:t>
            </a:r>
          </a:p>
          <a:p>
            <a:r>
              <a:rPr lang="en-US" b="1" dirty="0">
                <a:latin typeface="Century Gothic" panose="020B0502020202020204" pitchFamily="34" charset="0"/>
              </a:rPr>
              <a:t>Tip</a:t>
            </a:r>
            <a:r>
              <a:rPr lang="en-US" dirty="0">
                <a:latin typeface="Century Gothic" panose="020B0502020202020204" pitchFamily="34" charset="0"/>
              </a:rPr>
              <a:t>: Do the Needs Assessment to determine needs; use the Needs Assessment tools in the DLCR for this. </a:t>
            </a:r>
          </a:p>
          <a:p>
            <a:endParaRPr lang="en-US" dirty="0">
              <a:latin typeface="Century Gothic" panose="020B0502020202020204" pitchFamily="34" charset="0"/>
            </a:endParaRPr>
          </a:p>
          <a:p>
            <a:r>
              <a:rPr lang="en-US" dirty="0">
                <a:latin typeface="Century Gothic" panose="020B0502020202020204" pitchFamily="34" charset="0"/>
              </a:rPr>
              <a:t> </a:t>
            </a:r>
          </a:p>
        </p:txBody>
      </p:sp>
      <p:sp>
        <p:nvSpPr>
          <p:cNvPr id="4" name="Slide Number Placeholder 3"/>
          <p:cNvSpPr>
            <a:spLocks noGrp="1"/>
          </p:cNvSpPr>
          <p:nvPr>
            <p:ph type="sldNum" sz="quarter" idx="5"/>
          </p:nvPr>
        </p:nvSpPr>
        <p:spPr/>
        <p:txBody>
          <a:bodyPr/>
          <a:lstStyle/>
          <a:p>
            <a:fld id="{84E55262-9676-444A-98B3-692BE02459E9}" type="slidenum">
              <a:rPr lang="en-US" smtClean="0"/>
              <a:t>17</a:t>
            </a:fld>
            <a:endParaRPr lang="en-US" dirty="0"/>
          </a:p>
        </p:txBody>
      </p:sp>
    </p:spTree>
    <p:extLst>
      <p:ext uri="{BB962C8B-B14F-4D97-AF65-F5344CB8AC3E}">
        <p14:creationId xmlns:p14="http://schemas.microsoft.com/office/powerpoint/2010/main" val="1911645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Instructions for the Tutor: </a:t>
            </a:r>
          </a:p>
          <a:p>
            <a:endParaRPr lang="en-US" b="1" dirty="0">
              <a:latin typeface="Century Gothic" panose="020B0502020202020204" pitchFamily="34" charset="0"/>
            </a:endParaRPr>
          </a:p>
          <a:p>
            <a:r>
              <a:rPr lang="en-US" b="1" dirty="0">
                <a:latin typeface="Century Gothic" panose="020B0502020202020204" pitchFamily="34" charset="0"/>
              </a:rPr>
              <a:t>PRACTICE-Part One-A </a:t>
            </a:r>
            <a:r>
              <a:rPr lang="en-US" b="0" dirty="0">
                <a:latin typeface="Century Gothic" panose="020B0502020202020204" pitchFamily="34" charset="0"/>
              </a:rPr>
              <a:t>Lesson Focus: Check your Inbox for New Mail</a:t>
            </a:r>
          </a:p>
          <a:p>
            <a:endParaRPr lang="en-US" dirty="0">
              <a:latin typeface="Century Gothic" panose="020B0502020202020204" pitchFamily="34" charset="0"/>
            </a:endParaRPr>
          </a:p>
          <a:p>
            <a:r>
              <a:rPr lang="en-US" b="1" dirty="0">
                <a:latin typeface="Century Gothic" panose="020B0502020202020204" pitchFamily="34" charset="0"/>
              </a:rPr>
              <a:t>PREPARATION</a:t>
            </a:r>
          </a:p>
          <a:p>
            <a:r>
              <a:rPr lang="en-US" b="1" u="none" dirty="0">
                <a:latin typeface="Century Gothic" panose="020B0502020202020204" pitchFamily="34" charset="0"/>
              </a:rPr>
              <a:t> </a:t>
            </a:r>
            <a:r>
              <a:rPr lang="en-US" b="1" u="sng" dirty="0">
                <a:latin typeface="Century Gothic" panose="020B0502020202020204" pitchFamily="34" charset="0"/>
              </a:rPr>
              <a:t>The Learner does NOT have a Gmail account</a:t>
            </a:r>
          </a:p>
          <a:p>
            <a:r>
              <a:rPr lang="en-US" dirty="0">
                <a:latin typeface="Century Gothic" panose="020B0502020202020204" pitchFamily="34" charset="0"/>
              </a:rPr>
              <a:t>The learner needs a Gmail account in order to practice the skills. </a:t>
            </a:r>
          </a:p>
          <a:p>
            <a:r>
              <a:rPr lang="en-US" dirty="0">
                <a:latin typeface="Century Gothic" panose="020B0502020202020204" pitchFamily="34" charset="0"/>
              </a:rPr>
              <a:t>If they don’t have one, </a:t>
            </a:r>
            <a:r>
              <a:rPr lang="en-US" b="1" u="sng" dirty="0">
                <a:latin typeface="Century Gothic" panose="020B0502020202020204" pitchFamily="34" charset="0"/>
              </a:rPr>
              <a:t>STOP</a:t>
            </a:r>
            <a:r>
              <a:rPr lang="en-US" dirty="0">
                <a:latin typeface="Century Gothic" panose="020B0502020202020204" pitchFamily="34" charset="0"/>
              </a:rPr>
              <a:t> this review lesson. </a:t>
            </a:r>
          </a:p>
          <a:p>
            <a:pPr marL="171450" lvl="0" indent="-171450">
              <a:buFont typeface="Arial" panose="020B0604020202020204" pitchFamily="34" charset="0"/>
              <a:buChar char="•"/>
              <a:defRPr/>
            </a:pPr>
            <a:r>
              <a:rPr lang="en-US" dirty="0">
                <a:latin typeface="Century Gothic" panose="020B0502020202020204" pitchFamily="34" charset="0"/>
              </a:rPr>
              <a:t>Instead, do the following: </a:t>
            </a:r>
          </a:p>
          <a:p>
            <a:pPr marL="171450" lvl="0" indent="-171450">
              <a:buFont typeface="Arial" panose="020B0604020202020204" pitchFamily="34" charset="0"/>
              <a:buChar char="•"/>
              <a:defRPr/>
            </a:pPr>
            <a:r>
              <a:rPr lang="en-US" dirty="0">
                <a:latin typeface="Century Gothic" panose="020B0502020202020204" pitchFamily="34" charset="0"/>
              </a:rPr>
              <a:t>Go to the DLCR (Digital Literacy Curriculum Resource).</a:t>
            </a:r>
          </a:p>
          <a:p>
            <a:pPr marL="171450" lvl="0" indent="-171450">
              <a:buFont typeface="Arial" panose="020B0604020202020204" pitchFamily="34" charset="0"/>
              <a:buChar char="•"/>
              <a:defRPr/>
            </a:pPr>
            <a:r>
              <a:rPr lang="en-US" dirty="0">
                <a:latin typeface="Century Gothic" panose="020B0502020202020204" pitchFamily="34" charset="0"/>
              </a:rPr>
              <a:t>Use Module 5-Email. Teach them how to create an account first. </a:t>
            </a:r>
          </a:p>
          <a:p>
            <a:pPr marL="181240" indent="-181240">
              <a:buFont typeface="Arial" panose="020B0604020202020204" pitchFamily="34" charset="0"/>
              <a:buChar char="•"/>
            </a:pPr>
            <a:r>
              <a:rPr lang="en-US" dirty="0">
                <a:latin typeface="Century Gothic" panose="020B0502020202020204" pitchFamily="34" charset="0"/>
              </a:rPr>
              <a:t>https://digital-literacy.issbc.org.  </a:t>
            </a:r>
          </a:p>
          <a:p>
            <a:pPr marL="181240" indent="-181240">
              <a:buFont typeface="Arial" panose="020B0604020202020204" pitchFamily="34" charset="0"/>
              <a:buChar char="•"/>
            </a:pPr>
            <a:r>
              <a:rPr lang="en-US" dirty="0">
                <a:latin typeface="Century Gothic" panose="020B0502020202020204" pitchFamily="34" charset="0"/>
              </a:rPr>
              <a:t>Go to the </a:t>
            </a:r>
            <a:r>
              <a:rPr lang="en-US" b="1" dirty="0">
                <a:latin typeface="Century Gothic" panose="020B0502020202020204" pitchFamily="34" charset="0"/>
              </a:rPr>
              <a:t>Teachers </a:t>
            </a:r>
            <a:r>
              <a:rPr lang="en-US" dirty="0">
                <a:latin typeface="Century Gothic" panose="020B0502020202020204" pitchFamily="34" charset="0"/>
              </a:rPr>
              <a:t>tab. </a:t>
            </a:r>
          </a:p>
          <a:p>
            <a:pPr marL="181240" indent="-181240">
              <a:buFont typeface="Arial" panose="020B0604020202020204" pitchFamily="34" charset="0"/>
              <a:buChar char="•"/>
            </a:pPr>
            <a:r>
              <a:rPr lang="en-US" dirty="0">
                <a:latin typeface="Century Gothic" panose="020B0502020202020204" pitchFamily="34" charset="0"/>
              </a:rPr>
              <a:t>Password: Diglit4T</a:t>
            </a:r>
          </a:p>
          <a:p>
            <a:pPr marL="0" indent="0">
              <a:buFont typeface="Arial" panose="020B0604020202020204" pitchFamily="34" charset="0"/>
              <a:buNone/>
            </a:pPr>
            <a:endParaRPr lang="en-US" b="0" dirty="0">
              <a:latin typeface="Century Gothic" panose="020B0502020202020204" pitchFamily="34" charset="0"/>
            </a:endParaRPr>
          </a:p>
          <a:p>
            <a:pPr marL="0" indent="0">
              <a:buFont typeface="Arial" panose="020B0604020202020204" pitchFamily="34" charset="0"/>
              <a:buNone/>
            </a:pPr>
            <a:endParaRPr lang="en-US" b="1" dirty="0">
              <a:latin typeface="Century Gothic" panose="020B0502020202020204" pitchFamily="34" charset="0"/>
            </a:endParaRPr>
          </a:p>
          <a:p>
            <a:pPr marL="0" indent="0">
              <a:buFont typeface="Arial" panose="020B0604020202020204" pitchFamily="34" charset="0"/>
              <a:buNone/>
            </a:pPr>
            <a:r>
              <a:rPr lang="en-US" b="1" u="sng" dirty="0">
                <a:latin typeface="Century Gothic" panose="020B0502020202020204" pitchFamily="34" charset="0"/>
              </a:rPr>
              <a:t>The Learner has a Gmail account</a:t>
            </a:r>
          </a:p>
          <a:p>
            <a:pPr marL="0" indent="0">
              <a:buFont typeface="Arial" panose="020B0604020202020204" pitchFamily="34" charset="0"/>
              <a:buNone/>
            </a:pPr>
            <a:r>
              <a:rPr lang="en-US" dirty="0">
                <a:latin typeface="Century Gothic" panose="020B0502020202020204" pitchFamily="34" charset="0"/>
              </a:rPr>
              <a:t>Send the learner four new short emails. Emails that are simple and fast for you to create. Include a subject and simple message.</a:t>
            </a:r>
          </a:p>
          <a:p>
            <a:pPr marL="0" indent="0">
              <a:buFont typeface="Arial" panose="020B0604020202020204" pitchFamily="34" charset="0"/>
              <a:buNone/>
            </a:pPr>
            <a:r>
              <a:rPr lang="en-US" b="1" dirty="0">
                <a:latin typeface="Century Gothic" panose="020B0502020202020204" pitchFamily="34" charset="0"/>
              </a:rPr>
              <a:t>Tip</a:t>
            </a:r>
            <a:r>
              <a:rPr lang="en-US" dirty="0">
                <a:latin typeface="Century Gothic" panose="020B0502020202020204" pitchFamily="34" charset="0"/>
              </a:rPr>
              <a:t>: prepare these ahead and have them in your drafts folder ready to send right before this Practice. </a:t>
            </a:r>
            <a:endParaRPr lang="en-US" b="0" dirty="0">
              <a:latin typeface="Century Gothic" panose="020B0502020202020204" pitchFamily="34" charset="0"/>
            </a:endParaRPr>
          </a:p>
          <a:p>
            <a:pPr marL="0" indent="0">
              <a:buFont typeface="Arial" panose="020B0604020202020204" pitchFamily="34" charset="0"/>
              <a:buNone/>
            </a:pPr>
            <a:r>
              <a:rPr lang="en-US" b="1" dirty="0">
                <a:latin typeface="Century Gothic" panose="020B0502020202020204" pitchFamily="34" charset="0"/>
              </a:rPr>
              <a:t>EXAMPLES: </a:t>
            </a:r>
          </a:p>
          <a:p>
            <a:pPr marL="914400" lvl="2" indent="0">
              <a:buFont typeface="Arial" panose="020B0604020202020204" pitchFamily="34" charset="0"/>
              <a:buNone/>
            </a:pPr>
            <a:r>
              <a:rPr lang="en-US" b="1" u="sng" dirty="0">
                <a:latin typeface="Century Gothic" panose="020B0502020202020204" pitchFamily="34" charset="0"/>
              </a:rPr>
              <a:t>Message #1 </a:t>
            </a:r>
          </a:p>
          <a:p>
            <a:pPr marL="914400" lvl="2" indent="0">
              <a:buFont typeface="Arial" panose="020B0604020202020204" pitchFamily="34" charset="0"/>
              <a:buNone/>
            </a:pPr>
            <a:r>
              <a:rPr lang="en-US" dirty="0">
                <a:latin typeface="Century Gothic" panose="020B0502020202020204" pitchFamily="34" charset="0"/>
              </a:rPr>
              <a:t>Hi LEARNER NAME</a:t>
            </a:r>
          </a:p>
          <a:p>
            <a:pPr marL="914400" lvl="2" indent="0">
              <a:buFont typeface="Arial" panose="020B0604020202020204" pitchFamily="34" charset="0"/>
              <a:buNone/>
            </a:pPr>
            <a:r>
              <a:rPr lang="en-US" dirty="0">
                <a:latin typeface="Century Gothic" panose="020B0502020202020204" pitchFamily="34" charset="0"/>
              </a:rPr>
              <a:t>Just checking in. How are you doing? </a:t>
            </a:r>
          </a:p>
          <a:p>
            <a:pPr marL="914400" lvl="2" indent="0">
              <a:buFont typeface="Arial" panose="020B0604020202020204" pitchFamily="34" charset="0"/>
              <a:buNone/>
            </a:pPr>
            <a:r>
              <a:rPr lang="en-US" dirty="0">
                <a:latin typeface="Century Gothic" panose="020B0502020202020204" pitchFamily="34" charset="0"/>
              </a:rPr>
              <a:t>Regards, </a:t>
            </a:r>
          </a:p>
          <a:p>
            <a:pPr marL="914400" lvl="2" indent="0">
              <a:buFont typeface="Arial" panose="020B0604020202020204" pitchFamily="34" charset="0"/>
              <a:buNone/>
            </a:pPr>
            <a:r>
              <a:rPr lang="en-US" dirty="0">
                <a:latin typeface="Century Gothic" panose="020B0502020202020204" pitchFamily="34" charset="0"/>
              </a:rPr>
              <a:t>TUTOR’S NAME</a:t>
            </a:r>
          </a:p>
          <a:p>
            <a:pPr marL="0" indent="0">
              <a:buFont typeface="Arial" panose="020B0604020202020204" pitchFamily="34" charset="0"/>
              <a:buNone/>
            </a:pPr>
            <a:r>
              <a:rPr lang="en-US" dirty="0">
                <a:latin typeface="Century Gothic" panose="020B0502020202020204" pitchFamily="34" charset="0"/>
              </a:rPr>
              <a:t> </a:t>
            </a:r>
          </a:p>
          <a:p>
            <a:pPr marL="0" indent="0">
              <a:buFont typeface="Arial" panose="020B0604020202020204" pitchFamily="34" charset="0"/>
              <a:buNone/>
            </a:pPr>
            <a:r>
              <a:rPr lang="en-US" dirty="0">
                <a:latin typeface="Century Gothic" panose="020B0502020202020204" pitchFamily="34" charset="0"/>
              </a:rPr>
              <a:t>	</a:t>
            </a:r>
            <a:r>
              <a:rPr lang="en-US" b="1" u="sng" dirty="0">
                <a:latin typeface="Century Gothic" panose="020B0502020202020204" pitchFamily="34" charset="0"/>
              </a:rPr>
              <a:t>Message #2</a:t>
            </a:r>
          </a:p>
          <a:p>
            <a:pPr marL="0" indent="0">
              <a:buFont typeface="Arial" panose="020B0604020202020204" pitchFamily="34" charset="0"/>
              <a:buNone/>
            </a:pPr>
            <a:r>
              <a:rPr lang="en-US" dirty="0">
                <a:latin typeface="Century Gothic" panose="020B0502020202020204" pitchFamily="34" charset="0"/>
              </a:rPr>
              <a:t>	Hi LEARNER NAME</a:t>
            </a:r>
          </a:p>
          <a:p>
            <a:pPr marL="0" indent="0">
              <a:buFont typeface="Arial" panose="020B0604020202020204" pitchFamily="34" charset="0"/>
              <a:buNone/>
            </a:pPr>
            <a:r>
              <a:rPr lang="en-US" dirty="0">
                <a:latin typeface="Century Gothic" panose="020B0502020202020204" pitchFamily="34" charset="0"/>
              </a:rPr>
              <a:t>	Did you get the email from Human Resources about paperwork ? </a:t>
            </a:r>
          </a:p>
          <a:p>
            <a:pPr marL="0" indent="0">
              <a:buFont typeface="Arial" panose="020B0604020202020204" pitchFamily="34" charset="0"/>
              <a:buNone/>
            </a:pPr>
            <a:r>
              <a:rPr lang="en-US" dirty="0">
                <a:latin typeface="Century Gothic" panose="020B0502020202020204" pitchFamily="34" charset="0"/>
              </a:rPr>
              <a:t>	Let me know. </a:t>
            </a:r>
          </a:p>
          <a:p>
            <a:pPr marL="0" indent="0">
              <a:buFont typeface="Arial" panose="020B0604020202020204" pitchFamily="34" charset="0"/>
              <a:buNone/>
            </a:pPr>
            <a:r>
              <a:rPr lang="en-US" dirty="0">
                <a:latin typeface="Century Gothic" panose="020B0502020202020204" pitchFamily="34" charset="0"/>
              </a:rPr>
              <a:t>	Thanks,</a:t>
            </a:r>
          </a:p>
          <a:p>
            <a:pPr marL="0" indent="0">
              <a:buFont typeface="Arial" panose="020B0604020202020204" pitchFamily="34" charset="0"/>
              <a:buNone/>
            </a:pPr>
            <a:r>
              <a:rPr lang="en-US" dirty="0">
                <a:latin typeface="Century Gothic" panose="020B0502020202020204" pitchFamily="34" charset="0"/>
              </a:rPr>
              <a:t>	TUTOR’S NAME</a:t>
            </a:r>
          </a:p>
          <a:p>
            <a:pPr marL="0" indent="0">
              <a:buFont typeface="Arial" panose="020B0604020202020204" pitchFamily="34" charset="0"/>
              <a:buNone/>
            </a:pPr>
            <a:r>
              <a:rPr lang="en-US" dirty="0">
                <a:latin typeface="Century Gothic" panose="020B0502020202020204" pitchFamily="34" charset="0"/>
              </a:rPr>
              <a:t>	</a:t>
            </a:r>
          </a:p>
          <a:p>
            <a:pPr marL="0" indent="0">
              <a:buFont typeface="Arial" panose="020B0604020202020204" pitchFamily="34" charset="0"/>
              <a:buNone/>
            </a:pPr>
            <a:r>
              <a:rPr lang="en-US" dirty="0">
                <a:latin typeface="Century Gothic" panose="020B0502020202020204" pitchFamily="34" charset="0"/>
              </a:rPr>
              <a:t>	</a:t>
            </a:r>
            <a:r>
              <a:rPr lang="en-US" b="1" u="sng" dirty="0">
                <a:latin typeface="Century Gothic" panose="020B0502020202020204" pitchFamily="34" charset="0"/>
              </a:rPr>
              <a:t>Message #3</a:t>
            </a:r>
          </a:p>
          <a:p>
            <a:pPr marL="0" indent="0">
              <a:buFont typeface="Arial" panose="020B0604020202020204" pitchFamily="34" charset="0"/>
              <a:buNone/>
            </a:pPr>
            <a:r>
              <a:rPr lang="en-US" dirty="0">
                <a:latin typeface="Century Gothic" panose="020B0502020202020204" pitchFamily="34" charset="0"/>
              </a:rPr>
              <a:t>	Hi LEARNER NAME</a:t>
            </a:r>
          </a:p>
          <a:p>
            <a:pPr marL="0" indent="0">
              <a:buFont typeface="Arial" panose="020B0604020202020204" pitchFamily="34" charset="0"/>
              <a:buNone/>
            </a:pPr>
            <a:r>
              <a:rPr lang="en-US" dirty="0">
                <a:latin typeface="Century Gothic" panose="020B0502020202020204" pitchFamily="34" charset="0"/>
              </a:rPr>
              <a:t>	Appointment in the office with me. </a:t>
            </a:r>
          </a:p>
          <a:p>
            <a:pPr marL="0" indent="0">
              <a:buFont typeface="Arial" panose="020B0604020202020204" pitchFamily="34" charset="0"/>
              <a:buNone/>
            </a:pPr>
            <a:r>
              <a:rPr lang="en-US" dirty="0">
                <a:latin typeface="Century Gothic" panose="020B0502020202020204" pitchFamily="34" charset="0"/>
              </a:rPr>
              <a:t>	Date: Friday, May 2</a:t>
            </a:r>
          </a:p>
          <a:p>
            <a:pPr marL="0" indent="0">
              <a:buFont typeface="Arial" panose="020B0604020202020204" pitchFamily="34" charset="0"/>
              <a:buNone/>
            </a:pPr>
            <a:r>
              <a:rPr lang="en-US" sz="1200" dirty="0">
                <a:latin typeface="Century Gothic" panose="020B0502020202020204" pitchFamily="34" charset="0"/>
              </a:rPr>
              <a:t>	Time: 11 am</a:t>
            </a:r>
          </a:p>
          <a:p>
            <a:pPr marL="0" indent="0">
              <a:buFont typeface="Arial" panose="020B0604020202020204" pitchFamily="34" charset="0"/>
              <a:buNone/>
            </a:pPr>
            <a:r>
              <a:rPr lang="en-US" dirty="0">
                <a:latin typeface="Century Gothic" panose="020B0502020202020204" pitchFamily="34" charset="0"/>
              </a:rPr>
              <a:t>	Please confirm you can come. </a:t>
            </a:r>
          </a:p>
          <a:p>
            <a:pPr marL="0" indent="0">
              <a:buFont typeface="Arial" panose="020B0604020202020204" pitchFamily="34" charset="0"/>
              <a:buNone/>
            </a:pPr>
            <a:r>
              <a:rPr lang="en-US" dirty="0">
                <a:latin typeface="Century Gothic" panose="020B0502020202020204" pitchFamily="34" charset="0"/>
              </a:rPr>
              <a:t>	Thanks,</a:t>
            </a:r>
          </a:p>
          <a:p>
            <a:pPr marL="0" indent="0">
              <a:buFont typeface="Arial" panose="020B0604020202020204" pitchFamily="34" charset="0"/>
              <a:buNone/>
            </a:pPr>
            <a:r>
              <a:rPr lang="en-US" dirty="0">
                <a:latin typeface="Century Gothic" panose="020B0502020202020204" pitchFamily="34" charset="0"/>
              </a:rPr>
              <a:t>	TUTOR’S NAME</a:t>
            </a:r>
          </a:p>
          <a:p>
            <a:pPr marL="0" indent="0">
              <a:buFont typeface="Arial" panose="020B0604020202020204" pitchFamily="34" charset="0"/>
              <a:buNone/>
            </a:pPr>
            <a:endParaRPr lang="en-US" dirty="0">
              <a:latin typeface="Century Gothic" panose="020B0502020202020204" pitchFamily="34" charset="0"/>
            </a:endParaRPr>
          </a:p>
          <a:p>
            <a:pPr marL="0" indent="0">
              <a:buFont typeface="Arial" panose="020B0604020202020204" pitchFamily="34" charset="0"/>
              <a:buNone/>
            </a:pPr>
            <a:r>
              <a:rPr lang="en-US" dirty="0">
                <a:latin typeface="Century Gothic" panose="020B0502020202020204" pitchFamily="34" charset="0"/>
              </a:rPr>
              <a:t>	</a:t>
            </a:r>
            <a:r>
              <a:rPr lang="en-US" b="1" u="sng" dirty="0">
                <a:latin typeface="Century Gothic" panose="020B0502020202020204" pitchFamily="34" charset="0"/>
              </a:rPr>
              <a:t>Message #4</a:t>
            </a:r>
          </a:p>
          <a:p>
            <a:pPr marL="0" indent="0">
              <a:buFont typeface="Arial" panose="020B0604020202020204" pitchFamily="34" charset="0"/>
              <a:buNone/>
            </a:pPr>
            <a:r>
              <a:rPr lang="en-US" b="0" u="none" dirty="0">
                <a:latin typeface="Century Gothic" panose="020B0502020202020204" pitchFamily="34" charset="0"/>
              </a:rPr>
              <a:t>	</a:t>
            </a:r>
            <a:r>
              <a:rPr lang="en-US" dirty="0">
                <a:latin typeface="Century Gothic" panose="020B0502020202020204" pitchFamily="34" charset="0"/>
              </a:rPr>
              <a:t>Hi LEARNER NAME</a:t>
            </a:r>
          </a:p>
          <a:p>
            <a:pPr marL="0" indent="0">
              <a:buFont typeface="Arial" panose="020B0604020202020204" pitchFamily="34" charset="0"/>
              <a:buNone/>
            </a:pPr>
            <a:r>
              <a:rPr lang="en-US" dirty="0">
                <a:latin typeface="Century Gothic" panose="020B0502020202020204" pitchFamily="34" charset="0"/>
              </a:rPr>
              <a:t>	You left your red sweater in my office. </a:t>
            </a:r>
          </a:p>
          <a:p>
            <a:pPr marL="0" indent="0">
              <a:buFont typeface="Arial" panose="020B0604020202020204" pitchFamily="34" charset="0"/>
              <a:buNone/>
            </a:pPr>
            <a:r>
              <a:rPr lang="en-US" dirty="0">
                <a:latin typeface="Century Gothic" panose="020B0502020202020204" pitchFamily="34" charset="0"/>
              </a:rPr>
              <a:t>	I will keep it until you come next week. </a:t>
            </a:r>
          </a:p>
          <a:p>
            <a:pPr marL="0" indent="0">
              <a:buFont typeface="Arial" panose="020B0604020202020204" pitchFamily="34" charset="0"/>
              <a:buNone/>
            </a:pPr>
            <a:r>
              <a:rPr lang="en-US" dirty="0">
                <a:latin typeface="Century Gothic" panose="020B0502020202020204" pitchFamily="34" charset="0"/>
              </a:rPr>
              <a:t>	Let me know you got this message. 	</a:t>
            </a:r>
          </a:p>
          <a:p>
            <a:pPr marL="0" indent="0">
              <a:buFont typeface="Arial" panose="020B0604020202020204" pitchFamily="34" charset="0"/>
              <a:buNone/>
            </a:pPr>
            <a:r>
              <a:rPr lang="en-US" dirty="0">
                <a:latin typeface="Century Gothic" panose="020B0502020202020204" pitchFamily="34" charset="0"/>
              </a:rPr>
              <a:t>	Thank you. </a:t>
            </a:r>
          </a:p>
          <a:p>
            <a:pPr marL="0" indent="0">
              <a:buFont typeface="Arial" panose="020B0604020202020204" pitchFamily="34" charset="0"/>
              <a:buNone/>
            </a:pPr>
            <a:r>
              <a:rPr lang="en-US" dirty="0">
                <a:latin typeface="Century Gothic" panose="020B0502020202020204" pitchFamily="34" charset="0"/>
              </a:rPr>
              <a:t>	TUTOR’S NAME</a:t>
            </a:r>
          </a:p>
          <a:p>
            <a:pPr marL="0" indent="0">
              <a:buFont typeface="Arial" panose="020B0604020202020204" pitchFamily="34" charset="0"/>
              <a:buNone/>
            </a:pPr>
            <a:endParaRPr lang="en-US" b="0" u="none"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Support person needs to inform you if the learner has a Gmail account already. If not, use Module 5 as detailed in the note above under ”preparation”.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If the learner has a Gmail account, send the learner four new short emails. Emails that are simple and fast for you to create. Include a subject and simple message. [See above for examples.]</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Gmail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b="1"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a:t>
            </a:r>
          </a:p>
          <a:p>
            <a:endParaRPr lang="en-US" b="1" dirty="0">
              <a:latin typeface="Century Gothic" panose="020B0502020202020204" pitchFamily="34" charset="0"/>
            </a:endParaRPr>
          </a:p>
          <a:p>
            <a:r>
              <a:rPr lang="en-US" b="1" dirty="0">
                <a:latin typeface="Century Gothic" panose="020B0502020202020204" pitchFamily="34" charset="0"/>
              </a:rPr>
              <a:t>PRACTICE </a:t>
            </a:r>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defTabSz="966612">
              <a:defRPr/>
            </a:pPr>
            <a:r>
              <a:rPr lang="en-US" b="0" dirty="0">
                <a:latin typeface="Century Gothic" panose="020B0502020202020204" pitchFamily="34" charset="0"/>
              </a:rPr>
              <a:t>Demonstrate first, then let the learner practice. </a:t>
            </a:r>
            <a:endParaRPr lang="en-US" b="1"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Say to the Learner:</a:t>
            </a:r>
          </a:p>
          <a:p>
            <a:r>
              <a:rPr lang="en-US" b="0" i="1" dirty="0">
                <a:latin typeface="Century Gothic" panose="020B0502020202020204" pitchFamily="34" charset="0"/>
              </a:rPr>
              <a:t>Now it’s time to practice. </a:t>
            </a:r>
          </a:p>
          <a:p>
            <a:r>
              <a:rPr lang="en-US" b="0" i="1" dirty="0">
                <a:latin typeface="Century Gothic" panose="020B0502020202020204" pitchFamily="34" charset="0"/>
              </a:rPr>
              <a:t>We’re going to practice how to check your inbox for new email, like in the video.</a:t>
            </a:r>
          </a:p>
          <a:p>
            <a:pPr defTabSz="966612">
              <a:defRPr/>
            </a:pPr>
            <a:endParaRPr lang="en-US" b="0" dirty="0">
              <a:latin typeface="Century Gothic" panose="020B0502020202020204" pitchFamily="34" charset="0"/>
            </a:endParaRPr>
          </a:p>
          <a:p>
            <a:pPr defTabSz="966612">
              <a:defRPr/>
            </a:pPr>
            <a:r>
              <a:rPr lang="en-US" b="0" dirty="0">
                <a:latin typeface="Century Gothic" panose="020B0502020202020204" pitchFamily="34" charset="0"/>
              </a:rPr>
              <a:t>[After each of the following steps, wait for the learner to complete the step. Guide the learner as needed.]</a:t>
            </a:r>
          </a:p>
          <a:p>
            <a:r>
              <a:rPr lang="en-US" b="1" dirty="0">
                <a:latin typeface="Century Gothic" panose="020B0502020202020204" pitchFamily="34" charset="0"/>
              </a:rPr>
              <a:t>IMPORTANT: </a:t>
            </a:r>
          </a:p>
          <a:p>
            <a:r>
              <a:rPr lang="en-US" dirty="0">
                <a:latin typeface="Century Gothic" panose="020B0502020202020204" pitchFamily="34" charset="0"/>
              </a:rPr>
              <a:t>If the learner struggles to type, go back to the </a:t>
            </a:r>
            <a:r>
              <a:rPr lang="en-US" b="1" dirty="0">
                <a:latin typeface="Century Gothic" panose="020B0502020202020204" pitchFamily="34" charset="0"/>
              </a:rPr>
              <a:t>Digital Literacy Curriculum Resource </a:t>
            </a:r>
            <a:r>
              <a:rPr lang="en-US" dirty="0">
                <a:latin typeface="Century Gothic" panose="020B0502020202020204" pitchFamily="34" charset="0"/>
              </a:rPr>
              <a:t>and do </a:t>
            </a:r>
            <a:r>
              <a:rPr lang="en-US" b="1" dirty="0">
                <a:latin typeface="Century Gothic" panose="020B0502020202020204" pitchFamily="34" charset="0"/>
              </a:rPr>
              <a:t>Module 2-Keyboarding first.   </a:t>
            </a:r>
          </a:p>
          <a:p>
            <a:pPr defTabSz="966612">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[Check your Gmail Inbox for new email.</a:t>
            </a:r>
            <a:r>
              <a:rPr lang="en-US" b="0" dirty="0">
                <a:latin typeface="Century Gothic" panose="020B0502020202020204" pitchFamily="34" charset="0"/>
              </a:rPr>
              <a:t> ]</a:t>
            </a:r>
          </a:p>
          <a:p>
            <a:pPr marL="241653" indent="-241653">
              <a:buFont typeface="+mj-lt"/>
              <a:buAutoNum type="arabicPeriod"/>
            </a:pPr>
            <a:r>
              <a:rPr lang="en-US" b="0" i="1" dirty="0">
                <a:latin typeface="Century Gothic" panose="020B0502020202020204" pitchFamily="34" charset="0"/>
              </a:rPr>
              <a:t>Open the browser and sign into your Gmail account.</a:t>
            </a:r>
          </a:p>
          <a:p>
            <a:pPr marL="241653" indent="-241653">
              <a:buFont typeface="+mj-lt"/>
              <a:buAutoNum type="arabicPeriod"/>
            </a:pPr>
            <a:r>
              <a:rPr lang="en-US" b="0" i="1" dirty="0">
                <a:latin typeface="Century Gothic" panose="020B0502020202020204" pitchFamily="34" charset="0"/>
              </a:rPr>
              <a:t>It opens automatically to your Inbox. How do you know which are new emails ? Ones you have not yet opened? Answer: they are all in bold/ darker print. </a:t>
            </a:r>
          </a:p>
          <a:p>
            <a:pPr marL="241653" indent="-241653">
              <a:buFont typeface="+mj-lt"/>
              <a:buAutoNum type="arabicPeriod"/>
            </a:pPr>
            <a:r>
              <a:rPr lang="en-US" b="0" i="1" dirty="0">
                <a:latin typeface="Century Gothic" panose="020B0502020202020204" pitchFamily="34" charset="0"/>
              </a:rPr>
              <a:t>Count how many new emails you have.</a:t>
            </a:r>
          </a:p>
          <a:p>
            <a:pPr marL="241653" indent="-241653">
              <a:buFont typeface="+mj-lt"/>
              <a:buAutoNum type="arabicPeriod"/>
            </a:pPr>
            <a:r>
              <a:rPr lang="en-US" b="0" i="1" dirty="0">
                <a:latin typeface="Century Gothic" panose="020B0502020202020204" pitchFamily="34" charset="0"/>
              </a:rPr>
              <a:t>How many are from me (tutor)? </a:t>
            </a:r>
          </a:p>
          <a:p>
            <a:pPr marL="241653" indent="-241653">
              <a:buFont typeface="+mj-lt"/>
              <a:buAutoNum type="arabicPeriod"/>
            </a:pPr>
            <a:r>
              <a:rPr lang="en-US" b="0" i="1" dirty="0">
                <a:latin typeface="Century Gothic" panose="020B0502020202020204" pitchFamily="34" charset="0"/>
              </a:rPr>
              <a:t>How many other new emails did you get? (from other senders)</a:t>
            </a:r>
          </a:p>
          <a:p>
            <a:pPr marL="241653" indent="-241653">
              <a:buFont typeface="+mj-lt"/>
              <a:buAutoNum type="arabicPeriod"/>
            </a:pPr>
            <a:r>
              <a:rPr lang="en-US" b="0" i="1" dirty="0">
                <a:latin typeface="Century Gothic" panose="020B0502020202020204" pitchFamily="34" charset="0"/>
              </a:rPr>
              <a:t>Are they from people / senders you know? </a:t>
            </a:r>
          </a:p>
          <a:p>
            <a:pPr marL="241653" indent="-241653">
              <a:buFont typeface="+mj-lt"/>
              <a:buAutoNum type="arabicPeriod"/>
            </a:pPr>
            <a:r>
              <a:rPr lang="en-US" b="0" i="1" dirty="0">
                <a:latin typeface="Century Gothic" panose="020B0502020202020204" pitchFamily="34" charset="0"/>
              </a:rPr>
              <a:t>Are they all safe to open ? Why / why not? </a:t>
            </a:r>
          </a:p>
          <a:p>
            <a:pPr marL="241653" indent="-241653">
              <a:buFont typeface="+mj-lt"/>
              <a:buAutoNum type="arabicPeriod"/>
            </a:pPr>
            <a:endParaRPr lang="en-US" b="0" i="1" dirty="0">
              <a:latin typeface="Century Gothic" panose="020B0502020202020204" pitchFamily="34" charset="0"/>
            </a:endParaRPr>
          </a:p>
          <a:p>
            <a:pPr marL="241653" indent="-241653">
              <a:buFont typeface="+mj-lt"/>
              <a:buAutoNum type="arabicPeriod"/>
            </a:pPr>
            <a:r>
              <a:rPr lang="en-US" b="0" i="1" dirty="0">
                <a:latin typeface="Century Gothic" panose="020B0502020202020204" pitchFamily="34" charset="0"/>
              </a:rPr>
              <a:t>Find the last email you got from me. Open it and read it. </a:t>
            </a:r>
          </a:p>
          <a:p>
            <a:pPr marL="241653" indent="-241653">
              <a:buFont typeface="+mj-lt"/>
              <a:buAutoNum type="arabicPeriod"/>
            </a:pPr>
            <a:r>
              <a:rPr lang="en-US" b="0" i="1" dirty="0">
                <a:latin typeface="Century Gothic" panose="020B0502020202020204" pitchFamily="34" charset="0"/>
              </a:rPr>
              <a:t>Now go back to the Inbox. (Find Inbox and click on it.) </a:t>
            </a:r>
          </a:p>
          <a:p>
            <a:pPr marL="241653" indent="-241653">
              <a:buFont typeface="+mj-lt"/>
              <a:buAutoNum type="arabicPeriod"/>
            </a:pPr>
            <a:r>
              <a:rPr lang="en-US" b="0" i="1" dirty="0">
                <a:latin typeface="Century Gothic" panose="020B0502020202020204" pitchFamily="34" charset="0"/>
              </a:rPr>
              <a:t>Now find another email you got from me. Open it and read it. </a:t>
            </a:r>
          </a:p>
          <a:p>
            <a:pPr marL="241653" indent="-241653">
              <a:buFont typeface="+mj-lt"/>
              <a:buAutoNum type="arabicPeriod"/>
            </a:pPr>
            <a:r>
              <a:rPr lang="en-US" b="0" i="1" dirty="0">
                <a:latin typeface="Century Gothic" panose="020B0502020202020204" pitchFamily="34" charset="0"/>
              </a:rPr>
              <a:t>Go back to the Inbox.</a:t>
            </a:r>
          </a:p>
          <a:p>
            <a:pPr marL="241653" indent="-241653">
              <a:buFont typeface="+mj-lt"/>
              <a:buAutoNum type="arabicPeriod"/>
            </a:pPr>
            <a:r>
              <a:rPr lang="en-US" b="0" i="1" dirty="0">
                <a:latin typeface="Century Gothic" panose="020B0502020202020204" pitchFamily="34" charset="0"/>
              </a:rPr>
              <a:t>Next, find an email from another sender. Any email. Open it. Don’t read it all now. Just the first line or two. </a:t>
            </a:r>
          </a:p>
          <a:p>
            <a:pPr marL="241653" indent="-241653">
              <a:buFont typeface="+mj-lt"/>
              <a:buAutoNum type="arabicPeriod"/>
            </a:pPr>
            <a:r>
              <a:rPr lang="en-US" b="0" i="1" dirty="0">
                <a:latin typeface="Century Gothic" panose="020B0502020202020204" pitchFamily="34" charset="0"/>
              </a:rPr>
              <a:t>Go back to the Inbox. </a:t>
            </a:r>
          </a:p>
          <a:p>
            <a:pPr marL="241653" indent="-241653">
              <a:buFont typeface="+mj-lt"/>
              <a:buAutoNum type="arabicPeriod"/>
            </a:pPr>
            <a:r>
              <a:rPr lang="en-US" b="0" i="1" dirty="0">
                <a:latin typeface="Century Gothic" panose="020B0502020202020204" pitchFamily="34" charset="0"/>
              </a:rPr>
              <a:t>Repeat steps 10 and 13 with a few more new emails the learner got. </a:t>
            </a:r>
          </a:p>
          <a:p>
            <a:pPr marL="241653" indent="-241653">
              <a:buFont typeface="+mj-lt"/>
              <a:buAutoNum type="arabicPeriod"/>
            </a:pPr>
            <a:endParaRPr lang="en-US" b="0" i="1" dirty="0">
              <a:latin typeface="Century Gothic" panose="020B0502020202020204" pitchFamily="34" charset="0"/>
            </a:endParaRPr>
          </a:p>
          <a:p>
            <a:pPr marL="0" indent="0">
              <a:buNone/>
            </a:pPr>
            <a:r>
              <a:rPr lang="en-US" b="0" i="1" dirty="0">
                <a:latin typeface="Century Gothic" panose="020B0502020202020204" pitchFamily="34" charset="0"/>
              </a:rPr>
              <a:t>Good practice moving around in your Inbox and checking your Inbox for new email. </a:t>
            </a:r>
          </a:p>
          <a:p>
            <a:pPr marL="0" indent="0">
              <a:buNone/>
            </a:pPr>
            <a:endParaRPr lang="en-US" b="0" dirty="0">
              <a:latin typeface="Century Gothic" panose="020B0502020202020204" pitchFamily="34" charset="0"/>
            </a:endParaRPr>
          </a:p>
          <a:p>
            <a:pPr marL="0" indent="0">
              <a:buNone/>
            </a:pPr>
            <a:endParaRPr lang="en-US" b="0" dirty="0">
              <a:latin typeface="Century Gothic" panose="020B0502020202020204" pitchFamily="34" charset="0"/>
            </a:endParaRPr>
          </a:p>
          <a:p>
            <a:pPr marL="0" indent="0">
              <a:buNone/>
            </a:pPr>
            <a:r>
              <a:rPr lang="en-US" b="1" dirty="0">
                <a:latin typeface="Century Gothic" panose="020B0502020202020204" pitchFamily="34" charset="0"/>
              </a:rPr>
              <a:t>More Practice: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Century Gothic" panose="020B0502020202020204" pitchFamily="34" charset="0"/>
              </a:rPr>
              <a:t>[Send the learner the last two emails you have ready in your Drafts folder. Then do the following:</a:t>
            </a:r>
          </a:p>
          <a:p>
            <a:pPr marL="0" indent="0">
              <a:buNone/>
            </a:pPr>
            <a:r>
              <a:rPr lang="en-US" b="0" dirty="0">
                <a:latin typeface="Century Gothic" panose="020B0502020202020204" pitchFamily="34" charset="0"/>
              </a:rPr>
              <a:t>Have the learner navigate from the Drafts and Sent folder back to the Inbox. ]</a:t>
            </a:r>
          </a:p>
          <a:p>
            <a:pPr marL="0" indent="0">
              <a:buNone/>
            </a:pPr>
            <a:endParaRPr lang="en-US" b="0" dirty="0">
              <a:latin typeface="Century Gothic" panose="020B0502020202020204" pitchFamily="34" charset="0"/>
            </a:endParaRPr>
          </a:p>
          <a:p>
            <a:pPr marL="0" indent="0">
              <a:buNone/>
            </a:pPr>
            <a:r>
              <a:rPr lang="en-US" b="1" dirty="0">
                <a:latin typeface="Century Gothic" panose="020B0502020202020204" pitchFamily="34" charset="0"/>
              </a:rPr>
              <a:t>Say to the Learner: </a:t>
            </a:r>
          </a:p>
          <a:p>
            <a:pPr marL="228600" indent="-228600">
              <a:buFont typeface="+mj-lt"/>
              <a:buAutoNum type="arabicPeriod"/>
            </a:pPr>
            <a:r>
              <a:rPr lang="en-US" b="0" i="1" dirty="0">
                <a:latin typeface="Century Gothic" panose="020B0502020202020204" pitchFamily="34" charset="0"/>
              </a:rPr>
              <a:t>Find ”Sent” /  the Sent folder. Click on it to open it </a:t>
            </a:r>
          </a:p>
          <a:p>
            <a:pPr marL="228600" indent="-228600">
              <a:buFont typeface="+mj-lt"/>
              <a:buAutoNum type="arabicPeriod"/>
            </a:pPr>
            <a:r>
              <a:rPr lang="en-US" b="0" i="1" dirty="0">
                <a:latin typeface="Century Gothic" panose="020B0502020202020204" pitchFamily="34" charset="0"/>
              </a:rPr>
              <a:t>This shows all the emails you have sent. How many sent emails can you see in there? </a:t>
            </a:r>
          </a:p>
          <a:p>
            <a:pPr marL="228600" indent="-228600">
              <a:buFont typeface="+mj-lt"/>
              <a:buAutoNum type="arabicPeriod"/>
            </a:pPr>
            <a:r>
              <a:rPr lang="en-US" b="0" i="1" dirty="0">
                <a:latin typeface="Century Gothic" panose="020B0502020202020204" pitchFamily="34" charset="0"/>
              </a:rPr>
              <a:t>Now find the Inbox again. Click on Inbox to open it. </a:t>
            </a:r>
          </a:p>
          <a:p>
            <a:pPr marL="228600" indent="-228600">
              <a:buFont typeface="+mj-lt"/>
              <a:buAutoNum type="arabicPeriod"/>
            </a:pPr>
            <a:r>
              <a:rPr lang="en-US" b="0" i="1" dirty="0">
                <a:latin typeface="Century Gothic" panose="020B0502020202020204" pitchFamily="34" charset="0"/>
              </a:rPr>
              <a:t>Did you get any new emails? </a:t>
            </a:r>
          </a:p>
          <a:p>
            <a:pPr marL="228600" indent="-228600">
              <a:buFont typeface="+mj-lt"/>
              <a:buAutoNum type="arabicPeriod"/>
            </a:pPr>
            <a:r>
              <a:rPr lang="en-US" b="0" i="1" dirty="0">
                <a:latin typeface="Century Gothic" panose="020B0502020202020204" pitchFamily="34" charset="0"/>
              </a:rPr>
              <a:t>Next, find the Drafts folder. Click on Drafts to open it. </a:t>
            </a:r>
          </a:p>
          <a:p>
            <a:pPr marL="228600" indent="-228600">
              <a:buFont typeface="+mj-lt"/>
              <a:buAutoNum type="arabicPeriod"/>
            </a:pPr>
            <a:r>
              <a:rPr lang="en-US" b="0" i="1" dirty="0">
                <a:latin typeface="Century Gothic" panose="020B0502020202020204" pitchFamily="34" charset="0"/>
              </a:rPr>
              <a:t>This shows all the emails you wrote but didn’t send yet. How many draft emails can you see in there?  </a:t>
            </a:r>
          </a:p>
          <a:p>
            <a:pPr marL="228600" indent="-228600">
              <a:buFont typeface="+mj-lt"/>
              <a:buAutoNum type="arabicPeriod"/>
            </a:pPr>
            <a:r>
              <a:rPr lang="en-US" b="0" i="1" dirty="0">
                <a:latin typeface="Century Gothic" panose="020B0502020202020204" pitchFamily="34" charset="0"/>
              </a:rPr>
              <a:t>Now find the Inbox again. Open it. </a:t>
            </a:r>
          </a:p>
          <a:p>
            <a:pPr marL="228600" indent="-228600">
              <a:buFont typeface="+mj-lt"/>
              <a:buAutoNum type="arabicPeriod"/>
            </a:pPr>
            <a:endParaRPr lang="en-US" b="0" i="1" dirty="0">
              <a:latin typeface="Century Gothic" panose="020B0502020202020204" pitchFamily="34" charset="0"/>
            </a:endParaRPr>
          </a:p>
          <a:p>
            <a:pPr marL="0" indent="0">
              <a:buFont typeface="+mj-lt"/>
              <a:buNone/>
            </a:pPr>
            <a:r>
              <a:rPr lang="en-US" b="0" i="1" dirty="0">
                <a:latin typeface="Century Gothic" panose="020B0502020202020204" pitchFamily="34" charset="0"/>
              </a:rPr>
              <a:t>Great! You practiced moving from different folders back to the Inbox. Let’s do that again.</a:t>
            </a:r>
          </a:p>
          <a:p>
            <a:endParaRPr lang="en-US" b="0" dirty="0">
              <a:latin typeface="Century Gothic" panose="020B0502020202020204" pitchFamily="34" charset="0"/>
            </a:endParaRPr>
          </a:p>
          <a:p>
            <a:endParaRPr lang="en-US" b="0" dirty="0">
              <a:latin typeface="Century Gothic" panose="020B0502020202020204" pitchFamily="34" charset="0"/>
            </a:endParaRPr>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indent="0" defTabSz="966612">
              <a:buFont typeface="Arial" panose="020B0604020202020204" pitchFamily="34" charset="0"/>
              <a:buNone/>
              <a:defRPr/>
            </a:pPr>
            <a:r>
              <a:rPr lang="en-US" b="1" u="none" dirty="0">
                <a:effectLst/>
                <a:latin typeface="Century Gothic" panose="020B0502020202020204" pitchFamily="34" charset="0"/>
              </a:rPr>
              <a:t>Practice: </a:t>
            </a:r>
            <a:r>
              <a:rPr lang="en-US" dirty="0">
                <a:effectLst/>
                <a:latin typeface="Century Gothic" panose="020B0502020202020204" pitchFamily="34" charset="0"/>
              </a:rPr>
              <a:t>Have the learner log out of their email, log in again and repeat the above activity and practice as many times as they need (at least three times.)</a:t>
            </a:r>
          </a:p>
          <a:p>
            <a:pPr marL="302066" indent="-302066" defTabSz="966612">
              <a:buFont typeface="Arial" panose="020B0604020202020204" pitchFamily="34" charset="0"/>
              <a:buChar char="•"/>
              <a:defRPr/>
            </a:pPr>
            <a:endParaRPr lang="en-US" b="1" u="none" dirty="0">
              <a:effectLst/>
              <a:latin typeface="Century Gothic" panose="020B0502020202020204" pitchFamily="34" charset="0"/>
            </a:endParaRPr>
          </a:p>
          <a:p>
            <a:pPr marL="0" indent="0" defTabSz="966612">
              <a:buFont typeface="Arial" panose="020B0604020202020204" pitchFamily="34" charset="0"/>
              <a:buNone/>
              <a:defRPr/>
            </a:pPr>
            <a:r>
              <a:rPr lang="en-US" b="1" u="none" dirty="0">
                <a:effectLst/>
                <a:latin typeface="Century Gothic" panose="020B0502020202020204" pitchFamily="34" charset="0"/>
              </a:rPr>
              <a:t>CHECK THE LEARNER’S SKILLS:  </a:t>
            </a:r>
          </a:p>
          <a:p>
            <a:pPr marL="0" indent="0" defTabSz="966612">
              <a:buFont typeface="Arial" panose="020B0604020202020204" pitchFamily="34" charset="0"/>
              <a:buNone/>
              <a:defRPr/>
            </a:pPr>
            <a:r>
              <a:rPr lang="en-US" dirty="0">
                <a:effectLst/>
                <a:latin typeface="Century Gothic" panose="020B0502020202020204" pitchFamily="34" charset="0"/>
              </a:rPr>
              <a:t>Have the learner show you they can do the skills at least three times without support. </a:t>
            </a:r>
          </a:p>
          <a:p>
            <a:endParaRPr lang="en-US" b="0" dirty="0"/>
          </a:p>
        </p:txBody>
      </p:sp>
      <p:sp>
        <p:nvSpPr>
          <p:cNvPr id="4" name="Slide Number Placeholder 3"/>
          <p:cNvSpPr>
            <a:spLocks noGrp="1"/>
          </p:cNvSpPr>
          <p:nvPr>
            <p:ph type="sldNum" sz="quarter" idx="5"/>
          </p:nvPr>
        </p:nvSpPr>
        <p:spPr/>
        <p:txBody>
          <a:bodyPr/>
          <a:lstStyle/>
          <a:p>
            <a:fld id="{84E55262-9676-444A-98B3-692BE02459E9}" type="slidenum">
              <a:rPr lang="en-US" smtClean="0"/>
              <a:t>18</a:t>
            </a:fld>
            <a:endParaRPr lang="en-US" dirty="0"/>
          </a:p>
        </p:txBody>
      </p:sp>
    </p:spTree>
    <p:extLst>
      <p:ext uri="{BB962C8B-B14F-4D97-AF65-F5344CB8AC3E}">
        <p14:creationId xmlns:p14="http://schemas.microsoft.com/office/powerpoint/2010/main" val="1427834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highlight>
                  <a:srgbClr val="FFFF00"/>
                </a:highlight>
                <a:latin typeface="Century Gothic" panose="020B0502020202020204" pitchFamily="34" charset="0"/>
              </a:rPr>
              <a:t>Video length: </a:t>
            </a:r>
            <a:r>
              <a:rPr lang="en-US" sz="1200" b="0" dirty="0">
                <a:highlight>
                  <a:srgbClr val="FFFF00"/>
                </a:highlight>
                <a:latin typeface="Century Gothic" panose="020B0502020202020204" pitchFamily="34" charset="0"/>
              </a:rPr>
              <a:t>Part One-B.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Write and Send an Email to One Person</a:t>
            </a:r>
            <a:r>
              <a:rPr lang="en-US" sz="1200" b="0" dirty="0">
                <a:latin typeface="Century Gothic" panose="020B0502020202020204" pitchFamily="34" charset="0"/>
              </a:rPr>
              <a:t>: 	02:24-04:51 mins / END. </a:t>
            </a:r>
            <a:r>
              <a:rPr lang="en-US" sz="1200" b="1" dirty="0">
                <a:latin typeface="Century Gothic" panose="020B0502020202020204" pitchFamily="34" charset="0"/>
              </a:rPr>
              <a:t>	[2.27 mins]</a:t>
            </a:r>
          </a:p>
          <a:p>
            <a:endParaRPr lang="en-US" sz="1200" b="1"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 </a:t>
            </a:r>
          </a:p>
          <a:p>
            <a:r>
              <a:rPr lang="en-US" sz="1200" i="1" strike="noStrike" dirty="0">
                <a:latin typeface="Century Gothic" panose="020B0502020202020204" pitchFamily="34" charset="0"/>
              </a:rPr>
              <a:t>Let’s review how to write and send an email to just one person. </a:t>
            </a:r>
            <a:endParaRPr lang="en-US" sz="1200" i="1" strike="sngStrike" dirty="0">
              <a:latin typeface="Century Gothic" panose="020B0502020202020204" pitchFamily="34" charset="0"/>
            </a:endParaRPr>
          </a:p>
          <a:p>
            <a:r>
              <a:rPr lang="en-US" sz="1200" i="1" strike="noStrike" dirty="0">
                <a:latin typeface="Century Gothic" panose="020B0502020202020204" pitchFamily="34" charset="0"/>
              </a:rPr>
              <a:t>We’ll watch a video to learn. </a:t>
            </a:r>
          </a:p>
          <a:p>
            <a:r>
              <a:rPr lang="en-US" sz="1200" b="0" i="1" strike="noStrike" dirty="0">
                <a:solidFill>
                  <a:srgbClr val="000000"/>
                </a:solidFill>
                <a:effectLst/>
                <a:latin typeface="Century Gothic" panose="020B0502020202020204" pitchFamily="34" charset="0"/>
              </a:rPr>
              <a:t>We can watch the video several times. So, don't worry if you don't catch everything the first time. </a:t>
            </a:r>
          </a:p>
          <a:p>
            <a:endParaRPr lang="en-US" sz="1200" strike="noStrike" dirty="0">
              <a:latin typeface="Century Gothic" panose="020B0502020202020204" pitchFamily="34" charset="0"/>
            </a:endParaRPr>
          </a:p>
          <a:p>
            <a:r>
              <a:rPr lang="en-US" sz="1200" b="1" strike="noStrike" dirty="0">
                <a:latin typeface="Century Gothic" panose="020B0502020202020204" pitchFamily="34" charset="0"/>
              </a:rPr>
              <a:t>Instructions for the Tutor: </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PLAY icon in the slide to open the video lesson.</a:t>
            </a:r>
            <a:r>
              <a:rPr lang="en-US" sz="1200" b="0" i="0" dirty="0">
                <a:solidFill>
                  <a:srgbClr val="444444"/>
                </a:solidFill>
                <a:effectLst/>
                <a:latin typeface="Century Gothic" panose="020B0502020202020204" pitchFamily="34" charset="0"/>
              </a:rPr>
              <a:t>​</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this link to the YouTube video if the link in the slide doesn’t work: </a:t>
            </a:r>
            <a:r>
              <a:rPr lang="en-US" sz="1200" b="0" i="0" dirty="0">
                <a:solidFill>
                  <a:srgbClr val="444444"/>
                </a:solidFill>
                <a:effectLst/>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Century Gothic" panose="020B0502020202020204" pitchFamily="34" charset="0"/>
              </a:rPr>
              <a:t>https://youtu.be/P3VDWoMIl3Q</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Cue the video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sz="1200" dirty="0">
                <a:latin typeface="Century Gothic" panose="020B0502020202020204" pitchFamily="34" charset="0"/>
              </a:rPr>
              <a:t>Then have the learner do Practice-Part One B.</a:t>
            </a:r>
          </a:p>
          <a:p>
            <a:endParaRPr lang="en-US" sz="1200" dirty="0">
              <a:latin typeface="Century Gothic" panose="020B0502020202020204" pitchFamily="34" charset="0"/>
            </a:endParaRPr>
          </a:p>
          <a:p>
            <a:pPr marL="181240" indent="-181240">
              <a:buFont typeface="Arial" panose="020B0604020202020204" pitchFamily="34" charset="0"/>
              <a:buChar char="•"/>
            </a:pPr>
            <a:r>
              <a:rPr lang="en-US" sz="1200"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sz="1200" dirty="0">
                <a:latin typeface="Century Gothic" panose="020B0502020202020204" pitchFamily="34" charset="0"/>
              </a:rPr>
              <a:t>Play the lesson a bit and check the learner can hear it ok before playing the whole video. </a:t>
            </a:r>
          </a:p>
          <a:p>
            <a:pPr marL="181240" indent="-181240" defTabSz="966612">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19</a:t>
            </a:fld>
            <a:endParaRPr lang="en-US" dirty="0"/>
          </a:p>
        </p:txBody>
      </p:sp>
    </p:spTree>
    <p:extLst>
      <p:ext uri="{BB962C8B-B14F-4D97-AF65-F5344CB8AC3E}">
        <p14:creationId xmlns:p14="http://schemas.microsoft.com/office/powerpoint/2010/main" val="1860319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dirty="0">
                <a:highlight>
                  <a:srgbClr val="FFFF00"/>
                </a:highlight>
                <a:latin typeface="Century Gothic" panose="020B0502020202020204" pitchFamily="34" charset="0"/>
              </a:rPr>
              <a:t>Slide hidden from learner.</a:t>
            </a:r>
          </a:p>
          <a:p>
            <a:endParaRPr lang="en-US" sz="1200" b="1" u="none" dirty="0">
              <a:highlight>
                <a:srgbClr val="FFFF00"/>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00"/>
                </a:highlight>
                <a:latin typeface="Century Gothic" panose="020B0502020202020204" pitchFamily="34" charset="0"/>
              </a:rPr>
              <a:t>Information for the Tutor.</a:t>
            </a:r>
          </a:p>
          <a:p>
            <a:endParaRPr lang="en-US" sz="1200" b="0" u="sng" dirty="0">
              <a:latin typeface="Century Gothic" panose="020B0502020202020204" pitchFamily="34" charset="0"/>
            </a:endParaRPr>
          </a:p>
          <a:p>
            <a:r>
              <a:rPr lang="en-US" sz="1200" b="1" u="sng" dirty="0">
                <a:latin typeface="Century Gothic" panose="020B0502020202020204" pitchFamily="34" charset="0"/>
              </a:rPr>
              <a:t>Pre-Requisite Skills</a:t>
            </a:r>
            <a:endParaRPr lang="en-US" sz="1200" dirty="0">
              <a:latin typeface="Century Gothic" panose="020B0502020202020204" pitchFamily="34" charset="0"/>
            </a:endParaRPr>
          </a:p>
          <a:p>
            <a:endParaRPr lang="en-US" sz="1200" dirty="0">
              <a:latin typeface="Century Gothic" panose="020B0502020202020204" pitchFamily="34" charset="0"/>
            </a:endParaRPr>
          </a:p>
          <a:p>
            <a:pPr defTabSz="966612">
              <a:defRPr/>
            </a:pPr>
            <a:r>
              <a:rPr lang="en-US" sz="1200" dirty="0">
                <a:latin typeface="Century Gothic" panose="020B0502020202020204" pitchFamily="34" charset="0"/>
              </a:rPr>
              <a:t>Remember: like all lessons in Module 9 – Employment (Review), this is a </a:t>
            </a:r>
            <a:r>
              <a:rPr lang="en-US" sz="1200" b="1" u="sng" dirty="0">
                <a:latin typeface="Century Gothic" panose="020B0502020202020204" pitchFamily="34" charset="0"/>
              </a:rPr>
              <a:t>review</a:t>
            </a:r>
            <a:r>
              <a:rPr lang="en-US" sz="1200" dirty="0">
                <a:latin typeface="Century Gothic" panose="020B0502020202020204" pitchFamily="34" charset="0"/>
              </a:rPr>
              <a:t> lesson of the digital skills, and the learners may not be ready for this lesson.  </a:t>
            </a:r>
          </a:p>
          <a:p>
            <a:pPr defTabSz="966612">
              <a:defRPr/>
            </a:pPr>
            <a:endParaRPr lang="en-US" sz="1200" dirty="0">
              <a:latin typeface="Century Gothic" panose="020B0502020202020204" pitchFamily="34" charset="0"/>
            </a:endParaRPr>
          </a:p>
          <a:p>
            <a:pPr defTabSz="966612">
              <a:defRPr/>
            </a:pPr>
            <a:r>
              <a:rPr lang="en-US" sz="1200" dirty="0">
                <a:latin typeface="Century Gothic" panose="020B0502020202020204" pitchFamily="34" charset="0"/>
              </a:rPr>
              <a:t>Make sure the learner has the “Prerequisite Skills” listed in the slide. </a:t>
            </a:r>
          </a:p>
          <a:p>
            <a:pPr marL="0" marR="0" lvl="0" indent="0" algn="l" defTabSz="966612"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These skills are not specifically reviewed in this lesson, but the learner needs to have them to be able to do the lesson. </a:t>
            </a:r>
            <a:endParaRPr lang="en-CA" sz="1200" dirty="0">
              <a:effectLst/>
              <a:latin typeface="Century Gothic" panose="020B0502020202020204" pitchFamily="34" charset="0"/>
              <a:ea typeface="Times New Roman" panose="02020603050405020304" pitchFamily="18" charset="0"/>
            </a:endParaRPr>
          </a:p>
          <a:p>
            <a:pPr defTabSz="966612">
              <a:defRPr/>
            </a:pPr>
            <a:endParaRPr lang="en-US" sz="1200" dirty="0">
              <a:latin typeface="Century Gothic" panose="020B0502020202020204" pitchFamily="34" charset="0"/>
            </a:endParaRPr>
          </a:p>
          <a:p>
            <a:pPr defTabSz="966612">
              <a:defRPr/>
            </a:pPr>
            <a:r>
              <a:rPr lang="en-US" sz="1200" dirty="0">
                <a:latin typeface="Century Gothic" panose="020B0502020202020204" pitchFamily="34" charset="0"/>
              </a:rPr>
              <a:t>If the learner struggles, stop the lesson and go to the following modules in the Digital Literacy Curriculum Resource (DLCR) and teach the pre-requisite skills before doing this lesson: </a:t>
            </a:r>
          </a:p>
          <a:p>
            <a:pPr lvl="0">
              <a:defRPr/>
            </a:pPr>
            <a:r>
              <a:rPr lang="en-US" sz="1200" dirty="0">
                <a:latin typeface="Century Gothic" panose="020B0502020202020204" pitchFamily="34" charset="0"/>
              </a:rPr>
              <a:t>Module 1 Mouse and Navigating</a:t>
            </a:r>
          </a:p>
          <a:p>
            <a:pPr lvl="0">
              <a:defRPr/>
            </a:pPr>
            <a:r>
              <a:rPr lang="en-US" sz="1200" dirty="0">
                <a:latin typeface="Century Gothic" panose="020B0502020202020204" pitchFamily="34" charset="0"/>
              </a:rPr>
              <a:t>Module 2-Keyboarding</a:t>
            </a:r>
          </a:p>
          <a:p>
            <a:pPr lvl="0">
              <a:defRPr/>
            </a:pPr>
            <a:r>
              <a:rPr lang="en-US" sz="1200" dirty="0">
                <a:latin typeface="Century Gothic" panose="020B0502020202020204" pitchFamily="34" charset="0"/>
              </a:rPr>
              <a:t>Module 3-Online Skills Basic</a:t>
            </a:r>
          </a:p>
          <a:p>
            <a:pPr lvl="0">
              <a:defRPr/>
            </a:pPr>
            <a:r>
              <a:rPr lang="en-US" sz="1200" dirty="0">
                <a:latin typeface="Century Gothic" panose="020B0502020202020204" pitchFamily="34" charset="0"/>
              </a:rPr>
              <a:t>Module 5: Email </a:t>
            </a:r>
          </a:p>
          <a:p>
            <a:pPr lvl="0">
              <a:defRPr/>
            </a:pPr>
            <a:endParaRPr lang="en-US" sz="1200" dirty="0">
              <a:latin typeface="Century Gothic" panose="020B0502020202020204" pitchFamily="34" charset="0"/>
            </a:endParaRPr>
          </a:p>
          <a:p>
            <a:pPr lvl="0">
              <a:defRPr/>
            </a:pPr>
            <a:r>
              <a:rPr lang="en-US" sz="1200" b="1" dirty="0">
                <a:latin typeface="Century Gothic" panose="020B0502020202020204" pitchFamily="34" charset="0"/>
              </a:rPr>
              <a:t>IMPORTANT:</a:t>
            </a:r>
          </a:p>
          <a:p>
            <a:pPr lvl="0">
              <a:defRPr/>
            </a:pPr>
            <a:r>
              <a:rPr lang="en-US" sz="1200" dirty="0">
                <a:latin typeface="Century Gothic" panose="020B0502020202020204" pitchFamily="34" charset="0"/>
              </a:rPr>
              <a:t>The Learner needs to have a Gmail account in order to practice each skill in this lesson. If they don’t have one, STOP this review lesson. </a:t>
            </a:r>
          </a:p>
          <a:p>
            <a:pPr lvl="0">
              <a:defRPr/>
            </a:pPr>
            <a:r>
              <a:rPr lang="en-US" sz="1200" dirty="0">
                <a:latin typeface="Century Gothic" panose="020B0502020202020204" pitchFamily="34" charset="0"/>
              </a:rPr>
              <a:t>Instead, do the following: </a:t>
            </a:r>
          </a:p>
          <a:p>
            <a:pPr lvl="0">
              <a:defRPr/>
            </a:pPr>
            <a:r>
              <a:rPr lang="en-US" sz="1200" dirty="0">
                <a:latin typeface="Century Gothic" panose="020B0502020202020204" pitchFamily="34" charset="0"/>
              </a:rPr>
              <a:t>Go to the DLCR (Digital Literacy Curriculum Resource).</a:t>
            </a:r>
          </a:p>
          <a:p>
            <a:pPr lvl="0">
              <a:defRPr/>
            </a:pPr>
            <a:r>
              <a:rPr lang="en-US" sz="1200" dirty="0">
                <a:latin typeface="Century Gothic" panose="020B0502020202020204" pitchFamily="34" charset="0"/>
              </a:rPr>
              <a:t>Use Module 5-Email. Teach them how to create an account first.  </a:t>
            </a:r>
          </a:p>
          <a:p>
            <a:pPr lvl="0">
              <a:defRPr/>
            </a:pPr>
            <a:endParaRPr lang="en-US" sz="1200" dirty="0">
              <a:latin typeface="Century Gothic" panose="020B0502020202020204" pitchFamily="34" charset="0"/>
            </a:endParaRPr>
          </a:p>
          <a:p>
            <a:pPr marL="181240" indent="-181240">
              <a:buFont typeface="Arial" panose="020B0604020202020204" pitchFamily="34" charset="0"/>
              <a:buChar char="•"/>
            </a:pPr>
            <a:r>
              <a:rPr lang="en-US" sz="1200" dirty="0">
                <a:latin typeface="Century Gothic" panose="020B0502020202020204" pitchFamily="34" charset="0"/>
              </a:rPr>
              <a:t>https://digital-literacy.issbc.org.  </a:t>
            </a:r>
          </a:p>
          <a:p>
            <a:pPr marL="181240" indent="-181240">
              <a:buFont typeface="Arial" panose="020B0604020202020204" pitchFamily="34" charset="0"/>
              <a:buChar char="•"/>
            </a:pPr>
            <a:r>
              <a:rPr lang="en-US" sz="1200" dirty="0">
                <a:latin typeface="Century Gothic" panose="020B0502020202020204" pitchFamily="34" charset="0"/>
              </a:rPr>
              <a:t>Go to the </a:t>
            </a:r>
            <a:r>
              <a:rPr lang="en-US" sz="1200" b="1" dirty="0">
                <a:latin typeface="Century Gothic" panose="020B0502020202020204" pitchFamily="34" charset="0"/>
              </a:rPr>
              <a:t>Teachers </a:t>
            </a:r>
            <a:r>
              <a:rPr lang="en-US" sz="1200" dirty="0">
                <a:latin typeface="Century Gothic" panose="020B0502020202020204" pitchFamily="34" charset="0"/>
              </a:rPr>
              <a:t>tab. </a:t>
            </a:r>
          </a:p>
          <a:p>
            <a:pPr marL="181240" indent="-181240">
              <a:buFont typeface="Arial" panose="020B0604020202020204" pitchFamily="34" charset="0"/>
              <a:buChar char="•"/>
            </a:pPr>
            <a:r>
              <a:rPr lang="en-US" sz="1200" dirty="0">
                <a:latin typeface="Century Gothic" panose="020B0502020202020204" pitchFamily="34" charset="0"/>
              </a:rPr>
              <a:t>Password: Diglit4T</a:t>
            </a:r>
          </a:p>
          <a:p>
            <a:pPr lvl="0">
              <a:defRPr/>
            </a:pPr>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2</a:t>
            </a:fld>
            <a:endParaRPr lang="en-US" dirty="0"/>
          </a:p>
        </p:txBody>
      </p:sp>
    </p:spTree>
    <p:extLst>
      <p:ext uri="{BB962C8B-B14F-4D97-AF65-F5344CB8AC3E}">
        <p14:creationId xmlns:p14="http://schemas.microsoft.com/office/powerpoint/2010/main" val="3529447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lang="en-US" sz="1200" b="0"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marL="0" indent="0">
              <a:buFont typeface="Arial" panose="020B0604020202020204" pitchFamily="34" charset="0"/>
              <a:buNone/>
            </a:pPr>
            <a:r>
              <a:rPr lang="en-US" sz="1200" b="1" dirty="0">
                <a:latin typeface="Century Gothic" panose="020B0502020202020204" pitchFamily="34" charset="0"/>
              </a:rPr>
              <a:t>[Write and Send an Email to One Person]</a:t>
            </a:r>
          </a:p>
          <a:p>
            <a:pPr marL="0" indent="0">
              <a:buFont typeface="Arial" panose="020B0604020202020204" pitchFamily="34" charset="0"/>
              <a:buNone/>
            </a:pPr>
            <a:r>
              <a:rPr lang="en-US" sz="1200" b="1" dirty="0">
                <a:latin typeface="Century Gothic" panose="020B0502020202020204" pitchFamily="34" charset="0"/>
              </a:rPr>
              <a:t>Say to the Learner: </a:t>
            </a:r>
          </a:p>
          <a:p>
            <a:pPr marL="171450" indent="-171450">
              <a:buFont typeface="Arial" panose="020B0604020202020204" pitchFamily="34" charset="0"/>
              <a:buChar char="•"/>
            </a:pPr>
            <a:r>
              <a:rPr lang="en-US" sz="1200" b="0" i="1" dirty="0">
                <a:latin typeface="Century Gothic" panose="020B0502020202020204" pitchFamily="34" charset="0"/>
              </a:rPr>
              <a:t>You want to send a message to a friend. After you sign into your email, what do you click first? </a:t>
            </a:r>
            <a:r>
              <a:rPr lang="en-US" sz="1200" b="1" i="1" dirty="0">
                <a:latin typeface="Century Gothic" panose="020B0502020202020204" pitchFamily="34" charset="0"/>
              </a:rPr>
              <a:t>Answer:</a:t>
            </a:r>
            <a:r>
              <a:rPr lang="en-US" sz="1200" b="0" i="1" dirty="0">
                <a:latin typeface="Century Gothic" panose="020B0502020202020204" pitchFamily="34" charset="0"/>
              </a:rPr>
              <a:t> Compose</a:t>
            </a:r>
          </a:p>
          <a:p>
            <a:pPr marL="171450" indent="-171450">
              <a:buFont typeface="Arial" panose="020B0604020202020204" pitchFamily="34" charset="0"/>
              <a:buChar char="•"/>
            </a:pPr>
            <a:r>
              <a:rPr lang="en-US" sz="1200" b="0" i="1" dirty="0">
                <a:latin typeface="Century Gothic" panose="020B0502020202020204" pitchFamily="34" charset="0"/>
              </a:rPr>
              <a:t>Where do you type the address you are sending the email to ? </a:t>
            </a:r>
            <a:r>
              <a:rPr lang="en-US" sz="1200" b="1" i="1" dirty="0">
                <a:latin typeface="Century Gothic" panose="020B0502020202020204" pitchFamily="34" charset="0"/>
              </a:rPr>
              <a:t>Answer</a:t>
            </a:r>
            <a:r>
              <a:rPr lang="en-US" sz="1200" b="0" i="1" dirty="0">
                <a:latin typeface="Century Gothic" panose="020B0502020202020204" pitchFamily="34" charset="0"/>
              </a:rPr>
              <a:t>: in the “To” field/ box. </a:t>
            </a:r>
          </a:p>
          <a:p>
            <a:pPr marL="171450" indent="-171450">
              <a:buFont typeface="Arial" panose="020B0604020202020204" pitchFamily="34" charset="0"/>
              <a:buChar char="•"/>
            </a:pPr>
            <a:r>
              <a:rPr lang="en-US" sz="1200" b="0" i="1" dirty="0">
                <a:latin typeface="Century Gothic" panose="020B0502020202020204" pitchFamily="34" charset="0"/>
              </a:rPr>
              <a:t>What do you put in the “Subject” box? </a:t>
            </a:r>
            <a:r>
              <a:rPr lang="en-US" sz="1200" b="1" i="1" dirty="0">
                <a:latin typeface="Century Gothic" panose="020B0502020202020204" pitchFamily="34" charset="0"/>
              </a:rPr>
              <a:t>Answer</a:t>
            </a:r>
            <a:r>
              <a:rPr lang="en-US" sz="1200" b="0" i="1" dirty="0">
                <a:latin typeface="Century Gothic" panose="020B0502020202020204" pitchFamily="34" charset="0"/>
              </a:rPr>
              <a:t>: the title or subject of your email / What the email is about</a:t>
            </a:r>
          </a:p>
          <a:p>
            <a:pPr marL="171450" indent="-171450">
              <a:buFont typeface="Arial" panose="020B0604020202020204" pitchFamily="34" charset="0"/>
              <a:buChar char="•"/>
            </a:pPr>
            <a:r>
              <a:rPr lang="en-US" sz="1200" b="0" i="1" dirty="0">
                <a:latin typeface="Century Gothic" panose="020B0502020202020204" pitchFamily="34" charset="0"/>
              </a:rPr>
              <a:t>Is it good to just send the email or to double check it before you send it? </a:t>
            </a:r>
            <a:r>
              <a:rPr lang="en-US" sz="1200" b="1" i="1" dirty="0">
                <a:latin typeface="Century Gothic" panose="020B0502020202020204" pitchFamily="34" charset="0"/>
              </a:rPr>
              <a:t>Answer</a:t>
            </a:r>
            <a:r>
              <a:rPr lang="en-US" sz="1200" b="0" i="1" dirty="0">
                <a:latin typeface="Century Gothic" panose="020B0502020202020204" pitchFamily="34" charset="0"/>
              </a:rPr>
              <a:t>: double check it / check it is complete before sending it.</a:t>
            </a:r>
          </a:p>
          <a:p>
            <a:pPr marL="171450" indent="-171450">
              <a:buFont typeface="Arial" panose="020B0604020202020204" pitchFamily="34" charset="0"/>
              <a:buChar char="•"/>
            </a:pPr>
            <a:r>
              <a:rPr lang="en-US" sz="1200" b="0" i="1" dirty="0">
                <a:latin typeface="Century Gothic" panose="020B0502020202020204" pitchFamily="34" charset="0"/>
              </a:rPr>
              <a:t>What should you check before you send it? </a:t>
            </a:r>
            <a:r>
              <a:rPr lang="en-US" sz="1200" b="1" i="1" dirty="0">
                <a:latin typeface="Century Gothic" panose="020B0502020202020204" pitchFamily="34" charset="0"/>
              </a:rPr>
              <a:t>Answer: </a:t>
            </a:r>
            <a:r>
              <a:rPr lang="en-US" sz="1200" b="0" i="1" dirty="0">
                <a:latin typeface="Century Gothic" panose="020B0502020202020204" pitchFamily="34" charset="0"/>
              </a:rPr>
              <a:t>Check the following are all correct:  email address, subject and the message</a:t>
            </a:r>
          </a:p>
          <a:p>
            <a:pPr marL="171450" indent="-171450">
              <a:buFont typeface="Arial" panose="020B0604020202020204" pitchFamily="34" charset="0"/>
              <a:buChar char="•"/>
            </a:pPr>
            <a:r>
              <a:rPr lang="en-US" sz="1200" b="0" i="1" dirty="0">
                <a:latin typeface="Century Gothic" panose="020B0502020202020204" pitchFamily="34" charset="0"/>
              </a:rPr>
              <a:t>How can we know if the message was sent ok? </a:t>
            </a:r>
            <a:r>
              <a:rPr lang="en-US" sz="1200" b="1" i="1" dirty="0">
                <a:latin typeface="Century Gothic" panose="020B0502020202020204" pitchFamily="34" charset="0"/>
              </a:rPr>
              <a:t>Answer:</a:t>
            </a:r>
            <a:r>
              <a:rPr lang="en-US" sz="1200" b="0" i="1" dirty="0">
                <a:latin typeface="Century Gothic" panose="020B0502020202020204" pitchFamily="34" charset="0"/>
              </a:rPr>
              <a:t> Go to our “Sent” folder/ Click on the “Sent” icon and see if the message is there. </a:t>
            </a:r>
          </a:p>
          <a:p>
            <a:pPr marL="171450" indent="-171450">
              <a:buFont typeface="Arial" panose="020B0604020202020204" pitchFamily="34" charset="0"/>
              <a:buChar char="•"/>
            </a:pPr>
            <a:r>
              <a:rPr lang="en-US" sz="1200" b="0" i="1" dirty="0">
                <a:latin typeface="Century Gothic" panose="020B0502020202020204" pitchFamily="34" charset="0"/>
              </a:rPr>
              <a:t>Show me where the X is ..... [inbox, compose icon, send icon, etc.]</a:t>
            </a:r>
          </a:p>
          <a:p>
            <a:pPr marL="171450" indent="-171450">
              <a:buFont typeface="Arial" panose="020B0604020202020204" pitchFamily="34" charset="0"/>
              <a:buChar char="•"/>
            </a:pPr>
            <a:r>
              <a:rPr lang="en-US" sz="1200" i="1" dirty="0">
                <a:latin typeface="Century Gothic" panose="020B0502020202020204" pitchFamily="34" charset="0"/>
              </a:rPr>
              <a:t>Show me where you type the X .... [subject of the email, address etc.]</a:t>
            </a:r>
          </a:p>
          <a:p>
            <a:endParaRPr lang="en-US" sz="1200" dirty="0">
              <a:latin typeface="Century Gothic" panose="020B0502020202020204" pitchFamily="34" charset="0"/>
            </a:endParaRPr>
          </a:p>
          <a:p>
            <a:pPr defTabSz="966612">
              <a:defRPr/>
            </a:pPr>
            <a:r>
              <a:rPr lang="en-US" sz="1200" b="1" dirty="0">
                <a:latin typeface="Century Gothic" panose="020B0502020202020204" pitchFamily="34" charset="0"/>
              </a:rPr>
              <a:t>Instructions for Tutor: </a:t>
            </a:r>
          </a:p>
          <a:p>
            <a:r>
              <a:rPr lang="en-US" sz="1200" dirty="0">
                <a:latin typeface="Century Gothic" panose="020B0502020202020204" pitchFamily="34" charset="0"/>
              </a:rPr>
              <a:t>Ask the learner: </a:t>
            </a:r>
            <a:r>
              <a:rPr lang="en-US" sz="1200" i="1" dirty="0">
                <a:latin typeface="Century Gothic" panose="020B0502020202020204" pitchFamily="34" charset="0"/>
              </a:rPr>
              <a:t>Do you want to watch the video again?  </a:t>
            </a:r>
          </a:p>
          <a:p>
            <a:endParaRPr lang="en-US" sz="1200" dirty="0">
              <a:latin typeface="Century Gothic" panose="020B0502020202020204" pitchFamily="34" charset="0"/>
            </a:endParaRPr>
          </a:p>
          <a:p>
            <a:r>
              <a:rPr lang="en-US" sz="1200" b="1" dirty="0">
                <a:latin typeface="Century Gothic" panose="020B0502020202020204" pitchFamily="34" charset="0"/>
              </a:rPr>
              <a:t>IMPORTANT</a:t>
            </a:r>
          </a:p>
          <a:p>
            <a:r>
              <a:rPr lang="en-US" sz="1200" dirty="0">
                <a:latin typeface="Century Gothic" panose="020B0502020202020204" pitchFamily="34" charset="0"/>
              </a:rPr>
              <a:t>If the learner is struggling, stop the session. </a:t>
            </a:r>
            <a:br>
              <a:rPr lang="en-US" sz="1200" dirty="0">
                <a:latin typeface="Century Gothic" panose="020B0502020202020204" pitchFamily="34" charset="0"/>
              </a:rPr>
            </a:br>
            <a:r>
              <a:rPr lang="en-US" sz="1200" b="1" dirty="0">
                <a:latin typeface="Century Gothic" panose="020B0502020202020204" pitchFamily="34" charset="0"/>
              </a:rPr>
              <a:t>Say to the learner: </a:t>
            </a:r>
          </a:p>
          <a:p>
            <a:r>
              <a:rPr lang="en-US" sz="1200" i="1" dirty="0">
                <a:latin typeface="Century Gothic" panose="020B0502020202020204" pitchFamily="34" charset="0"/>
              </a:rPr>
              <a:t>Let’s do more work on X...... before we do this. </a:t>
            </a:r>
          </a:p>
          <a:p>
            <a:endParaRPr lang="en-US" sz="1200" dirty="0">
              <a:latin typeface="Century Gothic" panose="020B0502020202020204" pitchFamily="34" charset="0"/>
            </a:endParaRPr>
          </a:p>
          <a:p>
            <a:r>
              <a:rPr lang="en-US" sz="1200" dirty="0">
                <a:latin typeface="Century Gothic" panose="020B0502020202020204" pitchFamily="34" charset="0"/>
              </a:rPr>
              <a:t>For example, learner may not be able to find and click on email icons easily. </a:t>
            </a:r>
          </a:p>
          <a:p>
            <a:r>
              <a:rPr lang="en-US" sz="1200" dirty="0">
                <a:latin typeface="Century Gothic" panose="020B0502020202020204" pitchFamily="34" charset="0"/>
              </a:rPr>
              <a:t>If so, go to the Digital Literacy Curriculum Resource (DLCR) and use the relevant module before using this video review lesson. </a:t>
            </a:r>
          </a:p>
          <a:p>
            <a:r>
              <a:rPr lang="en-US" sz="1200" dirty="0">
                <a:latin typeface="Century Gothic" panose="020B0502020202020204" pitchFamily="34" charset="0"/>
              </a:rPr>
              <a:t>Teach the skills and have the learner practice. </a:t>
            </a:r>
          </a:p>
          <a:p>
            <a:endParaRPr lang="en-US" sz="1200" dirty="0">
              <a:latin typeface="Century Gothic" panose="020B0502020202020204" pitchFamily="34" charset="0"/>
            </a:endParaRPr>
          </a:p>
          <a:p>
            <a:r>
              <a:rPr lang="en-US" sz="1200" dirty="0">
                <a:latin typeface="Century Gothic" panose="020B0502020202020204" pitchFamily="34" charset="0"/>
              </a:rPr>
              <a:t>For example, use Module 5 Email, or if needed first: Module 3 Basic Online Skills or Module 1 Mouse and Navigation, depending on learner needs. </a:t>
            </a:r>
          </a:p>
          <a:p>
            <a:r>
              <a:rPr lang="en-US" sz="1200" b="1" dirty="0">
                <a:latin typeface="Century Gothic" panose="020B0502020202020204" pitchFamily="34" charset="0"/>
              </a:rPr>
              <a:t>Tip</a:t>
            </a:r>
            <a:r>
              <a:rPr lang="en-US" sz="1200" dirty="0">
                <a:latin typeface="Century Gothic" panose="020B0502020202020204" pitchFamily="34" charset="0"/>
              </a:rPr>
              <a:t>: Do the Needs Assessment to determine needs; use the Needs Assessment tools in the DLCR for this. </a:t>
            </a:r>
          </a:p>
          <a:p>
            <a:endParaRPr lang="en-US" dirty="0">
              <a:latin typeface="Century Gothic" panose="020B0502020202020204" pitchFamily="34" charset="0"/>
            </a:endParaRPr>
          </a:p>
          <a:p>
            <a:r>
              <a:rPr lang="en-US" dirty="0">
                <a:latin typeface="Century Gothic" panose="020B0502020202020204" pitchFamily="34" charset="0"/>
              </a:rPr>
              <a:t> </a:t>
            </a:r>
          </a:p>
        </p:txBody>
      </p:sp>
      <p:sp>
        <p:nvSpPr>
          <p:cNvPr id="4" name="Slide Number Placeholder 3"/>
          <p:cNvSpPr>
            <a:spLocks noGrp="1"/>
          </p:cNvSpPr>
          <p:nvPr>
            <p:ph type="sldNum" sz="quarter" idx="5"/>
          </p:nvPr>
        </p:nvSpPr>
        <p:spPr/>
        <p:txBody>
          <a:bodyPr/>
          <a:lstStyle/>
          <a:p>
            <a:fld id="{84E55262-9676-444A-98B3-692BE02459E9}" type="slidenum">
              <a:rPr lang="en-US" smtClean="0"/>
              <a:t>20</a:t>
            </a:fld>
            <a:endParaRPr lang="en-US" dirty="0"/>
          </a:p>
        </p:txBody>
      </p:sp>
    </p:spTree>
    <p:extLst>
      <p:ext uri="{BB962C8B-B14F-4D97-AF65-F5344CB8AC3E}">
        <p14:creationId xmlns:p14="http://schemas.microsoft.com/office/powerpoint/2010/main" val="1099341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latin typeface="Century Gothic" panose="020B0502020202020204" pitchFamily="34" charset="0"/>
              </a:rPr>
              <a:t>PRACTICE- Part One B</a:t>
            </a:r>
            <a:r>
              <a:rPr lang="en-US" b="0" u="none" dirty="0">
                <a:latin typeface="Century Gothic" panose="020B0502020202020204" pitchFamily="34" charset="0"/>
              </a:rPr>
              <a:t>: </a:t>
            </a:r>
            <a:r>
              <a:rPr lang="en-US" b="0" dirty="0">
                <a:latin typeface="Century Gothic" panose="020B0502020202020204" pitchFamily="34" charset="0"/>
              </a:rPr>
              <a:t>Lesson Focus: Write and Send an Email to One Person. </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PREPARATION</a:t>
            </a:r>
          </a:p>
          <a:p>
            <a:pPr marL="228600" indent="-228600">
              <a:buFont typeface="+mj-lt"/>
              <a:buAutoNum type="alphaUcPeriod"/>
            </a:pPr>
            <a:r>
              <a:rPr lang="en-US" dirty="0">
                <a:latin typeface="Century Gothic" panose="020B0502020202020204" pitchFamily="34" charset="0"/>
              </a:rPr>
              <a:t>Write your email address on a small piece of paper. Try to write it on one line. Have one paper ready for each learner. It’s easier for them to copy from a paper than from the board. </a:t>
            </a:r>
          </a:p>
          <a:p>
            <a:pPr marL="228600" indent="-228600">
              <a:buFont typeface="+mj-lt"/>
              <a:buAutoNum type="alphaUcPeriod"/>
            </a:pPr>
            <a:endParaRPr lang="en-US" dirty="0">
              <a:latin typeface="Century Gothic" panose="020B0502020202020204" pitchFamily="34" charset="0"/>
            </a:endParaRPr>
          </a:p>
          <a:p>
            <a:pPr marL="228600" indent="-228600">
              <a:buFont typeface="+mj-lt"/>
              <a:buAutoNum type="alphaUcPeriod"/>
            </a:pPr>
            <a:r>
              <a:rPr lang="en-US" dirty="0">
                <a:latin typeface="Century Gothic" panose="020B0502020202020204" pitchFamily="34" charset="0"/>
              </a:rPr>
              <a:t>Prepare the following 3 messages on pieces of paper for them to copy from when they do the practice below. </a:t>
            </a:r>
          </a:p>
          <a:p>
            <a:pPr marL="457200" lvl="1" indent="0">
              <a:buFont typeface="+mj-lt"/>
              <a:buNone/>
            </a:pPr>
            <a:r>
              <a:rPr lang="en-US" b="0" dirty="0">
                <a:latin typeface="Century Gothic" panose="020B0502020202020204" pitchFamily="34" charset="0"/>
              </a:rPr>
              <a:t>(Or create your own simple emails relevant to the learner.)</a:t>
            </a:r>
          </a:p>
          <a:p>
            <a:pPr marL="228600" indent="-228600">
              <a:buFont typeface="+mj-lt"/>
              <a:buAutoNum type="alphaUcPeriod"/>
            </a:pPr>
            <a:endParaRPr lang="en-US" dirty="0">
              <a:latin typeface="Century Gothic" panose="020B0502020202020204" pitchFamily="34" charset="0"/>
            </a:endParaRPr>
          </a:p>
          <a:p>
            <a:pPr marL="457200" lvl="1" indent="0">
              <a:buFont typeface="+mj-lt"/>
              <a:buNone/>
            </a:pPr>
            <a:r>
              <a:rPr lang="en-US" b="1" u="sng" dirty="0">
                <a:latin typeface="Century Gothic" panose="020B0502020202020204" pitchFamily="34" charset="0"/>
              </a:rPr>
              <a:t>Message #1</a:t>
            </a:r>
          </a:p>
          <a:p>
            <a:pPr marL="457200" lvl="1" indent="0">
              <a:buFont typeface="+mj-lt"/>
              <a:buNone/>
            </a:pPr>
            <a:r>
              <a:rPr lang="en-US" b="1" dirty="0">
                <a:latin typeface="Century Gothic" panose="020B0502020202020204" pitchFamily="34" charset="0"/>
              </a:rPr>
              <a:t>Hi TUTOR NAME (Your name) </a:t>
            </a:r>
          </a:p>
          <a:p>
            <a:pPr marL="457200" lvl="1" indent="0">
              <a:buFont typeface="+mj-lt"/>
              <a:buNone/>
            </a:pPr>
            <a:r>
              <a:rPr lang="en-US" b="1" dirty="0">
                <a:latin typeface="Century Gothic" panose="020B0502020202020204" pitchFamily="34" charset="0"/>
              </a:rPr>
              <a:t>How are you ? </a:t>
            </a:r>
          </a:p>
          <a:p>
            <a:pPr marL="457200" lvl="1" indent="0">
              <a:buFont typeface="+mj-lt"/>
              <a:buNone/>
            </a:pPr>
            <a:r>
              <a:rPr lang="en-US" b="1" dirty="0">
                <a:latin typeface="Century Gothic" panose="020B0502020202020204" pitchFamily="34" charset="0"/>
              </a:rPr>
              <a:t>Can we meet tomorrow afternoon at 3 pm? </a:t>
            </a:r>
          </a:p>
          <a:p>
            <a:pPr marL="457200" lvl="1" indent="0">
              <a:buFont typeface="+mj-lt"/>
              <a:buNone/>
            </a:pPr>
            <a:r>
              <a:rPr lang="en-US" b="1" dirty="0">
                <a:latin typeface="Century Gothic" panose="020B0502020202020204" pitchFamily="34" charset="0"/>
              </a:rPr>
              <a:t>LEARNER NAME </a:t>
            </a:r>
          </a:p>
          <a:p>
            <a:endParaRPr lang="en-US" dirty="0">
              <a:latin typeface="Century Gothic" panose="020B0502020202020204" pitchFamily="34" charset="0"/>
            </a:endParaRPr>
          </a:p>
          <a:p>
            <a:pPr marL="457200" lvl="1" indent="0">
              <a:buFont typeface="+mj-lt"/>
              <a:buNone/>
            </a:pPr>
            <a:r>
              <a:rPr lang="en-US" b="1" u="sng" dirty="0">
                <a:latin typeface="Century Gothic" panose="020B0502020202020204" pitchFamily="34" charset="0"/>
              </a:rPr>
              <a:t>Message # 2</a:t>
            </a:r>
          </a:p>
          <a:p>
            <a:pPr marL="457200" lvl="1" indent="0">
              <a:buFont typeface="+mj-lt"/>
              <a:buNone/>
            </a:pPr>
            <a:r>
              <a:rPr lang="en-US" b="1" dirty="0">
                <a:latin typeface="Century Gothic" panose="020B0502020202020204" pitchFamily="34" charset="0"/>
              </a:rPr>
              <a:t>Hi TUTOR NAME</a:t>
            </a:r>
          </a:p>
          <a:p>
            <a:pPr marL="457200" lvl="1" indent="0">
              <a:buFont typeface="+mj-lt"/>
              <a:buNone/>
            </a:pPr>
            <a:r>
              <a:rPr lang="en-US" b="1" dirty="0">
                <a:latin typeface="Century Gothic" panose="020B0502020202020204" pitchFamily="34" charset="0"/>
              </a:rPr>
              <a:t>I can’t come to our meeting on Friday at 2 pm. </a:t>
            </a:r>
          </a:p>
          <a:p>
            <a:pPr marL="457200" lvl="1" indent="0">
              <a:buFont typeface="+mj-lt"/>
              <a:buNone/>
            </a:pPr>
            <a:r>
              <a:rPr lang="en-US" b="1" dirty="0">
                <a:latin typeface="Century Gothic" panose="020B0502020202020204" pitchFamily="34" charset="0"/>
              </a:rPr>
              <a:t>Can we meet next Monday at 2 pm? </a:t>
            </a:r>
          </a:p>
          <a:p>
            <a:pPr marL="457200" lvl="1" indent="0">
              <a:buFont typeface="+mj-lt"/>
              <a:buNone/>
            </a:pPr>
            <a:r>
              <a:rPr lang="en-US" b="1" dirty="0">
                <a:latin typeface="Century Gothic" panose="020B0502020202020204" pitchFamily="34" charset="0"/>
              </a:rPr>
              <a:t>-LEARNER NAME</a:t>
            </a:r>
          </a:p>
          <a:p>
            <a:pPr marL="457200" lvl="1" indent="0">
              <a:buFont typeface="+mj-lt"/>
              <a:buNone/>
            </a:pPr>
            <a:endParaRPr lang="en-US" b="0" dirty="0">
              <a:latin typeface="Century Gothic" panose="020B0502020202020204" pitchFamily="34" charset="0"/>
            </a:endParaRPr>
          </a:p>
          <a:p>
            <a:pPr marL="457200" lvl="1" indent="0">
              <a:buFont typeface="+mj-lt"/>
              <a:buNone/>
            </a:pPr>
            <a:r>
              <a:rPr lang="en-US" b="1" u="sng" dirty="0">
                <a:latin typeface="Century Gothic" panose="020B0502020202020204" pitchFamily="34" charset="0"/>
              </a:rPr>
              <a:t>Message #3</a:t>
            </a:r>
          </a:p>
          <a:p>
            <a:pPr marL="457200" lvl="1" indent="0">
              <a:buFont typeface="+mj-lt"/>
              <a:buNone/>
            </a:pPr>
            <a:r>
              <a:rPr lang="en-US" b="1" dirty="0">
                <a:latin typeface="Century Gothic" panose="020B0502020202020204" pitchFamily="34" charset="0"/>
              </a:rPr>
              <a:t>Hello TUTOR NAME </a:t>
            </a:r>
          </a:p>
          <a:p>
            <a:pPr marL="457200" lvl="1" indent="0">
              <a:buFont typeface="+mj-lt"/>
              <a:buNone/>
            </a:pPr>
            <a:r>
              <a:rPr lang="en-US" b="1" dirty="0">
                <a:latin typeface="Century Gothic" panose="020B0502020202020204" pitchFamily="34" charset="0"/>
              </a:rPr>
              <a:t>Can you help me fill out a form ? </a:t>
            </a:r>
          </a:p>
          <a:p>
            <a:pPr marL="457200" lvl="1" indent="0">
              <a:buFont typeface="+mj-lt"/>
              <a:buNone/>
            </a:pPr>
            <a:r>
              <a:rPr lang="en-US" b="1" dirty="0">
                <a:latin typeface="Century Gothic" panose="020B0502020202020204" pitchFamily="34" charset="0"/>
              </a:rPr>
              <a:t>I need to send it by Thursday at 4 pm. </a:t>
            </a:r>
          </a:p>
          <a:p>
            <a:pPr marL="457200" lvl="1" indent="0">
              <a:buFont typeface="+mj-lt"/>
              <a:buNone/>
            </a:pPr>
            <a:r>
              <a:rPr lang="en-US" b="1" dirty="0">
                <a:latin typeface="Century Gothic" panose="020B0502020202020204" pitchFamily="34" charset="0"/>
              </a:rPr>
              <a:t>Please let me know. </a:t>
            </a:r>
          </a:p>
          <a:p>
            <a:pPr marL="457200" lvl="1" indent="0">
              <a:buFont typeface="+mj-lt"/>
              <a:buNone/>
            </a:pPr>
            <a:r>
              <a:rPr lang="en-US" b="1" dirty="0">
                <a:latin typeface="Century Gothic" panose="020B0502020202020204" pitchFamily="34" charset="0"/>
              </a:rPr>
              <a:t>Thank you. </a:t>
            </a:r>
          </a:p>
          <a:p>
            <a:pPr marL="457200" lvl="1" indent="0">
              <a:buFont typeface="+mj-lt"/>
              <a:buNone/>
            </a:pPr>
            <a:r>
              <a:rPr lang="en-US" b="1" dirty="0">
                <a:latin typeface="Century Gothic" panose="020B0502020202020204" pitchFamily="34" charset="0"/>
              </a:rPr>
              <a:t>-LEARNER NAME </a:t>
            </a:r>
          </a:p>
          <a:p>
            <a:endParaRPr lang="en-US" dirty="0">
              <a:latin typeface="Century Gothic" panose="020B0502020202020204" pitchFamily="34" charset="0"/>
            </a:endParaRPr>
          </a:p>
          <a:p>
            <a:r>
              <a:rPr lang="en-US"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 </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a Gmail app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Send the 3 messages above in a word document to the learner’s email. </a:t>
            </a:r>
          </a:p>
          <a:p>
            <a:pPr marL="181240" indent="-181240">
              <a:buFont typeface="Arial" panose="020B0604020202020204" pitchFamily="34" charset="0"/>
              <a:buChar char="•"/>
            </a:pPr>
            <a:r>
              <a:rPr lang="en-US" sz="1200" dirty="0">
                <a:latin typeface="Century Gothic" panose="020B0502020202020204" pitchFamily="34" charset="0"/>
              </a:rPr>
              <a:t>Have the learner / support person print it out for the learner to copy from. Or, have them open it electronically so it is in a window beside the email screen for the learner to copy from.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Have the support person do A. under “Preparation” above.  </a:t>
            </a: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b="1"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r>
              <a:rPr lang="en-US" dirty="0">
                <a:latin typeface="Century Gothic" panose="020B0502020202020204" pitchFamily="34" charset="0"/>
              </a:rPr>
              <a:t>******************************************************************************************************************************************************************</a:t>
            </a:r>
          </a:p>
          <a:p>
            <a:endParaRPr lang="en-US" dirty="0">
              <a:latin typeface="Century Gothic" panose="020B0502020202020204" pitchFamily="34" charset="0"/>
            </a:endParaRPr>
          </a:p>
          <a:p>
            <a:pPr defTabSz="966612">
              <a:defRPr/>
            </a:pPr>
            <a:r>
              <a:rPr lang="en-US" b="0" dirty="0">
                <a:latin typeface="Century Gothic" panose="020B0502020202020204" pitchFamily="34" charset="0"/>
              </a:rPr>
              <a:t>Demonstrate first, then let the learner practice. </a:t>
            </a:r>
            <a:endParaRPr lang="en-US" b="1" dirty="0">
              <a:latin typeface="Century Gothic" panose="020B0502020202020204" pitchFamily="34" charset="0"/>
            </a:endParaRPr>
          </a:p>
          <a:p>
            <a:endParaRPr lang="en-US" dirty="0">
              <a:latin typeface="Century Gothic" panose="020B0502020202020204" pitchFamily="34" charset="0"/>
            </a:endParaRPr>
          </a:p>
          <a:p>
            <a:r>
              <a:rPr lang="en-US" b="1" dirty="0">
                <a:latin typeface="Century Gothic" panose="020B0502020202020204" pitchFamily="34" charset="0"/>
              </a:rPr>
              <a:t>Say to the Learner:</a:t>
            </a:r>
          </a:p>
          <a:p>
            <a:r>
              <a:rPr lang="en-US" b="0" i="1" dirty="0">
                <a:latin typeface="Century Gothic" panose="020B0502020202020204" pitchFamily="34" charset="0"/>
              </a:rPr>
              <a:t>Now it’s time to practice. </a:t>
            </a:r>
          </a:p>
          <a:p>
            <a:r>
              <a:rPr lang="en-US" b="0" i="1" dirty="0">
                <a:latin typeface="Century Gothic" panose="020B0502020202020204" pitchFamily="34" charset="0"/>
              </a:rPr>
              <a:t>We’re going to practice how to write and send an email to only one person, like in the video. </a:t>
            </a:r>
          </a:p>
          <a:p>
            <a:endParaRPr lang="en-US" b="0" dirty="0">
              <a:latin typeface="Century Gothic" panose="020B0502020202020204" pitchFamily="34" charset="0"/>
            </a:endParaRPr>
          </a:p>
          <a:p>
            <a:pPr defTabSz="966612">
              <a:defRPr/>
            </a:pPr>
            <a:r>
              <a:rPr lang="en-US" b="0" dirty="0">
                <a:latin typeface="Century Gothic" panose="020B0502020202020204" pitchFamily="34" charset="0"/>
              </a:rPr>
              <a:t>[After each of the following steps, wait for the learner to complete the step. Guide the learner as needed.]</a:t>
            </a:r>
          </a:p>
          <a:p>
            <a:r>
              <a:rPr lang="en-US" b="1" dirty="0">
                <a:latin typeface="Century Gothic" panose="020B0502020202020204" pitchFamily="34" charset="0"/>
              </a:rPr>
              <a:t>IMPORTANT: </a:t>
            </a:r>
          </a:p>
          <a:p>
            <a:r>
              <a:rPr lang="en-US" dirty="0">
                <a:latin typeface="Century Gothic" panose="020B0502020202020204" pitchFamily="34" charset="0"/>
              </a:rPr>
              <a:t>If the learner struggles to type, go back to the </a:t>
            </a:r>
            <a:r>
              <a:rPr lang="en-US" b="1" dirty="0">
                <a:latin typeface="Century Gothic" panose="020B0502020202020204" pitchFamily="34" charset="0"/>
              </a:rPr>
              <a:t>Digital Literacy Curriculum Resource </a:t>
            </a:r>
            <a:r>
              <a:rPr lang="en-US" dirty="0">
                <a:latin typeface="Century Gothic" panose="020B0502020202020204" pitchFamily="34" charset="0"/>
              </a:rPr>
              <a:t>and do </a:t>
            </a:r>
            <a:r>
              <a:rPr lang="en-US" b="1" dirty="0">
                <a:latin typeface="Century Gothic" panose="020B0502020202020204" pitchFamily="34" charset="0"/>
              </a:rPr>
              <a:t>Module 2-Keyboarding first.   </a:t>
            </a:r>
          </a:p>
          <a:p>
            <a:pPr defTabSz="966612">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[Write an email to one person]</a:t>
            </a:r>
          </a:p>
          <a:p>
            <a:pPr defTabSz="966612">
              <a:defRPr/>
            </a:pPr>
            <a:r>
              <a:rPr lang="en-US" b="1" dirty="0">
                <a:latin typeface="Century Gothic" panose="020B0502020202020204" pitchFamily="34" charset="0"/>
              </a:rPr>
              <a:t>Say to the Learner:</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You’re going to write a short email and send it to me for practice. </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0" i="1" dirty="0">
                <a:latin typeface="Century Gothic" panose="020B0502020202020204" pitchFamily="34" charset="0"/>
              </a:rPr>
              <a:t>(If learner doesn’t have your email, share it with them. Give them the small piece of paper (see preparation above) and go over the email address so they are clear.</a:t>
            </a:r>
          </a:p>
          <a:p>
            <a:pPr marL="457200" marR="0" lvl="1" indent="0" algn="l" defTabSz="966612" rtl="0" eaLnBrk="1" fontAlgn="auto" latinLnBrk="0" hangingPunct="1">
              <a:lnSpc>
                <a:spcPct val="100000"/>
              </a:lnSpc>
              <a:spcBef>
                <a:spcPts val="0"/>
              </a:spcBef>
              <a:spcAft>
                <a:spcPts val="0"/>
              </a:spcAft>
              <a:buClrTx/>
              <a:buSzTx/>
              <a:buFont typeface="+mj-lt"/>
              <a:buNone/>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After you sign into your email, what do you click first? </a:t>
            </a:r>
            <a:r>
              <a:rPr lang="en-US" b="1" i="1" dirty="0">
                <a:latin typeface="Century Gothic" panose="020B0502020202020204" pitchFamily="34" charset="0"/>
              </a:rPr>
              <a:t>Answer:</a:t>
            </a:r>
            <a:r>
              <a:rPr lang="en-US" b="0" i="1" dirty="0">
                <a:latin typeface="Century Gothic" panose="020B0502020202020204" pitchFamily="34" charset="0"/>
              </a:rPr>
              <a:t> Click on Compose</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0" i="1" dirty="0">
                <a:latin typeface="Century Gothic" panose="020B0502020202020204" pitchFamily="34" charset="0"/>
              </a:rPr>
              <a:t>So do that now: Find Compose and click on it. </a:t>
            </a:r>
          </a:p>
          <a:p>
            <a:pPr marL="457200" marR="0" lvl="1" indent="0" algn="l" defTabSz="966612" rtl="0" eaLnBrk="1" fontAlgn="auto" latinLnBrk="0" hangingPunct="1">
              <a:lnSpc>
                <a:spcPct val="100000"/>
              </a:lnSpc>
              <a:spcBef>
                <a:spcPts val="0"/>
              </a:spcBef>
              <a:spcAft>
                <a:spcPts val="0"/>
              </a:spcAft>
              <a:buClrTx/>
              <a:buSzTx/>
              <a:buFont typeface="+mj-lt"/>
              <a:buNone/>
              <a:tabLst/>
              <a:defRPr/>
            </a:pPr>
            <a:endParaRPr lang="en-US" b="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Where do you type the address you are sending the email to? </a:t>
            </a:r>
            <a:r>
              <a:rPr lang="en-US" b="1" i="1" dirty="0">
                <a:latin typeface="Century Gothic" panose="020B0502020202020204" pitchFamily="34" charset="0"/>
              </a:rPr>
              <a:t>Answer:</a:t>
            </a:r>
            <a:r>
              <a:rPr lang="en-US" b="0" i="1" dirty="0">
                <a:latin typeface="Century Gothic" panose="020B0502020202020204" pitchFamily="34" charset="0"/>
              </a:rPr>
              <a:t> in the “To” field/ box. Show me that.</a:t>
            </a:r>
          </a:p>
          <a:p>
            <a:pPr marL="457200" lvl="1" indent="0">
              <a:buFont typeface="+mj-lt"/>
              <a:buNone/>
            </a:pPr>
            <a:r>
              <a:rPr lang="en-US" b="0" i="1" dirty="0">
                <a:latin typeface="Century Gothic" panose="020B0502020202020204" pitchFamily="34" charset="0"/>
              </a:rPr>
              <a:t>Click in the box and enter my email address now. Press “Enter” on the keyboard. </a:t>
            </a:r>
          </a:p>
          <a:p>
            <a:pPr marL="457200" lvl="1" indent="0">
              <a:buFont typeface="+mj-lt"/>
              <a:buNone/>
            </a:pPr>
            <a:endParaRPr lang="en-US" b="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What do you do next? </a:t>
            </a:r>
            <a:r>
              <a:rPr lang="en-US" b="1" i="1" dirty="0">
                <a:latin typeface="Century Gothic" panose="020B0502020202020204" pitchFamily="34" charset="0"/>
              </a:rPr>
              <a:t>Answer</a:t>
            </a:r>
            <a:r>
              <a:rPr lang="en-US" b="0" i="1" dirty="0">
                <a:latin typeface="Century Gothic" panose="020B0502020202020204" pitchFamily="34" charset="0"/>
              </a:rPr>
              <a:t>: Enter the Subject ( or the message, it doesn’t matter which one is done first, of course). </a:t>
            </a:r>
          </a:p>
          <a:p>
            <a:pPr marL="228600" indent="-228600">
              <a:buFont typeface="+mj-lt"/>
              <a:buAutoNum type="arabicPeriod"/>
            </a:pPr>
            <a:endParaRPr lang="en-US" b="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Enter a subject. You can put “ Meet Tomorrow?” </a:t>
            </a:r>
          </a:p>
          <a:p>
            <a:pPr marL="228600" indent="-228600">
              <a:buFont typeface="+mj-lt"/>
              <a:buAutoNum type="arabicPeriod"/>
            </a:pPr>
            <a:endParaRPr lang="en-US" b="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Now type a simple message. For example: (give them the paper as per “Preparation” above) </a:t>
            </a:r>
          </a:p>
          <a:p>
            <a:pPr marL="914400" lvl="2" indent="0">
              <a:buFont typeface="+mj-lt"/>
              <a:buNone/>
            </a:pPr>
            <a:r>
              <a:rPr lang="en-US" b="1" u="sng" dirty="0">
                <a:latin typeface="Century Gothic" panose="020B0502020202020204" pitchFamily="34" charset="0"/>
              </a:rPr>
              <a:t>Message #1 </a:t>
            </a:r>
          </a:p>
          <a:p>
            <a:pPr marL="914400" lvl="2" indent="0">
              <a:buFont typeface="+mj-lt"/>
              <a:buNone/>
            </a:pPr>
            <a:r>
              <a:rPr lang="en-US" b="1" dirty="0">
                <a:latin typeface="Century Gothic" panose="020B0502020202020204" pitchFamily="34" charset="0"/>
              </a:rPr>
              <a:t>Hi TUTOR NAME</a:t>
            </a:r>
          </a:p>
          <a:p>
            <a:pPr marL="914400" lvl="2" indent="0">
              <a:buFont typeface="+mj-lt"/>
              <a:buNone/>
            </a:pPr>
            <a:r>
              <a:rPr lang="en-US" b="1" dirty="0">
                <a:latin typeface="Century Gothic" panose="020B0502020202020204" pitchFamily="34" charset="0"/>
              </a:rPr>
              <a:t>How are you ? </a:t>
            </a:r>
          </a:p>
          <a:p>
            <a:pPr marL="914400" lvl="2" indent="0">
              <a:buFont typeface="+mj-lt"/>
              <a:buNone/>
            </a:pPr>
            <a:r>
              <a:rPr lang="en-US" b="1" dirty="0">
                <a:latin typeface="Century Gothic" panose="020B0502020202020204" pitchFamily="34" charset="0"/>
              </a:rPr>
              <a:t>Can we meet tomorrow afternoon at 3 pm? </a:t>
            </a:r>
          </a:p>
          <a:p>
            <a:pPr marL="914400" lvl="2" indent="0">
              <a:buFont typeface="+mj-lt"/>
              <a:buNone/>
            </a:pPr>
            <a:r>
              <a:rPr lang="en-US" b="1" dirty="0">
                <a:latin typeface="Century Gothic" panose="020B0502020202020204" pitchFamily="34" charset="0"/>
              </a:rPr>
              <a:t>LEARNER NAME </a:t>
            </a:r>
          </a:p>
          <a:p>
            <a:pPr marL="685800" lvl="1" indent="-228600">
              <a:buFont typeface="+mj-lt"/>
              <a:buAutoNum type="arabicPeriod"/>
            </a:pPr>
            <a:endParaRPr lang="en-US" b="0" dirty="0">
              <a:latin typeface="Century Gothic" panose="020B0502020202020204" pitchFamily="34" charset="0"/>
            </a:endParaRPr>
          </a:p>
          <a:p>
            <a:pPr marL="685800" lvl="1" indent="-228600">
              <a:buFont typeface="+mj-lt"/>
              <a:buAutoNum type="arabicPeriod"/>
            </a:pPr>
            <a:endParaRPr lang="en-US" b="0"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You finished the message. What do you do before you send it? </a:t>
            </a:r>
            <a:r>
              <a:rPr lang="en-US" b="1" i="1" dirty="0">
                <a:latin typeface="Century Gothic" panose="020B0502020202020204" pitchFamily="34" charset="0"/>
              </a:rPr>
              <a:t>Answer:</a:t>
            </a:r>
            <a:r>
              <a:rPr lang="en-US" b="0" i="1" dirty="0">
                <a:latin typeface="Century Gothic" panose="020B0502020202020204" pitchFamily="34" charset="0"/>
              </a:rPr>
              <a:t> double check it is complete before sending it.</a:t>
            </a:r>
          </a:p>
          <a:p>
            <a:pPr marL="457200" lvl="1" indent="0">
              <a:buFont typeface="+mj-lt"/>
              <a:buNone/>
            </a:pPr>
            <a:r>
              <a:rPr lang="en-US" b="0" i="1" dirty="0">
                <a:latin typeface="Century Gothic" panose="020B0502020202020204" pitchFamily="34" charset="0"/>
              </a:rPr>
              <a:t>Check the following are all correct:  email address, subject and the message</a:t>
            </a:r>
          </a:p>
          <a:p>
            <a:pPr marL="457200" lvl="1" indent="0">
              <a:buFont typeface="+mj-lt"/>
              <a:buNone/>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Now send the message. (click Send) </a:t>
            </a:r>
          </a:p>
          <a:p>
            <a:pPr marL="228600" lvl="0" indent="-228600">
              <a:buFont typeface="+mj-lt"/>
              <a:buAutoNum type="arabicPeriod"/>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Let’s check the message was sent ok. How do you do that? Do you remember  Show me. </a:t>
            </a:r>
          </a:p>
          <a:p>
            <a:pPr marL="457200" lvl="1" indent="0">
              <a:buFont typeface="+mj-lt"/>
              <a:buNone/>
            </a:pPr>
            <a:r>
              <a:rPr lang="en-US" b="1" i="1" dirty="0">
                <a:latin typeface="Century Gothic" panose="020B0502020202020204" pitchFamily="34" charset="0"/>
              </a:rPr>
              <a:t>Answer</a:t>
            </a:r>
            <a:r>
              <a:rPr lang="en-US" b="0" i="1" dirty="0">
                <a:latin typeface="Century Gothic" panose="020B0502020202020204" pitchFamily="34" charset="0"/>
              </a:rPr>
              <a:t>: Go to the “Sent” folder/ Click on the “Sent” icon and see if the message is there.</a:t>
            </a:r>
          </a:p>
          <a:p>
            <a:pPr marL="457200" lvl="1" indent="0">
              <a:buFont typeface="+mj-lt"/>
              <a:buNone/>
            </a:pPr>
            <a:r>
              <a:rPr lang="en-US" b="0" i="1" dirty="0">
                <a:latin typeface="Century Gothic" panose="020B0502020202020204" pitchFamily="34" charset="0"/>
              </a:rPr>
              <a:t>Is the message there? Great!</a:t>
            </a:r>
          </a:p>
          <a:p>
            <a:pPr marL="0" lvl="0" indent="0">
              <a:buFont typeface="+mj-lt"/>
              <a:buNone/>
            </a:pPr>
            <a:endParaRPr lang="en-US" b="0" dirty="0">
              <a:latin typeface="Century Gothic" panose="020B0502020202020204" pitchFamily="34" charset="0"/>
            </a:endParaRPr>
          </a:p>
          <a:p>
            <a:pPr marL="0" lvl="0" indent="0">
              <a:buFont typeface="+mj-lt"/>
              <a:buNone/>
            </a:pPr>
            <a:endParaRPr lang="en-US" b="0" dirty="0">
              <a:latin typeface="Century Gothic" panose="020B0502020202020204" pitchFamily="34" charset="0"/>
            </a:endParaRPr>
          </a:p>
          <a:p>
            <a:pPr marL="0" lvl="0" indent="0">
              <a:buFont typeface="+mj-lt"/>
              <a:buNone/>
            </a:pPr>
            <a:r>
              <a:rPr lang="en-US" b="1" dirty="0">
                <a:latin typeface="Century Gothic" panose="020B0502020202020204" pitchFamily="34" charset="0"/>
              </a:rPr>
              <a:t>REPEAT THE PRACTICE</a:t>
            </a:r>
          </a:p>
          <a:p>
            <a:pPr marL="0" lvl="0" indent="0">
              <a:buFont typeface="+mj-lt"/>
              <a:buNone/>
            </a:pPr>
            <a:r>
              <a:rPr lang="en-US" b="0" dirty="0">
                <a:latin typeface="Century Gothic" panose="020B0502020202020204" pitchFamily="34" charset="0"/>
              </a:rPr>
              <a:t>Repeat the above at least three times. </a:t>
            </a:r>
          </a:p>
          <a:p>
            <a:pPr marL="0" lvl="0" indent="0">
              <a:buFont typeface="+mj-lt"/>
              <a:buNone/>
            </a:pPr>
            <a:r>
              <a:rPr lang="en-US" b="0" dirty="0">
                <a:latin typeface="Century Gothic" panose="020B0502020202020204" pitchFamily="34" charset="0"/>
              </a:rPr>
              <a:t>Have the learner send three different new short messages. </a:t>
            </a:r>
          </a:p>
          <a:p>
            <a:pPr marL="0" lvl="0" indent="0">
              <a:buFont typeface="+mj-lt"/>
              <a:buNone/>
            </a:pPr>
            <a:r>
              <a:rPr lang="en-US" b="0" dirty="0">
                <a:latin typeface="Century Gothic" panose="020B0502020202020204" pitchFamily="34" charset="0"/>
              </a:rPr>
              <a:t>Ideas for other messages: See “Preparation” above. </a:t>
            </a:r>
          </a:p>
          <a:p>
            <a:pPr marL="0" lvl="0" indent="0">
              <a:buFont typeface="+mj-lt"/>
              <a:buNone/>
            </a:pPr>
            <a:endParaRPr lang="en-US" b="0" dirty="0">
              <a:latin typeface="Century Gothic" panose="020B0502020202020204" pitchFamily="34" charset="0"/>
            </a:endParaRPr>
          </a:p>
          <a:p>
            <a:pPr defTabSz="966612">
              <a:defRPr/>
            </a:pPr>
            <a:endParaRPr lang="en-US" b="0" dirty="0">
              <a:latin typeface="Century Gothic" panose="020B0502020202020204" pitchFamily="34" charset="0"/>
            </a:endParaRPr>
          </a:p>
          <a:p>
            <a:pPr marL="0" indent="0" defTabSz="966612">
              <a:buFont typeface="Arial" panose="020B0604020202020204" pitchFamily="34" charset="0"/>
              <a:buNone/>
              <a:defRPr/>
            </a:pPr>
            <a:r>
              <a:rPr lang="en-US" b="1" u="none" dirty="0">
                <a:effectLst/>
                <a:latin typeface="Century Gothic" panose="020B0502020202020204" pitchFamily="34" charset="0"/>
              </a:rPr>
              <a:t>CHECK THE LEARNER’S SKILLS:  </a:t>
            </a:r>
          </a:p>
          <a:p>
            <a:pPr marL="0" indent="0" defTabSz="966612">
              <a:buFont typeface="Arial" panose="020B0604020202020204" pitchFamily="34" charset="0"/>
              <a:buNone/>
              <a:defRPr/>
            </a:pPr>
            <a:r>
              <a:rPr lang="en-US" dirty="0">
                <a:effectLst/>
                <a:latin typeface="Century Gothic" panose="020B0502020202020204" pitchFamily="34" charset="0"/>
              </a:rPr>
              <a:t>Have the learner show you they can do the skills at least three times without support. </a:t>
            </a:r>
          </a:p>
          <a:p>
            <a:pPr defTabSz="966612">
              <a:defRPr/>
            </a:pPr>
            <a:endParaRPr lang="en-US" b="0"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21</a:t>
            </a:fld>
            <a:endParaRPr lang="en-US" dirty="0"/>
          </a:p>
        </p:txBody>
      </p:sp>
    </p:spTree>
    <p:extLst>
      <p:ext uri="{BB962C8B-B14F-4D97-AF65-F5344CB8AC3E}">
        <p14:creationId xmlns:p14="http://schemas.microsoft.com/office/powerpoint/2010/main" val="2869660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r>
              <a:rPr lang="en-US" dirty="0">
                <a:latin typeface="Century Gothic" panose="020B0502020202020204" pitchFamily="34" charset="0"/>
              </a:rPr>
              <a:t>These are the skills the learner will master at the end of the lesson.  </a:t>
            </a:r>
          </a:p>
          <a:p>
            <a:pPr marL="181240" indent="-181240">
              <a:buFont typeface="Arial" panose="020B0604020202020204" pitchFamily="34" charset="0"/>
              <a:buChar char="•"/>
            </a:pPr>
            <a:endParaRPr lang="en-US" b="1" dirty="0">
              <a:highlight>
                <a:srgbClr val="FFFF00"/>
              </a:highlight>
              <a:latin typeface="Century Gothic" panose="020B0502020202020204" pitchFamily="34" charset="0"/>
            </a:endParaRPr>
          </a:p>
          <a:p>
            <a:pPr marL="0" indent="0">
              <a:buFont typeface="Arial" panose="020B0604020202020204" pitchFamily="34" charset="0"/>
              <a:buNone/>
            </a:pPr>
            <a:r>
              <a:rPr lang="en-US" b="1" dirty="0">
                <a:highlight>
                  <a:srgbClr val="FFFF00"/>
                </a:highlight>
                <a:latin typeface="Century Gothic" panose="020B0502020202020204" pitchFamily="34" charset="0"/>
              </a:rPr>
              <a:t>Total Video length:</a:t>
            </a:r>
            <a:r>
              <a:rPr lang="en-US" b="0" dirty="0">
                <a:highlight>
                  <a:srgbClr val="FFFF00"/>
                </a:highlight>
                <a:latin typeface="Century Gothic" panose="020B0502020202020204" pitchFamily="34" charset="0"/>
              </a:rPr>
              <a:t> </a:t>
            </a:r>
            <a:r>
              <a:rPr lang="en-US" b="0" dirty="0">
                <a:latin typeface="Century Gothic" panose="020B0502020202020204" pitchFamily="34" charset="0"/>
              </a:rPr>
              <a:t>Write and Send an Email to More than One Person: </a:t>
            </a:r>
            <a:r>
              <a:rPr lang="en-US" b="1" dirty="0">
                <a:latin typeface="Century Gothic" panose="020B0502020202020204" pitchFamily="34" charset="0"/>
              </a:rPr>
              <a:t>5:27 mins</a:t>
            </a:r>
          </a:p>
          <a:p>
            <a:pPr marL="0" indent="0">
              <a:buFont typeface="Arial" panose="020B0604020202020204" pitchFamily="34" charset="0"/>
              <a:buNone/>
            </a:pPr>
            <a:r>
              <a:rPr lang="en-US" b="1" dirty="0">
                <a:latin typeface="Century Gothic" panose="020B0502020202020204" pitchFamily="34" charset="0"/>
              </a:rPr>
              <a:t>Part A</a:t>
            </a:r>
            <a:r>
              <a:rPr lang="en-US" b="0" dirty="0">
                <a:latin typeface="Century Gothic" panose="020B0502020202020204" pitchFamily="34" charset="0"/>
              </a:rPr>
              <a:t>: Use “To”: 0:00-2:17 mins 	[2:17 mins]</a:t>
            </a:r>
          </a:p>
          <a:p>
            <a:pPr marL="0" indent="0">
              <a:buFont typeface="Arial" panose="020B0604020202020204" pitchFamily="34" charset="0"/>
              <a:buNone/>
            </a:pPr>
            <a:r>
              <a:rPr lang="en-US" b="1" dirty="0">
                <a:latin typeface="Century Gothic" panose="020B0502020202020204" pitchFamily="34" charset="0"/>
              </a:rPr>
              <a:t>Part B:</a:t>
            </a:r>
            <a:r>
              <a:rPr lang="en-US" b="0" dirty="0">
                <a:latin typeface="Century Gothic" panose="020B0502020202020204" pitchFamily="34" charset="0"/>
              </a:rPr>
              <a:t> Use “Cc” : 2:18-5:27 mins 	[3:09 mins ] </a:t>
            </a:r>
          </a:p>
          <a:p>
            <a:endParaRPr lang="en-US" dirty="0">
              <a:latin typeface="Century Gothic" panose="020B0502020202020204" pitchFamily="34" charset="0"/>
            </a:endParaRPr>
          </a:p>
          <a:p>
            <a:endParaRPr lang="en-US" dirty="0">
              <a:latin typeface="Century Gothic" panose="020B0502020202020204" pitchFamily="34" charset="0"/>
            </a:endParaRPr>
          </a:p>
          <a:p>
            <a:r>
              <a:rPr lang="en-US" b="1" dirty="0">
                <a:latin typeface="Century Gothic" panose="020B0502020202020204" pitchFamily="34" charset="0"/>
              </a:rPr>
              <a:t>Say to the learner</a:t>
            </a:r>
            <a:r>
              <a:rPr lang="en-US" dirty="0">
                <a:latin typeface="Century Gothic" panose="020B0502020202020204" pitchFamily="34" charset="0"/>
              </a:rPr>
              <a:t>: </a:t>
            </a:r>
          </a:p>
          <a:p>
            <a:r>
              <a:rPr lang="en-US" i="1" dirty="0">
                <a:effectLst/>
                <a:latin typeface="Century Gothic" panose="020B0502020202020204" pitchFamily="34" charset="0"/>
                <a:ea typeface="Calibri" panose="020F0502020204030204" pitchFamily="34" charset="0"/>
                <a:cs typeface="Arial" panose="020B0604020202020204" pitchFamily="34" charset="0"/>
              </a:rPr>
              <a:t>Let’s review and practice how to write and send an email to more than one person. </a:t>
            </a:r>
            <a:r>
              <a:rPr lang="en-CA" i="1" dirty="0">
                <a:effectLst/>
                <a:latin typeface="Century Gothic" panose="020B0502020202020204" pitchFamily="34" charset="0"/>
                <a:ea typeface="Calibri" panose="020F0502020204030204" pitchFamily="34" charset="0"/>
                <a:cs typeface="Arial" panose="020B0604020202020204" pitchFamily="34" charset="0"/>
              </a:rPr>
              <a:t>Sometimes we need to do that, don’t we? </a:t>
            </a:r>
          </a:p>
          <a:p>
            <a:pPr defTabSz="966612">
              <a:defRPr/>
            </a:pPr>
            <a:r>
              <a:rPr lang="en-CA" i="1" dirty="0">
                <a:effectLst/>
                <a:latin typeface="Century Gothic" panose="020B0502020202020204" pitchFamily="34" charset="0"/>
                <a:ea typeface="Calibri" panose="020F0502020204030204" pitchFamily="34" charset="0"/>
                <a:cs typeface="Arial" panose="020B0604020202020204" pitchFamily="34" charset="0"/>
              </a:rPr>
              <a:t>One way to do it is to use ”To”. </a:t>
            </a:r>
          </a:p>
          <a:p>
            <a:pPr defTabSz="966612">
              <a:defRPr/>
            </a:pPr>
            <a:r>
              <a:rPr lang="en-CA" i="1" dirty="0">
                <a:effectLst/>
                <a:latin typeface="Century Gothic" panose="020B0502020202020204" pitchFamily="34" charset="0"/>
                <a:ea typeface="Calibri" panose="020F0502020204030204" pitchFamily="34" charset="0"/>
                <a:cs typeface="Arial" panose="020B0604020202020204" pitchFamily="34" charset="0"/>
              </a:rPr>
              <a:t>Another way is to use “Cc” </a:t>
            </a:r>
          </a:p>
          <a:p>
            <a:endParaRPr lang="en-US" i="1" strike="noStrike" dirty="0">
              <a:latin typeface="Century Gothic" panose="020B0502020202020204" pitchFamily="34" charset="0"/>
            </a:endParaRPr>
          </a:p>
          <a:p>
            <a:r>
              <a:rPr lang="en-US" i="1" strike="noStrike" dirty="0">
                <a:latin typeface="Century Gothic" panose="020B0502020202020204" pitchFamily="34" charset="0"/>
              </a:rPr>
              <a:t>We’ll watch a video to learn/review this. </a:t>
            </a:r>
          </a:p>
          <a:p>
            <a:r>
              <a:rPr lang="en-US" b="0" i="1" strike="noStrike" dirty="0">
                <a:solidFill>
                  <a:srgbClr val="000000"/>
                </a:solidFill>
                <a:effectLst/>
                <a:latin typeface="Century Gothic" panose="020B0502020202020204" pitchFamily="34" charset="0"/>
              </a:rPr>
              <a:t>We can watch the video several times. So, don't worry if you don't catch everything the first time. </a:t>
            </a:r>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22</a:t>
            </a:fld>
            <a:endParaRPr lang="en-US" dirty="0"/>
          </a:p>
        </p:txBody>
      </p:sp>
    </p:spTree>
    <p:extLst>
      <p:ext uri="{BB962C8B-B14F-4D97-AF65-F5344CB8AC3E}">
        <p14:creationId xmlns:p14="http://schemas.microsoft.com/office/powerpoint/2010/main" val="794956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200" b="1" dirty="0">
              <a:latin typeface="Century Gothic" panose="020B0502020202020204" pitchFamily="34" charset="0"/>
            </a:endParaRPr>
          </a:p>
          <a:p>
            <a:pPr marL="0" indent="0">
              <a:buFont typeface="Arial" panose="020B0604020202020204" pitchFamily="34" charset="0"/>
              <a:buNone/>
            </a:pPr>
            <a:r>
              <a:rPr lang="en-US" sz="1200" b="1" dirty="0">
                <a:highlight>
                  <a:srgbClr val="FFFF00"/>
                </a:highlight>
                <a:latin typeface="Century Gothic" panose="020B0502020202020204" pitchFamily="34" charset="0"/>
              </a:rPr>
              <a:t>Total Video length: </a:t>
            </a:r>
            <a:r>
              <a:rPr lang="en-US" sz="1200" b="0" dirty="0">
                <a:latin typeface="Century Gothic" panose="020B0502020202020204" pitchFamily="34" charset="0"/>
              </a:rPr>
              <a:t>Write and Send an Email to More than One Person:</a:t>
            </a:r>
            <a:r>
              <a:rPr lang="en-US" sz="1200" b="1" dirty="0">
                <a:latin typeface="Century Gothic" panose="020B0502020202020204" pitchFamily="34" charset="0"/>
              </a:rPr>
              <a:t> Part A and Part B: 	5:27 mins</a:t>
            </a:r>
          </a:p>
          <a:p>
            <a:pPr marL="181240" lvl="0" indent="-181240">
              <a:buFont typeface="Arial" panose="020B0604020202020204" pitchFamily="34" charset="0"/>
              <a:buChar char="•"/>
            </a:pPr>
            <a:r>
              <a:rPr lang="en-US" sz="1200" b="1" dirty="0">
                <a:latin typeface="Century Gothic" panose="020B0502020202020204" pitchFamily="34" charset="0"/>
              </a:rPr>
              <a:t>Part A: </a:t>
            </a:r>
            <a:r>
              <a:rPr lang="en-US" sz="1200" b="0" dirty="0">
                <a:latin typeface="Century Gothic" panose="020B0502020202020204" pitchFamily="34" charset="0"/>
              </a:rPr>
              <a:t>Use “To”: </a:t>
            </a:r>
            <a:r>
              <a:rPr lang="en-US" sz="1200" b="1" dirty="0">
                <a:latin typeface="Century Gothic" panose="020B0502020202020204" pitchFamily="34" charset="0"/>
              </a:rPr>
              <a:t>0:00-2:17 mins 	[2:17 mins]</a:t>
            </a:r>
          </a:p>
          <a:p>
            <a:pPr defTabSz="966612">
              <a:defRPr/>
            </a:pPr>
            <a:endParaRPr lang="en-US" sz="1200" b="1"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Say to the Learner: </a:t>
            </a:r>
          </a:p>
          <a:p>
            <a:pPr defTabSz="966612">
              <a:defRPr/>
            </a:pPr>
            <a:r>
              <a:rPr lang="en-US" sz="1200" b="0" i="1" dirty="0">
                <a:latin typeface="Century Gothic" panose="020B0502020202020204" pitchFamily="34" charset="0"/>
              </a:rPr>
              <a:t>So, first, let’s watch how to write and send an email to more than one person using only </a:t>
            </a:r>
            <a:r>
              <a:rPr lang="en-US" sz="1200" b="1" i="1" dirty="0">
                <a:latin typeface="Century Gothic" panose="020B0502020202020204" pitchFamily="34" charset="0"/>
              </a:rPr>
              <a:t>“To”. </a:t>
            </a:r>
          </a:p>
          <a:p>
            <a:pPr defTabSz="966612">
              <a:defRPr/>
            </a:pPr>
            <a:endParaRPr lang="en-US" sz="1200" b="1" dirty="0">
              <a:latin typeface="Century Gothic" panose="020B0502020202020204" pitchFamily="34" charset="0"/>
            </a:endParaRPr>
          </a:p>
          <a:p>
            <a:r>
              <a:rPr lang="en-US" sz="1200" b="1" strike="noStrike" dirty="0">
                <a:latin typeface="Century Gothic" panose="020B0502020202020204" pitchFamily="34" charset="0"/>
              </a:rPr>
              <a:t>Instructions for the Tutor: </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PLAY icon in the slide to open the video lesson.</a:t>
            </a:r>
            <a:r>
              <a:rPr lang="en-US" sz="1200" b="0" i="0" dirty="0">
                <a:solidFill>
                  <a:srgbClr val="444444"/>
                </a:solidFill>
                <a:effectLst/>
                <a:latin typeface="Century Gothic" panose="020B0502020202020204" pitchFamily="34" charset="0"/>
              </a:rPr>
              <a:t>​</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this link to the YouTube video if the link in the slide doesn’t work: </a:t>
            </a:r>
            <a:r>
              <a:rPr lang="en-US" sz="1200" b="0" i="0" dirty="0">
                <a:solidFill>
                  <a:srgbClr val="444444"/>
                </a:solidFill>
                <a:effectLst/>
                <a:latin typeface="Century Gothic" panose="020B0502020202020204" pitchFamily="34" charset="0"/>
              </a:rPr>
              <a:t>​</a:t>
            </a:r>
          </a:p>
          <a:p>
            <a:pPr marL="0" indent="0">
              <a:buFont typeface="Arial" panose="020B0604020202020204" pitchFamily="34" charset="0"/>
              <a:buNone/>
            </a:pPr>
            <a:r>
              <a:rPr lang="en-US" sz="1200" b="1" strike="noStrike" dirty="0">
                <a:latin typeface="Century Gothic" panose="020B0502020202020204" pitchFamily="34" charset="0"/>
              </a:rPr>
              <a:t>https://youtu.be/bTiz3WQkB-k</a:t>
            </a:r>
          </a:p>
          <a:p>
            <a:pPr marL="181240" indent="-181240">
              <a:buFont typeface="Arial" panose="020B0604020202020204" pitchFamily="34" charset="0"/>
              <a:buChar char="•"/>
            </a:pPr>
            <a:endParaRPr lang="en-US" sz="1200" strike="noStrike"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sz="1200" dirty="0">
                <a:latin typeface="Century Gothic" panose="020B0502020202020204" pitchFamily="34" charset="0"/>
              </a:rPr>
              <a:t>Then have learner do Practice-Part Two-Part A.</a:t>
            </a:r>
          </a:p>
          <a:p>
            <a:endParaRPr lang="en-US" sz="1200" dirty="0">
              <a:latin typeface="Century Gothic" panose="020B0502020202020204" pitchFamily="34" charset="0"/>
            </a:endParaRPr>
          </a:p>
          <a:p>
            <a:pPr marL="181240" indent="-181240">
              <a:buFont typeface="Arial" panose="020B0604020202020204" pitchFamily="34" charset="0"/>
              <a:buChar char="•"/>
            </a:pPr>
            <a:r>
              <a:rPr lang="en-US" sz="1200"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sz="1200" dirty="0">
                <a:latin typeface="Century Gothic" panose="020B0502020202020204" pitchFamily="34" charset="0"/>
              </a:rPr>
              <a:t>Play the lesson a bit and check the learner can hear it ok before playing the whole video. </a:t>
            </a:r>
          </a:p>
          <a:p>
            <a:endParaRPr lang="en-US" sz="1200" b="1" dirty="0">
              <a:latin typeface="Century Gothic" panose="020B0502020202020204" pitchFamily="34" charset="0"/>
            </a:endParaRP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23</a:t>
            </a:fld>
            <a:endParaRPr lang="en-US" dirty="0"/>
          </a:p>
        </p:txBody>
      </p:sp>
    </p:spTree>
    <p:extLst>
      <p:ext uri="{BB962C8B-B14F-4D97-AF65-F5344CB8AC3E}">
        <p14:creationId xmlns:p14="http://schemas.microsoft.com/office/powerpoint/2010/main" val="2392791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lang="en-US" sz="1200" b="0" dirty="0">
              <a:latin typeface="Century Gothic" panose="020B0502020202020204" pitchFamily="34" charset="0"/>
            </a:endParaRP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Write and Send an Email to More than One Person</a:t>
            </a:r>
          </a:p>
          <a:p>
            <a:pPr defTabSz="966612">
              <a:defRPr/>
            </a:pPr>
            <a:r>
              <a:rPr lang="en-US" b="1" dirty="0">
                <a:latin typeface="Century Gothic" panose="020B0502020202020204" pitchFamily="34" charset="0"/>
              </a:rPr>
              <a:t>Part A: Use “To”</a:t>
            </a:r>
          </a:p>
          <a:p>
            <a:pPr defTabSz="966612">
              <a:defRPr/>
            </a:pPr>
            <a:r>
              <a:rPr lang="en-US" b="1" dirty="0">
                <a:latin typeface="Century Gothic" panose="020B0502020202020204" pitchFamily="34" charset="0"/>
              </a:rPr>
              <a:t> </a:t>
            </a: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Say to the Learner: </a:t>
            </a:r>
          </a:p>
          <a:p>
            <a:pPr marL="171450" indent="-171450" defTabSz="966612">
              <a:buFont typeface="Arial" panose="020B0604020202020204" pitchFamily="34" charset="0"/>
              <a:buChar char="•"/>
              <a:defRPr/>
            </a:pPr>
            <a:r>
              <a:rPr lang="en-US" b="0" i="1" dirty="0">
                <a:latin typeface="Century Gothic" panose="020B0502020202020204" pitchFamily="34" charset="0"/>
              </a:rPr>
              <a:t>Where do you type all of the email addresses? </a:t>
            </a:r>
            <a:r>
              <a:rPr lang="en-US" b="1" i="1" dirty="0">
                <a:latin typeface="Century Gothic" panose="020B0502020202020204" pitchFamily="34" charset="0"/>
              </a:rPr>
              <a:t>Answer</a:t>
            </a:r>
            <a:r>
              <a:rPr lang="en-US" b="0" i="1" dirty="0">
                <a:latin typeface="Century Gothic" panose="020B0502020202020204" pitchFamily="34" charset="0"/>
              </a:rPr>
              <a:t>: all of them go in the “to” box / field </a:t>
            </a:r>
          </a:p>
          <a:p>
            <a:pPr marL="171450" indent="-171450" defTabSz="966612">
              <a:buFont typeface="Arial" panose="020B0604020202020204" pitchFamily="34" charset="0"/>
              <a:buChar char="•"/>
              <a:defRPr/>
            </a:pPr>
            <a:r>
              <a:rPr lang="en-US" b="0" i="1" dirty="0">
                <a:latin typeface="Century Gothic" panose="020B0502020202020204" pitchFamily="34" charset="0"/>
              </a:rPr>
              <a:t>What do you do if you start typing and suddenly the email address shows underneath</a:t>
            </a:r>
            <a:r>
              <a:rPr lang="en-US" b="1" i="1" dirty="0">
                <a:latin typeface="Century Gothic" panose="020B0502020202020204" pitchFamily="34" charset="0"/>
              </a:rPr>
              <a:t>? Answer</a:t>
            </a:r>
            <a:r>
              <a:rPr lang="en-US" b="0" i="1" dirty="0">
                <a:latin typeface="Century Gothic" panose="020B0502020202020204" pitchFamily="34" charset="0"/>
              </a:rPr>
              <a:t>: Click on it. </a:t>
            </a:r>
          </a:p>
          <a:p>
            <a:pPr marL="171450" indent="-171450" defTabSz="966612">
              <a:buFont typeface="Arial" panose="020B0604020202020204" pitchFamily="34" charset="0"/>
              <a:buChar char="•"/>
              <a:defRPr/>
            </a:pPr>
            <a:r>
              <a:rPr lang="en-US" b="0" i="1" dirty="0">
                <a:latin typeface="Century Gothic" panose="020B0502020202020204" pitchFamily="34" charset="0"/>
              </a:rPr>
              <a:t>What do you have to press on your keyboard after you type each email address? </a:t>
            </a:r>
            <a:r>
              <a:rPr lang="en-US" b="1" i="1" dirty="0">
                <a:latin typeface="Century Gothic" panose="020B0502020202020204" pitchFamily="34" charset="0"/>
              </a:rPr>
              <a:t>Answer:</a:t>
            </a:r>
            <a:r>
              <a:rPr lang="en-US" b="0" i="1" dirty="0">
                <a:latin typeface="Century Gothic" panose="020B0502020202020204" pitchFamily="34" charset="0"/>
              </a:rPr>
              <a:t> Enter (key) </a:t>
            </a:r>
          </a:p>
          <a:p>
            <a:pPr marL="171450" indent="-171450" defTabSz="966612">
              <a:buFont typeface="Arial" panose="020B0604020202020204" pitchFamily="34" charset="0"/>
              <a:buChar char="•"/>
              <a:defRPr/>
            </a:pPr>
            <a:r>
              <a:rPr lang="en-US" b="0" i="1" dirty="0">
                <a:latin typeface="Century Gothic" panose="020B0502020202020204" pitchFamily="34" charset="0"/>
              </a:rPr>
              <a:t>Is it good to type a subject? </a:t>
            </a:r>
            <a:r>
              <a:rPr lang="en-US" b="1" i="1" dirty="0">
                <a:latin typeface="Century Gothic" panose="020B0502020202020204" pitchFamily="34" charset="0"/>
              </a:rPr>
              <a:t>Answer:</a:t>
            </a:r>
            <a:r>
              <a:rPr lang="en-US" b="0" i="1" dirty="0">
                <a:latin typeface="Century Gothic" panose="020B0502020202020204" pitchFamily="34" charset="0"/>
              </a:rPr>
              <a:t> Yes</a:t>
            </a:r>
          </a:p>
          <a:p>
            <a:pPr marL="171450" indent="-171450" defTabSz="966612">
              <a:buFont typeface="Arial" panose="020B0604020202020204" pitchFamily="34" charset="0"/>
              <a:buChar char="•"/>
              <a:defRPr/>
            </a:pPr>
            <a:r>
              <a:rPr lang="en-US" b="0" i="1" dirty="0">
                <a:latin typeface="Century Gothic" panose="020B0502020202020204" pitchFamily="34" charset="0"/>
              </a:rPr>
              <a:t>Show me where you click to send the message. </a:t>
            </a:r>
            <a:r>
              <a:rPr lang="en-US" b="1" i="1" dirty="0">
                <a:latin typeface="Century Gothic" panose="020B0502020202020204" pitchFamily="34" charset="0"/>
              </a:rPr>
              <a:t>Answer</a:t>
            </a:r>
            <a:r>
              <a:rPr lang="en-US" b="0" i="1" dirty="0">
                <a:latin typeface="Century Gothic" panose="020B0502020202020204" pitchFamily="34" charset="0"/>
              </a:rPr>
              <a:t>: Send (icon) </a:t>
            </a:r>
          </a:p>
          <a:p>
            <a:pPr marL="171450" indent="-171450" defTabSz="966612">
              <a:buFont typeface="Arial" panose="020B0604020202020204" pitchFamily="34" charset="0"/>
              <a:buChar char="•"/>
              <a:defRPr/>
            </a:pPr>
            <a:r>
              <a:rPr lang="en-US" b="0" i="1" dirty="0">
                <a:latin typeface="Century Gothic" panose="020B0502020202020204" pitchFamily="34" charset="0"/>
              </a:rPr>
              <a:t>Is it important to check you sent the message ok? </a:t>
            </a:r>
            <a:r>
              <a:rPr lang="en-US" b="1" i="1" dirty="0">
                <a:latin typeface="Century Gothic" panose="020B0502020202020204" pitchFamily="34" charset="0"/>
              </a:rPr>
              <a:t>Answer:</a:t>
            </a:r>
            <a:r>
              <a:rPr lang="en-US" b="0" i="1" dirty="0">
                <a:latin typeface="Century Gothic" panose="020B0502020202020204" pitchFamily="34" charset="0"/>
              </a:rPr>
              <a:t> yes </a:t>
            </a:r>
          </a:p>
          <a:p>
            <a:pPr marL="171450" indent="-171450" defTabSz="966612">
              <a:buFont typeface="Arial" panose="020B0604020202020204" pitchFamily="34" charset="0"/>
              <a:buChar char="•"/>
              <a:defRPr/>
            </a:pPr>
            <a:r>
              <a:rPr lang="en-US" b="0" i="1" dirty="0">
                <a:latin typeface="Century Gothic" panose="020B0502020202020204" pitchFamily="34" charset="0"/>
              </a:rPr>
              <a:t>How do you check you sent it ok? </a:t>
            </a:r>
            <a:r>
              <a:rPr lang="en-US" b="1" i="1" dirty="0">
                <a:latin typeface="Century Gothic" panose="020B0502020202020204" pitchFamily="34" charset="0"/>
              </a:rPr>
              <a:t>Answer</a:t>
            </a:r>
            <a:r>
              <a:rPr lang="en-US" b="0" i="1" dirty="0">
                <a:latin typeface="Century Gothic" panose="020B0502020202020204" pitchFamily="34" charset="0"/>
              </a:rPr>
              <a:t>: Click on Sent folder, then see if the message is there. </a:t>
            </a:r>
          </a:p>
          <a:p>
            <a:pPr marL="171450" indent="-171450" defTabSz="966612">
              <a:buFont typeface="Arial" panose="020B0604020202020204" pitchFamily="34" charset="0"/>
              <a:buChar char="•"/>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a:t>
            </a:r>
            <a:r>
              <a:rPr lang="en-US" b="1" dirty="0">
                <a:latin typeface="Century Gothic" panose="020B0502020202020204" pitchFamily="34" charset="0"/>
              </a:rPr>
              <a:t> Tutor: </a:t>
            </a:r>
          </a:p>
          <a:p>
            <a:r>
              <a:rPr lang="en-US" dirty="0">
                <a:latin typeface="Century Gothic" panose="020B0502020202020204" pitchFamily="34" charset="0"/>
              </a:rPr>
              <a:t>Then ask the learner: </a:t>
            </a:r>
            <a:r>
              <a:rPr lang="en-US" i="1" dirty="0">
                <a:latin typeface="Century Gothic" panose="020B0502020202020204" pitchFamily="34" charset="0"/>
              </a:rPr>
              <a:t>Do you want to watch the video again?  </a:t>
            </a:r>
          </a:p>
          <a:p>
            <a:endParaRPr lang="en-US" dirty="0">
              <a:latin typeface="Century Gothic" panose="020B0502020202020204" pitchFamily="34" charset="0"/>
            </a:endParaRPr>
          </a:p>
          <a:p>
            <a:r>
              <a:rPr lang="en-US" dirty="0">
                <a:latin typeface="Century Gothic" panose="020B0502020202020204" pitchFamily="34" charset="0"/>
              </a:rPr>
              <a:t>If the learner is struggling, stop the session. </a:t>
            </a:r>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Let’s do more work on X before we do this.  </a:t>
            </a:r>
          </a:p>
        </p:txBody>
      </p:sp>
      <p:sp>
        <p:nvSpPr>
          <p:cNvPr id="4" name="Slide Number Placeholder 3"/>
          <p:cNvSpPr>
            <a:spLocks noGrp="1"/>
          </p:cNvSpPr>
          <p:nvPr>
            <p:ph type="sldNum" sz="quarter" idx="5"/>
          </p:nvPr>
        </p:nvSpPr>
        <p:spPr/>
        <p:txBody>
          <a:bodyPr/>
          <a:lstStyle/>
          <a:p>
            <a:fld id="{84E55262-9676-444A-98B3-692BE02459E9}" type="slidenum">
              <a:rPr lang="en-US" smtClean="0"/>
              <a:t>24</a:t>
            </a:fld>
            <a:endParaRPr lang="en-US" dirty="0"/>
          </a:p>
        </p:txBody>
      </p:sp>
    </p:spTree>
    <p:extLst>
      <p:ext uri="{BB962C8B-B14F-4D97-AF65-F5344CB8AC3E}">
        <p14:creationId xmlns:p14="http://schemas.microsoft.com/office/powerpoint/2010/main" val="1274763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none" dirty="0"/>
          </a:p>
          <a:p>
            <a:r>
              <a:rPr lang="en-US" b="1" u="none" dirty="0">
                <a:latin typeface="Century Gothic" panose="020B0502020202020204" pitchFamily="34" charset="0"/>
              </a:rPr>
              <a:t>PRACTICE- Part Two-A</a:t>
            </a:r>
          </a:p>
          <a:p>
            <a:r>
              <a:rPr lang="en-US" b="1" dirty="0">
                <a:latin typeface="Century Gothic" panose="020B0502020202020204" pitchFamily="34" charset="0"/>
              </a:rPr>
              <a:t>Lesson Focus: </a:t>
            </a:r>
            <a:r>
              <a:rPr lang="en-US" dirty="0">
                <a:latin typeface="Century Gothic" panose="020B0502020202020204" pitchFamily="34" charset="0"/>
              </a:rPr>
              <a:t>Write and send an Email to More than One Person: Use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PREPARATION</a:t>
            </a:r>
          </a:p>
          <a:p>
            <a:pPr marL="171450" indent="-171450" defTabSz="966612">
              <a:buFont typeface="Arial" panose="020B0604020202020204" pitchFamily="34" charset="0"/>
              <a:buChar char="•"/>
              <a:defRPr/>
            </a:pPr>
            <a:r>
              <a:rPr lang="en-US" b="1" dirty="0">
                <a:latin typeface="Century Gothic" panose="020B0502020202020204" pitchFamily="34" charset="0"/>
              </a:rPr>
              <a:t>TIP: </a:t>
            </a:r>
            <a:r>
              <a:rPr lang="en-US" dirty="0">
                <a:latin typeface="Century Gothic" panose="020B0502020202020204" pitchFamily="34" charset="0"/>
              </a:rPr>
              <a:t>Create three different dummy email accounts for you to use as Tutor using Gmail or another email service provider. </a:t>
            </a:r>
          </a:p>
          <a:p>
            <a:pPr marL="171450" indent="-171450" defTabSz="966612">
              <a:buFont typeface="Arial" panose="020B0604020202020204" pitchFamily="34" charset="0"/>
              <a:buChar char="•"/>
              <a:defRPr/>
            </a:pPr>
            <a:r>
              <a:rPr lang="en-US" dirty="0">
                <a:latin typeface="Century Gothic" panose="020B0502020202020204" pitchFamily="34" charset="0"/>
              </a:rPr>
              <a:t>Connect each email account to one dummy person. Example: CindyLee64@gmail.com  [Cindy] She can be a fake coworker. </a:t>
            </a:r>
          </a:p>
          <a:p>
            <a:pPr marL="171450" indent="-171450" defTabSz="966612">
              <a:buFont typeface="Arial" panose="020B0604020202020204" pitchFamily="34" charset="0"/>
              <a:buChar char="•"/>
              <a:defRPr/>
            </a:pPr>
            <a:r>
              <a:rPr lang="en-US" dirty="0">
                <a:latin typeface="Century Gothic" panose="020B0502020202020204" pitchFamily="34" charset="0"/>
              </a:rPr>
              <a:t>Then, the learner can send practice emails there and you can check them. </a:t>
            </a:r>
          </a:p>
          <a:p>
            <a:pPr marL="171450" indent="-171450" defTabSz="966612">
              <a:buFont typeface="Arial" panose="020B0604020202020204" pitchFamily="34" charset="0"/>
              <a:buChar char="•"/>
              <a:defRPr/>
            </a:pPr>
            <a:r>
              <a:rPr lang="en-US" dirty="0">
                <a:latin typeface="Century Gothic" panose="020B0502020202020204" pitchFamily="34" charset="0"/>
              </a:rPr>
              <a:t>Choose a simple username and keep a record of your passwords.  </a:t>
            </a:r>
          </a:p>
          <a:p>
            <a:pPr marL="171450" indent="-171450" defTabSz="966612">
              <a:buFont typeface="Arial" panose="020B0604020202020204" pitchFamily="34" charset="0"/>
              <a:buChar char="•"/>
              <a:defRPr/>
            </a:pPr>
            <a:endParaRPr lang="en-US" dirty="0">
              <a:latin typeface="Century Gothic" panose="020B0502020202020204" pitchFamily="34" charset="0"/>
            </a:endParaRPr>
          </a:p>
          <a:p>
            <a:pPr marL="228600" indent="-228600" defTabSz="966612">
              <a:buFont typeface="+mj-lt"/>
              <a:buAutoNum type="arabicPeriod"/>
              <a:defRPr/>
            </a:pPr>
            <a:r>
              <a:rPr lang="en-US" dirty="0">
                <a:latin typeface="Century Gothic" panose="020B0502020202020204" pitchFamily="34" charset="0"/>
              </a:rPr>
              <a:t>Write one fake coworker’s email address on a small piece of paper. Write the entire address on one line. </a:t>
            </a:r>
          </a:p>
          <a:p>
            <a:pPr marL="228600" indent="-228600" defTabSz="966612">
              <a:buFont typeface="+mj-lt"/>
              <a:buAutoNum type="arabicPeriod"/>
              <a:defRPr/>
            </a:pPr>
            <a:r>
              <a:rPr lang="en-US" dirty="0">
                <a:latin typeface="Century Gothic" panose="020B0502020202020204" pitchFamily="34" charset="0"/>
              </a:rPr>
              <a:t>Do the same with two other email addresses for other fake coworkers. </a:t>
            </a:r>
          </a:p>
          <a:p>
            <a:pPr marL="457200" marR="0" lvl="1"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Century Gothic" panose="020B0502020202020204" pitchFamily="34" charset="0"/>
              </a:rPr>
              <a:t>Have each paper ready for each learner. It’s easier for them to copy from a paper than from the board. </a:t>
            </a:r>
          </a:p>
          <a:p>
            <a:pPr marL="228600" indent="-228600">
              <a:buFont typeface="+mj-lt"/>
              <a:buAutoNum type="arabicPeriod"/>
            </a:pPr>
            <a:r>
              <a:rPr lang="en-US" dirty="0">
                <a:latin typeface="Century Gothic" panose="020B0502020202020204" pitchFamily="34" charset="0"/>
              </a:rPr>
              <a:t>Type 3 messages (using Word) and print them for the learner to copy from when they do the practice activity. Use these </a:t>
            </a:r>
            <a:r>
              <a:rPr lang="en-CA" b="0" u="none" dirty="0">
                <a:latin typeface="Century Gothic" panose="020B0502020202020204" pitchFamily="34" charset="0"/>
              </a:rPr>
              <a:t>examples or</a:t>
            </a:r>
            <a:r>
              <a:rPr lang="en-US" b="0" dirty="0">
                <a:latin typeface="Century Gothic" panose="020B0502020202020204" pitchFamily="34" charset="0"/>
              </a:rPr>
              <a:t> create your own simple emails relevant to the learner:</a:t>
            </a:r>
            <a:endParaRPr lang="en-CA" b="0" u="none" dirty="0">
              <a:latin typeface="Century Gothic" panose="020B0502020202020204" pitchFamily="34" charset="0"/>
            </a:endParaRPr>
          </a:p>
          <a:p>
            <a:pPr marL="0" indent="0">
              <a:buFont typeface="Arial" panose="020B0604020202020204" pitchFamily="34" charset="0"/>
              <a:buNone/>
            </a:pPr>
            <a:endParaRPr lang="en-US" b="1" u="sng" dirty="0">
              <a:latin typeface="Century Gothic" panose="020B0502020202020204" pitchFamily="34" charset="0"/>
            </a:endParaRPr>
          </a:p>
          <a:p>
            <a:pPr marL="457200" lvl="1" indent="0">
              <a:buFont typeface="+mj-lt"/>
              <a:buNone/>
            </a:pPr>
            <a:r>
              <a:rPr lang="en-US" b="1" u="sng" dirty="0">
                <a:latin typeface="Century Gothic" panose="020B0502020202020204" pitchFamily="34" charset="0"/>
              </a:rPr>
              <a:t>Message #1</a:t>
            </a:r>
          </a:p>
          <a:p>
            <a:pPr marL="457200" lvl="1" indent="0">
              <a:buFont typeface="+mj-lt"/>
              <a:buNone/>
            </a:pPr>
            <a:r>
              <a:rPr lang="en-US" b="1" dirty="0">
                <a:latin typeface="Century Gothic" panose="020B0502020202020204" pitchFamily="34" charset="0"/>
              </a:rPr>
              <a:t>Hi NAMES OF THREE PEOPLE (connected to three different emails) </a:t>
            </a:r>
          </a:p>
          <a:p>
            <a:pPr marL="457200" lvl="1" indent="0">
              <a:buFont typeface="+mj-lt"/>
              <a:buNone/>
            </a:pPr>
            <a:r>
              <a:rPr lang="en-US" b="1" dirty="0">
                <a:latin typeface="Century Gothic" panose="020B0502020202020204" pitchFamily="34" charset="0"/>
              </a:rPr>
              <a:t>Let’s go for a coffee after work. </a:t>
            </a:r>
          </a:p>
          <a:p>
            <a:pPr marL="457200" lvl="1" indent="0">
              <a:buFont typeface="+mj-lt"/>
              <a:buNone/>
            </a:pPr>
            <a:r>
              <a:rPr lang="en-US" b="1" dirty="0">
                <a:latin typeface="Century Gothic" panose="020B0502020202020204" pitchFamily="34" charset="0"/>
              </a:rPr>
              <a:t>How about on Thursday at 4 pm ? </a:t>
            </a:r>
          </a:p>
          <a:p>
            <a:pPr marL="457200" lvl="1" indent="0">
              <a:buFont typeface="+mj-lt"/>
              <a:buNone/>
            </a:pPr>
            <a:r>
              <a:rPr lang="en-US" b="1" dirty="0">
                <a:latin typeface="Century Gothic" panose="020B0502020202020204" pitchFamily="34" charset="0"/>
              </a:rPr>
              <a:t>We can go to the Tim Hortons. </a:t>
            </a:r>
          </a:p>
          <a:p>
            <a:pPr marL="457200" lvl="1" indent="0">
              <a:buFont typeface="+mj-lt"/>
              <a:buNone/>
            </a:pPr>
            <a:r>
              <a:rPr lang="en-US" b="1" dirty="0">
                <a:latin typeface="Century Gothic" panose="020B0502020202020204" pitchFamily="34" charset="0"/>
              </a:rPr>
              <a:t>Let me know by tomorrow if you can come. </a:t>
            </a:r>
          </a:p>
          <a:p>
            <a:pPr marL="457200" lvl="1" indent="0">
              <a:buFont typeface="+mj-lt"/>
              <a:buNone/>
            </a:pPr>
            <a:r>
              <a:rPr lang="en-US" b="1" dirty="0">
                <a:latin typeface="Century Gothic" panose="020B0502020202020204" pitchFamily="34" charset="0"/>
              </a:rPr>
              <a:t>LEARNER NAME </a:t>
            </a:r>
          </a:p>
          <a:p>
            <a:pPr marL="457200" lvl="1" indent="0">
              <a:buFont typeface="+mj-lt"/>
              <a:buNone/>
            </a:pPr>
            <a:r>
              <a:rPr lang="en-US" b="1" dirty="0">
                <a:latin typeface="Century Gothic" panose="020B0502020202020204" pitchFamily="34" charset="0"/>
              </a:rPr>
              <a:t> </a:t>
            </a:r>
            <a:endParaRPr lang="en-US" b="0" dirty="0">
              <a:latin typeface="Century Gothic" panose="020B0502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u="sng" dirty="0">
                <a:latin typeface="Century Gothic" panose="020B0502020202020204" pitchFamily="34" charset="0"/>
              </a:rPr>
              <a:t>Message #2</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Hi NAMES OF THREE PEOPLE (connected to three different emails) </a:t>
            </a:r>
          </a:p>
          <a:p>
            <a:pPr lvl="1"/>
            <a:r>
              <a:rPr lang="en-US" b="1" dirty="0">
                <a:latin typeface="Century Gothic" panose="020B0502020202020204" pitchFamily="34" charset="0"/>
              </a:rPr>
              <a:t>Do you want to help me plan the staff party ? </a:t>
            </a:r>
          </a:p>
          <a:p>
            <a:pPr lvl="1"/>
            <a:r>
              <a:rPr lang="en-US" b="1" dirty="0">
                <a:latin typeface="Century Gothic" panose="020B0502020202020204" pitchFamily="34" charset="0"/>
              </a:rPr>
              <a:t>I need help. </a:t>
            </a:r>
          </a:p>
          <a:p>
            <a:pPr lvl="1"/>
            <a:r>
              <a:rPr lang="en-US" b="1" dirty="0">
                <a:latin typeface="Century Gothic" panose="020B0502020202020204" pitchFamily="34" charset="0"/>
              </a:rPr>
              <a:t>Please let me know before next Monday. </a:t>
            </a:r>
          </a:p>
          <a:p>
            <a:pPr lvl="1"/>
            <a:r>
              <a:rPr lang="en-US" b="1" dirty="0">
                <a:latin typeface="Century Gothic" panose="020B0502020202020204" pitchFamily="34" charset="0"/>
              </a:rPr>
              <a:t>Thank you.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LEARNER NAME </a:t>
            </a:r>
          </a:p>
          <a:p>
            <a:endParaRPr lang="en-US" b="0" dirty="0">
              <a:latin typeface="Century Gothic" panose="020B0502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u="sng" dirty="0">
                <a:latin typeface="Century Gothic" panose="020B0502020202020204" pitchFamily="34" charset="0"/>
              </a:rPr>
              <a:t>Message #3</a:t>
            </a:r>
          </a:p>
          <a:p>
            <a:pPr marL="457200" lvl="1" indent="0">
              <a:buFont typeface="+mj-lt"/>
              <a:buNone/>
            </a:pPr>
            <a:r>
              <a:rPr lang="en-US" b="1" dirty="0">
                <a:latin typeface="Century Gothic" panose="020B0502020202020204" pitchFamily="34" charset="0"/>
              </a:rPr>
              <a:t>Hi NAMES OF THREE PEOPLE (connected to three different emails) </a:t>
            </a:r>
          </a:p>
          <a:p>
            <a:pPr marL="457200" lvl="1" indent="0">
              <a:buFont typeface="+mj-lt"/>
              <a:buNone/>
            </a:pPr>
            <a:r>
              <a:rPr lang="en-US" b="1" dirty="0">
                <a:latin typeface="Century Gothic" panose="020B0502020202020204" pitchFamily="34" charset="0"/>
              </a:rPr>
              <a:t>I am making a staff Birthday list. </a:t>
            </a:r>
          </a:p>
          <a:p>
            <a:pPr marL="457200" lvl="1" indent="0">
              <a:buFont typeface="+mj-lt"/>
              <a:buNone/>
            </a:pPr>
            <a:r>
              <a:rPr lang="en-US" b="1" dirty="0">
                <a:latin typeface="Century Gothic" panose="020B0502020202020204" pitchFamily="34" charset="0"/>
              </a:rPr>
              <a:t>Then we can remember everyone’s birthday. </a:t>
            </a:r>
          </a:p>
          <a:p>
            <a:pPr marL="457200" lvl="1" indent="0">
              <a:buFont typeface="+mj-lt"/>
              <a:buNone/>
            </a:pPr>
            <a:r>
              <a:rPr lang="en-US" b="1" dirty="0">
                <a:latin typeface="Century Gothic" panose="020B0502020202020204" pitchFamily="34" charset="0"/>
              </a:rPr>
              <a:t>Please send me your birthday.</a:t>
            </a:r>
          </a:p>
          <a:p>
            <a:pPr marL="457200" lvl="1" indent="0">
              <a:buFont typeface="+mj-lt"/>
              <a:buNone/>
            </a:pPr>
            <a:r>
              <a:rPr lang="en-US" b="1" dirty="0">
                <a:latin typeface="Century Gothic" panose="020B0502020202020204" pitchFamily="34" charset="0"/>
              </a:rPr>
              <a:t>Thank you. </a:t>
            </a:r>
          </a:p>
          <a:p>
            <a:pPr marL="457200" lvl="1" indent="0">
              <a:buFont typeface="+mj-lt"/>
              <a:buNone/>
            </a:pPr>
            <a:r>
              <a:rPr lang="en-US" b="1" dirty="0">
                <a:latin typeface="Century Gothic" panose="020B0502020202020204" pitchFamily="34" charset="0"/>
              </a:rPr>
              <a:t>LEARNER NAME </a:t>
            </a:r>
          </a:p>
          <a:p>
            <a:endParaRPr lang="en-US" b="0" dirty="0">
              <a:latin typeface="Century Gothic" panose="020B0502020202020204" pitchFamily="34" charset="0"/>
            </a:endParaRPr>
          </a:p>
          <a:p>
            <a:r>
              <a:rPr lang="en-US"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 </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a Gmail app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Send the 3 messages above in a word document to the learner’s email. </a:t>
            </a:r>
          </a:p>
          <a:p>
            <a:pPr marL="181240" indent="-181240">
              <a:buFont typeface="Arial" panose="020B0604020202020204" pitchFamily="34" charset="0"/>
              <a:buChar char="•"/>
            </a:pPr>
            <a:r>
              <a:rPr lang="en-US" sz="1200" dirty="0">
                <a:latin typeface="Century Gothic" panose="020B0502020202020204" pitchFamily="34" charset="0"/>
              </a:rPr>
              <a:t>Have the learner / support person print it out for the learner to copy from. Or, have them open it electronically so it is in a window beside the email screen for the learner to copy from.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Have the support person do #1 and 2 under Preparation above. </a:t>
            </a: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b="1" dirty="0">
              <a:latin typeface="Century Gothic" panose="020B0502020202020204" pitchFamily="34" charset="0"/>
            </a:endParaRPr>
          </a:p>
          <a:p>
            <a:endParaRPr lang="en-US" b="0" dirty="0">
              <a:latin typeface="Century Gothic" panose="020B0502020202020204" pitchFamily="34" charset="0"/>
            </a:endParaRPr>
          </a:p>
          <a:p>
            <a:endParaRPr lang="en-US" b="0" dirty="0">
              <a:latin typeface="Century Gothic" panose="020B0502020202020204" pitchFamily="34" charset="0"/>
            </a:endParaRPr>
          </a:p>
          <a:p>
            <a:r>
              <a:rPr lang="en-US" b="1" dirty="0">
                <a:latin typeface="Century Gothic" panose="020B0502020202020204" pitchFamily="34" charset="0"/>
              </a:rPr>
              <a:t>************************************************************************************************************************************************</a:t>
            </a:r>
          </a:p>
          <a:p>
            <a:endParaRPr lang="en-US" b="1" dirty="0">
              <a:latin typeface="Century Gothic" panose="020B0502020202020204" pitchFamily="34" charset="0"/>
            </a:endParaRPr>
          </a:p>
          <a:p>
            <a:r>
              <a:rPr lang="en-US" b="1" dirty="0">
                <a:latin typeface="Century Gothic" panose="020B0502020202020204" pitchFamily="34" charset="0"/>
              </a:rPr>
              <a:t>PRACTICE</a:t>
            </a:r>
          </a:p>
          <a:p>
            <a:r>
              <a:rPr lang="en-US" b="1" dirty="0">
                <a:latin typeface="Century Gothic" panose="020B0502020202020204" pitchFamily="34" charset="0"/>
              </a:rPr>
              <a:t>Say to the Learner:</a:t>
            </a:r>
          </a:p>
          <a:p>
            <a:r>
              <a:rPr lang="en-US" b="0" i="1" dirty="0">
                <a:latin typeface="Century Gothic" panose="020B0502020202020204" pitchFamily="34" charset="0"/>
              </a:rPr>
              <a:t>Now it’s time to practice. </a:t>
            </a:r>
          </a:p>
          <a:p>
            <a:r>
              <a:rPr lang="en-US" b="0" i="1" dirty="0">
                <a:latin typeface="Century Gothic" panose="020B0502020202020204" pitchFamily="34" charset="0"/>
              </a:rPr>
              <a:t>We’re going to practice how to write and send an email to more than one person using “To”,  like in the video. </a:t>
            </a:r>
          </a:p>
          <a:p>
            <a:endParaRPr lang="en-US" b="0" dirty="0">
              <a:latin typeface="Century Gothic" panose="020B0502020202020204" pitchFamily="34" charset="0"/>
            </a:endParaRPr>
          </a:p>
          <a:p>
            <a:pPr defTabSz="966612">
              <a:defRPr/>
            </a:pPr>
            <a:r>
              <a:rPr lang="en-US" b="0" dirty="0">
                <a:latin typeface="Century Gothic" panose="020B0502020202020204" pitchFamily="34" charset="0"/>
              </a:rPr>
              <a:t>[After each of the following steps, wait for the learner to complete the step. Guide the learner as needed.]</a:t>
            </a:r>
          </a:p>
          <a:p>
            <a:r>
              <a:rPr lang="en-US" b="1" dirty="0">
                <a:latin typeface="Century Gothic" panose="020B0502020202020204" pitchFamily="34" charset="0"/>
              </a:rPr>
              <a:t>IMPORTANT: </a:t>
            </a:r>
          </a:p>
          <a:p>
            <a:r>
              <a:rPr lang="en-US" dirty="0">
                <a:latin typeface="Century Gothic" panose="020B0502020202020204" pitchFamily="34" charset="0"/>
              </a:rPr>
              <a:t>If the learner struggles to type, go back to the </a:t>
            </a:r>
            <a:r>
              <a:rPr lang="en-US" b="1" dirty="0">
                <a:latin typeface="Century Gothic" panose="020B0502020202020204" pitchFamily="34" charset="0"/>
              </a:rPr>
              <a:t>Digital Literacy Curriculum Resource </a:t>
            </a:r>
            <a:r>
              <a:rPr lang="en-US" dirty="0">
                <a:latin typeface="Century Gothic" panose="020B0502020202020204" pitchFamily="34" charset="0"/>
              </a:rPr>
              <a:t>and do </a:t>
            </a:r>
            <a:r>
              <a:rPr lang="en-US" b="1" dirty="0">
                <a:latin typeface="Century Gothic" panose="020B0502020202020204" pitchFamily="34" charset="0"/>
              </a:rPr>
              <a:t>Module 2-Keyboarding first.   </a:t>
            </a:r>
          </a:p>
          <a:p>
            <a:pPr defTabSz="966612">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Say to the Learner:</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You’re going to write a short email and send it to three coworkers for practice. Here are their email addresses. </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0" i="1" dirty="0">
                <a:latin typeface="Century Gothic" panose="020B0502020202020204" pitchFamily="34" charset="0"/>
              </a:rPr>
              <a:t>[Give them the small pieces of paper. See preparation above and go over the email addresses so they are clear.]</a:t>
            </a:r>
          </a:p>
          <a:p>
            <a:pPr marL="457200" marR="0" lvl="1" indent="0" algn="l" defTabSz="966612" rtl="0" eaLnBrk="1" fontAlgn="auto" latinLnBrk="0" hangingPunct="1">
              <a:lnSpc>
                <a:spcPct val="100000"/>
              </a:lnSpc>
              <a:spcBef>
                <a:spcPts val="0"/>
              </a:spcBef>
              <a:spcAft>
                <a:spcPts val="0"/>
              </a:spcAft>
              <a:buClrTx/>
              <a:buSzTx/>
              <a:buFont typeface="+mj-lt"/>
              <a:buNone/>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This is the message you are going to send. [Give them the paper with the message to copy as per “Preparation” above. ]</a:t>
            </a:r>
          </a:p>
          <a:p>
            <a:pPr marL="914400" lvl="2" indent="0">
              <a:buFont typeface="+mj-lt"/>
              <a:buNone/>
            </a:pPr>
            <a:r>
              <a:rPr lang="en-US" b="1" u="sng" dirty="0">
                <a:latin typeface="Century Gothic" panose="020B0502020202020204" pitchFamily="34" charset="0"/>
              </a:rPr>
              <a:t>Message #1</a:t>
            </a:r>
          </a:p>
          <a:p>
            <a:pPr marL="914400" lvl="2" indent="0">
              <a:buFont typeface="+mj-lt"/>
              <a:buNone/>
            </a:pPr>
            <a:r>
              <a:rPr lang="en-US" b="0" dirty="0">
                <a:latin typeface="Century Gothic" panose="020B0502020202020204" pitchFamily="34" charset="0"/>
              </a:rPr>
              <a:t>Hi NAMES OF THREE PEOPLE</a:t>
            </a:r>
          </a:p>
          <a:p>
            <a:pPr marL="914400" lvl="2" indent="0">
              <a:buFont typeface="+mj-lt"/>
              <a:buNone/>
            </a:pPr>
            <a:r>
              <a:rPr lang="en-US" b="0" dirty="0">
                <a:latin typeface="Century Gothic" panose="020B0502020202020204" pitchFamily="34" charset="0"/>
              </a:rPr>
              <a:t>Let’s get together for coffee after work on Thursday at 4 pm. </a:t>
            </a:r>
          </a:p>
          <a:p>
            <a:pPr marL="914400" lvl="2" indent="0">
              <a:buFont typeface="+mj-lt"/>
              <a:buNone/>
            </a:pPr>
            <a:r>
              <a:rPr lang="en-US" b="0" dirty="0">
                <a:latin typeface="Century Gothic" panose="020B0502020202020204" pitchFamily="34" charset="0"/>
              </a:rPr>
              <a:t>We can go to the Tim Hortons across the street. </a:t>
            </a:r>
          </a:p>
          <a:p>
            <a:pPr marL="914400" lvl="2" indent="0">
              <a:buFont typeface="+mj-lt"/>
              <a:buNone/>
            </a:pPr>
            <a:r>
              <a:rPr lang="en-US" b="0" dirty="0">
                <a:latin typeface="Century Gothic" panose="020B0502020202020204" pitchFamily="34" charset="0"/>
              </a:rPr>
              <a:t>Let me know by tomorrow if you can come. </a:t>
            </a:r>
          </a:p>
          <a:p>
            <a:pPr marL="914400" lvl="2" indent="0">
              <a:buFont typeface="+mj-lt"/>
              <a:buNone/>
            </a:pPr>
            <a:r>
              <a:rPr lang="en-US" b="0" dirty="0">
                <a:latin typeface="Century Gothic" panose="020B0502020202020204" pitchFamily="34" charset="0"/>
              </a:rPr>
              <a:t>LEARNER NAME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After you sign into your email, what do you click first? </a:t>
            </a:r>
            <a:r>
              <a:rPr lang="en-US" b="1" i="1" dirty="0">
                <a:latin typeface="Century Gothic" panose="020B0502020202020204" pitchFamily="34" charset="0"/>
              </a:rPr>
              <a:t>Answer:</a:t>
            </a:r>
            <a:r>
              <a:rPr lang="en-US" b="0" i="1" dirty="0">
                <a:latin typeface="Century Gothic" panose="020B0502020202020204" pitchFamily="34" charset="0"/>
              </a:rPr>
              <a:t> Click on “Compose”</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0" i="1" dirty="0">
                <a:latin typeface="Century Gothic" panose="020B0502020202020204" pitchFamily="34" charset="0"/>
              </a:rPr>
              <a:t>So do that now: Find Compose and click on it. </a:t>
            </a:r>
          </a:p>
          <a:p>
            <a:pPr marL="302066" indent="-302066" defTabSz="966612">
              <a:buFont typeface="+mj-lt"/>
              <a:buAutoNum type="arabicPeriod"/>
              <a:defRPr/>
            </a:pPr>
            <a:endParaRPr lang="en-US" sz="120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You are sending the email to three coworkers. You want each of them to reply. Where do you type each addresses ? </a:t>
            </a:r>
            <a:r>
              <a:rPr lang="en-US" b="1" i="1" dirty="0">
                <a:latin typeface="Century Gothic" panose="020B0502020202020204" pitchFamily="34" charset="0"/>
              </a:rPr>
              <a:t>Answer:</a:t>
            </a:r>
            <a:r>
              <a:rPr lang="en-US" b="0" i="1" dirty="0">
                <a:latin typeface="Century Gothic" panose="020B0502020202020204" pitchFamily="34" charset="0"/>
              </a:rPr>
              <a:t> all of them go in the “To” field/ box. </a:t>
            </a:r>
          </a:p>
          <a:p>
            <a:pPr marL="228600" indent="-228600">
              <a:buFont typeface="+mj-lt"/>
              <a:buAutoNum type="arabicPeriod"/>
            </a:pPr>
            <a:r>
              <a:rPr lang="en-US" b="0" i="1" dirty="0">
                <a:latin typeface="Century Gothic" panose="020B0502020202020204" pitchFamily="34" charset="0"/>
              </a:rPr>
              <a:t>Show me that box.</a:t>
            </a:r>
          </a:p>
          <a:p>
            <a:pPr marL="228600" indent="-228600">
              <a:buFont typeface="+mj-lt"/>
              <a:buAutoNum type="arabicPeriod"/>
            </a:pPr>
            <a:r>
              <a:rPr lang="en-US" b="0" i="1" dirty="0">
                <a:latin typeface="Century Gothic" panose="020B0502020202020204" pitchFamily="34" charset="0"/>
              </a:rPr>
              <a:t>Now, enter the three email addresses. Press “Enter” on the keyboard after each one. </a:t>
            </a:r>
          </a:p>
          <a:p>
            <a:pPr marL="457200" lvl="1" indent="0">
              <a:buFont typeface="+mj-lt"/>
              <a:buNone/>
            </a:pPr>
            <a:endParaRPr lang="en-US" b="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Next, enter the Subject. You can put “Get together on Thursday after work?”</a:t>
            </a:r>
          </a:p>
          <a:p>
            <a:pPr marL="228600" indent="-228600">
              <a:buFont typeface="+mj-lt"/>
              <a:buAutoNum type="arabicPeriod"/>
            </a:pPr>
            <a:endParaRPr lang="en-US" b="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Now type the message. [Refer them to the paper already given]</a:t>
            </a:r>
          </a:p>
          <a:p>
            <a:pPr marL="685800" lvl="1" indent="-228600">
              <a:buFont typeface="+mj-lt"/>
              <a:buAutoNum type="arabicPeriod"/>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You finished the message. What do you do before you send it? </a:t>
            </a:r>
            <a:r>
              <a:rPr lang="en-US" b="1" i="1" dirty="0">
                <a:latin typeface="Century Gothic" panose="020B0502020202020204" pitchFamily="34" charset="0"/>
              </a:rPr>
              <a:t>Answer:</a:t>
            </a:r>
            <a:r>
              <a:rPr lang="en-US" b="0" i="1" dirty="0">
                <a:latin typeface="Century Gothic" panose="020B0502020202020204" pitchFamily="34" charset="0"/>
              </a:rPr>
              <a:t> Double check it is complete. Check the following are all correct:  email address, subject and the message</a:t>
            </a:r>
          </a:p>
          <a:p>
            <a:pPr marL="228600" lvl="0" indent="-228600">
              <a:buFont typeface="+mj-lt"/>
              <a:buAutoNum type="arabicPeriod"/>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Now send the message. (click “Send”) </a:t>
            </a:r>
          </a:p>
          <a:p>
            <a:pPr marL="228600" lvl="0" indent="-228600">
              <a:buFont typeface="+mj-lt"/>
              <a:buAutoNum type="arabicPeriod"/>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Let’s check the message was sent ok. How do you do that? Do you remember? Show me. </a:t>
            </a:r>
          </a:p>
          <a:p>
            <a:pPr marL="457200" lvl="1" indent="0">
              <a:buFont typeface="+mj-lt"/>
              <a:buNone/>
            </a:pPr>
            <a:r>
              <a:rPr lang="en-US" b="1" i="1" dirty="0">
                <a:latin typeface="Century Gothic" panose="020B0502020202020204" pitchFamily="34" charset="0"/>
              </a:rPr>
              <a:t>Answer</a:t>
            </a:r>
            <a:r>
              <a:rPr lang="en-US" b="0" i="1" dirty="0">
                <a:latin typeface="Century Gothic" panose="020B0502020202020204" pitchFamily="34" charset="0"/>
              </a:rPr>
              <a:t>: Go to the “Sent” folder/ Click on the “Sent” icon and see if the message is there.</a:t>
            </a:r>
          </a:p>
          <a:p>
            <a:pPr marL="457200" lvl="1" indent="0">
              <a:buFont typeface="+mj-lt"/>
              <a:buNone/>
            </a:pPr>
            <a:r>
              <a:rPr lang="en-US" b="0" i="1" dirty="0">
                <a:latin typeface="Century Gothic" panose="020B0502020202020204" pitchFamily="34" charset="0"/>
              </a:rPr>
              <a:t>Is the message there? Great! You sent it successfully. </a:t>
            </a:r>
          </a:p>
          <a:p>
            <a:pPr marL="0" lvl="0" indent="0">
              <a:buFont typeface="+mj-lt"/>
              <a:buNone/>
            </a:pPr>
            <a:endParaRPr lang="en-US" b="0" dirty="0">
              <a:latin typeface="Century Gothic" panose="020B0502020202020204" pitchFamily="34" charset="0"/>
            </a:endParaRPr>
          </a:p>
          <a:p>
            <a:pPr marL="0" lvl="0" indent="0">
              <a:buFont typeface="+mj-lt"/>
              <a:buNone/>
            </a:pPr>
            <a:r>
              <a:rPr lang="en-US" b="1" dirty="0">
                <a:latin typeface="Century Gothic" panose="020B0502020202020204" pitchFamily="34" charset="0"/>
              </a:rPr>
              <a:t>REPEAT THE PRACTICE</a:t>
            </a:r>
          </a:p>
          <a:p>
            <a:pPr marL="0" lvl="0" indent="0">
              <a:buFont typeface="+mj-lt"/>
              <a:buNone/>
            </a:pPr>
            <a:r>
              <a:rPr lang="en-US" b="0" dirty="0">
                <a:latin typeface="Century Gothic" panose="020B0502020202020204" pitchFamily="34" charset="0"/>
              </a:rPr>
              <a:t>Repeat the above at least three times. </a:t>
            </a:r>
          </a:p>
          <a:p>
            <a:pPr marL="0" lvl="0" indent="0">
              <a:buFont typeface="+mj-lt"/>
              <a:buNone/>
            </a:pPr>
            <a:r>
              <a:rPr lang="en-US" b="0" dirty="0">
                <a:latin typeface="Century Gothic" panose="020B0502020202020204" pitchFamily="34" charset="0"/>
              </a:rPr>
              <a:t>Have the learner send three different short messages. See “Preparation” above for other messages.  </a:t>
            </a:r>
          </a:p>
          <a:p>
            <a:pPr marL="302066" indent="-302066" defTabSz="966612">
              <a:buFont typeface="Arial" panose="020B0604020202020204" pitchFamily="34" charset="0"/>
              <a:buChar char="•"/>
              <a:defRPr/>
            </a:pPr>
            <a:endParaRPr lang="en-US" sz="1200" dirty="0">
              <a:latin typeface="Century Gothic" panose="020B0502020202020204" pitchFamily="34" charset="0"/>
            </a:endParaRPr>
          </a:p>
          <a:p>
            <a:pPr marL="302066" indent="-302066" defTabSz="966612">
              <a:buFont typeface="Arial" panose="020B0604020202020204" pitchFamily="34" charset="0"/>
              <a:buChar char="•"/>
              <a:defRPr/>
            </a:pPr>
            <a:endParaRPr lang="en-US" sz="1200" dirty="0">
              <a:latin typeface="Century Gothic" panose="020B0502020202020204" pitchFamily="34" charset="0"/>
            </a:endParaRPr>
          </a:p>
          <a:p>
            <a:pPr marL="0" indent="0" defTabSz="966612">
              <a:buFont typeface="Arial" panose="020B0604020202020204" pitchFamily="34" charset="0"/>
              <a:buNone/>
              <a:defRPr/>
            </a:pPr>
            <a:r>
              <a:rPr lang="en-US" b="1" u="none" dirty="0">
                <a:effectLst/>
                <a:latin typeface="Century Gothic" panose="020B0502020202020204" pitchFamily="34" charset="0"/>
              </a:rPr>
              <a:t>CHECK THE LEARNER’S SKILLS:  </a:t>
            </a:r>
          </a:p>
          <a:p>
            <a:pPr marL="0" indent="0" defTabSz="966612">
              <a:buFont typeface="Arial" panose="020B0604020202020204" pitchFamily="34" charset="0"/>
              <a:buNone/>
              <a:defRPr/>
            </a:pPr>
            <a:r>
              <a:rPr lang="en-US" dirty="0">
                <a:effectLst/>
                <a:latin typeface="Century Gothic" panose="020B0502020202020204" pitchFamily="34" charset="0"/>
              </a:rPr>
              <a:t>Have the learner show you they can do the skills at least three times without support. </a:t>
            </a:r>
          </a:p>
          <a:p>
            <a:pPr marL="302066" indent="-302066" defTabSz="966612">
              <a:buFont typeface="Arial" panose="020B0604020202020204" pitchFamily="34" charset="0"/>
              <a:buChar char="•"/>
              <a:defRPr/>
            </a:pPr>
            <a:endParaRPr lang="en-US" sz="1200" dirty="0">
              <a:latin typeface="Century Gothic" panose="020B0502020202020204" pitchFamily="34" charset="0"/>
            </a:endParaRP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25</a:t>
            </a:fld>
            <a:endParaRPr lang="en-US" dirty="0"/>
          </a:p>
        </p:txBody>
      </p:sp>
    </p:spTree>
    <p:extLst>
      <p:ext uri="{BB962C8B-B14F-4D97-AF65-F5344CB8AC3E}">
        <p14:creationId xmlns:p14="http://schemas.microsoft.com/office/powerpoint/2010/main" val="1800190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200" b="1" dirty="0">
              <a:latin typeface="Century Gothic" panose="020B0502020202020204" pitchFamily="34" charset="0"/>
            </a:endParaRPr>
          </a:p>
          <a:p>
            <a:pPr marL="0" indent="0">
              <a:buFont typeface="Arial" panose="020B0604020202020204" pitchFamily="34" charset="0"/>
              <a:buNone/>
            </a:pPr>
            <a:r>
              <a:rPr lang="en-US" sz="1200" b="1" dirty="0">
                <a:highlight>
                  <a:srgbClr val="FFFF00"/>
                </a:highlight>
                <a:latin typeface="Century Gothic" panose="020B0502020202020204" pitchFamily="34" charset="0"/>
              </a:rPr>
              <a:t>Total Video length:</a:t>
            </a:r>
            <a:r>
              <a:rPr lang="en-US" sz="1200" b="0" dirty="0">
                <a:highlight>
                  <a:srgbClr val="FFFF00"/>
                </a:highlight>
                <a:latin typeface="Century Gothic" panose="020B0502020202020204" pitchFamily="34" charset="0"/>
              </a:rPr>
              <a:t> </a:t>
            </a:r>
            <a:r>
              <a:rPr lang="en-US" sz="1200" b="0" dirty="0">
                <a:latin typeface="Century Gothic" panose="020B0502020202020204" pitchFamily="34" charset="0"/>
              </a:rPr>
              <a:t>Write and Send an Email to More than One Person: </a:t>
            </a:r>
            <a:r>
              <a:rPr lang="en-US" sz="1200" b="1" dirty="0">
                <a:latin typeface="Century Gothic" panose="020B0502020202020204" pitchFamily="34" charset="0"/>
              </a:rPr>
              <a:t>5:27 mins</a:t>
            </a:r>
          </a:p>
          <a:p>
            <a:pPr marL="0" indent="0">
              <a:buFont typeface="Arial" panose="020B0604020202020204" pitchFamily="34" charset="0"/>
              <a:buNone/>
            </a:pPr>
            <a:endParaRPr lang="en-US" sz="1200" b="1"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Part B:</a:t>
            </a:r>
            <a:r>
              <a:rPr lang="en-US" b="0" dirty="0">
                <a:latin typeface="Century Gothic" panose="020B0502020202020204" pitchFamily="34" charset="0"/>
              </a:rPr>
              <a:t> Use “Cc” : 2:18-5:27 mins 	</a:t>
            </a:r>
            <a:r>
              <a:rPr lang="en-US" b="1" dirty="0">
                <a:latin typeface="Century Gothic" panose="020B0502020202020204" pitchFamily="34" charset="0"/>
              </a:rPr>
              <a:t>[3:09 mins] </a:t>
            </a:r>
          </a:p>
          <a:p>
            <a:pPr defTabSz="966612">
              <a:defRPr/>
            </a:pPr>
            <a:endParaRPr lang="en-US" sz="1200" b="1"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Say to the Learner: </a:t>
            </a:r>
          </a:p>
          <a:p>
            <a:pPr defTabSz="966612">
              <a:defRPr/>
            </a:pPr>
            <a:r>
              <a:rPr lang="en-US" sz="1200" b="0" i="1" dirty="0">
                <a:latin typeface="Century Gothic" panose="020B0502020202020204" pitchFamily="34" charset="0"/>
              </a:rPr>
              <a:t>So, now, let’s watch another way to write and send an email to more than one person. </a:t>
            </a:r>
          </a:p>
          <a:p>
            <a:pPr defTabSz="966612">
              <a:defRPr/>
            </a:pPr>
            <a:r>
              <a:rPr lang="en-US" sz="1200" b="0" i="1" dirty="0">
                <a:latin typeface="Century Gothic" panose="020B0502020202020204" pitchFamily="34" charset="0"/>
              </a:rPr>
              <a:t>This time, using “Cc”.  </a:t>
            </a:r>
            <a:r>
              <a:rPr lang="en-US" sz="1200" b="1" i="1" dirty="0">
                <a:latin typeface="Century Gothic" panose="020B0502020202020204" pitchFamily="34" charset="0"/>
              </a:rPr>
              <a:t> </a:t>
            </a:r>
          </a:p>
          <a:p>
            <a:pPr defTabSz="966612">
              <a:defRPr/>
            </a:pPr>
            <a:endParaRPr lang="en-US" sz="1200" b="1" dirty="0">
              <a:latin typeface="Century Gothic" panose="020B0502020202020204" pitchFamily="34" charset="0"/>
            </a:endParaRPr>
          </a:p>
          <a:p>
            <a:r>
              <a:rPr lang="en-US" sz="1200" b="1" strike="noStrike" dirty="0">
                <a:latin typeface="Century Gothic" panose="020B0502020202020204" pitchFamily="34" charset="0"/>
              </a:rPr>
              <a:t>Instructions for the Tutor: </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PLAY icon in the slide to open the video lesson.</a:t>
            </a:r>
            <a:r>
              <a:rPr lang="en-US" sz="1200" b="0" i="0" dirty="0">
                <a:solidFill>
                  <a:srgbClr val="444444"/>
                </a:solidFill>
                <a:effectLst/>
                <a:latin typeface="Century Gothic" panose="020B0502020202020204" pitchFamily="34" charset="0"/>
              </a:rPr>
              <a:t>​</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this link to the YouTube video if the link in the slide doesn’t work: </a:t>
            </a:r>
            <a:r>
              <a:rPr lang="en-US" sz="1200" b="0" i="0" dirty="0">
                <a:solidFill>
                  <a:srgbClr val="444444"/>
                </a:solidFill>
                <a:effectLst/>
                <a:latin typeface="Century Gothic" panose="020B0502020202020204" pitchFamily="34" charset="0"/>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1" strike="noStrike" dirty="0">
                <a:latin typeface="Century Gothic" panose="020B0502020202020204" pitchFamily="34" charset="0"/>
              </a:rPr>
              <a:t>https://youtu.be/bTiz3WQkB-k</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200" strike="noStrike" dirty="0">
              <a:latin typeface="Century Gothic" panose="020B0502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strike="noStrike" dirty="0">
                <a:latin typeface="Century Gothic" panose="020B0502020202020204" pitchFamily="34" charset="0"/>
              </a:rPr>
              <a:t>Cue the video.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sz="1200" dirty="0">
                <a:latin typeface="Century Gothic" panose="020B0502020202020204" pitchFamily="34" charset="0"/>
              </a:rPr>
              <a:t>Then have learner do Practice-Part Two B</a:t>
            </a:r>
          </a:p>
          <a:p>
            <a:endParaRPr lang="en-US" sz="1200" dirty="0">
              <a:latin typeface="Century Gothic" panose="020B0502020202020204" pitchFamily="34" charset="0"/>
            </a:endParaRPr>
          </a:p>
          <a:p>
            <a:pPr marL="181240" indent="-181240">
              <a:buFont typeface="Arial" panose="020B0604020202020204" pitchFamily="34" charset="0"/>
              <a:buChar char="•"/>
            </a:pPr>
            <a:r>
              <a:rPr lang="en-US" sz="1200"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sz="1200" dirty="0">
                <a:latin typeface="Century Gothic" panose="020B0502020202020204" pitchFamily="34" charset="0"/>
              </a:rPr>
              <a:t>Play the lesson a bit and check the learner can hear it ok before playing the whole video. </a:t>
            </a:r>
          </a:p>
          <a:p>
            <a:endParaRPr lang="en-US" sz="1200" b="1" dirty="0">
              <a:latin typeface="Century Gothic" panose="020B0502020202020204" pitchFamily="34" charset="0"/>
            </a:endParaRP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26</a:t>
            </a:fld>
            <a:endParaRPr lang="en-US" dirty="0"/>
          </a:p>
        </p:txBody>
      </p:sp>
    </p:spTree>
    <p:extLst>
      <p:ext uri="{BB962C8B-B14F-4D97-AF65-F5344CB8AC3E}">
        <p14:creationId xmlns:p14="http://schemas.microsoft.com/office/powerpoint/2010/main" val="2933854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lang="en-US" sz="1200" b="0" dirty="0">
              <a:latin typeface="Century Gothic" panose="020B0502020202020204" pitchFamily="34" charset="0"/>
            </a:endParaRP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Check understanding - ask the learner as you demonstrate on your computer. </a:t>
            </a:r>
          </a:p>
          <a:p>
            <a:pPr defTabSz="966612">
              <a:defRPr/>
            </a:pPr>
            <a:r>
              <a:rPr lang="en-US" dirty="0">
                <a:latin typeface="Century Gothic" panose="020B0502020202020204" pitchFamily="34" charset="0"/>
              </a:rPr>
              <a:t>Ask these comprehension check questions or others to check understanding:</a:t>
            </a: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[Write and Send an Email to More than One Person-Part A: Use “Cc” ]</a:t>
            </a: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Say to the Learner: </a:t>
            </a:r>
          </a:p>
          <a:p>
            <a:pPr marL="171450" indent="-171450" defTabSz="966612">
              <a:buFont typeface="Arial" panose="020B0604020202020204" pitchFamily="34" charset="0"/>
              <a:buChar char="•"/>
              <a:defRPr/>
            </a:pPr>
            <a:r>
              <a:rPr lang="en-US" b="0" i="1" dirty="0">
                <a:latin typeface="Century Gothic" panose="020B0502020202020204" pitchFamily="34" charset="0"/>
              </a:rPr>
              <a:t>In the video example, which two people do they send the email to? </a:t>
            </a:r>
            <a:r>
              <a:rPr lang="en-US" b="1" i="1" dirty="0">
                <a:latin typeface="Century Gothic" panose="020B0502020202020204" pitchFamily="34" charset="0"/>
              </a:rPr>
              <a:t>Answer:</a:t>
            </a:r>
            <a:r>
              <a:rPr lang="en-US" b="0" i="1" dirty="0">
                <a:latin typeface="Century Gothic" panose="020B0502020202020204" pitchFamily="34" charset="0"/>
              </a:rPr>
              <a:t> the coworker Zara and the boss. </a:t>
            </a:r>
          </a:p>
          <a:p>
            <a:pPr marL="171450" indent="-171450" defTabSz="966612">
              <a:buFont typeface="Arial" panose="020B0604020202020204" pitchFamily="34" charset="0"/>
              <a:buChar char="•"/>
              <a:defRPr/>
            </a:pPr>
            <a:r>
              <a:rPr lang="en-US" b="0" i="1" dirty="0">
                <a:latin typeface="Century Gothic" panose="020B0502020202020204" pitchFamily="34" charset="0"/>
              </a:rPr>
              <a:t>Whose email address goes in the “To” box? </a:t>
            </a:r>
            <a:r>
              <a:rPr lang="en-US" b="1" i="1" dirty="0">
                <a:latin typeface="Century Gothic" panose="020B0502020202020204" pitchFamily="34" charset="0"/>
              </a:rPr>
              <a:t>Answer:</a:t>
            </a:r>
            <a:r>
              <a:rPr lang="en-US" b="0" i="1" dirty="0">
                <a:latin typeface="Century Gothic" panose="020B0502020202020204" pitchFamily="34" charset="0"/>
              </a:rPr>
              <a:t> Coworker Zara’s email address</a:t>
            </a:r>
          </a:p>
          <a:p>
            <a:pPr marL="171450" indent="-171450" defTabSz="966612">
              <a:buFont typeface="Arial" panose="020B0604020202020204" pitchFamily="34" charset="0"/>
              <a:buChar char="•"/>
              <a:defRPr/>
            </a:pPr>
            <a:r>
              <a:rPr lang="en-US" b="0" i="1" dirty="0">
                <a:latin typeface="Century Gothic" panose="020B0502020202020204" pitchFamily="34" charset="0"/>
              </a:rPr>
              <a:t>Whose email address goes in the “Cc” box? </a:t>
            </a:r>
            <a:r>
              <a:rPr lang="en-US" b="1" i="1" dirty="0">
                <a:latin typeface="Century Gothic" panose="020B0502020202020204" pitchFamily="34" charset="0"/>
              </a:rPr>
              <a:t>Answer</a:t>
            </a:r>
            <a:r>
              <a:rPr lang="en-US" b="0" i="1" dirty="0">
                <a:latin typeface="Century Gothic" panose="020B0502020202020204" pitchFamily="34" charset="0"/>
              </a:rPr>
              <a:t>: The boss’s email address.  </a:t>
            </a:r>
          </a:p>
          <a:p>
            <a:pPr marL="171450" indent="-171450" defTabSz="966612">
              <a:buFont typeface="Arial" panose="020B0604020202020204" pitchFamily="34" charset="0"/>
              <a:buChar char="•"/>
              <a:defRPr/>
            </a:pPr>
            <a:r>
              <a:rPr lang="en-US" b="0" i="1" dirty="0">
                <a:latin typeface="Century Gothic" panose="020B0502020202020204" pitchFamily="34" charset="0"/>
              </a:rPr>
              <a:t>Why does the boss’s email address go in the “Cc” box? </a:t>
            </a:r>
            <a:r>
              <a:rPr lang="en-US" b="1" i="1" dirty="0">
                <a:latin typeface="Century Gothic" panose="020B0502020202020204" pitchFamily="34" charset="0"/>
              </a:rPr>
              <a:t>Answer:</a:t>
            </a:r>
            <a:r>
              <a:rPr lang="en-US" b="0" i="1" dirty="0">
                <a:latin typeface="Century Gothic" panose="020B0502020202020204" pitchFamily="34" charset="0"/>
              </a:rPr>
              <a:t> you want to let the boss know you emailed your coworker Zara but the boss does not need to reply, only Zara needs to reply.</a:t>
            </a:r>
          </a:p>
          <a:p>
            <a:pPr marL="171450" indent="-171450" defTabSz="966612">
              <a:buFont typeface="Arial" panose="020B0604020202020204" pitchFamily="34" charset="0"/>
              <a:buChar char="•"/>
              <a:defRPr/>
            </a:pPr>
            <a:r>
              <a:rPr lang="en-US" b="0" i="1" dirty="0">
                <a:latin typeface="Century Gothic" panose="020B0502020202020204" pitchFamily="34" charset="0"/>
              </a:rPr>
              <a:t>When do we use Cc? </a:t>
            </a:r>
            <a:r>
              <a:rPr lang="en-US" b="1" i="1" dirty="0">
                <a:latin typeface="Century Gothic" panose="020B0502020202020204" pitchFamily="34" charset="0"/>
              </a:rPr>
              <a:t>Answer</a:t>
            </a:r>
            <a:r>
              <a:rPr lang="en-US" b="0" i="1" dirty="0">
                <a:latin typeface="Century Gothic" panose="020B0502020202020204" pitchFamily="34" charset="0"/>
              </a:rPr>
              <a:t>: When we need to send an email to more than one person so both people get it/ read it but only one person needs to reply.</a:t>
            </a:r>
          </a:p>
          <a:p>
            <a:pPr marL="171450" indent="-171450" defTabSz="966612">
              <a:buFont typeface="Arial" panose="020B0604020202020204" pitchFamily="34" charset="0"/>
              <a:buChar char="•"/>
              <a:defRPr/>
            </a:pPr>
            <a:endParaRPr lang="en-US" b="0" i="1" dirty="0">
              <a:latin typeface="Century Gothic" panose="020B0502020202020204" pitchFamily="34" charset="0"/>
            </a:endParaRPr>
          </a:p>
          <a:p>
            <a:pPr marL="171450" indent="-171450" defTabSz="966612">
              <a:buFont typeface="Arial" panose="020B0604020202020204" pitchFamily="34" charset="0"/>
              <a:buChar char="•"/>
              <a:defRPr/>
            </a:pPr>
            <a:r>
              <a:rPr lang="en-US" b="0" i="1" dirty="0">
                <a:latin typeface="Century Gothic" panose="020B0502020202020204" pitchFamily="34" charset="0"/>
              </a:rPr>
              <a:t>What is the subject of the email in the video? </a:t>
            </a:r>
            <a:r>
              <a:rPr lang="en-US" b="1" i="1" dirty="0">
                <a:latin typeface="Century Gothic" panose="020B0502020202020204" pitchFamily="34" charset="0"/>
              </a:rPr>
              <a:t>Answer:</a:t>
            </a:r>
            <a:r>
              <a:rPr lang="en-US" b="0" i="1" dirty="0">
                <a:latin typeface="Century Gothic" panose="020B0502020202020204" pitchFamily="34" charset="0"/>
              </a:rPr>
              <a:t> Change Shifts on Friday? </a:t>
            </a:r>
          </a:p>
          <a:p>
            <a:pPr marL="171450" indent="-171450" defTabSz="966612">
              <a:buFont typeface="Arial" panose="020B0604020202020204" pitchFamily="34" charset="0"/>
              <a:buChar char="•"/>
              <a:defRPr/>
            </a:pPr>
            <a:r>
              <a:rPr lang="en-US" b="0" i="1" dirty="0">
                <a:latin typeface="Century Gothic" panose="020B0502020202020204" pitchFamily="34" charset="0"/>
              </a:rPr>
              <a:t>What is important to do before you send the email? </a:t>
            </a:r>
            <a:r>
              <a:rPr lang="en-US" b="1" i="1" dirty="0">
                <a:latin typeface="Century Gothic" panose="020B0502020202020204" pitchFamily="34" charset="0"/>
              </a:rPr>
              <a:t>Answer</a:t>
            </a:r>
            <a:r>
              <a:rPr lang="en-US" b="0" i="1" dirty="0">
                <a:latin typeface="Century Gothic" panose="020B0502020202020204" pitchFamily="34" charset="0"/>
              </a:rPr>
              <a:t>: Check it is complete. To do things correctly but also to look good to the boss. </a:t>
            </a:r>
          </a:p>
          <a:p>
            <a:pPr marL="171450" indent="-171450" defTabSz="966612">
              <a:buFont typeface="Arial" panose="020B0604020202020204" pitchFamily="34" charset="0"/>
              <a:buChar char="•"/>
              <a:defRPr/>
            </a:pPr>
            <a:r>
              <a:rPr lang="en-US" b="0" i="1" dirty="0">
                <a:latin typeface="Century Gothic" panose="020B0502020202020204" pitchFamily="34" charset="0"/>
              </a:rPr>
              <a:t>Show me where you click to send the message. </a:t>
            </a:r>
            <a:r>
              <a:rPr lang="en-US" b="1" i="1" dirty="0">
                <a:latin typeface="Century Gothic" panose="020B0502020202020204" pitchFamily="34" charset="0"/>
              </a:rPr>
              <a:t>Answer</a:t>
            </a:r>
            <a:r>
              <a:rPr lang="en-US" b="0" i="1" dirty="0">
                <a:latin typeface="Century Gothic" panose="020B0502020202020204" pitchFamily="34" charset="0"/>
              </a:rPr>
              <a:t>: Send (icon) </a:t>
            </a:r>
          </a:p>
          <a:p>
            <a:pPr marL="171450" indent="-171450" defTabSz="966612">
              <a:buFont typeface="Arial" panose="020B0604020202020204" pitchFamily="34" charset="0"/>
              <a:buChar char="•"/>
              <a:defRPr/>
            </a:pPr>
            <a:endParaRPr lang="en-US" b="0" i="1" dirty="0">
              <a:latin typeface="Century Gothic" panose="020B0502020202020204" pitchFamily="34" charset="0"/>
            </a:endParaRPr>
          </a:p>
          <a:p>
            <a:pPr marL="171450" indent="-171450" defTabSz="966612">
              <a:buFont typeface="Arial" panose="020B0604020202020204" pitchFamily="34" charset="0"/>
              <a:buChar char="•"/>
              <a:defRPr/>
            </a:pPr>
            <a:r>
              <a:rPr lang="en-US" b="0" i="1" dirty="0">
                <a:latin typeface="Century Gothic" panose="020B0502020202020204" pitchFamily="34" charset="0"/>
              </a:rPr>
              <a:t>Is it important to check you sent the message ok</a:t>
            </a:r>
            <a:r>
              <a:rPr lang="en-US" b="1" i="1" dirty="0">
                <a:latin typeface="Century Gothic" panose="020B0502020202020204" pitchFamily="34" charset="0"/>
              </a:rPr>
              <a:t>? Answer</a:t>
            </a:r>
            <a:r>
              <a:rPr lang="en-US" b="0" i="1" dirty="0">
                <a:latin typeface="Century Gothic" panose="020B0502020202020204" pitchFamily="34" charset="0"/>
              </a:rPr>
              <a:t>: yes </a:t>
            </a:r>
          </a:p>
          <a:p>
            <a:pPr marL="171450" indent="-171450" defTabSz="966612">
              <a:buFont typeface="Arial" panose="020B0604020202020204" pitchFamily="34" charset="0"/>
              <a:buChar char="•"/>
              <a:defRPr/>
            </a:pPr>
            <a:r>
              <a:rPr lang="en-US" b="0" i="1" dirty="0">
                <a:latin typeface="Century Gothic" panose="020B0502020202020204" pitchFamily="34" charset="0"/>
              </a:rPr>
              <a:t>How do you check you sent it ok? </a:t>
            </a:r>
            <a:r>
              <a:rPr lang="en-US" b="1" i="1" dirty="0">
                <a:latin typeface="Century Gothic" panose="020B0502020202020204" pitchFamily="34" charset="0"/>
              </a:rPr>
              <a:t>Answer:</a:t>
            </a:r>
            <a:r>
              <a:rPr lang="en-US" b="0" i="1" dirty="0">
                <a:latin typeface="Century Gothic" panose="020B0502020202020204" pitchFamily="34" charset="0"/>
              </a:rPr>
              <a:t> Click on the Sent icon/ folder, then see if the message is there. </a:t>
            </a:r>
          </a:p>
          <a:p>
            <a:pPr marL="171450" indent="-171450" defTabSz="966612">
              <a:buFont typeface="Arial" panose="020B0604020202020204" pitchFamily="34" charset="0"/>
              <a:buChar char="•"/>
              <a:defRPr/>
            </a:pPr>
            <a:r>
              <a:rPr lang="en-US" b="0" i="1" dirty="0">
                <a:latin typeface="Century Gothic" panose="020B0502020202020204" pitchFamily="34" charset="0"/>
              </a:rPr>
              <a:t>Or </a:t>
            </a:r>
          </a:p>
          <a:p>
            <a:pPr marL="171450" indent="-171450" defTabSz="966612">
              <a:buFont typeface="Arial" panose="020B0604020202020204" pitchFamily="34" charset="0"/>
              <a:buChar char="•"/>
              <a:defRPr/>
            </a:pPr>
            <a:r>
              <a:rPr lang="en-US" b="0" i="1" dirty="0">
                <a:latin typeface="Century Gothic" panose="020B0502020202020204" pitchFamily="34" charset="0"/>
              </a:rPr>
              <a:t>How do you know if you sent the email successfully? </a:t>
            </a:r>
            <a:r>
              <a:rPr lang="en-US" b="1" i="1" dirty="0">
                <a:latin typeface="Century Gothic" panose="020B0502020202020204" pitchFamily="34" charset="0"/>
              </a:rPr>
              <a:t>Answer: </a:t>
            </a:r>
            <a:r>
              <a:rPr lang="en-US" b="0" i="1" dirty="0">
                <a:latin typeface="Century Gothic" panose="020B0502020202020204" pitchFamily="34" charset="0"/>
              </a:rPr>
              <a:t>Check the Sent folder / Click on the Sent icon and check the email is there. </a:t>
            </a:r>
          </a:p>
          <a:p>
            <a:pPr marL="171450" indent="-171450" defTabSz="966612">
              <a:buFont typeface="Arial" panose="020B0604020202020204" pitchFamily="34" charset="0"/>
              <a:buChar char="•"/>
              <a:defRPr/>
            </a:pPr>
            <a:r>
              <a:rPr lang="en-US" b="0" i="1" dirty="0">
                <a:latin typeface="Century Gothic" panose="020B0502020202020204" pitchFamily="34" charset="0"/>
              </a:rPr>
              <a:t>Who do you expect to reply? Both the boss and Zara or just Zara ? </a:t>
            </a:r>
            <a:r>
              <a:rPr lang="en-US" b="1" i="1" dirty="0">
                <a:latin typeface="Century Gothic" panose="020B0502020202020204" pitchFamily="34" charset="0"/>
              </a:rPr>
              <a:t>Answer:</a:t>
            </a:r>
            <a:r>
              <a:rPr lang="en-US" b="0" i="1" dirty="0">
                <a:latin typeface="Century Gothic" panose="020B0502020202020204" pitchFamily="34" charset="0"/>
              </a:rPr>
              <a:t> just Zara.</a:t>
            </a:r>
          </a:p>
          <a:p>
            <a:pPr marL="0" indent="0" defTabSz="966612">
              <a:buFont typeface="Arial" panose="020B0604020202020204" pitchFamily="34" charset="0"/>
              <a:buNone/>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a:t>
            </a:r>
            <a:r>
              <a:rPr lang="en-US" b="1" dirty="0">
                <a:latin typeface="Century Gothic" panose="020B0502020202020204" pitchFamily="34" charset="0"/>
              </a:rPr>
              <a:t> Tutor: </a:t>
            </a:r>
          </a:p>
          <a:p>
            <a:r>
              <a:rPr lang="en-US" dirty="0">
                <a:latin typeface="Century Gothic" panose="020B0502020202020204" pitchFamily="34" charset="0"/>
              </a:rPr>
              <a:t>Ask the learner: </a:t>
            </a:r>
            <a:r>
              <a:rPr lang="en-US" i="1" dirty="0">
                <a:latin typeface="Century Gothic" panose="020B0502020202020204" pitchFamily="34" charset="0"/>
              </a:rPr>
              <a:t>Do you want to watch the video again?  </a:t>
            </a:r>
          </a:p>
          <a:p>
            <a:endParaRPr lang="en-US" dirty="0">
              <a:latin typeface="Century Gothic" panose="020B0502020202020204" pitchFamily="34" charset="0"/>
            </a:endParaRPr>
          </a:p>
          <a:p>
            <a:r>
              <a:rPr lang="en-US" dirty="0">
                <a:latin typeface="Century Gothic" panose="020B0502020202020204" pitchFamily="34" charset="0"/>
              </a:rPr>
              <a:t>If the learner is struggling, stop the session. </a:t>
            </a:r>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Let’s do more work on X before we do this.  </a:t>
            </a:r>
          </a:p>
        </p:txBody>
      </p:sp>
      <p:sp>
        <p:nvSpPr>
          <p:cNvPr id="4" name="Slide Number Placeholder 3"/>
          <p:cNvSpPr>
            <a:spLocks noGrp="1"/>
          </p:cNvSpPr>
          <p:nvPr>
            <p:ph type="sldNum" sz="quarter" idx="5"/>
          </p:nvPr>
        </p:nvSpPr>
        <p:spPr/>
        <p:txBody>
          <a:bodyPr/>
          <a:lstStyle/>
          <a:p>
            <a:fld id="{84E55262-9676-444A-98B3-692BE02459E9}" type="slidenum">
              <a:rPr lang="en-US" smtClean="0"/>
              <a:t>27</a:t>
            </a:fld>
            <a:endParaRPr lang="en-US" dirty="0"/>
          </a:p>
        </p:txBody>
      </p:sp>
    </p:spTree>
    <p:extLst>
      <p:ext uri="{BB962C8B-B14F-4D97-AF65-F5344CB8AC3E}">
        <p14:creationId xmlns:p14="http://schemas.microsoft.com/office/powerpoint/2010/main" val="683604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none" dirty="0"/>
          </a:p>
          <a:p>
            <a:r>
              <a:rPr lang="en-US" b="1" u="sng" dirty="0">
                <a:latin typeface="Century Gothic" panose="020B0502020202020204" pitchFamily="34" charset="0"/>
              </a:rPr>
              <a:t>PRACTICE-Part Two-B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Lesson Focus</a:t>
            </a:r>
            <a:r>
              <a:rPr lang="en-US" b="0" dirty="0">
                <a:latin typeface="Century Gothic" panose="020B0502020202020204" pitchFamily="34" charset="0"/>
              </a:rPr>
              <a:t>: Write and send an email to more than one person. Use “Cc”.</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PREPARATION</a:t>
            </a:r>
          </a:p>
          <a:p>
            <a:pPr marL="0" indent="0" defTabSz="966612">
              <a:buFont typeface="Arial" panose="020B0604020202020204" pitchFamily="34" charset="0"/>
              <a:buNone/>
              <a:defRPr/>
            </a:pPr>
            <a:r>
              <a:rPr lang="en-US" b="1" dirty="0">
                <a:latin typeface="Century Gothic" panose="020B0502020202020204" pitchFamily="34" charset="0"/>
              </a:rPr>
              <a:t>TIPS: </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Create a few different fake email accounts for you to use as Tutor using Gmail or another email service provider. Connect each email to a fake person. Then, the learner can send practice emails there and you can check them easily. Choose short, simple usernames and keep a record of your passwords.  </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Create one fake email for a fake coworker. For example: CindyLee64@gmail.com  [Cindy]. </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Create one fake email address for “Ms. FakeBoss”, for example: fakeboss2021@gmail.com </a:t>
            </a:r>
          </a:p>
          <a:p>
            <a:pPr marL="171450" indent="-171450" defTabSz="966612">
              <a:buFont typeface="Arial" panose="020B0604020202020204" pitchFamily="34" charset="0"/>
              <a:buChar char="•"/>
              <a:defRPr/>
            </a:pPr>
            <a:r>
              <a:rPr lang="en-US" dirty="0">
                <a:latin typeface="Century Gothic" panose="020B0502020202020204" pitchFamily="34" charset="0"/>
              </a:rPr>
              <a:t>For this Practice, the learner sends an email to a fake coworker and Cc’s a fake boss. </a:t>
            </a:r>
          </a:p>
          <a:p>
            <a:pPr marL="171450" indent="-171450" defTabSz="966612">
              <a:buFont typeface="Arial" panose="020B0604020202020204" pitchFamily="34" charset="0"/>
              <a:buChar char="•"/>
              <a:defRPr/>
            </a:pPr>
            <a:endParaRPr lang="en-US" dirty="0">
              <a:latin typeface="Century Gothic" panose="020B0502020202020204" pitchFamily="34" charset="0"/>
            </a:endParaRPr>
          </a:p>
          <a:p>
            <a:pPr marL="228600" indent="-228600" defTabSz="966612">
              <a:buFont typeface="+mj-lt"/>
              <a:buAutoNum type="arabicPeriod"/>
              <a:defRPr/>
            </a:pPr>
            <a:r>
              <a:rPr lang="en-US" dirty="0">
                <a:latin typeface="Century Gothic" panose="020B0502020202020204" pitchFamily="34" charset="0"/>
              </a:rPr>
              <a:t>Write one email address on a small piece of paper. This is to send to a fake coworker. Write the entire address on one line. </a:t>
            </a:r>
          </a:p>
          <a:p>
            <a:pPr marL="228600" indent="-228600" defTabSz="966612">
              <a:buFont typeface="+mj-lt"/>
              <a:buAutoNum type="arabicPeriod"/>
              <a:defRPr/>
            </a:pPr>
            <a:r>
              <a:rPr lang="en-US" dirty="0">
                <a:latin typeface="Century Gothic" panose="020B0502020202020204" pitchFamily="34" charset="0"/>
              </a:rPr>
              <a:t>Do the same with one other email address. This is to send to a fake boss. </a:t>
            </a:r>
          </a:p>
          <a:p>
            <a:pPr marL="457200" marR="0" lvl="1"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Century Gothic" panose="020B0502020202020204" pitchFamily="34" charset="0"/>
              </a:rPr>
              <a:t>Have each paper ready for each learner. It’s easier for them to copy from a paper than from the board. </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Century Gothic" panose="020B0502020202020204" pitchFamily="34" charset="0"/>
              </a:rPr>
              <a:t>3. Type 2 messages (using Word) and print them for the learner to copy from when they do the practice activity. </a:t>
            </a:r>
          </a:p>
          <a:p>
            <a:pPr marL="457200" marR="0" lvl="1"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Century Gothic" panose="020B0502020202020204" pitchFamily="34" charset="0"/>
              </a:rPr>
              <a:t>Use these </a:t>
            </a:r>
            <a:r>
              <a:rPr lang="en-CA" b="0" u="none" dirty="0">
                <a:latin typeface="Century Gothic" panose="020B0502020202020204" pitchFamily="34" charset="0"/>
              </a:rPr>
              <a:t>examples or</a:t>
            </a:r>
            <a:r>
              <a:rPr lang="en-US" b="0" dirty="0">
                <a:latin typeface="Century Gothic" panose="020B0502020202020204" pitchFamily="34" charset="0"/>
              </a:rPr>
              <a:t> create your own simple emails relevant to the learner:</a:t>
            </a:r>
            <a:r>
              <a:rPr lang="en-US" dirty="0">
                <a:latin typeface="Century Gothic" panose="020B0502020202020204" pitchFamily="34" charset="0"/>
              </a:rPr>
              <a:t> </a:t>
            </a:r>
            <a:endParaRPr lang="en-CA" b="0" u="none" dirty="0">
              <a:latin typeface="Century Gothic" panose="020B0502020202020204" pitchFamily="34" charset="0"/>
            </a:endParaRPr>
          </a:p>
          <a:p>
            <a:pPr marL="0" indent="0">
              <a:buFont typeface="Arial" panose="020B0604020202020204" pitchFamily="34" charset="0"/>
              <a:buNone/>
            </a:pPr>
            <a:endParaRPr lang="en-US" b="1" u="sng" dirty="0">
              <a:latin typeface="Century Gothic" panose="020B0502020202020204" pitchFamily="34" charset="0"/>
            </a:endParaRPr>
          </a:p>
          <a:p>
            <a:pPr marL="457200" lvl="1" indent="0">
              <a:buFont typeface="+mj-lt"/>
              <a:buNone/>
            </a:pPr>
            <a:r>
              <a:rPr lang="en-US" b="1" u="sng" dirty="0">
                <a:latin typeface="Century Gothic" panose="020B0502020202020204" pitchFamily="34" charset="0"/>
              </a:rPr>
              <a:t>Message #1</a:t>
            </a:r>
          </a:p>
          <a:p>
            <a:pPr marL="457200" lvl="1" indent="0">
              <a:buFont typeface="+mj-lt"/>
              <a:buNone/>
            </a:pPr>
            <a:r>
              <a:rPr lang="en-US" b="1" dirty="0">
                <a:latin typeface="Century Gothic" panose="020B0502020202020204" pitchFamily="34" charset="0"/>
              </a:rPr>
              <a:t>Hi NAME OF A FAKE COWORKER</a:t>
            </a:r>
          </a:p>
          <a:p>
            <a:pPr marL="457200" lvl="1" indent="0">
              <a:buFont typeface="+mj-lt"/>
              <a:buNone/>
            </a:pPr>
            <a:r>
              <a:rPr lang="en-US" b="1" dirty="0">
                <a:latin typeface="Century Gothic" panose="020B0502020202020204" pitchFamily="34" charset="0"/>
              </a:rPr>
              <a:t>Can I swap shifts with you on Friday? </a:t>
            </a:r>
          </a:p>
          <a:p>
            <a:pPr marL="457200" lvl="1" indent="0">
              <a:buFont typeface="+mj-lt"/>
              <a:buNone/>
            </a:pPr>
            <a:r>
              <a:rPr lang="en-US" b="1" dirty="0">
                <a:latin typeface="Century Gothic" panose="020B0502020202020204" pitchFamily="34" charset="0"/>
              </a:rPr>
              <a:t>I can’t work on Friday morning because I have a Dr. appointment. But I can work on Friday afternoon. </a:t>
            </a:r>
          </a:p>
          <a:p>
            <a:pPr marL="457200" lvl="1" indent="0">
              <a:buFont typeface="+mj-lt"/>
              <a:buNone/>
            </a:pPr>
            <a:r>
              <a:rPr lang="en-US" b="1" dirty="0">
                <a:latin typeface="Century Gothic" panose="020B0502020202020204" pitchFamily="34" charset="0"/>
              </a:rPr>
              <a:t>Please let me know by tomorrow at noon. </a:t>
            </a:r>
          </a:p>
          <a:p>
            <a:pPr marL="457200" lvl="1" indent="0">
              <a:buFont typeface="+mj-lt"/>
              <a:buNone/>
            </a:pPr>
            <a:r>
              <a:rPr lang="en-US" b="1" dirty="0">
                <a:latin typeface="Century Gothic" panose="020B0502020202020204" pitchFamily="34" charset="0"/>
              </a:rPr>
              <a:t>Thank you. </a:t>
            </a:r>
          </a:p>
          <a:p>
            <a:pPr marL="457200" lvl="1" indent="0">
              <a:buFont typeface="+mj-lt"/>
              <a:buNone/>
            </a:pPr>
            <a:r>
              <a:rPr lang="en-US" b="1" dirty="0">
                <a:latin typeface="Century Gothic" panose="020B0502020202020204" pitchFamily="34" charset="0"/>
              </a:rPr>
              <a:t>LEARNER NAME </a:t>
            </a:r>
          </a:p>
          <a:p>
            <a:pPr marL="457200" lvl="1" indent="0">
              <a:buFont typeface="+mj-lt"/>
              <a:buNone/>
            </a:pPr>
            <a:r>
              <a:rPr lang="en-US" b="1" dirty="0">
                <a:latin typeface="Century Gothic" panose="020B0502020202020204" pitchFamily="34" charset="0"/>
              </a:rPr>
              <a:t> </a:t>
            </a:r>
            <a:endParaRPr lang="en-US" b="0" dirty="0">
              <a:latin typeface="Century Gothic" panose="020B0502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u="sng" dirty="0">
                <a:latin typeface="Century Gothic" panose="020B0502020202020204" pitchFamily="34" charset="0"/>
              </a:rPr>
              <a:t>Message #2</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Hi NAME OF A FAKE COWORKER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 need to learn how to use the coffee machine.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Can you teach me ?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Ms. Boss told me to email you.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 am working on Tuesday and Thursday afternoons this week.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Please let me know which day and time you can teach me.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Thank you.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LEARNER NAME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b="0" dirty="0">
              <a:latin typeface="Century Gothic" panose="020B0502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u="sng" dirty="0">
                <a:latin typeface="Century Gothic" panose="020B0502020202020204" pitchFamily="34" charset="0"/>
              </a:rPr>
              <a:t>Message #3</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Hi NAME OF A FAKE COWORKER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Ms. Boss told me to email you.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 can teach you how to do online orders.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How about tomorrow at 10 am? Or Friday at 4 pm?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Let me know if either time works for you.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LEARNER NAME </a:t>
            </a:r>
          </a:p>
          <a:p>
            <a:endParaRPr lang="en-US" b="1" dirty="0">
              <a:latin typeface="Century Gothic" panose="020B0502020202020204" pitchFamily="34" charset="0"/>
            </a:endParaRPr>
          </a:p>
          <a:p>
            <a:r>
              <a:rPr lang="en-US"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 </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a Gmail app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Send the 3 messages above in a word document to the learner’s email. </a:t>
            </a:r>
          </a:p>
          <a:p>
            <a:pPr marL="181240" indent="-181240">
              <a:buFont typeface="Arial" panose="020B0604020202020204" pitchFamily="34" charset="0"/>
              <a:buChar char="•"/>
            </a:pPr>
            <a:r>
              <a:rPr lang="en-US" sz="1200" dirty="0">
                <a:latin typeface="Century Gothic" panose="020B0502020202020204" pitchFamily="34" charset="0"/>
              </a:rPr>
              <a:t>Have the learner / support person print it out for the learner to copy from. Or, have them open it electronically so it is in a window beside the email screen for the learner to copy from.  </a:t>
            </a:r>
          </a:p>
          <a:p>
            <a:pPr marL="181240" indent="-181240">
              <a:buFont typeface="Arial" panose="020B0604020202020204" pitchFamily="34" charset="0"/>
              <a:buChar char="•"/>
            </a:pPr>
            <a:r>
              <a:rPr lang="en-US" sz="1200" dirty="0">
                <a:latin typeface="Century Gothic" panose="020B0502020202020204" pitchFamily="34" charset="0"/>
              </a:rPr>
              <a:t>Have the support person do #1 and 2 under Preparation above. </a:t>
            </a: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b="1" dirty="0">
              <a:latin typeface="Century Gothic" panose="020B0502020202020204" pitchFamily="34" charset="0"/>
            </a:endParaRPr>
          </a:p>
          <a:p>
            <a:endParaRPr lang="en-US" b="1" dirty="0">
              <a:latin typeface="Century Gothic" panose="020B0502020202020204" pitchFamily="34" charset="0"/>
            </a:endParaRPr>
          </a:p>
          <a:p>
            <a:endParaRPr lang="en-US" b="1" dirty="0">
              <a:latin typeface="Century Gothic" panose="020B0502020202020204" pitchFamily="34" charset="0"/>
            </a:endParaRPr>
          </a:p>
          <a:p>
            <a:endParaRPr lang="en-US" b="1" dirty="0">
              <a:latin typeface="Century Gothic" panose="020B0502020202020204" pitchFamily="34" charset="0"/>
            </a:endParaRPr>
          </a:p>
          <a:p>
            <a:endParaRPr lang="en-US" b="0" dirty="0">
              <a:latin typeface="Century Gothic" panose="020B0502020202020204" pitchFamily="34" charset="0"/>
            </a:endParaRPr>
          </a:p>
          <a:p>
            <a:r>
              <a:rPr lang="en-US" b="0" dirty="0">
                <a:latin typeface="Century Gothic" panose="020B0502020202020204" pitchFamily="34" charset="0"/>
              </a:rPr>
              <a:t>*****************************************************************************************************************************************************************</a:t>
            </a:r>
          </a:p>
          <a:p>
            <a:endParaRPr lang="en-US" b="0" dirty="0">
              <a:latin typeface="Century Gothic" panose="020B0502020202020204" pitchFamily="34" charset="0"/>
            </a:endParaRPr>
          </a:p>
          <a:p>
            <a:pPr marL="0" indent="0" defTabSz="966612">
              <a:buFont typeface="Arial" panose="020B0604020202020204" pitchFamily="34" charset="0"/>
              <a:buNone/>
              <a:defRPr/>
            </a:pPr>
            <a:r>
              <a:rPr lang="en-US" sz="1200" b="1" dirty="0">
                <a:latin typeface="Century Gothic" panose="020B0502020202020204" pitchFamily="34" charset="0"/>
              </a:rPr>
              <a:t>PRACTICE</a:t>
            </a:r>
          </a:p>
          <a:p>
            <a:pPr marL="0" indent="0" defTabSz="966612">
              <a:buFont typeface="Arial" panose="020B0604020202020204" pitchFamily="34" charset="0"/>
              <a:buNone/>
              <a:defRPr/>
            </a:pPr>
            <a:r>
              <a:rPr lang="en-US" sz="1200" b="1" dirty="0">
                <a:latin typeface="Century Gothic" panose="020B0502020202020204" pitchFamily="34" charset="0"/>
              </a:rPr>
              <a:t>Say to the Learner:</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dirty="0">
                <a:latin typeface="Century Gothic" panose="020B0502020202020204" pitchFamily="34" charset="0"/>
              </a:rPr>
              <a:t>Now it’s time to practice. </a:t>
            </a:r>
            <a:r>
              <a:rPr lang="en-US" sz="1200" i="1" dirty="0">
                <a:latin typeface="Century Gothic" panose="020B0502020202020204" pitchFamily="34" charset="0"/>
              </a:rPr>
              <a:t>We’re going to practice how to write and send an email to more than one person using Cc. This is like we saw in the video lesson. </a:t>
            </a:r>
          </a:p>
          <a:p>
            <a:endParaRPr lang="en-US" b="0" dirty="0">
              <a:latin typeface="Century Gothic" panose="020B0502020202020204" pitchFamily="34" charset="0"/>
            </a:endParaRPr>
          </a:p>
          <a:p>
            <a:pPr defTabSz="966612">
              <a:defRPr/>
            </a:pPr>
            <a:r>
              <a:rPr lang="en-US" b="0" dirty="0">
                <a:latin typeface="Century Gothic" panose="020B0502020202020204" pitchFamily="34" charset="0"/>
              </a:rPr>
              <a:t>[After each of the following steps, wait for the learner to complete the step. Guide the learner as needed.]</a:t>
            </a:r>
          </a:p>
          <a:p>
            <a:r>
              <a:rPr lang="en-US" b="1" dirty="0">
                <a:latin typeface="Century Gothic" panose="020B0502020202020204" pitchFamily="34" charset="0"/>
              </a:rPr>
              <a:t>IMPORTANT: </a:t>
            </a:r>
          </a:p>
          <a:p>
            <a:r>
              <a:rPr lang="en-US" dirty="0">
                <a:latin typeface="Century Gothic" panose="020B0502020202020204" pitchFamily="34" charset="0"/>
              </a:rPr>
              <a:t>If the learner struggles to type, go back to the </a:t>
            </a:r>
            <a:r>
              <a:rPr lang="en-US" b="1" dirty="0">
                <a:latin typeface="Century Gothic" panose="020B0502020202020204" pitchFamily="34" charset="0"/>
              </a:rPr>
              <a:t>Digital Literacy Curriculum Resource </a:t>
            </a:r>
            <a:r>
              <a:rPr lang="en-US" dirty="0">
                <a:latin typeface="Century Gothic" panose="020B0502020202020204" pitchFamily="34" charset="0"/>
              </a:rPr>
              <a:t>and do </a:t>
            </a:r>
            <a:r>
              <a:rPr lang="en-US" b="1" dirty="0">
                <a:latin typeface="Century Gothic" panose="020B0502020202020204" pitchFamily="34" charset="0"/>
              </a:rPr>
              <a:t>Module 2-Keyboarding first.   </a:t>
            </a:r>
          </a:p>
          <a:p>
            <a:pPr defTabSz="966612">
              <a:defRPr/>
            </a:pPr>
            <a:endParaRPr lang="en-US" b="0"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Say to the Learner:</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You’re going to write a short email and send it to two people: one coworker and your boss/ manager. </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0" i="1" dirty="0">
                <a:latin typeface="Century Gothic" panose="020B0502020202020204" pitchFamily="34" charset="0"/>
              </a:rPr>
              <a:t>Here are their email addresses. </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0" i="1" dirty="0">
                <a:latin typeface="Century Gothic" panose="020B0502020202020204" pitchFamily="34" charset="0"/>
              </a:rPr>
              <a:t>[Give them the small pieces of paper. See preparation above and go over the email addresses so they are clear.]</a:t>
            </a:r>
          </a:p>
          <a:p>
            <a:pPr marL="457200" marR="0" lvl="1" indent="0" algn="l" defTabSz="966612" rtl="0" eaLnBrk="1" fontAlgn="auto" latinLnBrk="0" hangingPunct="1">
              <a:lnSpc>
                <a:spcPct val="100000"/>
              </a:lnSpc>
              <a:spcBef>
                <a:spcPts val="0"/>
              </a:spcBef>
              <a:spcAft>
                <a:spcPts val="0"/>
              </a:spcAft>
              <a:buClrTx/>
              <a:buSzTx/>
              <a:buFont typeface="+mj-lt"/>
              <a:buNone/>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This is the message you are going to send. [Give them the paper with the message to copy as per “Preparation” above. ]</a:t>
            </a:r>
          </a:p>
          <a:p>
            <a:pPr marL="914400" lvl="2" indent="0">
              <a:buFont typeface="+mj-lt"/>
              <a:buNone/>
            </a:pPr>
            <a:r>
              <a:rPr lang="en-US" b="1" u="sng" dirty="0">
                <a:latin typeface="Century Gothic" panose="020B0502020202020204" pitchFamily="34" charset="0"/>
              </a:rPr>
              <a:t>Message #1</a:t>
            </a:r>
          </a:p>
          <a:p>
            <a:pPr marL="914400" lvl="2" indent="0">
              <a:buFont typeface="+mj-lt"/>
              <a:buNone/>
            </a:pPr>
            <a:r>
              <a:rPr lang="en-US" b="1" dirty="0">
                <a:latin typeface="Century Gothic" panose="020B0502020202020204" pitchFamily="34" charset="0"/>
              </a:rPr>
              <a:t>Hi NAME OF A FAKE COWORKER</a:t>
            </a:r>
          </a:p>
          <a:p>
            <a:pPr marL="914400" lvl="2" indent="0">
              <a:buFont typeface="+mj-lt"/>
              <a:buNone/>
            </a:pPr>
            <a:r>
              <a:rPr lang="en-US" b="1" dirty="0">
                <a:latin typeface="Century Gothic" panose="020B0502020202020204" pitchFamily="34" charset="0"/>
              </a:rPr>
              <a:t>Can I swap shifts with you on Friday? </a:t>
            </a:r>
          </a:p>
          <a:p>
            <a:pPr marL="914400" lvl="2" indent="0">
              <a:buFont typeface="+mj-lt"/>
              <a:buNone/>
            </a:pPr>
            <a:r>
              <a:rPr lang="en-US" b="1" dirty="0">
                <a:latin typeface="Century Gothic" panose="020B0502020202020204" pitchFamily="34" charset="0"/>
              </a:rPr>
              <a:t>I can’t work on Friday morning because I have a Dr. appointment. But I can work on Friday afternoon. </a:t>
            </a:r>
          </a:p>
          <a:p>
            <a:pPr marL="914400" lvl="2" indent="0">
              <a:buFont typeface="+mj-lt"/>
              <a:buNone/>
            </a:pPr>
            <a:r>
              <a:rPr lang="en-US" b="1" dirty="0">
                <a:latin typeface="Century Gothic" panose="020B0502020202020204" pitchFamily="34" charset="0"/>
              </a:rPr>
              <a:t>Please let me know by tomorrow at noon. </a:t>
            </a:r>
          </a:p>
          <a:p>
            <a:pPr marL="914400" lvl="2" indent="0">
              <a:buFont typeface="+mj-lt"/>
              <a:buNone/>
            </a:pPr>
            <a:r>
              <a:rPr lang="en-US" b="1" dirty="0">
                <a:latin typeface="Century Gothic" panose="020B0502020202020204" pitchFamily="34" charset="0"/>
              </a:rPr>
              <a:t>Thank you. </a:t>
            </a:r>
          </a:p>
          <a:p>
            <a:pPr marL="914400" lvl="2" indent="0">
              <a:buFont typeface="+mj-lt"/>
              <a:buNone/>
            </a:pPr>
            <a:r>
              <a:rPr lang="en-US" b="1" dirty="0">
                <a:latin typeface="Century Gothic" panose="020B0502020202020204" pitchFamily="34" charset="0"/>
              </a:rPr>
              <a:t>LEARNER NAME </a:t>
            </a:r>
          </a:p>
          <a:p>
            <a:pPr marL="914400" lvl="2" indent="0">
              <a:buFont typeface="+mj-lt"/>
              <a:buNone/>
            </a:pPr>
            <a:endParaRPr lang="en-US" b="0"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After you sign into your email, what do you click first? </a:t>
            </a:r>
            <a:r>
              <a:rPr lang="en-US" b="1" i="1" dirty="0">
                <a:latin typeface="Century Gothic" panose="020B0502020202020204" pitchFamily="34" charset="0"/>
              </a:rPr>
              <a:t>Answer:</a:t>
            </a:r>
            <a:r>
              <a:rPr lang="en-US" b="0" i="1" dirty="0">
                <a:latin typeface="Century Gothic" panose="020B0502020202020204" pitchFamily="34" charset="0"/>
              </a:rPr>
              <a:t> Click on “Compose”</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0" i="1" dirty="0">
                <a:latin typeface="Century Gothic" panose="020B0502020202020204" pitchFamily="34" charset="0"/>
              </a:rPr>
              <a:t>So, do that now: Find “Compose” and click on it. </a:t>
            </a:r>
          </a:p>
          <a:p>
            <a:pPr marL="302066" indent="-302066" defTabSz="966612">
              <a:buFont typeface="+mj-lt"/>
              <a:buAutoNum type="arabicPeriod"/>
              <a:defRPr/>
            </a:pPr>
            <a:endParaRPr lang="en-US" sz="120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You are sending the email to one coworker and to your boss. You want your coworker to reply. Where do you type her / his address ? </a:t>
            </a:r>
            <a:r>
              <a:rPr lang="en-US" b="1" i="1" dirty="0">
                <a:latin typeface="Century Gothic" panose="020B0502020202020204" pitchFamily="34" charset="0"/>
              </a:rPr>
              <a:t>Answer:</a:t>
            </a:r>
            <a:r>
              <a:rPr lang="en-US" b="0" i="1" dirty="0">
                <a:latin typeface="Century Gothic" panose="020B0502020202020204" pitchFamily="34" charset="0"/>
              </a:rPr>
              <a:t> in the “To” field/ box. </a:t>
            </a:r>
          </a:p>
          <a:p>
            <a:pPr marL="228600" indent="-228600">
              <a:buFont typeface="+mj-lt"/>
              <a:buAutoNum type="arabicPeriod"/>
            </a:pPr>
            <a:endParaRPr lang="en-US" b="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Show me that box.</a:t>
            </a:r>
          </a:p>
          <a:p>
            <a:pPr marL="228600" indent="-228600">
              <a:buFont typeface="+mj-lt"/>
              <a:buAutoNum type="arabicPeriod"/>
            </a:pPr>
            <a:endParaRPr lang="en-US" b="0" i="1"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Now, enter your coworker’s email address. Press “Enter” on the keyboard.</a:t>
            </a:r>
          </a:p>
          <a:p>
            <a:pPr marL="228600" indent="-228600">
              <a:buFont typeface="+mj-lt"/>
              <a:buAutoNum type="arabicPeriod"/>
            </a:pPr>
            <a:endParaRPr lang="en-US" b="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You also need to send the email to your boss. But, your boss does NOT need to reply. You just want your boss to know you emailed your coworker. Where do you put your boss’s email address? </a:t>
            </a:r>
            <a:r>
              <a:rPr lang="en-US" b="1" i="1" dirty="0">
                <a:latin typeface="Century Gothic" panose="020B0502020202020204" pitchFamily="34" charset="0"/>
              </a:rPr>
              <a:t>Answer:</a:t>
            </a:r>
            <a:r>
              <a:rPr lang="en-US" b="0" i="1" dirty="0">
                <a:latin typeface="Century Gothic" panose="020B0502020202020204" pitchFamily="34" charset="0"/>
              </a:rPr>
              <a:t> in the “Cc” box/ field.  </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b="0" i="1" dirty="0">
                <a:latin typeface="Century Gothic" panose="020B0502020202020204" pitchFamily="34" charset="0"/>
              </a:rPr>
              <a:t>Do that now. Press “Enter” on the keyboard.</a:t>
            </a:r>
          </a:p>
          <a:p>
            <a:pPr marL="457200" lvl="1" indent="0">
              <a:buFont typeface="+mj-lt"/>
              <a:buNone/>
            </a:pPr>
            <a:endParaRPr lang="en-US" b="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Next, enter the Subject. You can put:  “Swap Shifts on Friday?”</a:t>
            </a:r>
          </a:p>
          <a:p>
            <a:pPr marL="228600" indent="-228600">
              <a:buFont typeface="+mj-lt"/>
              <a:buAutoNum type="arabicPeriod"/>
            </a:pPr>
            <a:endParaRPr lang="en-US" b="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Now type the message. Copy from the paper.  [Refer them to the paper already given]</a:t>
            </a:r>
          </a:p>
          <a:p>
            <a:pPr marL="685800" lvl="1" indent="-228600">
              <a:buFont typeface="+mj-lt"/>
              <a:buAutoNum type="arabicPeriod"/>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You finished the message. What do you do before you send it? </a:t>
            </a:r>
            <a:r>
              <a:rPr lang="en-US" b="1" i="1" dirty="0">
                <a:latin typeface="Century Gothic" panose="020B0502020202020204" pitchFamily="34" charset="0"/>
              </a:rPr>
              <a:t>Answer:</a:t>
            </a:r>
            <a:r>
              <a:rPr lang="en-US" b="0" i="1" dirty="0">
                <a:latin typeface="Century Gothic" panose="020B0502020202020204" pitchFamily="34" charset="0"/>
              </a:rPr>
              <a:t> Double check it is complete. Check the following are all correct:  email address, subject and the message</a:t>
            </a:r>
          </a:p>
          <a:p>
            <a:pPr marL="228600" lvl="0" indent="-228600">
              <a:buFont typeface="+mj-lt"/>
              <a:buAutoNum type="arabicPeriod"/>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Now send the message. (Click “Send”) </a:t>
            </a:r>
          </a:p>
          <a:p>
            <a:pPr marL="228600" lvl="0" indent="-228600">
              <a:buFont typeface="+mj-lt"/>
              <a:buAutoNum type="arabicPeriod"/>
            </a:pPr>
            <a:endParaRPr lang="en-US" b="0"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Let’s check the message was sent ok. How do you do that? Do you remember? Show me. </a:t>
            </a:r>
          </a:p>
          <a:p>
            <a:pPr marL="457200" lvl="1" indent="0">
              <a:buFont typeface="+mj-lt"/>
              <a:buNone/>
            </a:pPr>
            <a:r>
              <a:rPr lang="en-US" b="1" i="1" dirty="0">
                <a:latin typeface="Century Gothic" panose="020B0502020202020204" pitchFamily="34" charset="0"/>
              </a:rPr>
              <a:t>Answer</a:t>
            </a:r>
            <a:r>
              <a:rPr lang="en-US" b="0" i="1" dirty="0">
                <a:latin typeface="Century Gothic" panose="020B0502020202020204" pitchFamily="34" charset="0"/>
              </a:rPr>
              <a:t>: Go to the “Sent” folder/ Click on the “Sent” icon and see if the message is there.</a:t>
            </a:r>
          </a:p>
          <a:p>
            <a:pPr marL="457200" lvl="1" indent="0">
              <a:buFont typeface="+mj-lt"/>
              <a:buNone/>
            </a:pPr>
            <a:r>
              <a:rPr lang="en-US" b="0" i="1" dirty="0">
                <a:latin typeface="Century Gothic" panose="020B0502020202020204" pitchFamily="34" charset="0"/>
              </a:rPr>
              <a:t>Is the message there? Great! You sent it successfully. </a:t>
            </a:r>
          </a:p>
          <a:p>
            <a:pPr marL="0" lvl="0" indent="0">
              <a:buFont typeface="+mj-lt"/>
              <a:buNone/>
            </a:pPr>
            <a:endParaRPr lang="en-US" b="1" u="sng" dirty="0">
              <a:latin typeface="Century Gothic" panose="020B0502020202020204" pitchFamily="34" charset="0"/>
            </a:endParaRPr>
          </a:p>
          <a:p>
            <a:pPr marL="0" lvl="0" indent="0">
              <a:buFont typeface="+mj-lt"/>
              <a:buNone/>
            </a:pPr>
            <a:endParaRPr lang="en-US" b="1" dirty="0">
              <a:latin typeface="Century Gothic" panose="020B0502020202020204" pitchFamily="34" charset="0"/>
            </a:endParaRPr>
          </a:p>
          <a:p>
            <a:pPr marL="0" lvl="0" indent="0">
              <a:buFont typeface="+mj-lt"/>
              <a:buNone/>
            </a:pPr>
            <a:r>
              <a:rPr lang="en-US" b="1" dirty="0">
                <a:latin typeface="Century Gothic" panose="020B0502020202020204" pitchFamily="34" charset="0"/>
              </a:rPr>
              <a:t>REPEAT THE PRACTICE</a:t>
            </a:r>
          </a:p>
          <a:p>
            <a:pPr marL="0" lvl="0" indent="0">
              <a:buFont typeface="+mj-lt"/>
              <a:buNone/>
            </a:pPr>
            <a:r>
              <a:rPr lang="en-US" b="0" dirty="0">
                <a:latin typeface="Century Gothic" panose="020B0502020202020204" pitchFamily="34" charset="0"/>
              </a:rPr>
              <a:t>Repeat the above at least three times. </a:t>
            </a:r>
          </a:p>
          <a:p>
            <a:pPr marL="0" lvl="0" indent="0">
              <a:buFont typeface="+mj-lt"/>
              <a:buNone/>
            </a:pPr>
            <a:r>
              <a:rPr lang="en-US" b="0" dirty="0">
                <a:latin typeface="Century Gothic" panose="020B0502020202020204" pitchFamily="34" charset="0"/>
              </a:rPr>
              <a:t>Have the learner send three different short messages. See “Preparation” above for other messages.  </a:t>
            </a:r>
          </a:p>
          <a:p>
            <a:pPr marL="0" indent="0" defTabSz="966612">
              <a:buFont typeface="Arial" panose="020B0604020202020204" pitchFamily="34" charset="0"/>
              <a:buNone/>
              <a:defRPr/>
            </a:pPr>
            <a:endParaRPr lang="en-US" b="1" u="none" dirty="0">
              <a:effectLst/>
              <a:latin typeface="Century Gothic" panose="020B0502020202020204" pitchFamily="34" charset="0"/>
            </a:endParaRPr>
          </a:p>
          <a:p>
            <a:pPr marL="0" indent="0" defTabSz="966612">
              <a:buFont typeface="Arial" panose="020B0604020202020204" pitchFamily="34" charset="0"/>
              <a:buNone/>
              <a:defRPr/>
            </a:pPr>
            <a:r>
              <a:rPr lang="en-US" b="1" u="none" dirty="0">
                <a:effectLst/>
                <a:latin typeface="Century Gothic" panose="020B0502020202020204" pitchFamily="34" charset="0"/>
              </a:rPr>
              <a:t>CHECK THE LEARNER’S SKILLS:  </a:t>
            </a:r>
          </a:p>
          <a:p>
            <a:pPr marL="302066" indent="-302066" defTabSz="966612">
              <a:buFont typeface="Arial" panose="020B0604020202020204" pitchFamily="34" charset="0"/>
              <a:buChar char="•"/>
              <a:defRPr/>
            </a:pPr>
            <a:r>
              <a:rPr lang="en-US" dirty="0">
                <a:effectLst/>
                <a:latin typeface="Century Gothic" panose="020B0502020202020204" pitchFamily="34" charset="0"/>
              </a:rPr>
              <a:t>Have the learner show you they can do the skills at least three times without support. </a:t>
            </a:r>
          </a:p>
          <a:p>
            <a:pPr marL="302066" indent="-302066" defTabSz="966612">
              <a:buFont typeface="Arial" panose="020B0604020202020204" pitchFamily="34" charset="0"/>
              <a:buChar char="•"/>
              <a:defRPr/>
            </a:pPr>
            <a:endParaRPr lang="en-US" sz="1200" dirty="0">
              <a:latin typeface="Century Gothic" panose="020B0502020202020204" pitchFamily="34" charset="0"/>
            </a:endParaRPr>
          </a:p>
          <a:p>
            <a:pPr marL="302066" indent="-302066" defTabSz="966612">
              <a:buFont typeface="Arial" panose="020B0604020202020204" pitchFamily="34" charset="0"/>
              <a:buChar char="•"/>
              <a:defRPr/>
            </a:pPr>
            <a:r>
              <a:rPr lang="en-US" sz="1200" b="1" dirty="0">
                <a:latin typeface="Century Gothic" panose="020B0502020202020204" pitchFamily="34" charset="0"/>
              </a:rPr>
              <a:t>Extension: </a:t>
            </a:r>
            <a:r>
              <a:rPr lang="en-US" sz="1200" dirty="0">
                <a:latin typeface="Century Gothic" panose="020B0502020202020204" pitchFamily="34" charset="0"/>
              </a:rPr>
              <a:t>Have learners create their own email messages. Be aware however, this will take longer, and they may need spelling and/or other language support. </a:t>
            </a: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28</a:t>
            </a:fld>
            <a:endParaRPr lang="en-US" dirty="0"/>
          </a:p>
        </p:txBody>
      </p:sp>
    </p:spTree>
    <p:extLst>
      <p:ext uri="{BB962C8B-B14F-4D97-AF65-F5344CB8AC3E}">
        <p14:creationId xmlns:p14="http://schemas.microsoft.com/office/powerpoint/2010/main" val="4142951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r>
              <a:rPr lang="en-US" sz="1200" dirty="0">
                <a:latin typeface="Century Gothic" panose="020B0502020202020204" pitchFamily="34" charset="0"/>
              </a:rPr>
              <a:t>These are the skills the learner will master at the end of the lesson:  </a:t>
            </a:r>
          </a:p>
          <a:p>
            <a:r>
              <a:rPr lang="en-US" sz="1200" dirty="0">
                <a:latin typeface="Century Gothic" panose="020B0502020202020204" pitchFamily="34" charset="0"/>
              </a:rPr>
              <a:t> </a:t>
            </a:r>
          </a:p>
          <a:p>
            <a:r>
              <a:rPr lang="en-US" sz="1200" b="1" dirty="0">
                <a:latin typeface="Century Gothic" panose="020B0502020202020204" pitchFamily="34" charset="0"/>
              </a:rPr>
              <a:t>Reply to an Email </a:t>
            </a:r>
          </a:p>
          <a:p>
            <a:r>
              <a:rPr lang="en-US" sz="1200" dirty="0">
                <a:latin typeface="Century Gothic" panose="020B0502020202020204" pitchFamily="34" charset="0"/>
              </a:rPr>
              <a:t>Part A: Reply</a:t>
            </a:r>
          </a:p>
          <a:p>
            <a:r>
              <a:rPr lang="en-US" sz="1200" dirty="0">
                <a:latin typeface="Century Gothic" panose="020B0502020202020204" pitchFamily="34" charset="0"/>
              </a:rPr>
              <a:t>Part B: Reply All </a:t>
            </a:r>
          </a:p>
          <a:p>
            <a:endParaRPr lang="en-US" sz="1200" b="1" dirty="0">
              <a:latin typeface="Century Gothic" panose="020B0502020202020204" pitchFamily="34" charset="0"/>
            </a:endParaRPr>
          </a:p>
          <a:p>
            <a:endParaRPr lang="en-US" sz="1200" b="1" dirty="0">
              <a:latin typeface="Century Gothic" panose="020B0502020202020204" pitchFamily="34" charset="0"/>
            </a:endParaRPr>
          </a:p>
          <a:p>
            <a:pPr marL="0" indent="0">
              <a:buFont typeface="Arial" panose="020B0604020202020204" pitchFamily="34" charset="0"/>
              <a:buNone/>
            </a:pPr>
            <a:r>
              <a:rPr lang="en-US" sz="1200" b="1" dirty="0">
                <a:highlight>
                  <a:srgbClr val="FFFF00"/>
                </a:highlight>
                <a:latin typeface="Century Gothic" panose="020B0502020202020204" pitchFamily="34" charset="0"/>
              </a:rPr>
              <a:t>Total Video length</a:t>
            </a:r>
            <a:r>
              <a:rPr lang="en-US" sz="1200" b="0" dirty="0">
                <a:latin typeface="Century Gothic" panose="020B0502020202020204" pitchFamily="34" charset="0"/>
              </a:rPr>
              <a:t>: </a:t>
            </a:r>
            <a:r>
              <a:rPr lang="en-US" sz="1200" b="1" dirty="0">
                <a:latin typeface="Century Gothic" panose="020B0502020202020204" pitchFamily="34" charset="0"/>
              </a:rPr>
              <a:t>Part Three: 3:44 mins</a:t>
            </a:r>
          </a:p>
          <a:p>
            <a:pPr marL="0" indent="0">
              <a:buFont typeface="Arial" panose="020B0604020202020204" pitchFamily="34" charset="0"/>
              <a:buNone/>
            </a:pPr>
            <a:r>
              <a:rPr lang="en-US" sz="1200" b="1" dirty="0">
                <a:latin typeface="Century Gothic" panose="020B0502020202020204" pitchFamily="34" charset="0"/>
              </a:rPr>
              <a:t>Part A</a:t>
            </a:r>
            <a:r>
              <a:rPr lang="en-US" sz="1200" b="0" dirty="0">
                <a:latin typeface="Century Gothic" panose="020B0502020202020204" pitchFamily="34" charset="0"/>
              </a:rPr>
              <a:t>: Reply: 		0:00-1:46mins 	</a:t>
            </a:r>
            <a:r>
              <a:rPr lang="en-US" sz="1200" b="1" dirty="0">
                <a:latin typeface="Century Gothic" panose="020B0502020202020204" pitchFamily="34" charset="0"/>
              </a:rPr>
              <a:t>[1:46 mins]</a:t>
            </a:r>
          </a:p>
          <a:p>
            <a:pPr marL="0" indent="0">
              <a:buFont typeface="Arial" panose="020B0604020202020204" pitchFamily="34" charset="0"/>
              <a:buNone/>
            </a:pPr>
            <a:r>
              <a:rPr lang="en-US" sz="1200" b="1" dirty="0">
                <a:latin typeface="Century Gothic" panose="020B0502020202020204" pitchFamily="34" charset="0"/>
              </a:rPr>
              <a:t>Part B:</a:t>
            </a:r>
            <a:r>
              <a:rPr lang="en-US" sz="1200" b="0" dirty="0">
                <a:latin typeface="Century Gothic" panose="020B0502020202020204" pitchFamily="34" charset="0"/>
              </a:rPr>
              <a:t> Reply All: 	1:47-3:44 mins </a:t>
            </a:r>
            <a:r>
              <a:rPr lang="en-US" sz="1200" b="1" dirty="0">
                <a:latin typeface="Century Gothic" panose="020B0502020202020204" pitchFamily="34" charset="0"/>
              </a:rPr>
              <a:t>[1:97 mins ] </a:t>
            </a:r>
          </a:p>
          <a:p>
            <a:endParaRPr lang="en-US" sz="1200" b="1"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a:t>
            </a:r>
            <a:r>
              <a:rPr lang="en-US" sz="1200" dirty="0">
                <a:latin typeface="Century Gothic" panose="020B0502020202020204" pitchFamily="34" charset="0"/>
              </a:rPr>
              <a:t>: </a:t>
            </a:r>
          </a:p>
          <a:p>
            <a:r>
              <a:rPr lang="en-US" sz="1200" i="1" dirty="0">
                <a:latin typeface="Century Gothic" panose="020B0502020202020204" pitchFamily="34" charset="0"/>
              </a:rPr>
              <a:t>We’re going to review how to reply to an email we receive. We can reply in two different ways. </a:t>
            </a:r>
          </a:p>
          <a:p>
            <a:r>
              <a:rPr lang="en-US" sz="1200" i="1" dirty="0">
                <a:latin typeface="Century Gothic" panose="020B0502020202020204" pitchFamily="34" charset="0"/>
              </a:rPr>
              <a:t>We can use “Reply” or “Reply All”.</a:t>
            </a:r>
          </a:p>
          <a:p>
            <a:endParaRPr lang="en-US" dirty="0">
              <a:latin typeface="Century Gothic" panose="020B0502020202020204" pitchFamily="34" charset="0"/>
            </a:endParaRPr>
          </a:p>
          <a:p>
            <a:endParaRPr lang="en-US"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29</a:t>
            </a:fld>
            <a:endParaRPr lang="en-US" dirty="0"/>
          </a:p>
        </p:txBody>
      </p:sp>
    </p:spTree>
    <p:extLst>
      <p:ext uri="{BB962C8B-B14F-4D97-AF65-F5344CB8AC3E}">
        <p14:creationId xmlns:p14="http://schemas.microsoft.com/office/powerpoint/2010/main" val="3869481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highlight>
                  <a:srgbClr val="FFFF00"/>
                </a:highlight>
                <a:latin typeface="Century Gothic" panose="020B0502020202020204" pitchFamily="34" charset="0"/>
              </a:rPr>
              <a:t>Slide hidden from the learner.</a:t>
            </a:r>
          </a:p>
          <a:p>
            <a:endParaRPr lang="en-US" b="1" u="non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Information for the Tutor</a:t>
            </a:r>
          </a:p>
          <a:p>
            <a:endParaRPr lang="en-CA" dirty="0">
              <a:latin typeface="Century Gothic" panose="020B0502020202020204" pitchFamily="34" charset="0"/>
            </a:endParaRPr>
          </a:p>
          <a:p>
            <a:r>
              <a:rPr lang="en-CA" dirty="0">
                <a:latin typeface="Century Gothic" panose="020B0502020202020204" pitchFamily="34" charset="0"/>
              </a:rPr>
              <a:t>These skills are specifically reviewed in this lesson.</a:t>
            </a:r>
          </a:p>
          <a:p>
            <a:r>
              <a:rPr lang="en-CA" dirty="0">
                <a:latin typeface="Century Gothic" panose="020B0502020202020204" pitchFamily="34" charset="0"/>
              </a:rPr>
              <a:t>It is assumed the learner has already learned these skills and is doing this lesson as a review. </a:t>
            </a:r>
          </a:p>
          <a:p>
            <a:endParaRPr lang="en-CA" dirty="0">
              <a:latin typeface="Century Gothic" panose="020B0502020202020204" pitchFamily="34" charset="0"/>
            </a:endParaRPr>
          </a:p>
          <a:p>
            <a:r>
              <a:rPr lang="en-US" sz="1200" b="1" dirty="0">
                <a:solidFill>
                  <a:srgbClr val="000000"/>
                </a:solidFill>
                <a:latin typeface="Century Gothic" panose="020B0502020202020204" pitchFamily="34" charset="0"/>
              </a:rPr>
              <a:t>Email Skills-Check Inbox for New Mail</a:t>
            </a:r>
            <a:endParaRPr lang="en-US" sz="1200" b="1" i="0" u="none" strike="noStrike" dirty="0">
              <a:solidFill>
                <a:srgbClr val="000000"/>
              </a:solidFill>
              <a:effectLst/>
              <a:latin typeface="Century Gothic" panose="020B0502020202020204" pitchFamily="34" charset="0"/>
            </a:endParaRP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and open Inbox</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new email</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Check if an email is safe to open</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Open an email</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&amp; use common icons in email Inbox</a:t>
            </a:r>
          </a:p>
          <a:p>
            <a:pPr marL="0" indent="0">
              <a:buFont typeface="Arial" panose="020B0604020202020204" pitchFamily="34" charset="0"/>
              <a:buNone/>
            </a:pPr>
            <a:endParaRPr lang="en-US" sz="1200" b="0" i="0" u="none" strike="noStrike" dirty="0">
              <a:solidFill>
                <a:srgbClr val="000000"/>
              </a:solidFill>
              <a:effectLst/>
              <a:latin typeface="Century Gothic" panose="020B0502020202020204" pitchFamily="34" charset="0"/>
            </a:endParaRPr>
          </a:p>
          <a:p>
            <a:pPr marL="0" indent="0">
              <a:buFont typeface="Arial" panose="020B0604020202020204" pitchFamily="34" charset="0"/>
              <a:buNone/>
            </a:pPr>
            <a:endParaRPr lang="en-US" sz="1200" b="0" i="0" u="none" strike="noStrike" dirty="0">
              <a:solidFill>
                <a:srgbClr val="000000"/>
              </a:solidFill>
              <a:effectLst/>
              <a:latin typeface="Century Gothic" panose="020B0502020202020204" pitchFamily="34" charset="0"/>
            </a:endParaRPr>
          </a:p>
          <a:p>
            <a:pPr marL="0" indent="0">
              <a:buFont typeface="Arial" panose="020B0604020202020204" pitchFamily="34" charset="0"/>
              <a:buNone/>
            </a:pPr>
            <a:r>
              <a:rPr lang="en-US" sz="1200" b="1" i="0" u="none" strike="noStrike" dirty="0">
                <a:solidFill>
                  <a:srgbClr val="000000"/>
                </a:solidFill>
                <a:effectLst/>
                <a:latin typeface="Century Gothic" panose="020B0502020202020204" pitchFamily="34" charset="0"/>
              </a:rPr>
              <a:t>Email Skills- Send an Email to One Person</a:t>
            </a:r>
            <a:endParaRPr lang="en-US" sz="1200" b="0" i="0" u="none" strike="noStrike" dirty="0">
              <a:solidFill>
                <a:srgbClr val="000000"/>
              </a:solidFill>
              <a:effectLst/>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“Compose” icon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the email address box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the email address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the email subject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the subject of the email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the email message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a short email in the email message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Double check the email before sending it: the address, subject and message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the send icon and click on it to send the message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Century Gothic" panose="020B0502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Check the Message was Sent Ok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the “Sent” icon/folder in the email folders menu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Open the “Sent” folder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Check if the email you sent is inside the “Sent” folder. </a:t>
            </a:r>
          </a:p>
          <a:p>
            <a:pPr marL="0" indent="0">
              <a:buFont typeface="Arial" panose="020B0604020202020204" pitchFamily="34" charset="0"/>
              <a:buNone/>
            </a:pPr>
            <a:endParaRPr lang="en-US" sz="1200" b="0" i="0" u="none" strike="noStrike" dirty="0">
              <a:solidFill>
                <a:srgbClr val="000000"/>
              </a:solidFill>
              <a:effectLst/>
              <a:latin typeface="Century Gothic" panose="020B0502020202020204" pitchFamily="34" charset="0"/>
            </a:endParaRPr>
          </a:p>
          <a:p>
            <a:pPr marL="0" indent="0">
              <a:buFont typeface="Arial" panose="020B0604020202020204" pitchFamily="34" charset="0"/>
              <a:buNone/>
            </a:pPr>
            <a:endParaRPr lang="en-US" sz="1200" b="0"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Email Skills- Send an Email to More Than One Person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Use “To”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“Compose” icon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the email address “To” box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the email addresses for multiple people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Click on an email address if it appears below the email address box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the email subject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the subject of the email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the email message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a short email in the email message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the “Send” icon and click on it to send the message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Century Gothic" panose="020B0502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Check the Message was Sent Ok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the “Sent” icon/folder in the email folders menu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Open the “Sent” folder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Check if the email you sent is inside the “Sent” folder.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Email Skills- Send an Email to More Than One Person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Use “Cc”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Understand when you would use “Cc”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“Compose” icon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the email address “To” box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an email addresses in the “To” box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the email address “Cc”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an email addresses in the “Cc” box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the email subject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the subject of the email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the email message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a short email in the email message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Double check the email before sending it: the address, subject and message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the “Send” icon and click on it to send the message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Century Gothic" panose="020B0502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Check the Message was Sent Ok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the “Sent” icon/folder in the email folders menu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Open the “Sent” folder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Check if the email you sent is inside the “Sent” folder.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Email Skills- Reply to an Email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Recognize &amp; use “Reply” icon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Recognize that the sender’s address is in the address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a short email reply in the email message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the “Send” icon and click on it to send the message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Century Gothic" panose="020B0502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Check the Message was Sent Ok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the “Sent” icon/folder in the email folders menu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Open the “Sent” folder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Check if the email you sent is inside the “Sent” folder.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Email Skills- Reply All to an Email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Understand when you would use “Reply 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Check if a sender sent an email to you and Ccd 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Recognize &amp; use the “More Options” icon (Three vertical dots) to find the “Reply All” icon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Recognize &amp; use “Reply To All” icon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Understand whose emails are in the “Cc” address box and whose are in the “To” address box;  who you are sending the reply to and who is getting a copy of the reply.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a short email reply in the email message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the “Send” icon and click on it to send the message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Email Skills- Forward an Email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Understand when you would use “Forward”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Recognize &amp; use the “More Options” icon (Three vertical dots) to find the “Forward” icon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Recognize &amp; use “Forward” icon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the “To” email address box to forward the email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an email address in the “To” email address box  to forward the email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a short email in the email message box to explain why you are forwarding the email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the “Send” icon and click on it to send the message</a:t>
            </a:r>
            <a:endParaRPr lang="en-US" sz="1200" b="0" i="0" dirty="0">
              <a:solidFill>
                <a:srgbClr val="000000"/>
              </a:solidFill>
              <a:effectLst/>
              <a:latin typeface="Century Gothic" panose="020B0502020202020204" pitchFamily="34" charset="0"/>
            </a:endParaRPr>
          </a:p>
          <a:p>
            <a:endParaRPr lang="en-CA"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3</a:t>
            </a:fld>
            <a:endParaRPr lang="en-US" dirty="0"/>
          </a:p>
        </p:txBody>
      </p:sp>
    </p:spTree>
    <p:extLst>
      <p:ext uri="{BB962C8B-B14F-4D97-AF65-F5344CB8AC3E}">
        <p14:creationId xmlns:p14="http://schemas.microsoft.com/office/powerpoint/2010/main" val="3232090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200" b="1" dirty="0">
              <a:latin typeface="Century Gothic" panose="020B0502020202020204" pitchFamily="34" charset="0"/>
            </a:endParaRPr>
          </a:p>
          <a:p>
            <a:pPr marL="0" indent="0">
              <a:buFont typeface="Arial" panose="020B0604020202020204" pitchFamily="34" charset="0"/>
              <a:buNone/>
            </a:pPr>
            <a:r>
              <a:rPr lang="en-US" sz="1200" b="1" dirty="0">
                <a:highlight>
                  <a:srgbClr val="FFFF00"/>
                </a:highlight>
                <a:latin typeface="Century Gothic" panose="020B0502020202020204" pitchFamily="34" charset="0"/>
              </a:rPr>
              <a:t>Total Video length</a:t>
            </a:r>
            <a:r>
              <a:rPr lang="en-US" sz="1200" b="0" dirty="0">
                <a:latin typeface="Century Gothic" panose="020B0502020202020204" pitchFamily="34" charset="0"/>
              </a:rPr>
              <a:t>: </a:t>
            </a:r>
          </a:p>
          <a:p>
            <a:pPr marL="0" indent="0">
              <a:buFont typeface="Arial" panose="020B0604020202020204" pitchFamily="34" charset="0"/>
              <a:buNone/>
            </a:pPr>
            <a:r>
              <a:rPr lang="en-US" sz="1200" b="1" dirty="0">
                <a:latin typeface="Century Gothic" panose="020B0502020202020204" pitchFamily="34" charset="0"/>
              </a:rPr>
              <a:t>Part A</a:t>
            </a:r>
            <a:r>
              <a:rPr lang="en-US" sz="1200" b="0" dirty="0">
                <a:latin typeface="Century Gothic" panose="020B0502020202020204" pitchFamily="34" charset="0"/>
              </a:rPr>
              <a:t>: Use “Reply”: 	00:00-01:46mins    </a:t>
            </a:r>
            <a:r>
              <a:rPr lang="en-US" sz="1200" b="1" dirty="0">
                <a:latin typeface="Century Gothic" panose="020B0502020202020204" pitchFamily="34" charset="0"/>
              </a:rPr>
              <a:t>[1:46 mins]</a:t>
            </a:r>
          </a:p>
          <a:p>
            <a:pPr marL="0" indent="0">
              <a:buFont typeface="Arial" panose="020B0604020202020204" pitchFamily="34" charset="0"/>
              <a:buNone/>
            </a:pPr>
            <a:endParaRPr lang="en-US" sz="1200" b="1"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Say to the Learner: </a:t>
            </a:r>
          </a:p>
          <a:p>
            <a:pPr defTabSz="966612">
              <a:defRPr/>
            </a:pPr>
            <a:r>
              <a:rPr lang="en-US" sz="1200" b="0" i="1" dirty="0">
                <a:latin typeface="Century Gothic" panose="020B0502020202020204" pitchFamily="34" charset="0"/>
              </a:rPr>
              <a:t>So, first, let’s review how to Use “Reply”. </a:t>
            </a:r>
          </a:p>
          <a:p>
            <a:pPr defTabSz="966612">
              <a:defRPr/>
            </a:pPr>
            <a:r>
              <a:rPr lang="en-US" sz="1200" b="0" i="1" dirty="0">
                <a:latin typeface="Century Gothic" panose="020B0502020202020204" pitchFamily="34" charset="0"/>
              </a:rPr>
              <a:t>Maybe you got an email from someone. For example, from me. </a:t>
            </a:r>
          </a:p>
          <a:p>
            <a:pPr defTabSz="966612">
              <a:defRPr/>
            </a:pPr>
            <a:r>
              <a:rPr lang="en-US" sz="1200" b="0" i="1" dirty="0">
                <a:latin typeface="Century Gothic" panose="020B0502020202020204" pitchFamily="34" charset="0"/>
              </a:rPr>
              <a:t>But I also sent that email to another person, to Bob for example. </a:t>
            </a:r>
          </a:p>
          <a:p>
            <a:pPr defTabSz="966612">
              <a:defRPr/>
            </a:pPr>
            <a:r>
              <a:rPr lang="en-US" sz="1200" b="0" i="1" dirty="0">
                <a:latin typeface="Century Gothic" panose="020B0502020202020204" pitchFamily="34" charset="0"/>
              </a:rPr>
              <a:t>If you want to reply </a:t>
            </a:r>
            <a:r>
              <a:rPr lang="en-US" sz="1200" b="1" i="1" u="sng" dirty="0">
                <a:latin typeface="Century Gothic" panose="020B0502020202020204" pitchFamily="34" charset="0"/>
              </a:rPr>
              <a:t>only to me</a:t>
            </a:r>
            <a:r>
              <a:rPr lang="en-US" sz="1200" b="0" i="1" dirty="0">
                <a:latin typeface="Century Gothic" panose="020B0502020202020204" pitchFamily="34" charset="0"/>
              </a:rPr>
              <a:t>, not to Bob, you use “Reply”. </a:t>
            </a:r>
          </a:p>
          <a:p>
            <a:pPr defTabSz="966612">
              <a:defRPr/>
            </a:pPr>
            <a:r>
              <a:rPr lang="en-US" sz="1200" b="0" i="1" dirty="0">
                <a:latin typeface="Century Gothic" panose="020B0502020202020204" pitchFamily="34" charset="0"/>
              </a:rPr>
              <a:t>Let’s watch the video. </a:t>
            </a:r>
          </a:p>
          <a:p>
            <a:endParaRPr lang="en-US" sz="1200" b="1" i="1" strike="noStrike" dirty="0">
              <a:latin typeface="Century Gothic" panose="020B0502020202020204" pitchFamily="34" charset="0"/>
            </a:endParaRPr>
          </a:p>
          <a:p>
            <a:endParaRPr lang="en-US" sz="1200" b="1" strike="noStrike" dirty="0">
              <a:latin typeface="Century Gothic" panose="020B0502020202020204" pitchFamily="34" charset="0"/>
            </a:endParaRPr>
          </a:p>
          <a:p>
            <a:r>
              <a:rPr lang="en-US" sz="1200" b="1" strike="noStrike" dirty="0">
                <a:latin typeface="Century Gothic" panose="020B0502020202020204" pitchFamily="34" charset="0"/>
              </a:rPr>
              <a:t>Instructions for the Tutor: </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PLAY icon in the slide to open the video lesson.</a:t>
            </a:r>
            <a:r>
              <a:rPr lang="en-US" sz="1200" b="0" i="0" dirty="0">
                <a:solidFill>
                  <a:srgbClr val="444444"/>
                </a:solidFill>
                <a:effectLst/>
                <a:latin typeface="Century Gothic" panose="020B0502020202020204" pitchFamily="34" charset="0"/>
              </a:rPr>
              <a:t>​</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this link to the YouTube video if the link in the slide doesn’t work: </a:t>
            </a:r>
            <a:r>
              <a:rPr lang="en-US" sz="1200" b="0" i="0" dirty="0">
                <a:solidFill>
                  <a:srgbClr val="444444"/>
                </a:solidFill>
                <a:effectLst/>
                <a:latin typeface="Century Gothic" panose="020B0502020202020204" pitchFamily="34" charset="0"/>
              </a:rPr>
              <a:t>​</a:t>
            </a:r>
          </a:p>
          <a:p>
            <a:pPr marL="0" indent="0">
              <a:buFont typeface="Arial" panose="020B0604020202020204" pitchFamily="34" charset="0"/>
              <a:buNone/>
            </a:pPr>
            <a:r>
              <a:rPr lang="en-US" sz="1200" b="1" strike="noStrike" dirty="0">
                <a:latin typeface="Century Gothic" panose="020B0502020202020204" pitchFamily="34" charset="0"/>
              </a:rPr>
              <a:t>https://youtu.be/bkmHXTHh75s</a:t>
            </a:r>
          </a:p>
          <a:p>
            <a:pPr marL="181240" indent="-181240">
              <a:buFont typeface="Arial" panose="020B0604020202020204" pitchFamily="34" charset="0"/>
              <a:buChar char="•"/>
            </a:pPr>
            <a:endParaRPr lang="en-US" sz="1200" strike="noStrike"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sz="1200" dirty="0">
                <a:latin typeface="Century Gothic" panose="020B0502020202020204" pitchFamily="34" charset="0"/>
              </a:rPr>
              <a:t>Then have learner do Practice-Part Three-A</a:t>
            </a:r>
          </a:p>
          <a:p>
            <a:endParaRPr lang="en-US" sz="1200" dirty="0">
              <a:latin typeface="Century Gothic" panose="020B0502020202020204" pitchFamily="34" charset="0"/>
            </a:endParaRPr>
          </a:p>
          <a:p>
            <a:pPr marL="181240" indent="-181240">
              <a:buFont typeface="Arial" panose="020B0604020202020204" pitchFamily="34" charset="0"/>
              <a:buChar char="•"/>
            </a:pPr>
            <a:r>
              <a:rPr lang="en-US" sz="1200"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sz="1200" dirty="0">
                <a:latin typeface="Century Gothic" panose="020B0502020202020204" pitchFamily="34" charset="0"/>
              </a:rPr>
              <a:t>Play the lesson a bit and check the learner can hear it ok before playing the whole video. </a:t>
            </a: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30</a:t>
            </a:fld>
            <a:endParaRPr lang="en-US" dirty="0"/>
          </a:p>
        </p:txBody>
      </p:sp>
    </p:spTree>
    <p:extLst>
      <p:ext uri="{BB962C8B-B14F-4D97-AF65-F5344CB8AC3E}">
        <p14:creationId xmlns:p14="http://schemas.microsoft.com/office/powerpoint/2010/main" val="3059832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lang="en-US" sz="1200" b="0" dirty="0">
              <a:latin typeface="Century Gothic" panose="020B0502020202020204" pitchFamily="34" charset="0"/>
            </a:endParaRP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[Reply to an Email-Part Three-A: Use “Reply” ]</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Century Gothic" panose="020B0502020202020204" pitchFamily="34" charset="0"/>
              </a:rPr>
              <a:t>Say to the Learner: </a:t>
            </a:r>
          </a:p>
          <a:p>
            <a:pPr marL="171450" indent="-171450" defTabSz="966612">
              <a:buFont typeface="Arial" panose="020B0604020202020204" pitchFamily="34" charset="0"/>
              <a:buChar char="•"/>
              <a:defRPr/>
            </a:pPr>
            <a:r>
              <a:rPr lang="en-US" b="0" i="1" dirty="0">
                <a:latin typeface="Century Gothic" panose="020B0502020202020204" pitchFamily="34" charset="0"/>
              </a:rPr>
              <a:t>Where is the reply icon ? </a:t>
            </a:r>
            <a:r>
              <a:rPr lang="en-US" b="1" i="1" dirty="0">
                <a:latin typeface="Century Gothic" panose="020B0502020202020204" pitchFamily="34" charset="0"/>
              </a:rPr>
              <a:t>Answer</a:t>
            </a:r>
            <a:r>
              <a:rPr lang="en-US" b="0" i="1" dirty="0">
                <a:latin typeface="Century Gothic" panose="020B0502020202020204" pitchFamily="34" charset="0"/>
              </a:rPr>
              <a:t>: in the top right corner</a:t>
            </a:r>
          </a:p>
          <a:p>
            <a:pPr marL="171450" indent="-171450" defTabSz="966612">
              <a:buFont typeface="Arial" panose="020B0604020202020204" pitchFamily="34" charset="0"/>
              <a:buChar char="•"/>
              <a:defRPr/>
            </a:pPr>
            <a:r>
              <a:rPr lang="en-US" b="0" i="1" dirty="0">
                <a:latin typeface="Century Gothic" panose="020B0502020202020204" pitchFamily="34" charset="0"/>
              </a:rPr>
              <a:t>What does it look like ? </a:t>
            </a:r>
            <a:r>
              <a:rPr lang="en-US" b="1" i="1" dirty="0">
                <a:latin typeface="Century Gothic" panose="020B0502020202020204" pitchFamily="34" charset="0"/>
              </a:rPr>
              <a:t>Answer</a:t>
            </a:r>
            <a:r>
              <a:rPr lang="en-US" b="0" i="1" dirty="0">
                <a:latin typeface="Century Gothic" panose="020B0502020202020204" pitchFamily="34" charset="0"/>
              </a:rPr>
              <a:t>: a curved arrow pointing left. </a:t>
            </a:r>
          </a:p>
          <a:p>
            <a:pPr marL="171450" indent="-171450" defTabSz="966612">
              <a:buFont typeface="Arial" panose="020B0604020202020204" pitchFamily="34" charset="0"/>
              <a:buChar char="•"/>
              <a:defRPr/>
            </a:pPr>
            <a:r>
              <a:rPr lang="en-US" b="0" i="1" dirty="0">
                <a:latin typeface="Century Gothic" panose="020B0502020202020204" pitchFamily="34" charset="0"/>
              </a:rPr>
              <a:t>Do you click or double click on the “Reply” icon ? </a:t>
            </a:r>
            <a:r>
              <a:rPr lang="en-US" b="1" i="1" dirty="0">
                <a:latin typeface="Century Gothic" panose="020B0502020202020204" pitchFamily="34" charset="0"/>
              </a:rPr>
              <a:t>Answer:</a:t>
            </a:r>
            <a:r>
              <a:rPr lang="en-US" b="0" i="1" dirty="0">
                <a:latin typeface="Century Gothic" panose="020B0502020202020204" pitchFamily="34" charset="0"/>
              </a:rPr>
              <a:t> click </a:t>
            </a:r>
          </a:p>
          <a:p>
            <a:pPr marL="171450" indent="-171450" defTabSz="966612">
              <a:buFont typeface="Arial" panose="020B0604020202020204" pitchFamily="34" charset="0"/>
              <a:buChar char="•"/>
              <a:defRPr/>
            </a:pPr>
            <a:r>
              <a:rPr lang="en-US" b="0" i="1" dirty="0">
                <a:latin typeface="Century Gothic" panose="020B0502020202020204" pitchFamily="34" charset="0"/>
              </a:rPr>
              <a:t>After you click on the “Reply” icon, what do you see in the “To” box ? </a:t>
            </a:r>
            <a:r>
              <a:rPr lang="en-US" b="1" i="1" dirty="0">
                <a:latin typeface="Century Gothic" panose="020B0502020202020204" pitchFamily="34" charset="0"/>
              </a:rPr>
              <a:t>Answer</a:t>
            </a:r>
            <a:r>
              <a:rPr lang="en-US" b="0" i="1" dirty="0">
                <a:latin typeface="Century Gothic" panose="020B0502020202020204" pitchFamily="34" charset="0"/>
              </a:rPr>
              <a:t>: the sender’s email address</a:t>
            </a:r>
          </a:p>
          <a:p>
            <a:pPr marL="171450" indent="-171450" defTabSz="966612">
              <a:buFont typeface="Arial" panose="020B0604020202020204" pitchFamily="34" charset="0"/>
              <a:buChar char="•"/>
              <a:defRPr/>
            </a:pPr>
            <a:r>
              <a:rPr lang="en-US" b="0" i="1" dirty="0">
                <a:latin typeface="Century Gothic" panose="020B0502020202020204" pitchFamily="34" charset="0"/>
              </a:rPr>
              <a:t>Who is the sender in the video example ? </a:t>
            </a:r>
            <a:r>
              <a:rPr lang="en-US" b="1" i="1" dirty="0">
                <a:latin typeface="Century Gothic" panose="020B0502020202020204" pitchFamily="34" charset="0"/>
              </a:rPr>
              <a:t>Answer:</a:t>
            </a:r>
            <a:r>
              <a:rPr lang="en-US" b="0" i="1" dirty="0">
                <a:latin typeface="Century Gothic" panose="020B0502020202020204" pitchFamily="34" charset="0"/>
              </a:rPr>
              <a:t> Mary Brown</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latin typeface="Century Gothic" panose="020B0502020202020204" pitchFamily="34" charset="0"/>
              </a:rPr>
              <a:t>What is the subject of the email in the video ? </a:t>
            </a:r>
            <a:r>
              <a:rPr lang="en-US" b="1" i="1" dirty="0">
                <a:latin typeface="Century Gothic" panose="020B0502020202020204" pitchFamily="34" charset="0"/>
              </a:rPr>
              <a:t>Answer: </a:t>
            </a:r>
            <a:r>
              <a:rPr lang="en-US" b="0" i="1" dirty="0">
                <a:latin typeface="Century Gothic" panose="020B0502020202020204" pitchFamily="34" charset="0"/>
              </a:rPr>
              <a:t>Checking in </a:t>
            </a:r>
          </a:p>
          <a:p>
            <a:pPr marL="171450" indent="-171450" defTabSz="966612">
              <a:buFont typeface="Arial" panose="020B0604020202020204" pitchFamily="34" charset="0"/>
              <a:buChar char="•"/>
              <a:defRPr/>
            </a:pPr>
            <a:r>
              <a:rPr lang="en-US" b="0" i="1" dirty="0">
                <a:latin typeface="Century Gothic" panose="020B0502020202020204" pitchFamily="34" charset="0"/>
              </a:rPr>
              <a:t>What is good to do after you send a message ? </a:t>
            </a:r>
            <a:r>
              <a:rPr lang="en-US" b="1" i="1" dirty="0">
                <a:latin typeface="Century Gothic" panose="020B0502020202020204" pitchFamily="34" charset="0"/>
              </a:rPr>
              <a:t>Answer:</a:t>
            </a:r>
            <a:r>
              <a:rPr lang="en-US" b="0" i="1" dirty="0">
                <a:latin typeface="Century Gothic" panose="020B0502020202020204" pitchFamily="34" charset="0"/>
              </a:rPr>
              <a:t> check it was actually sent. </a:t>
            </a:r>
          </a:p>
          <a:p>
            <a:pPr marL="171450" indent="-171450" defTabSz="966612">
              <a:buFont typeface="Arial" panose="020B0604020202020204" pitchFamily="34" charset="0"/>
              <a:buChar char="•"/>
              <a:defRPr/>
            </a:pPr>
            <a:r>
              <a:rPr lang="en-US" b="0" i="1" dirty="0">
                <a:latin typeface="Century Gothic" panose="020B0502020202020204" pitchFamily="34" charset="0"/>
              </a:rPr>
              <a:t>Where do you look to check the message was sent ? </a:t>
            </a:r>
            <a:r>
              <a:rPr lang="en-US" b="1" i="1" dirty="0">
                <a:latin typeface="Century Gothic" panose="020B0502020202020204" pitchFamily="34" charset="0"/>
              </a:rPr>
              <a:t>Answer</a:t>
            </a:r>
            <a:r>
              <a:rPr lang="en-US" b="0" i="1" dirty="0">
                <a:latin typeface="Century Gothic" panose="020B0502020202020204" pitchFamily="34" charset="0"/>
              </a:rPr>
              <a:t>: in the ”Sent” folder. </a:t>
            </a:r>
          </a:p>
          <a:p>
            <a:pPr marL="171450" indent="-171450" defTabSz="966612">
              <a:buFont typeface="Arial" panose="020B0604020202020204" pitchFamily="34" charset="0"/>
              <a:buChar char="•"/>
              <a:defRPr/>
            </a:pPr>
            <a:r>
              <a:rPr lang="en-US" b="0" i="1" dirty="0">
                <a:latin typeface="Century Gothic" panose="020B0502020202020204" pitchFamily="34" charset="0"/>
              </a:rPr>
              <a:t>OR</a:t>
            </a:r>
          </a:p>
          <a:p>
            <a:pPr marL="171450" indent="-171450" defTabSz="966612">
              <a:buFont typeface="Arial" panose="020B0604020202020204" pitchFamily="34" charset="0"/>
              <a:buChar char="•"/>
              <a:defRPr/>
            </a:pPr>
            <a:r>
              <a:rPr lang="en-US" b="0" i="1" dirty="0">
                <a:latin typeface="Century Gothic" panose="020B0502020202020204" pitchFamily="34" charset="0"/>
              </a:rPr>
              <a:t>How do you know if you sent the email successfully ? </a:t>
            </a:r>
            <a:r>
              <a:rPr lang="en-US" b="1" i="1" dirty="0">
                <a:latin typeface="Century Gothic" panose="020B0502020202020204" pitchFamily="34" charset="0"/>
              </a:rPr>
              <a:t>Answer:</a:t>
            </a:r>
            <a:r>
              <a:rPr lang="en-US" b="0" i="1" dirty="0">
                <a:latin typeface="Century Gothic" panose="020B0502020202020204" pitchFamily="34" charset="0"/>
              </a:rPr>
              <a:t> You can see it in the “Sent” folder. </a:t>
            </a:r>
          </a:p>
          <a:p>
            <a:pPr marL="171450" indent="-171450" defTabSz="966612">
              <a:buFont typeface="Arial" panose="020B0604020202020204" pitchFamily="34" charset="0"/>
              <a:buChar char="•"/>
              <a:defRPr/>
            </a:pPr>
            <a:r>
              <a:rPr lang="en-US" b="0" i="1" dirty="0">
                <a:latin typeface="Century Gothic" panose="020B0502020202020204" pitchFamily="34" charset="0"/>
              </a:rPr>
              <a:t>When do we use “Reply” ? </a:t>
            </a:r>
            <a:r>
              <a:rPr lang="en-US" b="1" i="1" dirty="0">
                <a:latin typeface="Century Gothic" panose="020B0502020202020204" pitchFamily="34" charset="0"/>
              </a:rPr>
              <a:t>Answer: </a:t>
            </a:r>
            <a:r>
              <a:rPr lang="en-US" b="0" i="1" dirty="0">
                <a:latin typeface="Century Gothic" panose="020B0502020202020204" pitchFamily="34" charset="0"/>
              </a:rPr>
              <a:t>to reply to the sender only. </a:t>
            </a:r>
          </a:p>
          <a:p>
            <a:pPr marL="171450" indent="-171450" defTabSz="966612">
              <a:buFont typeface="Arial" panose="020B0604020202020204" pitchFamily="34" charset="0"/>
              <a:buChar char="•"/>
              <a:defRPr/>
            </a:pPr>
            <a:r>
              <a:rPr lang="en-US" b="0" i="1" dirty="0">
                <a:latin typeface="Century Gothic" panose="020B0502020202020204" pitchFamily="34" charset="0"/>
              </a:rPr>
              <a:t>Show me the reply icon. </a:t>
            </a:r>
          </a:p>
          <a:p>
            <a:pPr marL="171450" indent="-171450" defTabSz="966612">
              <a:buFont typeface="Arial" panose="020B0604020202020204" pitchFamily="34" charset="0"/>
              <a:buChar char="•"/>
              <a:defRPr/>
            </a:pPr>
            <a:r>
              <a:rPr lang="en-US" b="0" i="1" dirty="0">
                <a:latin typeface="Century Gothic" panose="020B0502020202020204" pitchFamily="34" charset="0"/>
              </a:rPr>
              <a:t>Show me where you click to send the message. </a:t>
            </a:r>
            <a:r>
              <a:rPr lang="en-US" b="1" i="1" dirty="0">
                <a:latin typeface="Century Gothic" panose="020B0502020202020204" pitchFamily="34" charset="0"/>
              </a:rPr>
              <a:t>Answer</a:t>
            </a:r>
            <a:r>
              <a:rPr lang="en-US" b="0" i="1" dirty="0">
                <a:latin typeface="Century Gothic" panose="020B0502020202020204" pitchFamily="34" charset="0"/>
              </a:rPr>
              <a:t>: Send (icon) </a:t>
            </a:r>
          </a:p>
          <a:p>
            <a:pPr marL="171450" indent="-171450" defTabSz="966612">
              <a:buFont typeface="Arial" panose="020B0604020202020204" pitchFamily="34" charset="0"/>
              <a:buChar char="•"/>
              <a:defRPr/>
            </a:pPr>
            <a:endParaRPr lang="en-US" b="0" dirty="0">
              <a:latin typeface="Century Gothic" panose="020B0502020202020204" pitchFamily="34" charset="0"/>
            </a:endParaRPr>
          </a:p>
          <a:p>
            <a:pPr marL="171450" indent="-171450" defTabSz="966612">
              <a:buFont typeface="Arial" panose="020B0604020202020204" pitchFamily="34" charset="0"/>
              <a:buChar char="•"/>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a:t>
            </a:r>
            <a:r>
              <a:rPr lang="en-US" b="1" dirty="0">
                <a:latin typeface="Century Gothic" panose="020B0502020202020204" pitchFamily="34" charset="0"/>
              </a:rPr>
              <a:t> Tutor: </a:t>
            </a:r>
          </a:p>
          <a:p>
            <a:r>
              <a:rPr lang="en-US" dirty="0">
                <a:latin typeface="Century Gothic" panose="020B0502020202020204" pitchFamily="34" charset="0"/>
              </a:rPr>
              <a:t>Ask the learner: Do you want to watch the video again?  </a:t>
            </a:r>
          </a:p>
          <a:p>
            <a:endParaRPr lang="en-US" dirty="0">
              <a:latin typeface="Century Gothic" panose="020B0502020202020204" pitchFamily="34" charset="0"/>
            </a:endParaRPr>
          </a:p>
          <a:p>
            <a:r>
              <a:rPr lang="en-US" dirty="0">
                <a:latin typeface="Century Gothic" panose="020B0502020202020204" pitchFamily="34" charset="0"/>
              </a:rPr>
              <a:t>If the learner is struggling, stop the session. </a:t>
            </a:r>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Let’s do more work on X before we do this.  </a:t>
            </a:r>
          </a:p>
        </p:txBody>
      </p:sp>
      <p:sp>
        <p:nvSpPr>
          <p:cNvPr id="4" name="Slide Number Placeholder 3"/>
          <p:cNvSpPr>
            <a:spLocks noGrp="1"/>
          </p:cNvSpPr>
          <p:nvPr>
            <p:ph type="sldNum" sz="quarter" idx="5"/>
          </p:nvPr>
        </p:nvSpPr>
        <p:spPr/>
        <p:txBody>
          <a:bodyPr/>
          <a:lstStyle/>
          <a:p>
            <a:fld id="{84E55262-9676-444A-98B3-692BE02459E9}" type="slidenum">
              <a:rPr lang="en-US" smtClean="0"/>
              <a:t>31</a:t>
            </a:fld>
            <a:endParaRPr lang="en-US" dirty="0"/>
          </a:p>
        </p:txBody>
      </p:sp>
    </p:spTree>
    <p:extLst>
      <p:ext uri="{BB962C8B-B14F-4D97-AF65-F5344CB8AC3E}">
        <p14:creationId xmlns:p14="http://schemas.microsoft.com/office/powerpoint/2010/main" val="1345327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none" dirty="0"/>
          </a:p>
          <a:p>
            <a:r>
              <a:rPr lang="en-US" b="1" u="sng" dirty="0">
                <a:latin typeface="Century Gothic" panose="020B0502020202020204" pitchFamily="34" charset="0"/>
              </a:rPr>
              <a:t>PRACTICE</a:t>
            </a:r>
            <a:r>
              <a:rPr lang="en-US" b="1" u="none" dirty="0">
                <a:latin typeface="Century Gothic" panose="020B0502020202020204" pitchFamily="34" charset="0"/>
              </a:rPr>
              <a:t>- Part Three-A</a:t>
            </a:r>
            <a:endParaRPr lang="en-US" b="1" u="sng"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Lesson Focus: </a:t>
            </a:r>
            <a:r>
              <a:rPr lang="en-US" b="0" dirty="0">
                <a:latin typeface="Century Gothic" panose="020B0502020202020204" pitchFamily="34" charset="0"/>
              </a:rPr>
              <a:t>Reply to an email: Use “Reply”.</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PREPARATION </a:t>
            </a:r>
          </a:p>
          <a:p>
            <a:pPr marL="228600" indent="-228600" defTabSz="966612">
              <a:buFont typeface="+mj-lt"/>
              <a:buAutoNum type="arabicPeriod"/>
              <a:defRPr/>
            </a:pPr>
            <a:r>
              <a:rPr lang="en-US" b="0" dirty="0">
                <a:latin typeface="Century Gothic" panose="020B0502020202020204" pitchFamily="34" charset="0"/>
              </a:rPr>
              <a:t>Write three simple emails and have them in your Drafts email folder ready to send to the learner just prior to the Practice. </a:t>
            </a:r>
            <a:r>
              <a:rPr lang="en-US" dirty="0">
                <a:latin typeface="Century Gothic" panose="020B0502020202020204" pitchFamily="34" charset="0"/>
              </a:rPr>
              <a:t>Use these </a:t>
            </a:r>
            <a:r>
              <a:rPr lang="en-CA" b="0" u="none" dirty="0">
                <a:latin typeface="Century Gothic" panose="020B0502020202020204" pitchFamily="34" charset="0"/>
              </a:rPr>
              <a:t>examples or</a:t>
            </a:r>
            <a:r>
              <a:rPr lang="en-US" b="0" dirty="0">
                <a:latin typeface="Century Gothic" panose="020B0502020202020204" pitchFamily="34" charset="0"/>
              </a:rPr>
              <a:t> create your own simple emails relevant to the learner:</a:t>
            </a:r>
          </a:p>
          <a:p>
            <a:pPr marL="0" indent="0" defTabSz="966612">
              <a:buFont typeface="+mj-lt"/>
              <a:buNone/>
              <a:defRPr/>
            </a:pPr>
            <a:r>
              <a:rPr lang="en-US" b="0" dirty="0">
                <a:latin typeface="Century Gothic" panose="020B0502020202020204" pitchFamily="34" charset="0"/>
              </a:rPr>
              <a:t> </a:t>
            </a:r>
          </a:p>
          <a:p>
            <a:pPr marL="457200" lvl="1" indent="0" defTabSz="966612">
              <a:buFont typeface="+mj-lt"/>
              <a:buNone/>
              <a:defRPr/>
            </a:pPr>
            <a:r>
              <a:rPr lang="en-US" b="1" u="sng" dirty="0">
                <a:latin typeface="Century Gothic" panose="020B0502020202020204" pitchFamily="34" charset="0"/>
              </a:rPr>
              <a:t>MESSAGE #1</a:t>
            </a:r>
          </a:p>
          <a:p>
            <a:pPr marL="457200" lvl="1" indent="0" defTabSz="966612">
              <a:buFont typeface="+mj-lt"/>
              <a:buNone/>
              <a:defRPr/>
            </a:pPr>
            <a:r>
              <a:rPr lang="en-US" b="1" u="none" dirty="0">
                <a:latin typeface="Century Gothic" panose="020B0502020202020204" pitchFamily="34" charset="0"/>
              </a:rPr>
              <a:t>Hi LEARNER NAME</a:t>
            </a:r>
          </a:p>
          <a:p>
            <a:pPr marL="457200" lvl="1" indent="0" defTabSz="966612">
              <a:buFont typeface="+mj-lt"/>
              <a:buNone/>
              <a:defRPr/>
            </a:pPr>
            <a:r>
              <a:rPr lang="en-US" b="1" u="none" dirty="0">
                <a:latin typeface="Century Gothic" panose="020B0502020202020204" pitchFamily="34" charset="0"/>
              </a:rPr>
              <a:t>There is a staff meeting next Monday morning.  </a:t>
            </a:r>
          </a:p>
          <a:p>
            <a:pPr marL="457200" lvl="1" indent="0" defTabSz="966612">
              <a:buFont typeface="+mj-lt"/>
              <a:buNone/>
              <a:defRPr/>
            </a:pPr>
            <a:r>
              <a:rPr lang="en-US" b="1" u="none" dirty="0">
                <a:latin typeface="Century Gothic" panose="020B0502020202020204" pitchFamily="34" charset="0"/>
              </a:rPr>
              <a:t>Time: 10:30-11:30 am. </a:t>
            </a:r>
          </a:p>
          <a:p>
            <a:pPr marL="457200" lvl="1" indent="0" defTabSz="966612">
              <a:buFont typeface="+mj-lt"/>
              <a:buNone/>
              <a:defRPr/>
            </a:pPr>
            <a:r>
              <a:rPr lang="en-US" b="1" u="none" dirty="0">
                <a:latin typeface="Century Gothic" panose="020B0502020202020204" pitchFamily="34" charset="0"/>
              </a:rPr>
              <a:t>Please confirm you can come. </a:t>
            </a:r>
          </a:p>
          <a:p>
            <a:pPr marL="457200" lvl="1" indent="0" defTabSz="966612">
              <a:buFont typeface="+mj-lt"/>
              <a:buNone/>
              <a:defRPr/>
            </a:pPr>
            <a:r>
              <a:rPr lang="en-US" b="1" u="none" dirty="0">
                <a:latin typeface="Century Gothic" panose="020B0502020202020204" pitchFamily="34" charset="0"/>
              </a:rPr>
              <a:t>Thank you. </a:t>
            </a:r>
          </a:p>
          <a:p>
            <a:pPr marL="457200" lvl="1" indent="0" defTabSz="966612">
              <a:buFont typeface="+mj-lt"/>
              <a:buNone/>
              <a:defRPr/>
            </a:pPr>
            <a:r>
              <a:rPr lang="en-US" b="1" u="none" dirty="0">
                <a:latin typeface="Century Gothic" panose="020B0502020202020204" pitchFamily="34" charset="0"/>
              </a:rPr>
              <a:t>-Ms. Boss</a:t>
            </a: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MESSAGE #2</a:t>
            </a:r>
          </a:p>
          <a:p>
            <a:pPr marL="457200" lvl="1" indent="0" defTabSz="966612">
              <a:buFont typeface="+mj-lt"/>
              <a:buNone/>
              <a:defRPr/>
            </a:pPr>
            <a:r>
              <a:rPr lang="en-US" b="1" u="none" dirty="0">
                <a:latin typeface="Century Gothic" panose="020B0502020202020204" pitchFamily="34" charset="0"/>
              </a:rPr>
              <a:t>Hi LEARNER NAME</a:t>
            </a:r>
          </a:p>
          <a:p>
            <a:pPr marL="457200" lvl="1" indent="0" defTabSz="966612">
              <a:buFont typeface="+mj-lt"/>
              <a:buNone/>
              <a:defRPr/>
            </a:pPr>
            <a:r>
              <a:rPr lang="en-US" b="1" u="none" dirty="0">
                <a:latin typeface="Century Gothic" panose="020B0502020202020204" pitchFamily="34" charset="0"/>
              </a:rPr>
              <a:t>The Staff Christmas party is on December 17, 6-9 pm. </a:t>
            </a:r>
          </a:p>
          <a:p>
            <a:pPr marL="457200" lvl="1" indent="0" defTabSz="966612">
              <a:buFont typeface="+mj-lt"/>
              <a:buNone/>
              <a:defRPr/>
            </a:pPr>
            <a:r>
              <a:rPr lang="en-US" b="1" u="none" dirty="0">
                <a:latin typeface="Century Gothic" panose="020B0502020202020204" pitchFamily="34" charset="0"/>
              </a:rPr>
              <a:t>Location: Head office</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1" u="none" dirty="0">
                <a:latin typeface="Century Gothic" panose="020B0502020202020204" pitchFamily="34" charset="0"/>
              </a:rPr>
              <a:t>RSVP by Nov 20 to this email. </a:t>
            </a:r>
          </a:p>
          <a:p>
            <a:pPr marL="457200" lvl="1" indent="0" defTabSz="966612">
              <a:buFont typeface="+mj-lt"/>
              <a:buNone/>
              <a:defRPr/>
            </a:pPr>
            <a:r>
              <a:rPr lang="en-US" b="1" u="none" dirty="0">
                <a:latin typeface="Century Gothic" panose="020B0502020202020204" pitchFamily="34" charset="0"/>
              </a:rPr>
              <a:t>Hope you can make it. </a:t>
            </a:r>
          </a:p>
          <a:p>
            <a:pPr marL="457200" lvl="1" indent="0" defTabSz="966612">
              <a:buFont typeface="+mj-lt"/>
              <a:buNone/>
              <a:defRPr/>
            </a:pPr>
            <a:r>
              <a:rPr lang="en-US" b="1" u="none" dirty="0">
                <a:latin typeface="Century Gothic" panose="020B0502020202020204" pitchFamily="34" charset="0"/>
              </a:rPr>
              <a:t>-Ms. Boss</a:t>
            </a: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MESSAGE #3</a:t>
            </a:r>
          </a:p>
          <a:p>
            <a:pPr marL="457200" lvl="1" indent="0" defTabSz="966612">
              <a:buFont typeface="+mj-lt"/>
              <a:buNone/>
              <a:defRPr/>
            </a:pPr>
            <a:r>
              <a:rPr lang="en-US" b="1" u="none" dirty="0">
                <a:latin typeface="Century Gothic" panose="020B0502020202020204" pitchFamily="34" charset="0"/>
              </a:rPr>
              <a:t>Hi LEARNER NAME</a:t>
            </a:r>
          </a:p>
          <a:p>
            <a:pPr marL="457200" lvl="1" indent="0" defTabSz="966612">
              <a:buFont typeface="+mj-lt"/>
              <a:buNone/>
              <a:defRPr/>
            </a:pPr>
            <a:r>
              <a:rPr lang="en-US" b="1" u="none" dirty="0">
                <a:latin typeface="Century Gothic" panose="020B0502020202020204" pitchFamily="34" charset="0"/>
              </a:rPr>
              <a:t>Please fill out and send back the paperwork I emailed you. </a:t>
            </a:r>
          </a:p>
          <a:p>
            <a:pPr marL="457200" lvl="1" indent="0" defTabSz="966612">
              <a:buFont typeface="+mj-lt"/>
              <a:buNone/>
              <a:defRPr/>
            </a:pPr>
            <a:r>
              <a:rPr lang="en-US" b="1" u="none" dirty="0">
                <a:latin typeface="Century Gothic" panose="020B0502020202020204" pitchFamily="34" charset="0"/>
              </a:rPr>
              <a:t>I did not receive it yet. </a:t>
            </a:r>
          </a:p>
          <a:p>
            <a:pPr marL="457200" lvl="1" indent="0" defTabSz="966612">
              <a:buFont typeface="+mj-lt"/>
              <a:buNone/>
              <a:defRPr/>
            </a:pPr>
            <a:r>
              <a:rPr lang="en-US" b="1" u="none" dirty="0">
                <a:latin typeface="Century Gothic" panose="020B0502020202020204" pitchFamily="34" charset="0"/>
              </a:rPr>
              <a:t>I need it by Friday before noon. </a:t>
            </a:r>
          </a:p>
          <a:p>
            <a:pPr marL="457200" lvl="1" indent="0" defTabSz="966612">
              <a:buFont typeface="+mj-lt"/>
              <a:buNone/>
              <a:defRPr/>
            </a:pPr>
            <a:r>
              <a:rPr lang="en-US" b="1" u="none" dirty="0">
                <a:latin typeface="Century Gothic" panose="020B0502020202020204" pitchFamily="34" charset="0"/>
              </a:rPr>
              <a:t>Thank you. </a:t>
            </a:r>
          </a:p>
          <a:p>
            <a:pPr marL="457200" lvl="1" indent="0" defTabSz="966612">
              <a:buFont typeface="+mj-lt"/>
              <a:buNone/>
              <a:defRPr/>
            </a:pPr>
            <a:r>
              <a:rPr lang="en-US" b="1" u="none" dirty="0">
                <a:latin typeface="Century Gothic" panose="020B0502020202020204" pitchFamily="34" charset="0"/>
              </a:rPr>
              <a:t>-Ms. Boss</a:t>
            </a:r>
          </a:p>
          <a:p>
            <a:pPr marL="0" lvl="0" indent="0" defTabSz="966612">
              <a:buFont typeface="+mj-lt"/>
              <a:buNone/>
              <a:defRPr/>
            </a:pPr>
            <a:endParaRPr lang="en-US" b="0" u="none" dirty="0">
              <a:latin typeface="Century Gothic" panose="020B0502020202020204" pitchFamily="34" charset="0"/>
            </a:endParaRPr>
          </a:p>
          <a:p>
            <a:pPr marL="0" lvl="0" indent="0" defTabSz="966612">
              <a:buFont typeface="+mj-lt"/>
              <a:buNone/>
              <a:defRPr/>
            </a:pPr>
            <a:r>
              <a:rPr lang="en-US" b="0" u="none" dirty="0">
                <a:latin typeface="Century Gothic" panose="020B0502020202020204" pitchFamily="34" charset="0"/>
              </a:rPr>
              <a:t>2. Copy and paste each reply </a:t>
            </a:r>
            <a:r>
              <a:rPr lang="en-US" b="1" u="sng" dirty="0">
                <a:latin typeface="Century Gothic" panose="020B0502020202020204" pitchFamily="34" charset="0"/>
              </a:rPr>
              <a:t>below</a:t>
            </a:r>
            <a:r>
              <a:rPr lang="en-US" b="0" u="none" dirty="0">
                <a:latin typeface="Century Gothic" panose="020B0502020202020204" pitchFamily="34" charset="0"/>
              </a:rPr>
              <a:t> into a Word doc. These are replies to the above email messages. Print out and give each reply to the learner on a small strip of paper. This is especially helpful if the learner has spelling or other language challenges or needs the support. It also helps you both focus on the digital skills not the language skills. </a:t>
            </a:r>
          </a:p>
          <a:p>
            <a:pPr marL="0" lvl="0" indent="0" defTabSz="966612">
              <a:buFont typeface="+mj-lt"/>
              <a:buNone/>
              <a:defRPr/>
            </a:pPr>
            <a:endParaRPr lang="en-US" b="0" u="none" dirty="0">
              <a:latin typeface="Century Gothic" panose="020B0502020202020204" pitchFamily="34" charset="0"/>
            </a:endParaRPr>
          </a:p>
          <a:p>
            <a:r>
              <a:rPr lang="en-US" b="1" dirty="0">
                <a:latin typeface="Century Gothic" panose="020B0502020202020204" pitchFamily="34" charset="0"/>
              </a:rPr>
              <a:t>IMPORTANT: </a:t>
            </a:r>
          </a:p>
          <a:p>
            <a:r>
              <a:rPr lang="en-US" dirty="0">
                <a:latin typeface="Century Gothic" panose="020B0502020202020204" pitchFamily="34" charset="0"/>
              </a:rPr>
              <a:t>If the learner struggles to type, go back to the </a:t>
            </a:r>
            <a:r>
              <a:rPr lang="en-US" b="1" dirty="0">
                <a:latin typeface="Century Gothic" panose="020B0502020202020204" pitchFamily="34" charset="0"/>
              </a:rPr>
              <a:t>Digital Literacy Curriculum Resource </a:t>
            </a:r>
            <a:r>
              <a:rPr lang="en-US" dirty="0">
                <a:latin typeface="Century Gothic" panose="020B0502020202020204" pitchFamily="34" charset="0"/>
              </a:rPr>
              <a:t>and do </a:t>
            </a:r>
            <a:r>
              <a:rPr lang="en-US" b="1" dirty="0">
                <a:latin typeface="Century Gothic" panose="020B0502020202020204" pitchFamily="34" charset="0"/>
              </a:rPr>
              <a:t>Module 2-Keyboarding first.   </a:t>
            </a:r>
          </a:p>
          <a:p>
            <a:pPr marL="0" lvl="0"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REPLY TO MESSAGE #1</a:t>
            </a:r>
          </a:p>
          <a:p>
            <a:pPr marL="457200" lvl="1" indent="0" defTabSz="966612">
              <a:buFont typeface="+mj-lt"/>
              <a:buNone/>
              <a:defRPr/>
            </a:pPr>
            <a:r>
              <a:rPr lang="en-US" b="0" u="none" dirty="0">
                <a:latin typeface="Century Gothic" panose="020B0502020202020204" pitchFamily="34" charset="0"/>
              </a:rPr>
              <a:t>Hi Ms Boss</a:t>
            </a:r>
          </a:p>
          <a:p>
            <a:pPr marL="457200" lvl="1" indent="0" defTabSz="966612">
              <a:buFont typeface="+mj-lt"/>
              <a:buNone/>
              <a:defRPr/>
            </a:pPr>
            <a:r>
              <a:rPr lang="en-US" b="0" u="none" dirty="0">
                <a:latin typeface="Century Gothic" panose="020B0502020202020204" pitchFamily="34" charset="0"/>
              </a:rPr>
              <a:t>Yes, I can come next Monday. </a:t>
            </a:r>
          </a:p>
          <a:p>
            <a:pPr marL="457200" lvl="1" indent="0" defTabSz="966612">
              <a:buFont typeface="+mj-lt"/>
              <a:buNone/>
              <a:defRPr/>
            </a:pPr>
            <a:r>
              <a:rPr lang="en-US" b="0" u="none" dirty="0">
                <a:latin typeface="Century Gothic" panose="020B0502020202020204" pitchFamily="34" charset="0"/>
              </a:rPr>
              <a:t>Where is the meeting? </a:t>
            </a:r>
          </a:p>
          <a:p>
            <a:pPr marL="457200" lvl="1" indent="0" defTabSz="966612">
              <a:buFont typeface="+mj-lt"/>
              <a:buNone/>
              <a:defRPr/>
            </a:pPr>
            <a:r>
              <a:rPr lang="en-US" b="0" u="none" dirty="0">
                <a:latin typeface="Century Gothic" panose="020B0502020202020204" pitchFamily="34" charset="0"/>
              </a:rPr>
              <a:t>Thank you. </a:t>
            </a:r>
          </a:p>
          <a:p>
            <a:pPr marL="457200" lvl="1" indent="0" defTabSz="966612">
              <a:buFont typeface="+mj-lt"/>
              <a:buNone/>
              <a:defRPr/>
            </a:pPr>
            <a:r>
              <a:rPr lang="en-US" b="0" u="none" dirty="0">
                <a:latin typeface="Century Gothic" panose="020B0502020202020204" pitchFamily="34" charset="0"/>
              </a:rPr>
              <a:t>LEARNER NAME</a:t>
            </a: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REPLY TO MESSAGE #2</a:t>
            </a:r>
          </a:p>
          <a:p>
            <a:pPr marL="457200" lvl="1" indent="0" defTabSz="966612">
              <a:buFont typeface="+mj-lt"/>
              <a:buNone/>
              <a:defRPr/>
            </a:pPr>
            <a:r>
              <a:rPr lang="en-US" b="0" u="none" dirty="0">
                <a:latin typeface="Century Gothic" panose="020B0502020202020204" pitchFamily="34" charset="0"/>
              </a:rPr>
              <a:t>Hi Ms Boss</a:t>
            </a:r>
          </a:p>
          <a:p>
            <a:pPr marL="457200" lvl="1" indent="0" defTabSz="966612">
              <a:buFont typeface="+mj-lt"/>
              <a:buNone/>
              <a:defRPr/>
            </a:pPr>
            <a:r>
              <a:rPr lang="en-US" b="0" u="none" dirty="0">
                <a:latin typeface="Century Gothic" panose="020B0502020202020204" pitchFamily="34" charset="0"/>
              </a:rPr>
              <a:t>I would like to attend the Staff Christmas party. </a:t>
            </a:r>
          </a:p>
          <a:p>
            <a:pPr marL="457200" lvl="1" indent="0" defTabSz="966612">
              <a:buFont typeface="+mj-lt"/>
              <a:buNone/>
              <a:defRPr/>
            </a:pPr>
            <a:r>
              <a:rPr lang="en-US" b="0" u="none" dirty="0">
                <a:latin typeface="Century Gothic" panose="020B0502020202020204" pitchFamily="34" charset="0"/>
              </a:rPr>
              <a:t>Is there any cost?  </a:t>
            </a:r>
          </a:p>
          <a:p>
            <a:pPr marL="457200" lvl="1" indent="0" defTabSz="966612">
              <a:buFont typeface="+mj-lt"/>
              <a:buNone/>
              <a:defRPr/>
            </a:pPr>
            <a:r>
              <a:rPr lang="en-US" b="0" u="none" dirty="0">
                <a:latin typeface="Century Gothic" panose="020B0502020202020204" pitchFamily="34" charset="0"/>
              </a:rPr>
              <a:t>Thank you. </a:t>
            </a:r>
          </a:p>
          <a:p>
            <a:pPr marL="457200" lvl="1" indent="0" defTabSz="966612">
              <a:buFont typeface="+mj-lt"/>
              <a:buNone/>
              <a:defRPr/>
            </a:pPr>
            <a:r>
              <a:rPr lang="en-US" b="0" u="none" dirty="0">
                <a:latin typeface="Century Gothic" panose="020B0502020202020204" pitchFamily="34" charset="0"/>
              </a:rPr>
              <a:t>LEARNER NAME</a:t>
            </a: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REPLY TO MESSAGE #3</a:t>
            </a:r>
          </a:p>
          <a:p>
            <a:pPr marL="457200" lvl="1" indent="0" defTabSz="966612">
              <a:buFont typeface="+mj-lt"/>
              <a:buNone/>
              <a:defRPr/>
            </a:pPr>
            <a:r>
              <a:rPr lang="en-US" b="0" u="none" dirty="0">
                <a:latin typeface="Century Gothic" panose="020B0502020202020204" pitchFamily="34" charset="0"/>
              </a:rPr>
              <a:t>Hi Ms Boss</a:t>
            </a:r>
          </a:p>
          <a:p>
            <a:pPr marL="457200" lvl="1" indent="0" defTabSz="966612">
              <a:buFont typeface="+mj-lt"/>
              <a:buNone/>
              <a:defRPr/>
            </a:pPr>
            <a:r>
              <a:rPr lang="en-US" b="0" u="none" dirty="0">
                <a:latin typeface="Century Gothic" panose="020B0502020202020204" pitchFamily="34" charset="0"/>
              </a:rPr>
              <a:t>Thank you for the reminder. </a:t>
            </a:r>
          </a:p>
          <a:p>
            <a:pPr marL="457200" lvl="1" indent="0" defTabSz="966612">
              <a:buFont typeface="+mj-lt"/>
              <a:buNone/>
              <a:defRPr/>
            </a:pPr>
            <a:r>
              <a:rPr lang="en-US" b="0" u="none" dirty="0">
                <a:latin typeface="Century Gothic" panose="020B0502020202020204" pitchFamily="34" charset="0"/>
              </a:rPr>
              <a:t>I will fill out the paperwork and email it to you today. </a:t>
            </a:r>
          </a:p>
          <a:p>
            <a:pPr marL="457200" lvl="1" indent="0" defTabSz="966612">
              <a:buFont typeface="+mj-lt"/>
              <a:buNone/>
              <a:defRPr/>
            </a:pPr>
            <a:r>
              <a:rPr lang="en-US" b="0" u="none" dirty="0">
                <a:latin typeface="Century Gothic" panose="020B0502020202020204" pitchFamily="34" charset="0"/>
              </a:rPr>
              <a:t>Sorry for the delay. </a:t>
            </a:r>
          </a:p>
          <a:p>
            <a:pPr marL="457200" lvl="1" indent="0" defTabSz="966612">
              <a:buFont typeface="+mj-lt"/>
              <a:buNone/>
              <a:defRPr/>
            </a:pPr>
            <a:r>
              <a:rPr lang="en-US" b="0" u="none" dirty="0">
                <a:latin typeface="Century Gothic" panose="020B0502020202020204" pitchFamily="34" charset="0"/>
              </a:rPr>
              <a:t>LEARNER NAME</a:t>
            </a:r>
          </a:p>
          <a:p>
            <a:pPr marL="457200" lvl="1" indent="0" defTabSz="966612">
              <a:buFont typeface="+mj-lt"/>
              <a:buNone/>
              <a:defRPr/>
            </a:pPr>
            <a:endParaRPr lang="en-US" b="0" u="none" dirty="0">
              <a:latin typeface="Century Gothic" panose="020B0502020202020204" pitchFamily="34" charset="0"/>
            </a:endParaRPr>
          </a:p>
          <a:p>
            <a:r>
              <a:rPr lang="en-US"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 </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a Gmail app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Send the 3 “Reply to Message”s  above in a word document to the learner’s email. </a:t>
            </a:r>
          </a:p>
          <a:p>
            <a:pPr marL="181240" indent="-181240">
              <a:buFont typeface="Arial" panose="020B0604020202020204" pitchFamily="34" charset="0"/>
              <a:buChar char="•"/>
            </a:pPr>
            <a:r>
              <a:rPr lang="en-US" sz="1200" dirty="0">
                <a:latin typeface="Century Gothic" panose="020B0502020202020204" pitchFamily="34" charset="0"/>
              </a:rPr>
              <a:t>Have the learner / support person print it out for the learner to copy from. Or, have them open it electronically so it is in a window beside the email screen for the learner to copy from.  </a:t>
            </a:r>
          </a:p>
          <a:p>
            <a:pPr marL="181240" indent="-181240">
              <a:buFont typeface="Arial" panose="020B0604020202020204" pitchFamily="34" charset="0"/>
              <a:buChar char="•"/>
            </a:pPr>
            <a:endParaRPr lang="en-US" sz="1200" dirty="0">
              <a:latin typeface="Century Gothic" panose="020B0502020202020204" pitchFamily="34" charset="0"/>
            </a:endParaRP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b="1" dirty="0">
              <a:latin typeface="Century Gothic" panose="020B0502020202020204" pitchFamily="34" charset="0"/>
            </a:endParaRPr>
          </a:p>
          <a:p>
            <a:pPr marL="457200" lvl="1" indent="0" defTabSz="966612">
              <a:buFont typeface="+mj-lt"/>
              <a:buNone/>
              <a:defRPr/>
            </a:pPr>
            <a:endParaRPr lang="en-US" b="0" u="none" dirty="0">
              <a:latin typeface="Century Gothic" panose="020B0502020202020204" pitchFamily="34" charset="0"/>
            </a:endParaRPr>
          </a:p>
          <a:p>
            <a:pPr marL="0" lvl="0"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endParaRPr lang="en-US" b="0" u="none" dirty="0">
              <a:latin typeface="Century Gothic" panose="020B0502020202020204" pitchFamily="34" charset="0"/>
            </a:endParaRPr>
          </a:p>
          <a:p>
            <a:pPr marL="0" lvl="0" indent="0" defTabSz="966612">
              <a:buFont typeface="+mj-lt"/>
              <a:buNone/>
              <a:defRPr/>
            </a:pPr>
            <a:r>
              <a:rPr lang="en-US" b="0" u="none" dirty="0">
                <a:latin typeface="Century Gothic" panose="020B0502020202020204" pitchFamily="34" charset="0"/>
              </a:rPr>
              <a:t>*********************************************************************************************************************************************************************</a:t>
            </a:r>
          </a:p>
          <a:p>
            <a:pPr marL="457200" lvl="1" indent="0" defTabSz="966612">
              <a:buFont typeface="+mj-lt"/>
              <a:buNone/>
              <a:defRPr/>
            </a:pPr>
            <a:endParaRPr lang="en-US" b="0" u="none" dirty="0">
              <a:latin typeface="Century Gothic" panose="020B0502020202020204" pitchFamily="34" charset="0"/>
            </a:endParaRPr>
          </a:p>
          <a:p>
            <a:pPr marL="0" indent="0" defTabSz="966612">
              <a:buFont typeface="Arial" panose="020B0604020202020204" pitchFamily="34" charset="0"/>
              <a:buNone/>
              <a:defRPr/>
            </a:pPr>
            <a:r>
              <a:rPr lang="en-US" sz="1200" b="1" dirty="0">
                <a:latin typeface="Century Gothic" panose="020B0502020202020204" pitchFamily="34" charset="0"/>
              </a:rPr>
              <a:t>PRACTICE</a:t>
            </a:r>
          </a:p>
          <a:p>
            <a:pPr marL="0" indent="0" defTabSz="966612">
              <a:buFont typeface="Arial" panose="020B0604020202020204" pitchFamily="34" charset="0"/>
              <a:buNone/>
              <a:defRPr/>
            </a:pPr>
            <a:r>
              <a:rPr lang="en-US" sz="1200" b="1" dirty="0">
                <a:latin typeface="Century Gothic" panose="020B0502020202020204" pitchFamily="34" charset="0"/>
              </a:rPr>
              <a:t>Say to the Learner:</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dirty="0">
                <a:latin typeface="Century Gothic" panose="020B0502020202020204" pitchFamily="34" charset="0"/>
              </a:rPr>
              <a:t>Now it’s time to practice. </a:t>
            </a:r>
            <a:r>
              <a:rPr lang="en-US" sz="1200" i="1" dirty="0">
                <a:latin typeface="Century Gothic" panose="020B0502020202020204" pitchFamily="34" charset="0"/>
              </a:rPr>
              <a:t>We’re going to practice how to reply to an email using “Reply”. This is like in the video lesson. </a:t>
            </a:r>
          </a:p>
          <a:p>
            <a:endParaRPr lang="en-US" b="0" dirty="0">
              <a:latin typeface="Century Gothic" panose="020B0502020202020204" pitchFamily="34" charset="0"/>
            </a:endParaRPr>
          </a:p>
          <a:p>
            <a:pPr defTabSz="966612">
              <a:defRPr/>
            </a:pPr>
            <a:r>
              <a:rPr lang="en-US" b="0" dirty="0">
                <a:latin typeface="Century Gothic" panose="020B0502020202020204" pitchFamily="34" charset="0"/>
              </a:rPr>
              <a:t>[After each of the following steps, wait for the learner to complete the step. Guide the learner as needed.]</a:t>
            </a:r>
          </a:p>
          <a:p>
            <a:r>
              <a:rPr lang="en-US" b="1" dirty="0">
                <a:latin typeface="Century Gothic" panose="020B0502020202020204" pitchFamily="34" charset="0"/>
              </a:rPr>
              <a:t>IMPORTANT: </a:t>
            </a:r>
          </a:p>
          <a:p>
            <a:r>
              <a:rPr lang="en-US" dirty="0">
                <a:latin typeface="Century Gothic" panose="020B0502020202020204" pitchFamily="34" charset="0"/>
              </a:rPr>
              <a:t>If the learner struggles to type, go back to the </a:t>
            </a:r>
            <a:r>
              <a:rPr lang="en-US" b="1" dirty="0">
                <a:latin typeface="Century Gothic" panose="020B0502020202020204" pitchFamily="34" charset="0"/>
              </a:rPr>
              <a:t>Digital Literacy Curriculum Resource </a:t>
            </a:r>
            <a:r>
              <a:rPr lang="en-US" dirty="0">
                <a:latin typeface="Century Gothic" panose="020B0502020202020204" pitchFamily="34" charset="0"/>
              </a:rPr>
              <a:t>and do </a:t>
            </a:r>
            <a:r>
              <a:rPr lang="en-US" b="1" dirty="0">
                <a:latin typeface="Century Gothic" panose="020B0502020202020204" pitchFamily="34" charset="0"/>
              </a:rPr>
              <a:t>Module 2-Keyboarding first.   </a:t>
            </a:r>
          </a:p>
          <a:p>
            <a:pPr defTabSz="966612">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Say to the Learner: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In a moment, I am going to send you an email and you’re going to reply to that for practice.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So, log in to your email now and go to your Inbox. While you do that, I’ll send you the email.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[Learner is in their Inbox] Find the email I just sent you. Click on it to open it.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Read the email.</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Now, use the “Reply” icon to reply to the email.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Whose email address is in the “To” box ? </a:t>
            </a:r>
            <a:r>
              <a:rPr lang="en-US" b="1" i="1" dirty="0">
                <a:latin typeface="Century Gothic" panose="020B0502020202020204" pitchFamily="34" charset="0"/>
              </a:rPr>
              <a:t>Answer</a:t>
            </a:r>
            <a:r>
              <a:rPr lang="en-US" b="0" i="1" dirty="0">
                <a:latin typeface="Century Gothic" panose="020B0502020202020204" pitchFamily="34" charset="0"/>
              </a:rPr>
              <a:t>: the sender’s (or Tutor’s) email address.</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Write a short reply. </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0" dirty="0">
                <a:latin typeface="Century Gothic" panose="020B0502020202020204" pitchFamily="34" charset="0"/>
              </a:rPr>
              <a:t>[Provide the reply on a small strip of paper for the learner to copy. This is especially needed if the learner has spelling or other language challenges. See Preparation above.]</a:t>
            </a:r>
          </a:p>
          <a:p>
            <a:pPr marL="457200" marR="0" lvl="1" indent="0" algn="l" defTabSz="966612" rtl="0" eaLnBrk="1" fontAlgn="auto" latinLnBrk="0" hangingPunct="1">
              <a:lnSpc>
                <a:spcPct val="100000"/>
              </a:lnSpc>
              <a:spcBef>
                <a:spcPts val="0"/>
              </a:spcBef>
              <a:spcAft>
                <a:spcPts val="0"/>
              </a:spcAft>
              <a:buClrTx/>
              <a:buSzTx/>
              <a:buFont typeface="+mj-lt"/>
              <a:buNone/>
              <a:tabLst/>
              <a:defRPr/>
            </a:pPr>
            <a:endParaRPr lang="en-US" b="0" dirty="0">
              <a:latin typeface="Century Gothic" panose="020B0502020202020204" pitchFamily="34" charset="0"/>
            </a:endParaRPr>
          </a:p>
          <a:p>
            <a:pPr marL="228600" indent="-228600" defTabSz="966612">
              <a:buFont typeface="+mj-lt"/>
              <a:buAutoNum type="arabicPeriod"/>
              <a:defRPr/>
            </a:pPr>
            <a:r>
              <a:rPr lang="en-US" sz="1200" i="1" dirty="0">
                <a:latin typeface="Century Gothic" panose="020B0502020202020204" pitchFamily="34" charset="0"/>
              </a:rPr>
              <a:t>Check the email is ok to send. Did you spell correctly? Did you use periods? Etc. Remember this is to the boss so we want to look good. </a:t>
            </a:r>
          </a:p>
          <a:p>
            <a:pPr marL="228600" lvl="0" indent="-228600">
              <a:buFont typeface="+mj-lt"/>
              <a:buAutoNum type="arabicPeriod"/>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Now send the message. (Click “Send”) </a:t>
            </a:r>
          </a:p>
          <a:p>
            <a:pPr marL="228600" lvl="0" indent="-228600">
              <a:buFont typeface="+mj-lt"/>
              <a:buAutoNum type="arabicPeriod"/>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Let’s check the message was sent ok. How do you do that? Do you remember? Show me. </a:t>
            </a:r>
          </a:p>
          <a:p>
            <a:pPr marL="457200" lvl="1" indent="0">
              <a:buFont typeface="+mj-lt"/>
              <a:buNone/>
            </a:pPr>
            <a:r>
              <a:rPr lang="en-US" b="1" i="1" dirty="0">
                <a:latin typeface="Century Gothic" panose="020B0502020202020204" pitchFamily="34" charset="0"/>
              </a:rPr>
              <a:t>Answer</a:t>
            </a:r>
            <a:r>
              <a:rPr lang="en-US" b="0" i="1" dirty="0">
                <a:latin typeface="Century Gothic" panose="020B0502020202020204" pitchFamily="34" charset="0"/>
              </a:rPr>
              <a:t>: Go to the “Sent” folder/ Click on the “Sent” icon and see if the message is there.</a:t>
            </a:r>
          </a:p>
          <a:p>
            <a:pPr marL="457200" lvl="1" indent="0">
              <a:buFont typeface="+mj-lt"/>
              <a:buNone/>
            </a:pPr>
            <a:r>
              <a:rPr lang="en-US" b="0" i="1" dirty="0">
                <a:latin typeface="Century Gothic" panose="020B0502020202020204" pitchFamily="34" charset="0"/>
              </a:rPr>
              <a:t>Is the message there? Great! You sent it successfully. </a:t>
            </a:r>
          </a:p>
          <a:p>
            <a:pPr marL="0" lvl="0" indent="0">
              <a:buFont typeface="+mj-lt"/>
              <a:buNone/>
            </a:pPr>
            <a:endParaRPr lang="en-US" b="1" u="sng" dirty="0">
              <a:latin typeface="Century Gothic" panose="020B0502020202020204" pitchFamily="34" charset="0"/>
            </a:endParaRPr>
          </a:p>
          <a:p>
            <a:pPr marL="0" lvl="0" indent="0">
              <a:buFont typeface="+mj-lt"/>
              <a:buNone/>
            </a:pPr>
            <a:endParaRPr lang="en-US" b="1" dirty="0">
              <a:latin typeface="Century Gothic" panose="020B0502020202020204" pitchFamily="34" charset="0"/>
            </a:endParaRPr>
          </a:p>
          <a:p>
            <a:pPr marL="0" lvl="0" indent="0">
              <a:buFont typeface="+mj-lt"/>
              <a:buNone/>
            </a:pPr>
            <a:r>
              <a:rPr lang="en-US" b="1" dirty="0">
                <a:latin typeface="Century Gothic" panose="020B0502020202020204" pitchFamily="34" charset="0"/>
              </a:rPr>
              <a:t>REPEAT THE PRACTICE</a:t>
            </a:r>
          </a:p>
          <a:p>
            <a:pPr marL="0" lvl="0" indent="0">
              <a:buFont typeface="+mj-lt"/>
              <a:buNone/>
            </a:pPr>
            <a:r>
              <a:rPr lang="en-US" b="0" dirty="0">
                <a:latin typeface="Century Gothic" panose="020B0502020202020204" pitchFamily="34" charset="0"/>
              </a:rPr>
              <a:t>Repeat the above at least three times. </a:t>
            </a:r>
          </a:p>
          <a:p>
            <a:pPr marL="0" lvl="0" indent="0">
              <a:buFont typeface="+mj-lt"/>
              <a:buNone/>
            </a:pPr>
            <a:r>
              <a:rPr lang="en-US" b="0" dirty="0">
                <a:latin typeface="Century Gothic" panose="020B0502020202020204" pitchFamily="34" charset="0"/>
              </a:rPr>
              <a:t>Have the learner reply to three different short messages. See “Preparation” above for other messages.  </a:t>
            </a:r>
          </a:p>
          <a:p>
            <a:pPr marL="0" indent="0" defTabSz="966612">
              <a:buFont typeface="Arial" panose="020B0604020202020204" pitchFamily="34" charset="0"/>
              <a:buNone/>
              <a:defRPr/>
            </a:pPr>
            <a:endParaRPr lang="en-US" b="1" u="none" dirty="0">
              <a:effectLst/>
              <a:latin typeface="Century Gothic" panose="020B0502020202020204" pitchFamily="34" charset="0"/>
            </a:endParaRPr>
          </a:p>
          <a:p>
            <a:pPr marL="0" indent="0" defTabSz="966612">
              <a:buFont typeface="Arial" panose="020B0604020202020204" pitchFamily="34" charset="0"/>
              <a:buNone/>
              <a:defRPr/>
            </a:pPr>
            <a:r>
              <a:rPr lang="en-US" b="1" u="none" dirty="0">
                <a:effectLst/>
                <a:latin typeface="Century Gothic" panose="020B0502020202020204" pitchFamily="34" charset="0"/>
              </a:rPr>
              <a:t>CHECK THE LEARNER’S SKILLS:  </a:t>
            </a:r>
          </a:p>
          <a:p>
            <a:pPr marL="302066" indent="-302066" defTabSz="966612">
              <a:buFont typeface="Arial" panose="020B0604020202020204" pitchFamily="34" charset="0"/>
              <a:buChar char="•"/>
              <a:defRPr/>
            </a:pPr>
            <a:r>
              <a:rPr lang="en-US" dirty="0">
                <a:effectLst/>
                <a:latin typeface="Century Gothic" panose="020B0502020202020204" pitchFamily="34" charset="0"/>
              </a:rPr>
              <a:t>Have the learner show you they can do the skills at least three times without support. </a:t>
            </a:r>
          </a:p>
          <a:p>
            <a:pPr marL="302066" indent="-302066" defTabSz="966612">
              <a:buFont typeface="Arial" panose="020B0604020202020204" pitchFamily="34" charset="0"/>
              <a:buChar char="•"/>
              <a:defRPr/>
            </a:pPr>
            <a:endParaRPr lang="en-US" sz="1200" dirty="0">
              <a:latin typeface="Century Gothic" panose="020B0502020202020204" pitchFamily="34" charset="0"/>
            </a:endParaRPr>
          </a:p>
          <a:p>
            <a:pPr marL="302066" indent="-302066" defTabSz="966612">
              <a:buFont typeface="Arial" panose="020B0604020202020204" pitchFamily="34" charset="0"/>
              <a:buChar char="•"/>
              <a:defRPr/>
            </a:pPr>
            <a:r>
              <a:rPr lang="en-US" sz="1200" b="1" dirty="0">
                <a:latin typeface="Century Gothic" panose="020B0502020202020204" pitchFamily="34" charset="0"/>
              </a:rPr>
              <a:t>Extension: </a:t>
            </a:r>
            <a:r>
              <a:rPr lang="en-US" sz="1200" dirty="0">
                <a:latin typeface="Century Gothic" panose="020B0502020202020204" pitchFamily="34" charset="0"/>
              </a:rPr>
              <a:t>Have learners create their own email messages. Be aware however, this will take longer, and they may need spelling and/or other language support. </a:t>
            </a: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32</a:t>
            </a:fld>
            <a:endParaRPr lang="en-US" dirty="0"/>
          </a:p>
        </p:txBody>
      </p:sp>
    </p:spTree>
    <p:extLst>
      <p:ext uri="{BB962C8B-B14F-4D97-AF65-F5344CB8AC3E}">
        <p14:creationId xmlns:p14="http://schemas.microsoft.com/office/powerpoint/2010/main" val="1231182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1" dirty="0">
              <a:highlight>
                <a:srgbClr val="FFFF00"/>
              </a:highlight>
              <a:latin typeface="Century Gothic" panose="020B0502020202020204" pitchFamily="34" charset="0"/>
            </a:endParaRPr>
          </a:p>
          <a:p>
            <a:pPr marL="0" indent="0">
              <a:buFont typeface="Arial" panose="020B0604020202020204" pitchFamily="34" charset="0"/>
              <a:buNone/>
            </a:pPr>
            <a:r>
              <a:rPr lang="en-US" sz="1200" b="1" dirty="0">
                <a:highlight>
                  <a:srgbClr val="FFFF00"/>
                </a:highlight>
                <a:latin typeface="Century Gothic" panose="020B0502020202020204" pitchFamily="34" charset="0"/>
              </a:rPr>
              <a:t>Video length:</a:t>
            </a:r>
            <a:endParaRPr lang="en-US" sz="1200"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Part B:</a:t>
            </a:r>
            <a:r>
              <a:rPr lang="en-US" sz="1200" b="0" dirty="0">
                <a:latin typeface="Century Gothic" panose="020B0502020202020204" pitchFamily="34" charset="0"/>
              </a:rPr>
              <a:t> Reply All: 01:47-03:44 mins </a:t>
            </a:r>
            <a:r>
              <a:rPr lang="en-US" sz="1200" b="1" dirty="0">
                <a:latin typeface="Century Gothic" panose="020B0502020202020204" pitchFamily="34" charset="0"/>
              </a:rPr>
              <a:t>[1:97 mins ] </a:t>
            </a:r>
          </a:p>
          <a:p>
            <a:endParaRPr lang="en-US" sz="1200" b="1"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Say to the Learner: </a:t>
            </a:r>
          </a:p>
          <a:p>
            <a:pPr defTabSz="966612">
              <a:defRPr/>
            </a:pPr>
            <a:r>
              <a:rPr lang="en-US" sz="1200" b="0" i="1" dirty="0">
                <a:latin typeface="Century Gothic" panose="020B0502020202020204" pitchFamily="34" charset="0"/>
              </a:rPr>
              <a:t>Now, let’s review how to Use “Reply All”. </a:t>
            </a:r>
          </a:p>
          <a:p>
            <a:pPr defTabSz="966612">
              <a:defRPr/>
            </a:pPr>
            <a:r>
              <a:rPr lang="en-US" sz="1200" b="0" i="1" dirty="0">
                <a:latin typeface="Century Gothic" panose="020B0502020202020204" pitchFamily="34" charset="0"/>
              </a:rPr>
              <a:t>Maybe you got an email from someone. For example, from me. </a:t>
            </a:r>
          </a:p>
          <a:p>
            <a:pPr defTabSz="966612">
              <a:defRPr/>
            </a:pPr>
            <a:r>
              <a:rPr lang="en-US" sz="1200" b="0" i="1" dirty="0">
                <a:latin typeface="Century Gothic" panose="020B0502020202020204" pitchFamily="34" charset="0"/>
              </a:rPr>
              <a:t>But I also sent that email to other people.  </a:t>
            </a:r>
          </a:p>
          <a:p>
            <a:pPr defTabSz="966612">
              <a:defRPr/>
            </a:pPr>
            <a:r>
              <a:rPr lang="en-US" sz="1200" b="0" i="1" dirty="0">
                <a:latin typeface="Century Gothic" panose="020B0502020202020204" pitchFamily="34" charset="0"/>
              </a:rPr>
              <a:t>You want to reply to everyone, not just to me. </a:t>
            </a:r>
          </a:p>
          <a:p>
            <a:pPr defTabSz="966612">
              <a:defRPr/>
            </a:pPr>
            <a:r>
              <a:rPr lang="en-US" sz="1200" b="0" i="1" dirty="0">
                <a:latin typeface="Century Gothic" panose="020B0502020202020204" pitchFamily="34" charset="0"/>
              </a:rPr>
              <a:t>Do you think you use “Reply or Reply All” ?  Answer: Reply All</a:t>
            </a:r>
          </a:p>
          <a:p>
            <a:pPr defTabSz="966612">
              <a:defRPr/>
            </a:pPr>
            <a:r>
              <a:rPr lang="en-US" sz="1200" b="0" i="1" dirty="0">
                <a:latin typeface="Century Gothic" panose="020B0502020202020204" pitchFamily="34" charset="0"/>
              </a:rPr>
              <a:t>Let’s watch the video now.  </a:t>
            </a:r>
          </a:p>
          <a:p>
            <a:endParaRPr lang="en-US" sz="1200" b="1" strike="noStrike" dirty="0">
              <a:latin typeface="Century Gothic" panose="020B0502020202020204" pitchFamily="34" charset="0"/>
            </a:endParaRPr>
          </a:p>
          <a:p>
            <a:endParaRPr lang="en-US" sz="1200" b="1" strike="noStrike" dirty="0">
              <a:latin typeface="Century Gothic" panose="020B0502020202020204" pitchFamily="34" charset="0"/>
            </a:endParaRPr>
          </a:p>
          <a:p>
            <a:r>
              <a:rPr lang="en-US" sz="1200" b="1" strike="noStrike" dirty="0">
                <a:latin typeface="Century Gothic" panose="020B0502020202020204" pitchFamily="34" charset="0"/>
              </a:rPr>
              <a:t>Instructions for the Tutor: </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PLAY icon in the slide to open the video lesson.</a:t>
            </a:r>
            <a:r>
              <a:rPr lang="en-US" sz="1200" b="0" i="0" dirty="0">
                <a:solidFill>
                  <a:srgbClr val="444444"/>
                </a:solidFill>
                <a:effectLst/>
                <a:latin typeface="Century Gothic" panose="020B0502020202020204" pitchFamily="34" charset="0"/>
              </a:rPr>
              <a:t>​</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this link to the YouTube video if the link in the slide doesn’t work: </a:t>
            </a:r>
            <a:r>
              <a:rPr lang="en-US" sz="1200" b="0" i="0" dirty="0">
                <a:solidFill>
                  <a:srgbClr val="444444"/>
                </a:solidFill>
                <a:effectLst/>
                <a:latin typeface="Century Gothic" panose="020B0502020202020204" pitchFamily="34" charset="0"/>
              </a:rPr>
              <a:t>​</a:t>
            </a:r>
          </a:p>
          <a:p>
            <a:pPr marL="0" indent="0" algn="l" rtl="0" fontAlgn="base">
              <a:buFont typeface="Arial" panose="020B0604020202020204" pitchFamily="34" charset="0"/>
              <a:buNone/>
            </a:pPr>
            <a:r>
              <a:rPr lang="en-US" sz="1200" b="1" i="0" dirty="0">
                <a:solidFill>
                  <a:srgbClr val="444444"/>
                </a:solidFill>
                <a:effectLst/>
                <a:latin typeface="Century Gothic" panose="020B0502020202020204" pitchFamily="34" charset="0"/>
              </a:rPr>
              <a:t>https://youtu.be/bkmHXTHh75s</a:t>
            </a:r>
          </a:p>
          <a:p>
            <a:pPr marL="181240" indent="-181240">
              <a:buFont typeface="Arial" panose="020B0604020202020204" pitchFamily="34" charset="0"/>
              <a:buChar char="•"/>
            </a:pPr>
            <a:endParaRPr lang="en-US" sz="1200" strike="noStrike"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Cue the video to the correct place.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sz="1200" dirty="0">
                <a:latin typeface="Century Gothic" panose="020B0502020202020204" pitchFamily="34" charset="0"/>
              </a:rPr>
              <a:t>Then have learner do Practice-Part Three-B</a:t>
            </a:r>
          </a:p>
          <a:p>
            <a:endParaRPr lang="en-US" sz="1200" dirty="0">
              <a:latin typeface="Century Gothic" panose="020B0502020202020204" pitchFamily="34" charset="0"/>
            </a:endParaRPr>
          </a:p>
          <a:p>
            <a:pPr marL="181240" indent="-181240">
              <a:buFont typeface="Arial" panose="020B0604020202020204" pitchFamily="34" charset="0"/>
              <a:buChar char="•"/>
            </a:pPr>
            <a:r>
              <a:rPr lang="en-US" sz="1200"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sz="1200" dirty="0">
                <a:latin typeface="Century Gothic" panose="020B0502020202020204" pitchFamily="34" charset="0"/>
              </a:rPr>
              <a:t>Play the lesson a bit and check the learner can hear it ok before playing the whole video. </a:t>
            </a: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33</a:t>
            </a:fld>
            <a:endParaRPr lang="en-US" dirty="0"/>
          </a:p>
        </p:txBody>
      </p:sp>
    </p:spTree>
    <p:extLst>
      <p:ext uri="{BB962C8B-B14F-4D97-AF65-F5344CB8AC3E}">
        <p14:creationId xmlns:p14="http://schemas.microsoft.com/office/powerpoint/2010/main" val="493201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lang="en-US" sz="1200" b="0" dirty="0">
              <a:latin typeface="Century Gothic" panose="020B0502020202020204" pitchFamily="34" charset="0"/>
            </a:endParaRPr>
          </a:p>
          <a:p>
            <a:pPr defTabSz="966612">
              <a:defRPr/>
            </a:pPr>
            <a:endParaRPr lang="en-US" b="1" dirty="0">
              <a:latin typeface="Century Gothic" panose="020B0502020202020204" pitchFamily="34" charset="0"/>
            </a:endParaRP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[Reply to an Email-Part Three-B: Use “Reply All” ]</a:t>
            </a: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Say to the Learner:</a:t>
            </a:r>
          </a:p>
          <a:p>
            <a:pPr marL="171450" indent="-171450" defTabSz="966612">
              <a:buFont typeface="Arial" panose="020B0604020202020204" pitchFamily="34" charset="0"/>
              <a:buChar char="•"/>
              <a:defRPr/>
            </a:pPr>
            <a:endParaRPr lang="en-US" b="0" i="1" dirty="0">
              <a:latin typeface="Century Gothic" panose="020B0502020202020204" pitchFamily="34" charset="0"/>
            </a:endParaRP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latin typeface="Century Gothic" panose="020B0502020202020204" pitchFamily="34" charset="0"/>
              </a:rPr>
              <a:t>A sender sent you an email. How can you check if the sender Ccd others ? </a:t>
            </a:r>
            <a:r>
              <a:rPr lang="en-US" b="1" i="1" dirty="0">
                <a:latin typeface="Century Gothic" panose="020B0502020202020204" pitchFamily="34" charset="0"/>
              </a:rPr>
              <a:t>Answer: </a:t>
            </a:r>
            <a:r>
              <a:rPr lang="en-US" b="0" i="1" dirty="0">
                <a:latin typeface="Century Gothic" panose="020B0502020202020204" pitchFamily="34" charset="0"/>
              </a:rPr>
              <a:t>Click on the triangle icon next to the email addresses. It shows you the “To” and the “Cc” lists. </a:t>
            </a:r>
          </a:p>
          <a:p>
            <a:pPr marL="171450" indent="-171450" defTabSz="966612">
              <a:buFont typeface="Arial" panose="020B0604020202020204" pitchFamily="34" charset="0"/>
              <a:buChar char="•"/>
              <a:defRPr/>
            </a:pPr>
            <a:r>
              <a:rPr lang="en-US" b="0" i="1" dirty="0">
                <a:latin typeface="Century Gothic" panose="020B0502020202020204" pitchFamily="34" charset="0"/>
              </a:rPr>
              <a:t>You want to reply to an email and send the reply to everyone who got the email. Everyone in the from, the “To” and the “Cc” lists. Do you use “Reply” or “Reply All” ? </a:t>
            </a:r>
            <a:r>
              <a:rPr lang="en-US" b="1" i="1" dirty="0">
                <a:latin typeface="Century Gothic" panose="020B0502020202020204" pitchFamily="34" charset="0"/>
              </a:rPr>
              <a:t>Answer: </a:t>
            </a:r>
            <a:r>
              <a:rPr lang="en-US" b="0" i="1" dirty="0">
                <a:latin typeface="Century Gothic" panose="020B0502020202020204" pitchFamily="34" charset="0"/>
              </a:rPr>
              <a:t>Reply All</a:t>
            </a:r>
          </a:p>
          <a:p>
            <a:pPr marL="171450" indent="-171450" defTabSz="966612">
              <a:buFont typeface="Arial" panose="020B0604020202020204" pitchFamily="34" charset="0"/>
              <a:buChar char="•"/>
              <a:defRPr/>
            </a:pPr>
            <a:r>
              <a:rPr lang="en-US" b="0" i="1" dirty="0">
                <a:latin typeface="Century Gothic" panose="020B0502020202020204" pitchFamily="34" charset="0"/>
              </a:rPr>
              <a:t>After you read the email, what do you do first? </a:t>
            </a:r>
            <a:r>
              <a:rPr lang="en-US" b="1" i="1" dirty="0">
                <a:latin typeface="Century Gothic" panose="020B0502020202020204" pitchFamily="34" charset="0"/>
              </a:rPr>
              <a:t>Answer: </a:t>
            </a:r>
            <a:r>
              <a:rPr lang="en-US" b="0" i="1" dirty="0">
                <a:latin typeface="Century Gothic" panose="020B0502020202020204" pitchFamily="34" charset="0"/>
              </a:rPr>
              <a:t>Find the “Reply All” icon and click on it. </a:t>
            </a:r>
          </a:p>
          <a:p>
            <a:pPr marL="171450" indent="-171450" defTabSz="966612">
              <a:buFont typeface="Arial" panose="020B0604020202020204" pitchFamily="34" charset="0"/>
              <a:buChar char="•"/>
              <a:defRPr/>
            </a:pPr>
            <a:r>
              <a:rPr lang="en-US" b="0" i="1" dirty="0">
                <a:latin typeface="Century Gothic" panose="020B0502020202020204" pitchFamily="34" charset="0"/>
              </a:rPr>
              <a:t>Where is the “Reply All icon? </a:t>
            </a:r>
            <a:r>
              <a:rPr lang="en-US" b="1" i="1" dirty="0">
                <a:latin typeface="Century Gothic" panose="020B0502020202020204" pitchFamily="34" charset="0"/>
              </a:rPr>
              <a:t>Answer</a:t>
            </a:r>
            <a:r>
              <a:rPr lang="en-US" b="0" i="1" dirty="0">
                <a:latin typeface="Century Gothic" panose="020B0502020202020204" pitchFamily="34" charset="0"/>
              </a:rPr>
              <a:t>: In the top right corner, behind the  “More Options” icon. </a:t>
            </a:r>
          </a:p>
          <a:p>
            <a:pPr marL="0" lvl="0" indent="0" defTabSz="966612">
              <a:buFont typeface="Arial" panose="020B0604020202020204" pitchFamily="34" charset="0"/>
              <a:buNone/>
              <a:defRPr/>
            </a:pPr>
            <a:r>
              <a:rPr lang="en-US" b="0" i="1" dirty="0">
                <a:latin typeface="Century Gothic" panose="020B0502020202020204" pitchFamily="34" charset="0"/>
              </a:rPr>
              <a:t>Or</a:t>
            </a:r>
          </a:p>
          <a:p>
            <a:pPr marL="171450" indent="-171450" defTabSz="966612">
              <a:buFont typeface="Arial" panose="020B0604020202020204" pitchFamily="34" charset="0"/>
              <a:buChar char="•"/>
              <a:defRPr/>
            </a:pPr>
            <a:r>
              <a:rPr lang="en-US" b="0" i="1" dirty="0">
                <a:latin typeface="Century Gothic" panose="020B0502020202020204" pitchFamily="34" charset="0"/>
              </a:rPr>
              <a:t>How do you find the “Reply All” icon? </a:t>
            </a:r>
            <a:r>
              <a:rPr lang="en-US" b="1" i="1" dirty="0">
                <a:latin typeface="Century Gothic" panose="020B0502020202020204" pitchFamily="34" charset="0"/>
              </a:rPr>
              <a:t>Answer</a:t>
            </a:r>
            <a:r>
              <a:rPr lang="en-US" b="0" i="1" dirty="0">
                <a:latin typeface="Century Gothic" panose="020B0502020202020204" pitchFamily="34" charset="0"/>
              </a:rPr>
              <a:t>: Click on the “More Options” icon, the three vertical dots to find it. </a:t>
            </a:r>
          </a:p>
          <a:p>
            <a:pPr marL="171450" indent="-171450" defTabSz="966612">
              <a:buFont typeface="Arial" panose="020B0604020202020204" pitchFamily="34" charset="0"/>
              <a:buChar char="•"/>
              <a:defRPr/>
            </a:pPr>
            <a:r>
              <a:rPr lang="en-US" b="0" i="1" dirty="0">
                <a:latin typeface="Century Gothic" panose="020B0502020202020204" pitchFamily="34" charset="0"/>
              </a:rPr>
              <a:t>What does the “Reply All” icon look like ? </a:t>
            </a:r>
            <a:r>
              <a:rPr lang="en-US" b="1" i="1" dirty="0">
                <a:latin typeface="Century Gothic" panose="020B0502020202020204" pitchFamily="34" charset="0"/>
              </a:rPr>
              <a:t>Answer: </a:t>
            </a:r>
            <a:r>
              <a:rPr lang="en-US" b="0" i="1" dirty="0">
                <a:latin typeface="Century Gothic" panose="020B0502020202020204" pitchFamily="34" charset="0"/>
              </a:rPr>
              <a:t>Two curved arrows pointing left. </a:t>
            </a:r>
          </a:p>
          <a:p>
            <a:pPr marL="171450" indent="-171450" defTabSz="966612">
              <a:buFont typeface="Arial" panose="020B0604020202020204" pitchFamily="34" charset="0"/>
              <a:buChar char="•"/>
              <a:defRPr/>
            </a:pPr>
            <a:r>
              <a:rPr lang="en-US" b="0" i="1" dirty="0">
                <a:latin typeface="Century Gothic" panose="020B0502020202020204" pitchFamily="34" charset="0"/>
              </a:rPr>
              <a:t>After you click on “Reply All”, what do you see in the ”To” box ? </a:t>
            </a:r>
            <a:r>
              <a:rPr lang="en-US" b="1" i="1" dirty="0">
                <a:latin typeface="Century Gothic" panose="020B0502020202020204" pitchFamily="34" charset="0"/>
              </a:rPr>
              <a:t>Answer:</a:t>
            </a:r>
            <a:r>
              <a:rPr lang="en-US" b="0" i="1" dirty="0">
                <a:latin typeface="Century Gothic" panose="020B0502020202020204" pitchFamily="34" charset="0"/>
              </a:rPr>
              <a:t> Everyone’s email addresses. </a:t>
            </a:r>
          </a:p>
          <a:p>
            <a:pPr marL="171450" indent="-171450" defTabSz="966612">
              <a:buFont typeface="Arial" panose="020B0604020202020204" pitchFamily="34" charset="0"/>
              <a:buChar char="•"/>
              <a:defRPr/>
            </a:pPr>
            <a:r>
              <a:rPr lang="en-US" b="0" i="1" dirty="0">
                <a:latin typeface="Century Gothic" panose="020B0502020202020204" pitchFamily="34" charset="0"/>
              </a:rPr>
              <a:t>How can you check if the sender Ccd others ? </a:t>
            </a:r>
            <a:r>
              <a:rPr lang="en-US" b="1" i="1" dirty="0">
                <a:latin typeface="Century Gothic" panose="020B0502020202020204" pitchFamily="34" charset="0"/>
              </a:rPr>
              <a:t>Answer: </a:t>
            </a:r>
            <a:r>
              <a:rPr lang="en-US" b="0" i="1" dirty="0">
                <a:latin typeface="Century Gothic" panose="020B0502020202020204" pitchFamily="34" charset="0"/>
              </a:rPr>
              <a:t>Click on the triangle icon next to the email addresses. It shows you the “To” and the “Cc” lists. </a:t>
            </a:r>
          </a:p>
          <a:p>
            <a:pPr marL="171450" indent="-171450" defTabSz="966612">
              <a:buFont typeface="Arial" panose="020B0604020202020204" pitchFamily="34" charset="0"/>
              <a:buChar char="•"/>
              <a:defRPr/>
            </a:pPr>
            <a:r>
              <a:rPr lang="en-US" b="0" i="1" dirty="0">
                <a:latin typeface="Century Gothic" panose="020B0502020202020204" pitchFamily="34" charset="0"/>
              </a:rPr>
              <a:t>What do you do next ? </a:t>
            </a:r>
            <a:r>
              <a:rPr lang="en-US" b="1" i="1" dirty="0">
                <a:latin typeface="Century Gothic" panose="020B0502020202020204" pitchFamily="34" charset="0"/>
              </a:rPr>
              <a:t>Answer</a:t>
            </a:r>
            <a:r>
              <a:rPr lang="en-US" b="0" i="1" dirty="0">
                <a:latin typeface="Century Gothic" panose="020B0502020202020204" pitchFamily="34" charset="0"/>
              </a:rPr>
              <a:t>: Type the reply message. </a:t>
            </a:r>
          </a:p>
          <a:p>
            <a:pPr marL="171450" indent="-171450" defTabSz="966612">
              <a:buFont typeface="Arial" panose="020B0604020202020204" pitchFamily="34" charset="0"/>
              <a:buChar char="•"/>
              <a:defRPr/>
            </a:pPr>
            <a:r>
              <a:rPr lang="en-US" b="0" i="1" dirty="0">
                <a:latin typeface="Century Gothic" panose="020B0502020202020204" pitchFamily="34" charset="0"/>
              </a:rPr>
              <a:t>How do you send the reply ? </a:t>
            </a:r>
            <a:r>
              <a:rPr lang="en-US" b="1" i="1" dirty="0">
                <a:latin typeface="Century Gothic" panose="020B0502020202020204" pitchFamily="34" charset="0"/>
              </a:rPr>
              <a:t>Answer:</a:t>
            </a:r>
            <a:r>
              <a:rPr lang="en-US" b="0" i="1" dirty="0">
                <a:latin typeface="Century Gothic" panose="020B0502020202020204" pitchFamily="34" charset="0"/>
              </a:rPr>
              <a:t> Click “Send”.</a:t>
            </a:r>
          </a:p>
          <a:p>
            <a:pPr marL="171450" indent="-171450" defTabSz="966612">
              <a:buFont typeface="Arial" panose="020B0604020202020204" pitchFamily="34" charset="0"/>
              <a:buChar char="•"/>
              <a:defRPr/>
            </a:pPr>
            <a:endParaRPr lang="en-US" b="0" i="1" dirty="0">
              <a:latin typeface="Century Gothic" panose="020B0502020202020204" pitchFamily="34" charset="0"/>
            </a:endParaRPr>
          </a:p>
          <a:p>
            <a:pPr marL="171450" indent="-171450" defTabSz="966612">
              <a:buFont typeface="Arial" panose="020B0604020202020204" pitchFamily="34" charset="0"/>
              <a:buChar char="•"/>
              <a:defRPr/>
            </a:pPr>
            <a:r>
              <a:rPr lang="en-US" b="0" i="1" dirty="0">
                <a:latin typeface="Century Gothic" panose="020B0502020202020204" pitchFamily="34" charset="0"/>
              </a:rPr>
              <a:t>Who is the sender in the video example ? </a:t>
            </a:r>
            <a:r>
              <a:rPr lang="en-US" b="1" i="1" dirty="0">
                <a:latin typeface="Century Gothic" panose="020B0502020202020204" pitchFamily="34" charset="0"/>
              </a:rPr>
              <a:t>Answer</a:t>
            </a:r>
            <a:r>
              <a:rPr lang="en-US" b="0" i="1" dirty="0">
                <a:latin typeface="Century Gothic" panose="020B0502020202020204" pitchFamily="34" charset="0"/>
              </a:rPr>
              <a:t>: Zara Mahmud</a:t>
            </a:r>
          </a:p>
          <a:p>
            <a:pPr marL="171450" indent="-171450" defTabSz="966612">
              <a:buFont typeface="Arial" panose="020B0604020202020204" pitchFamily="34" charset="0"/>
              <a:buChar char="•"/>
              <a:defRPr/>
            </a:pPr>
            <a:r>
              <a:rPr lang="en-US" b="0" i="1" dirty="0">
                <a:latin typeface="Century Gothic" panose="020B0502020202020204" pitchFamily="34" charset="0"/>
              </a:rPr>
              <a:t>Show me the “Reply All” icon.</a:t>
            </a:r>
          </a:p>
          <a:p>
            <a:pPr marL="171450" indent="-171450" defTabSz="966612">
              <a:buFont typeface="Arial" panose="020B0604020202020204" pitchFamily="34" charset="0"/>
              <a:buChar char="•"/>
              <a:defRPr/>
            </a:pPr>
            <a:r>
              <a:rPr lang="en-US" b="0" i="1" dirty="0">
                <a:latin typeface="Century Gothic" panose="020B0502020202020204" pitchFamily="34" charset="0"/>
              </a:rPr>
              <a:t>Show me where you click to send the message. </a:t>
            </a:r>
            <a:r>
              <a:rPr lang="en-US" b="1" i="1" dirty="0">
                <a:latin typeface="Century Gothic" panose="020B0502020202020204" pitchFamily="34" charset="0"/>
              </a:rPr>
              <a:t>Answer</a:t>
            </a:r>
            <a:r>
              <a:rPr lang="en-US" b="0" i="1" dirty="0">
                <a:latin typeface="Century Gothic" panose="020B0502020202020204" pitchFamily="34" charset="0"/>
              </a:rPr>
              <a:t>: Send (icon) </a:t>
            </a:r>
          </a:p>
          <a:p>
            <a:pPr marL="171450" indent="-171450" defTabSz="966612">
              <a:buFont typeface="Arial" panose="020B0604020202020204" pitchFamily="34" charset="0"/>
              <a:buChar char="•"/>
              <a:defRPr/>
            </a:pPr>
            <a:endParaRPr lang="en-US" b="0" dirty="0">
              <a:latin typeface="Century Gothic" panose="020B0502020202020204" pitchFamily="34" charset="0"/>
            </a:endParaRPr>
          </a:p>
          <a:p>
            <a:pPr marL="171450" indent="-171450" defTabSz="966612">
              <a:buFont typeface="Arial" panose="020B0604020202020204" pitchFamily="34" charset="0"/>
              <a:buChar char="•"/>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a:t>
            </a:r>
            <a:r>
              <a:rPr lang="en-US" b="1" dirty="0">
                <a:latin typeface="Century Gothic" panose="020B0502020202020204" pitchFamily="34" charset="0"/>
              </a:rPr>
              <a:t> Tutor: </a:t>
            </a:r>
          </a:p>
          <a:p>
            <a:r>
              <a:rPr lang="en-US" dirty="0">
                <a:latin typeface="Century Gothic" panose="020B0502020202020204" pitchFamily="34" charset="0"/>
              </a:rPr>
              <a:t>Ask the learner: </a:t>
            </a:r>
            <a:r>
              <a:rPr lang="en-US" i="1" dirty="0">
                <a:latin typeface="Century Gothic" panose="020B0502020202020204" pitchFamily="34" charset="0"/>
              </a:rPr>
              <a:t>Do you want to watch the video again?  </a:t>
            </a:r>
          </a:p>
          <a:p>
            <a:endParaRPr lang="en-US" dirty="0">
              <a:latin typeface="Century Gothic" panose="020B0502020202020204" pitchFamily="34" charset="0"/>
            </a:endParaRPr>
          </a:p>
          <a:p>
            <a:r>
              <a:rPr lang="en-US" dirty="0">
                <a:latin typeface="Century Gothic" panose="020B0502020202020204" pitchFamily="34" charset="0"/>
              </a:rPr>
              <a:t>If the learner is struggling, stop the session. </a:t>
            </a:r>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Let’s do more work on X before we do this.  </a:t>
            </a:r>
          </a:p>
        </p:txBody>
      </p:sp>
      <p:sp>
        <p:nvSpPr>
          <p:cNvPr id="4" name="Slide Number Placeholder 3"/>
          <p:cNvSpPr>
            <a:spLocks noGrp="1"/>
          </p:cNvSpPr>
          <p:nvPr>
            <p:ph type="sldNum" sz="quarter" idx="5"/>
          </p:nvPr>
        </p:nvSpPr>
        <p:spPr/>
        <p:txBody>
          <a:bodyPr/>
          <a:lstStyle/>
          <a:p>
            <a:fld id="{84E55262-9676-444A-98B3-692BE02459E9}" type="slidenum">
              <a:rPr lang="en-US" smtClean="0"/>
              <a:t>34</a:t>
            </a:fld>
            <a:endParaRPr lang="en-US" dirty="0"/>
          </a:p>
        </p:txBody>
      </p:sp>
    </p:spTree>
    <p:extLst>
      <p:ext uri="{BB962C8B-B14F-4D97-AF65-F5344CB8AC3E}">
        <p14:creationId xmlns:p14="http://schemas.microsoft.com/office/powerpoint/2010/main" val="601891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none" dirty="0"/>
          </a:p>
          <a:p>
            <a:r>
              <a:rPr lang="en-US" b="1" u="sng" dirty="0">
                <a:latin typeface="Century Gothic" panose="020B0502020202020204" pitchFamily="34" charset="0"/>
              </a:rPr>
              <a:t>PRACTICE:</a:t>
            </a:r>
            <a:r>
              <a:rPr lang="en-US" b="1" u="none" dirty="0">
                <a:latin typeface="Century Gothic" panose="020B0502020202020204" pitchFamily="34" charset="0"/>
              </a:rPr>
              <a:t> Part Three-B</a:t>
            </a:r>
            <a:endParaRPr lang="en-US" b="1" u="sng"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Lesson Focus: </a:t>
            </a:r>
            <a:r>
              <a:rPr lang="en-US" b="0" dirty="0">
                <a:latin typeface="Century Gothic" panose="020B0502020202020204" pitchFamily="34" charset="0"/>
              </a:rPr>
              <a:t>Reply to an email: Use “Reply All”.</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PREPARATION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dirty="0">
                <a:latin typeface="Century Gothic" panose="020B0502020202020204" pitchFamily="34" charset="0"/>
              </a:rPr>
              <a:t>Use the three simple emails below from Practice-Part Three-A (Or create your own simple emails relevant to the learner.) Have these cued up in your DRAFTS email folder ready to send to the learner.  </a:t>
            </a:r>
          </a:p>
          <a:p>
            <a:pPr marL="228600" indent="-228600" defTabSz="966612">
              <a:buFont typeface="+mj-lt"/>
              <a:buAutoNum type="arabicPeriod"/>
              <a:defRPr/>
            </a:pPr>
            <a:r>
              <a:rPr lang="en-US" b="0" dirty="0">
                <a:latin typeface="Century Gothic" panose="020B0502020202020204" pitchFamily="34" charset="0"/>
              </a:rPr>
              <a:t>Put the learner’s email address in the To box, and two other email addresses in the Cc box in each of the emails. They can be two fake coworkers. </a:t>
            </a:r>
          </a:p>
          <a:p>
            <a:pPr marL="457200" lvl="1" indent="0" defTabSz="966612">
              <a:buFont typeface="+mj-lt"/>
              <a:buNone/>
              <a:defRPr/>
            </a:pPr>
            <a:r>
              <a:rPr lang="en-US" b="0" dirty="0">
                <a:latin typeface="Century Gothic" panose="020B0502020202020204" pitchFamily="34" charset="0"/>
              </a:rPr>
              <a:t>(see Tip in Practice-Part Two–A about creating fake email accounts for you as tutor to use.) </a:t>
            </a:r>
          </a:p>
          <a:p>
            <a:pPr marL="457200" lvl="1" indent="0" defTabSz="966612">
              <a:buFont typeface="+mj-lt"/>
              <a:buNone/>
              <a:defRPr/>
            </a:pPr>
            <a:endParaRPr lang="en-US" b="0" dirty="0">
              <a:latin typeface="Century Gothic" panose="020B0502020202020204" pitchFamily="34" charset="0"/>
            </a:endParaRPr>
          </a:p>
          <a:p>
            <a:pPr marL="228600" indent="-228600" defTabSz="966612">
              <a:buFont typeface="+mj-lt"/>
              <a:buAutoNum type="arabicPeriod"/>
              <a:defRPr/>
            </a:pPr>
            <a:r>
              <a:rPr lang="en-US" b="0" dirty="0">
                <a:latin typeface="Century Gothic" panose="020B0502020202020204" pitchFamily="34" charset="0"/>
              </a:rPr>
              <a:t>Send one of the messages just prior to the Practice: </a:t>
            </a:r>
          </a:p>
          <a:p>
            <a:pPr marL="457200" lvl="1" indent="0" defTabSz="966612">
              <a:buFont typeface="+mj-lt"/>
              <a:buNone/>
              <a:defRPr/>
            </a:pPr>
            <a:endParaRPr lang="en-US" b="1" u="sng"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MESSAGE #1</a:t>
            </a:r>
          </a:p>
          <a:p>
            <a:pPr marL="457200" lvl="1" indent="0" defTabSz="966612">
              <a:buFont typeface="+mj-lt"/>
              <a:buNone/>
              <a:defRPr/>
            </a:pPr>
            <a:r>
              <a:rPr lang="en-US" b="0" u="none" dirty="0">
                <a:latin typeface="Century Gothic" panose="020B0502020202020204" pitchFamily="34" charset="0"/>
              </a:rPr>
              <a:t>Hi LEARNER NAME </a:t>
            </a:r>
          </a:p>
          <a:p>
            <a:pPr marL="457200" lvl="1" indent="0" defTabSz="966612">
              <a:buFont typeface="+mj-lt"/>
              <a:buNone/>
              <a:defRPr/>
            </a:pPr>
            <a:r>
              <a:rPr lang="en-US" b="0" u="none" dirty="0">
                <a:latin typeface="Century Gothic" panose="020B0502020202020204" pitchFamily="34" charset="0"/>
              </a:rPr>
              <a:t>There is a staff meeting next Monday morning.  </a:t>
            </a:r>
          </a:p>
          <a:p>
            <a:pPr marL="457200" lvl="1" indent="0" defTabSz="966612">
              <a:buFont typeface="+mj-lt"/>
              <a:buNone/>
              <a:defRPr/>
            </a:pPr>
            <a:r>
              <a:rPr lang="en-US" b="0" u="none" dirty="0">
                <a:latin typeface="Century Gothic" panose="020B0502020202020204" pitchFamily="34" charset="0"/>
              </a:rPr>
              <a:t>Time: 10:30-11:30 am. </a:t>
            </a:r>
          </a:p>
          <a:p>
            <a:pPr marL="457200" lvl="1" indent="0" defTabSz="966612">
              <a:buFont typeface="+mj-lt"/>
              <a:buNone/>
              <a:defRPr/>
            </a:pPr>
            <a:r>
              <a:rPr lang="en-US" b="0" u="none" dirty="0">
                <a:latin typeface="Century Gothic" panose="020B0502020202020204" pitchFamily="34" charset="0"/>
              </a:rPr>
              <a:t>Please confirm you can come. </a:t>
            </a:r>
          </a:p>
          <a:p>
            <a:pPr marL="457200" lvl="1" indent="0" defTabSz="966612">
              <a:buFont typeface="+mj-lt"/>
              <a:buNone/>
              <a:defRPr/>
            </a:pPr>
            <a:r>
              <a:rPr lang="en-US" b="0" u="none" dirty="0">
                <a:latin typeface="Century Gothic" panose="020B0502020202020204" pitchFamily="34" charset="0"/>
              </a:rPr>
              <a:t>Thank you. </a:t>
            </a:r>
          </a:p>
          <a:p>
            <a:pPr marL="457200" lvl="1" indent="0" defTabSz="966612">
              <a:buFont typeface="+mj-lt"/>
              <a:buNone/>
              <a:defRPr/>
            </a:pPr>
            <a:r>
              <a:rPr lang="en-US" b="0" u="none" dirty="0">
                <a:latin typeface="Century Gothic" panose="020B0502020202020204" pitchFamily="34" charset="0"/>
              </a:rPr>
              <a:t>-Ms. Boss</a:t>
            </a: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MESSAGE #2</a:t>
            </a:r>
          </a:p>
          <a:p>
            <a:pPr marL="457200" lvl="1" indent="0" defTabSz="966612">
              <a:buFont typeface="+mj-lt"/>
              <a:buNone/>
              <a:defRPr/>
            </a:pPr>
            <a:r>
              <a:rPr lang="en-US" b="0" u="none" dirty="0">
                <a:latin typeface="Century Gothic" panose="020B0502020202020204" pitchFamily="34" charset="0"/>
              </a:rPr>
              <a:t>Hi LEARNER NAME</a:t>
            </a:r>
          </a:p>
          <a:p>
            <a:pPr marL="457200" lvl="1" indent="0" defTabSz="966612">
              <a:buFont typeface="+mj-lt"/>
              <a:buNone/>
              <a:defRPr/>
            </a:pPr>
            <a:r>
              <a:rPr lang="en-US" b="0" u="none" dirty="0">
                <a:latin typeface="Century Gothic" panose="020B0502020202020204" pitchFamily="34" charset="0"/>
              </a:rPr>
              <a:t>The Staff Christmas party is on December 17, 6-9 pm. </a:t>
            </a:r>
          </a:p>
          <a:p>
            <a:pPr marL="457200" lvl="1" indent="0" defTabSz="966612">
              <a:buFont typeface="+mj-lt"/>
              <a:buNone/>
              <a:defRPr/>
            </a:pPr>
            <a:r>
              <a:rPr lang="en-US" b="0" u="none" dirty="0">
                <a:latin typeface="Century Gothic" panose="020B0502020202020204" pitchFamily="34" charset="0"/>
              </a:rPr>
              <a:t>Location: Head office</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0" u="none" dirty="0">
                <a:latin typeface="Century Gothic" panose="020B0502020202020204" pitchFamily="34" charset="0"/>
              </a:rPr>
              <a:t>RSVP by Nov 20 to this email. </a:t>
            </a:r>
          </a:p>
          <a:p>
            <a:pPr marL="457200" lvl="1" indent="0" defTabSz="966612">
              <a:buFont typeface="+mj-lt"/>
              <a:buNone/>
              <a:defRPr/>
            </a:pPr>
            <a:r>
              <a:rPr lang="en-US" b="0" u="none" dirty="0">
                <a:latin typeface="Century Gothic" panose="020B0502020202020204" pitchFamily="34" charset="0"/>
              </a:rPr>
              <a:t>Hope you can make it. </a:t>
            </a:r>
          </a:p>
          <a:p>
            <a:pPr marL="457200" lvl="1" indent="0" defTabSz="966612">
              <a:buFont typeface="+mj-lt"/>
              <a:buNone/>
              <a:defRPr/>
            </a:pPr>
            <a:r>
              <a:rPr lang="en-US" b="0" u="none" dirty="0">
                <a:latin typeface="Century Gothic" panose="020B0502020202020204" pitchFamily="34" charset="0"/>
              </a:rPr>
              <a:t>-Ms. Boss</a:t>
            </a: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MESSAGE #3</a:t>
            </a:r>
          </a:p>
          <a:p>
            <a:pPr marL="457200" lvl="1" indent="0" defTabSz="966612">
              <a:buFont typeface="+mj-lt"/>
              <a:buNone/>
              <a:defRPr/>
            </a:pPr>
            <a:r>
              <a:rPr lang="en-US" b="0" u="none" dirty="0">
                <a:latin typeface="Century Gothic" panose="020B0502020202020204" pitchFamily="34" charset="0"/>
              </a:rPr>
              <a:t>Hi LEARNER NAME</a:t>
            </a:r>
          </a:p>
          <a:p>
            <a:pPr marL="457200" lvl="1" indent="0" defTabSz="966612">
              <a:buFont typeface="+mj-lt"/>
              <a:buNone/>
              <a:defRPr/>
            </a:pPr>
            <a:r>
              <a:rPr lang="en-US" b="0" u="none" dirty="0">
                <a:latin typeface="Century Gothic" panose="020B0502020202020204" pitchFamily="34" charset="0"/>
              </a:rPr>
              <a:t>Please fill out and send back the paperwork I emailed you. </a:t>
            </a:r>
          </a:p>
          <a:p>
            <a:pPr marL="457200" lvl="1" indent="0" defTabSz="966612">
              <a:buFont typeface="+mj-lt"/>
              <a:buNone/>
              <a:defRPr/>
            </a:pPr>
            <a:r>
              <a:rPr lang="en-US" b="0" u="none" dirty="0">
                <a:latin typeface="Century Gothic" panose="020B0502020202020204" pitchFamily="34" charset="0"/>
              </a:rPr>
              <a:t>I did not receive it yet. </a:t>
            </a:r>
          </a:p>
          <a:p>
            <a:pPr marL="457200" lvl="1" indent="0" defTabSz="966612">
              <a:buFont typeface="+mj-lt"/>
              <a:buNone/>
              <a:defRPr/>
            </a:pPr>
            <a:r>
              <a:rPr lang="en-US" b="0" u="none" dirty="0">
                <a:latin typeface="Century Gothic" panose="020B0502020202020204" pitchFamily="34" charset="0"/>
              </a:rPr>
              <a:t>I need it by Friday before noon. </a:t>
            </a:r>
          </a:p>
          <a:p>
            <a:pPr marL="457200" lvl="1" indent="0" defTabSz="966612">
              <a:buFont typeface="+mj-lt"/>
              <a:buNone/>
              <a:defRPr/>
            </a:pPr>
            <a:r>
              <a:rPr lang="en-US" b="0" u="none" dirty="0">
                <a:latin typeface="Century Gothic" panose="020B0502020202020204" pitchFamily="34" charset="0"/>
              </a:rPr>
              <a:t>Thank you. </a:t>
            </a:r>
          </a:p>
          <a:p>
            <a:pPr marL="457200" lvl="1" indent="0" defTabSz="966612">
              <a:buFont typeface="+mj-lt"/>
              <a:buNone/>
              <a:defRPr/>
            </a:pPr>
            <a:r>
              <a:rPr lang="en-US" b="0" u="none" dirty="0">
                <a:latin typeface="Century Gothic" panose="020B0502020202020204" pitchFamily="34" charset="0"/>
              </a:rPr>
              <a:t>-Ms. Boss</a:t>
            </a:r>
          </a:p>
          <a:p>
            <a:pPr marL="0" lvl="0" indent="0" defTabSz="966612">
              <a:buFont typeface="+mj-lt"/>
              <a:buNone/>
              <a:defRPr/>
            </a:pPr>
            <a:endParaRPr lang="en-US" b="0" u="none" dirty="0">
              <a:latin typeface="Century Gothic" panose="020B0502020202020204" pitchFamily="34" charset="0"/>
            </a:endParaRPr>
          </a:p>
          <a:p>
            <a:pPr marL="0" lvl="0" indent="0" defTabSz="966612">
              <a:buFont typeface="+mj-lt"/>
              <a:buNone/>
              <a:defRPr/>
            </a:pPr>
            <a:r>
              <a:rPr lang="en-US" b="0" u="none" dirty="0">
                <a:latin typeface="Century Gothic" panose="020B0502020202020204" pitchFamily="34" charset="0"/>
              </a:rPr>
              <a:t>2. Copy and paste each reply below into a Word doc. These are replies to the above email messages.. Print out and give each reply to the learner on a small strip of paper. This is especially helpful if the learner has spelling or other language challenges, or needs the support. It also helps you both focus on the digital skills not the language skills. </a:t>
            </a:r>
          </a:p>
          <a:p>
            <a:pPr marL="0" lvl="0" indent="0" defTabSz="966612">
              <a:buFont typeface="+mj-lt"/>
              <a:buNone/>
              <a:defRPr/>
            </a:pPr>
            <a:endParaRPr lang="en-US" b="0" u="none" dirty="0">
              <a:latin typeface="Century Gothic" panose="020B0502020202020204" pitchFamily="34" charset="0"/>
            </a:endParaRPr>
          </a:p>
          <a:p>
            <a:r>
              <a:rPr lang="en-US" b="1" dirty="0">
                <a:latin typeface="Century Gothic" panose="020B0502020202020204" pitchFamily="34" charset="0"/>
              </a:rPr>
              <a:t>IMPORTANT: </a:t>
            </a:r>
          </a:p>
          <a:p>
            <a:r>
              <a:rPr lang="en-US" dirty="0">
                <a:latin typeface="Century Gothic" panose="020B0502020202020204" pitchFamily="34" charset="0"/>
              </a:rPr>
              <a:t>If the learner struggles to type, go back to the </a:t>
            </a:r>
            <a:r>
              <a:rPr lang="en-US" b="1" dirty="0">
                <a:latin typeface="Century Gothic" panose="020B0502020202020204" pitchFamily="34" charset="0"/>
              </a:rPr>
              <a:t>Digital Literacy Curriculum Resource </a:t>
            </a:r>
            <a:r>
              <a:rPr lang="en-US" dirty="0">
                <a:latin typeface="Century Gothic" panose="020B0502020202020204" pitchFamily="34" charset="0"/>
              </a:rPr>
              <a:t>and do </a:t>
            </a:r>
            <a:r>
              <a:rPr lang="en-US" b="1" dirty="0">
                <a:latin typeface="Century Gothic" panose="020B0502020202020204" pitchFamily="34" charset="0"/>
              </a:rPr>
              <a:t>Module 2-Keyboarding first.   </a:t>
            </a:r>
          </a:p>
          <a:p>
            <a:pPr marL="0" lvl="0"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REPLY TO MESSAGE #1</a:t>
            </a:r>
          </a:p>
          <a:p>
            <a:pPr marL="457200" lvl="1" indent="0" defTabSz="966612">
              <a:buFont typeface="+mj-lt"/>
              <a:buNone/>
              <a:defRPr/>
            </a:pPr>
            <a:r>
              <a:rPr lang="en-US" b="0" u="none" dirty="0">
                <a:latin typeface="Century Gothic" panose="020B0502020202020204" pitchFamily="34" charset="0"/>
              </a:rPr>
              <a:t>Hi Ms Boss</a:t>
            </a:r>
          </a:p>
          <a:p>
            <a:pPr marL="457200" lvl="1" indent="0" defTabSz="966612">
              <a:buFont typeface="+mj-lt"/>
              <a:buNone/>
              <a:defRPr/>
            </a:pPr>
            <a:r>
              <a:rPr lang="en-US" b="0" u="none" dirty="0">
                <a:latin typeface="Century Gothic" panose="020B0502020202020204" pitchFamily="34" charset="0"/>
              </a:rPr>
              <a:t>Yes, I can come next Monday. </a:t>
            </a:r>
          </a:p>
          <a:p>
            <a:pPr marL="457200" lvl="1" indent="0" defTabSz="966612">
              <a:buFont typeface="+mj-lt"/>
              <a:buNone/>
              <a:defRPr/>
            </a:pPr>
            <a:r>
              <a:rPr lang="en-US" b="0" u="none" dirty="0">
                <a:latin typeface="Century Gothic" panose="020B0502020202020204" pitchFamily="34" charset="0"/>
              </a:rPr>
              <a:t>Where is the meeting ? </a:t>
            </a:r>
          </a:p>
          <a:p>
            <a:pPr marL="457200" lvl="1" indent="0" defTabSz="966612">
              <a:buFont typeface="+mj-lt"/>
              <a:buNone/>
              <a:defRPr/>
            </a:pPr>
            <a:r>
              <a:rPr lang="en-US" b="0" u="none" dirty="0">
                <a:latin typeface="Century Gothic" panose="020B0502020202020204" pitchFamily="34" charset="0"/>
              </a:rPr>
              <a:t>Thank you. </a:t>
            </a:r>
          </a:p>
          <a:p>
            <a:pPr marL="457200" lvl="1" indent="0" defTabSz="966612">
              <a:buFont typeface="+mj-lt"/>
              <a:buNone/>
              <a:defRPr/>
            </a:pPr>
            <a:r>
              <a:rPr lang="en-US" b="0" u="none" dirty="0">
                <a:latin typeface="Century Gothic" panose="020B0502020202020204" pitchFamily="34" charset="0"/>
              </a:rPr>
              <a:t>LEARNER NAME</a:t>
            </a: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REPLY TO MESSAGE #2</a:t>
            </a:r>
          </a:p>
          <a:p>
            <a:pPr marL="457200" lvl="1" indent="0" defTabSz="966612">
              <a:buFont typeface="+mj-lt"/>
              <a:buNone/>
              <a:defRPr/>
            </a:pPr>
            <a:r>
              <a:rPr lang="en-US" b="0" u="none" dirty="0">
                <a:latin typeface="Century Gothic" panose="020B0502020202020204" pitchFamily="34" charset="0"/>
              </a:rPr>
              <a:t>Hi Ms Boss</a:t>
            </a:r>
          </a:p>
          <a:p>
            <a:pPr marL="457200" lvl="1" indent="0" defTabSz="966612">
              <a:buFont typeface="+mj-lt"/>
              <a:buNone/>
              <a:defRPr/>
            </a:pPr>
            <a:r>
              <a:rPr lang="en-US" b="0" u="none" dirty="0">
                <a:latin typeface="Century Gothic" panose="020B0502020202020204" pitchFamily="34" charset="0"/>
              </a:rPr>
              <a:t>I would like to attend the Staff Christmas party. </a:t>
            </a:r>
          </a:p>
          <a:p>
            <a:pPr marL="457200" lvl="1" indent="0" defTabSz="966612">
              <a:buFont typeface="+mj-lt"/>
              <a:buNone/>
              <a:defRPr/>
            </a:pPr>
            <a:r>
              <a:rPr lang="en-US" b="0" u="none" dirty="0">
                <a:latin typeface="Century Gothic" panose="020B0502020202020204" pitchFamily="34" charset="0"/>
              </a:rPr>
              <a:t>Is there any cost ?  </a:t>
            </a:r>
          </a:p>
          <a:p>
            <a:pPr marL="457200" lvl="1" indent="0" defTabSz="966612">
              <a:buFont typeface="+mj-lt"/>
              <a:buNone/>
              <a:defRPr/>
            </a:pPr>
            <a:r>
              <a:rPr lang="en-US" b="0" u="none" dirty="0">
                <a:latin typeface="Century Gothic" panose="020B0502020202020204" pitchFamily="34" charset="0"/>
              </a:rPr>
              <a:t>Thank you. </a:t>
            </a:r>
          </a:p>
          <a:p>
            <a:pPr marL="457200" lvl="1" indent="0" defTabSz="966612">
              <a:buFont typeface="+mj-lt"/>
              <a:buNone/>
              <a:defRPr/>
            </a:pPr>
            <a:r>
              <a:rPr lang="en-US" b="0" u="none" dirty="0">
                <a:latin typeface="Century Gothic" panose="020B0502020202020204" pitchFamily="34" charset="0"/>
              </a:rPr>
              <a:t>LEARNER NAME</a:t>
            </a: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REPLY TO MESSAGE #3</a:t>
            </a:r>
          </a:p>
          <a:p>
            <a:pPr marL="457200" lvl="1" indent="0" defTabSz="966612">
              <a:buFont typeface="+mj-lt"/>
              <a:buNone/>
              <a:defRPr/>
            </a:pPr>
            <a:r>
              <a:rPr lang="en-US" b="0" u="none" dirty="0">
                <a:latin typeface="Century Gothic" panose="020B0502020202020204" pitchFamily="34" charset="0"/>
              </a:rPr>
              <a:t>Hi Ms Boss</a:t>
            </a:r>
          </a:p>
          <a:p>
            <a:pPr marL="457200" lvl="1" indent="0" defTabSz="966612">
              <a:buFont typeface="+mj-lt"/>
              <a:buNone/>
              <a:defRPr/>
            </a:pPr>
            <a:r>
              <a:rPr lang="en-US" b="0" u="none" dirty="0">
                <a:latin typeface="Century Gothic" panose="020B0502020202020204" pitchFamily="34" charset="0"/>
              </a:rPr>
              <a:t>Thank you for the reminder. </a:t>
            </a:r>
          </a:p>
          <a:p>
            <a:pPr marL="457200" lvl="1" indent="0" defTabSz="966612">
              <a:buFont typeface="+mj-lt"/>
              <a:buNone/>
              <a:defRPr/>
            </a:pPr>
            <a:r>
              <a:rPr lang="en-US" b="0" u="none" dirty="0">
                <a:latin typeface="Century Gothic" panose="020B0502020202020204" pitchFamily="34" charset="0"/>
              </a:rPr>
              <a:t>I will fill out the paperwork and email it to you today. </a:t>
            </a:r>
          </a:p>
          <a:p>
            <a:pPr marL="457200" lvl="1" indent="0" defTabSz="966612">
              <a:buFont typeface="+mj-lt"/>
              <a:buNone/>
              <a:defRPr/>
            </a:pPr>
            <a:r>
              <a:rPr lang="en-US" b="0" u="none" dirty="0">
                <a:latin typeface="Century Gothic" panose="020B0502020202020204" pitchFamily="34" charset="0"/>
              </a:rPr>
              <a:t>Sorry for the delay. </a:t>
            </a:r>
          </a:p>
          <a:p>
            <a:pPr marL="457200" lvl="1" indent="0" defTabSz="966612">
              <a:buFont typeface="+mj-lt"/>
              <a:buNone/>
              <a:defRPr/>
            </a:pPr>
            <a:r>
              <a:rPr lang="en-US" b="0" u="none" dirty="0">
                <a:latin typeface="Century Gothic" panose="020B0502020202020204" pitchFamily="34" charset="0"/>
              </a:rPr>
              <a:t>LEARNER NAME</a:t>
            </a:r>
          </a:p>
          <a:p>
            <a:pPr marL="457200" lvl="1" indent="0" defTabSz="966612">
              <a:buFont typeface="+mj-lt"/>
              <a:buNone/>
              <a:defRPr/>
            </a:pPr>
            <a:endParaRPr lang="en-US" b="0" u="none" dirty="0">
              <a:latin typeface="Century Gothic" panose="020B0502020202020204" pitchFamily="34" charset="0"/>
            </a:endParaRPr>
          </a:p>
          <a:p>
            <a:r>
              <a:rPr lang="en-US"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 </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a Gmail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Send the 3 “Reply to Message” s above in a word document to the learner’s email. </a:t>
            </a:r>
          </a:p>
          <a:p>
            <a:pPr marL="181240" indent="-181240">
              <a:buFont typeface="Arial" panose="020B0604020202020204" pitchFamily="34" charset="0"/>
              <a:buChar char="•"/>
            </a:pPr>
            <a:r>
              <a:rPr lang="en-US" sz="1200" dirty="0">
                <a:latin typeface="Century Gothic" panose="020B0502020202020204" pitchFamily="34" charset="0"/>
              </a:rPr>
              <a:t>Have the learner / support person print it out for the learner to copy from. Or, have them open it electronically so it is in a window beside the email screen for the learner to copy from.  </a:t>
            </a:r>
          </a:p>
          <a:p>
            <a:pPr marL="181240" indent="-181240">
              <a:buFont typeface="Arial" panose="020B0604020202020204" pitchFamily="34" charset="0"/>
              <a:buChar char="•"/>
            </a:pPr>
            <a:endParaRPr lang="en-US" sz="1200" dirty="0">
              <a:latin typeface="Century Gothic" panose="020B0502020202020204" pitchFamily="34" charset="0"/>
            </a:endParaRP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b="1" dirty="0">
              <a:latin typeface="Century Gothic" panose="020B0502020202020204" pitchFamily="34" charset="0"/>
            </a:endParaRPr>
          </a:p>
          <a:p>
            <a:pPr marL="0" lvl="0"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endParaRPr lang="en-US" b="0" u="none" dirty="0">
              <a:latin typeface="Century Gothic" panose="020B0502020202020204" pitchFamily="34" charset="0"/>
            </a:endParaRPr>
          </a:p>
          <a:p>
            <a:pPr marL="0" lvl="0" indent="0" algn="l" defTabSz="966612">
              <a:buFont typeface="+mj-lt"/>
              <a:buNone/>
              <a:defRPr/>
            </a:pPr>
            <a:r>
              <a:rPr lang="en-US" b="0" u="none" dirty="0">
                <a:latin typeface="Century Gothic" panose="020B0502020202020204" pitchFamily="34" charset="0"/>
              </a:rPr>
              <a:t>***************************************************************************************************************************************************************</a:t>
            </a:r>
          </a:p>
          <a:p>
            <a:pPr marL="457200" lvl="1" indent="0" defTabSz="966612">
              <a:buFont typeface="+mj-lt"/>
              <a:buNone/>
              <a:defRPr/>
            </a:pPr>
            <a:endParaRPr lang="en-US" b="0" u="none" dirty="0">
              <a:latin typeface="Century Gothic" panose="020B0502020202020204" pitchFamily="34" charset="0"/>
            </a:endParaRPr>
          </a:p>
          <a:p>
            <a:pPr marL="0" indent="0" defTabSz="966612">
              <a:buFont typeface="Arial" panose="020B0604020202020204" pitchFamily="34" charset="0"/>
              <a:buNone/>
              <a:defRPr/>
            </a:pPr>
            <a:r>
              <a:rPr lang="en-US" sz="1200" b="1" dirty="0">
                <a:latin typeface="Century Gothic" panose="020B0502020202020204" pitchFamily="34" charset="0"/>
              </a:rPr>
              <a:t>PRACTICE</a:t>
            </a:r>
          </a:p>
          <a:p>
            <a:pPr marL="0" indent="0" defTabSz="966612">
              <a:buFont typeface="Arial" panose="020B0604020202020204" pitchFamily="34" charset="0"/>
              <a:buNone/>
              <a:defRPr/>
            </a:pPr>
            <a:r>
              <a:rPr lang="en-US" sz="1200" b="1" dirty="0">
                <a:latin typeface="Century Gothic" panose="020B0502020202020204" pitchFamily="34" charset="0"/>
              </a:rPr>
              <a:t>Say to the Learner:</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dirty="0">
                <a:latin typeface="Century Gothic" panose="020B0502020202020204" pitchFamily="34" charset="0"/>
              </a:rPr>
              <a:t>Now it’s time to practice. </a:t>
            </a:r>
            <a:r>
              <a:rPr lang="en-US" sz="1200" i="1" dirty="0">
                <a:latin typeface="Century Gothic" panose="020B0502020202020204" pitchFamily="34" charset="0"/>
              </a:rPr>
              <a:t>We’re going to practice how to reply to an email using “Reply All”. This is like in the video lesson. </a:t>
            </a:r>
          </a:p>
          <a:p>
            <a:endParaRPr lang="en-US" b="0" dirty="0">
              <a:latin typeface="Century Gothic" panose="020B0502020202020204" pitchFamily="34" charset="0"/>
            </a:endParaRPr>
          </a:p>
          <a:p>
            <a:pPr defTabSz="966612">
              <a:defRPr/>
            </a:pPr>
            <a:r>
              <a:rPr lang="en-US" b="0" dirty="0">
                <a:latin typeface="Century Gothic" panose="020B0502020202020204" pitchFamily="34" charset="0"/>
              </a:rPr>
              <a:t>[After each of the following steps, wait for the learner to complete the step. Guide the learner as needed.]</a:t>
            </a:r>
          </a:p>
          <a:p>
            <a:r>
              <a:rPr lang="en-US" b="1" dirty="0">
                <a:latin typeface="Century Gothic" panose="020B0502020202020204" pitchFamily="34" charset="0"/>
              </a:rPr>
              <a:t>IMPORTANT: </a:t>
            </a:r>
          </a:p>
          <a:p>
            <a:r>
              <a:rPr lang="en-US" dirty="0">
                <a:latin typeface="Century Gothic" panose="020B0502020202020204" pitchFamily="34" charset="0"/>
              </a:rPr>
              <a:t>If the learner struggles to type, go back to the </a:t>
            </a:r>
            <a:r>
              <a:rPr lang="en-US" b="1" dirty="0">
                <a:latin typeface="Century Gothic" panose="020B0502020202020204" pitchFamily="34" charset="0"/>
              </a:rPr>
              <a:t>Digital Literacy Curriculum Resource </a:t>
            </a:r>
            <a:r>
              <a:rPr lang="en-US" dirty="0">
                <a:latin typeface="Century Gothic" panose="020B0502020202020204" pitchFamily="34" charset="0"/>
              </a:rPr>
              <a:t>and do </a:t>
            </a:r>
            <a:r>
              <a:rPr lang="en-US" b="1" dirty="0">
                <a:latin typeface="Century Gothic" panose="020B0502020202020204" pitchFamily="34" charset="0"/>
              </a:rPr>
              <a:t>Module 2-Keyboarding first.   </a:t>
            </a:r>
          </a:p>
          <a:p>
            <a:pPr defTabSz="966612">
              <a:defRPr/>
            </a:pPr>
            <a:endParaRPr lang="en-US" b="0" dirty="0">
              <a:latin typeface="Century Gothic" panose="020B0502020202020204" pitchFamily="34" charset="0"/>
            </a:endParaRPr>
          </a:p>
          <a:p>
            <a:pPr defTabSz="966612">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Say to the Learner: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In a moment, I am going to send you and a few other people an email. The other people will be fake coworkers. You’re going to reply to that email for practice.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So, log in to your email now and go to your Inbox. While you do that, I’ll send you the email.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[Learner is in their Inbox] Find the email I just sent you. Click on it to open it.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Read the email.</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Who received the email? Answer: Me (learner) and two other people.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Is there anything private in the email? </a:t>
            </a:r>
            <a:r>
              <a:rPr lang="en-US" b="1" i="1" dirty="0">
                <a:latin typeface="Century Gothic" panose="020B0502020202020204" pitchFamily="34" charset="0"/>
              </a:rPr>
              <a:t>Answer: </a:t>
            </a:r>
            <a:r>
              <a:rPr lang="en-US" b="0" i="1" dirty="0">
                <a:latin typeface="Century Gothic" panose="020B0502020202020204" pitchFamily="34" charset="0"/>
              </a:rPr>
              <a:t>No.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So, we’re going to use “Reply All”. This sends the reply to everyone who got the email.</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Now, find and click on the “Reply All” icon to reply to the email.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Show me the “To” box. Whose email address is in the “To” box ? </a:t>
            </a:r>
            <a:r>
              <a:rPr lang="en-US" b="1" i="1" dirty="0">
                <a:latin typeface="Century Gothic" panose="020B0502020202020204" pitchFamily="34" charset="0"/>
              </a:rPr>
              <a:t>Answer</a:t>
            </a:r>
            <a:r>
              <a:rPr lang="en-US" b="0" i="1" dirty="0">
                <a:latin typeface="Century Gothic" panose="020B0502020202020204" pitchFamily="34" charset="0"/>
              </a:rPr>
              <a:t>: the sender’s (or Tutor’s) email address.</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Show me the “Cc” box. Whose email address is in the “Cc” box ? </a:t>
            </a:r>
            <a:r>
              <a:rPr lang="en-US" b="1" i="1" dirty="0">
                <a:latin typeface="Century Gothic" panose="020B0502020202020204" pitchFamily="34" charset="0"/>
              </a:rPr>
              <a:t>Answer:</a:t>
            </a:r>
            <a:r>
              <a:rPr lang="en-US" b="0" i="1" dirty="0">
                <a:latin typeface="Century Gothic" panose="020B0502020202020204" pitchFamily="34" charset="0"/>
              </a:rPr>
              <a:t> XYX (fake coworkers)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Now, type a short reply. </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0" i="1" dirty="0">
                <a:latin typeface="Century Gothic" panose="020B0502020202020204" pitchFamily="34" charset="0"/>
              </a:rPr>
              <a:t>[Provide the reply on a small strip of paper for the learner to copy. This is especially needed if the learner has spelling or other language challenges. See Preparation above.]</a:t>
            </a:r>
          </a:p>
          <a:p>
            <a:pPr marL="457200" marR="0" lvl="1" indent="0" algn="l" defTabSz="966612" rtl="0" eaLnBrk="1" fontAlgn="auto" latinLnBrk="0" hangingPunct="1">
              <a:lnSpc>
                <a:spcPct val="100000"/>
              </a:lnSpc>
              <a:spcBef>
                <a:spcPts val="0"/>
              </a:spcBef>
              <a:spcAft>
                <a:spcPts val="0"/>
              </a:spcAft>
              <a:buClrTx/>
              <a:buSzTx/>
              <a:buFont typeface="+mj-lt"/>
              <a:buNone/>
              <a:tabLst/>
              <a:defRPr/>
            </a:pPr>
            <a:endParaRPr lang="en-US" b="0" i="1" dirty="0">
              <a:latin typeface="Century Gothic" panose="020B0502020202020204" pitchFamily="34" charset="0"/>
            </a:endParaRPr>
          </a:p>
          <a:p>
            <a:pPr marL="302066" indent="-302066" defTabSz="966612">
              <a:buFont typeface="+mj-lt"/>
              <a:buAutoNum type="arabicPeriod"/>
              <a:defRPr/>
            </a:pPr>
            <a:r>
              <a:rPr lang="en-US" sz="1200" i="1" dirty="0">
                <a:latin typeface="Century Gothic" panose="020B0502020202020204" pitchFamily="34" charset="0"/>
              </a:rPr>
              <a:t>Check the email is ok to send. Did you spell correctly? Did you use periods? Etc. Remember this is to the boss so we want to look good. </a:t>
            </a:r>
          </a:p>
          <a:p>
            <a:pPr marL="228600" lvl="0" indent="-228600">
              <a:buFont typeface="+mj-lt"/>
              <a:buAutoNum type="arabicPeriod"/>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Now, send the message. (Click “Send”) </a:t>
            </a:r>
          </a:p>
          <a:p>
            <a:pPr marL="228600" lvl="0" indent="-228600">
              <a:buFont typeface="+mj-lt"/>
              <a:buAutoNum type="arabicPeriod"/>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Let’s check the message was sent ok. How do you do that? Do you remember? Show me. </a:t>
            </a:r>
          </a:p>
          <a:p>
            <a:pPr marL="457200" lvl="1" indent="0">
              <a:buFont typeface="+mj-lt"/>
              <a:buNone/>
            </a:pPr>
            <a:r>
              <a:rPr lang="en-US" b="1" i="1" dirty="0">
                <a:latin typeface="Century Gothic" panose="020B0502020202020204" pitchFamily="34" charset="0"/>
              </a:rPr>
              <a:t>Answer</a:t>
            </a:r>
            <a:r>
              <a:rPr lang="en-US" b="0" i="1" dirty="0">
                <a:latin typeface="Century Gothic" panose="020B0502020202020204" pitchFamily="34" charset="0"/>
              </a:rPr>
              <a:t>: Go to the “Sent” folder/ Click on the “Sent” icon and see if the message is there.</a:t>
            </a:r>
          </a:p>
          <a:p>
            <a:pPr marL="457200" lvl="1" indent="0">
              <a:buFont typeface="+mj-lt"/>
              <a:buNone/>
            </a:pPr>
            <a:r>
              <a:rPr lang="en-US" b="0" i="1" dirty="0">
                <a:latin typeface="Century Gothic" panose="020B0502020202020204" pitchFamily="34" charset="0"/>
              </a:rPr>
              <a:t>Is the message there? Great! You sent it successfully. </a:t>
            </a:r>
          </a:p>
          <a:p>
            <a:pPr marL="0" lvl="0" indent="0">
              <a:buFont typeface="+mj-lt"/>
              <a:buNone/>
            </a:pPr>
            <a:endParaRPr lang="en-US" b="1" u="sng" dirty="0">
              <a:latin typeface="Century Gothic" panose="020B0502020202020204" pitchFamily="34" charset="0"/>
            </a:endParaRPr>
          </a:p>
          <a:p>
            <a:pPr marL="0" lvl="0" indent="0">
              <a:buFont typeface="+mj-lt"/>
              <a:buNone/>
            </a:pPr>
            <a:endParaRPr lang="en-US" b="1" dirty="0">
              <a:latin typeface="Century Gothic" panose="020B0502020202020204" pitchFamily="34" charset="0"/>
            </a:endParaRPr>
          </a:p>
          <a:p>
            <a:pPr marL="0" lvl="0" indent="0">
              <a:buFont typeface="+mj-lt"/>
              <a:buNone/>
            </a:pPr>
            <a:r>
              <a:rPr lang="en-US" b="1" dirty="0">
                <a:latin typeface="Century Gothic" panose="020B0502020202020204" pitchFamily="34" charset="0"/>
              </a:rPr>
              <a:t>REPEAT THE PRACTICE</a:t>
            </a:r>
          </a:p>
          <a:p>
            <a:pPr marL="0" lvl="0" indent="0">
              <a:buFont typeface="+mj-lt"/>
              <a:buNone/>
            </a:pPr>
            <a:r>
              <a:rPr lang="en-US" b="0" dirty="0">
                <a:latin typeface="Century Gothic" panose="020B0502020202020204" pitchFamily="34" charset="0"/>
              </a:rPr>
              <a:t>Repeat the above at least three times. </a:t>
            </a:r>
          </a:p>
          <a:p>
            <a:pPr marL="0" lvl="0" indent="0">
              <a:buFont typeface="+mj-lt"/>
              <a:buNone/>
            </a:pPr>
            <a:r>
              <a:rPr lang="en-US" b="0" dirty="0">
                <a:latin typeface="Century Gothic" panose="020B0502020202020204" pitchFamily="34" charset="0"/>
              </a:rPr>
              <a:t>Have the learner reply using “Reply All” to three different short messages. See “Preparation” above for other messages.  </a:t>
            </a:r>
          </a:p>
          <a:p>
            <a:pPr marL="0" indent="0" defTabSz="966612">
              <a:buFont typeface="Arial" panose="020B0604020202020204" pitchFamily="34" charset="0"/>
              <a:buNone/>
              <a:defRPr/>
            </a:pPr>
            <a:endParaRPr lang="en-US" b="1" u="none" dirty="0">
              <a:effectLst/>
              <a:latin typeface="Century Gothic" panose="020B0502020202020204" pitchFamily="34" charset="0"/>
            </a:endParaRPr>
          </a:p>
          <a:p>
            <a:pPr marL="0" indent="0" defTabSz="966612">
              <a:buFont typeface="Arial" panose="020B0604020202020204" pitchFamily="34" charset="0"/>
              <a:buNone/>
              <a:defRPr/>
            </a:pPr>
            <a:r>
              <a:rPr lang="en-US" b="1" u="none" dirty="0">
                <a:effectLst/>
                <a:latin typeface="Century Gothic" panose="020B0502020202020204" pitchFamily="34" charset="0"/>
              </a:rPr>
              <a:t>CHECK THE LEARNER’S SKILLS:  </a:t>
            </a:r>
          </a:p>
          <a:p>
            <a:pPr marL="302066" indent="-302066" defTabSz="966612">
              <a:buFont typeface="Arial" panose="020B0604020202020204" pitchFamily="34" charset="0"/>
              <a:buChar char="•"/>
              <a:defRPr/>
            </a:pPr>
            <a:r>
              <a:rPr lang="en-US" dirty="0">
                <a:effectLst/>
                <a:latin typeface="Century Gothic" panose="020B0502020202020204" pitchFamily="34" charset="0"/>
              </a:rPr>
              <a:t>Have the learner show you they can do the skills at least three times without support. </a:t>
            </a:r>
          </a:p>
          <a:p>
            <a:pPr marL="302066" indent="-302066" defTabSz="966612">
              <a:buFont typeface="Arial" panose="020B0604020202020204" pitchFamily="34" charset="0"/>
              <a:buChar char="•"/>
              <a:defRPr/>
            </a:pPr>
            <a:endParaRPr lang="en-US" sz="1200" dirty="0">
              <a:latin typeface="Century Gothic" panose="020B0502020202020204" pitchFamily="34" charset="0"/>
            </a:endParaRPr>
          </a:p>
          <a:p>
            <a:pPr marL="302066" indent="-302066" defTabSz="966612">
              <a:buFont typeface="Arial" panose="020B0604020202020204" pitchFamily="34" charset="0"/>
              <a:buChar char="•"/>
              <a:defRPr/>
            </a:pPr>
            <a:r>
              <a:rPr lang="en-US" sz="1200" b="1" dirty="0">
                <a:latin typeface="Century Gothic" panose="020B0502020202020204" pitchFamily="34" charset="0"/>
              </a:rPr>
              <a:t>Extension: </a:t>
            </a:r>
            <a:r>
              <a:rPr lang="en-US" sz="1200" b="0" dirty="0">
                <a:latin typeface="Century Gothic" panose="020B0502020202020204" pitchFamily="34" charset="0"/>
              </a:rPr>
              <a:t>C</a:t>
            </a:r>
            <a:r>
              <a:rPr lang="en-US" sz="1200" dirty="0">
                <a:latin typeface="Century Gothic" panose="020B0502020202020204" pitchFamily="34" charset="0"/>
              </a:rPr>
              <a:t>reate other emails. Have the learner reply. Be aware however, this will take longer, and they may need spelling and/or other language support on paper to copy from.  </a:t>
            </a: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35</a:t>
            </a:fld>
            <a:endParaRPr lang="en-US" dirty="0"/>
          </a:p>
        </p:txBody>
      </p:sp>
    </p:spTree>
    <p:extLst>
      <p:ext uri="{BB962C8B-B14F-4D97-AF65-F5344CB8AC3E}">
        <p14:creationId xmlns:p14="http://schemas.microsoft.com/office/powerpoint/2010/main" val="3101087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r>
              <a:rPr lang="en-US" dirty="0">
                <a:latin typeface="Century Gothic" panose="020B0502020202020204" pitchFamily="34" charset="0"/>
              </a:rPr>
              <a:t>These are the skills the learner will master at the end of the lesson:  </a:t>
            </a:r>
          </a:p>
          <a:p>
            <a:r>
              <a:rPr lang="en-US" dirty="0">
                <a:latin typeface="Century Gothic" panose="020B0502020202020204" pitchFamily="34" charset="0"/>
              </a:rPr>
              <a:t> </a:t>
            </a:r>
          </a:p>
          <a:p>
            <a:pPr marL="171450" indent="-171450">
              <a:buFont typeface="Wingdings" panose="05000000000000000000" pitchFamily="2" charset="2"/>
              <a:buChar char="v"/>
            </a:pPr>
            <a:r>
              <a:rPr lang="en-US" b="1" dirty="0">
                <a:latin typeface="Century Gothic" panose="020B0502020202020204" pitchFamily="34" charset="0"/>
              </a:rPr>
              <a:t>Use “Forward”</a:t>
            </a:r>
          </a:p>
          <a:p>
            <a:pPr marL="0" indent="0">
              <a:buFont typeface="Arial" panose="020B0604020202020204" pitchFamily="34" charset="0"/>
              <a:buNone/>
            </a:pPr>
            <a:endParaRPr lang="en-US" b="1" dirty="0">
              <a:latin typeface="Century Gothic" panose="020B0502020202020204" pitchFamily="34" charset="0"/>
            </a:endParaRPr>
          </a:p>
          <a:p>
            <a:pPr marL="0" indent="0">
              <a:buFont typeface="Arial" panose="020B0604020202020204" pitchFamily="34" charset="0"/>
              <a:buNone/>
            </a:pPr>
            <a:r>
              <a:rPr lang="en-US" sz="1200" b="1" dirty="0">
                <a:highlight>
                  <a:srgbClr val="FFFF00"/>
                </a:highlight>
                <a:latin typeface="Century Gothic" panose="020B0502020202020204" pitchFamily="34" charset="0"/>
              </a:rPr>
              <a:t>Video length:</a:t>
            </a:r>
            <a:endParaRPr lang="en-US" sz="1200" b="0"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Part Four: </a:t>
            </a:r>
            <a:r>
              <a:rPr lang="en-US" sz="1200" b="0" dirty="0">
                <a:latin typeface="Century Gothic" panose="020B0502020202020204" pitchFamily="34" charset="0"/>
              </a:rPr>
              <a:t>Use Forward: 	00:00-01:58 mins 	</a:t>
            </a:r>
            <a:r>
              <a:rPr lang="en-US" sz="1200" b="1" dirty="0">
                <a:latin typeface="Century Gothic" panose="020B0502020202020204" pitchFamily="34" charset="0"/>
              </a:rPr>
              <a:t>[1:58 mins]</a:t>
            </a:r>
          </a:p>
          <a:p>
            <a:pPr marL="0" marR="0" lvl="0" indent="0" algn="l" defTabSz="966612" rtl="0" eaLnBrk="1" fontAlgn="auto" latinLnBrk="0" hangingPunct="1">
              <a:lnSpc>
                <a:spcPct val="100000"/>
              </a:lnSpc>
              <a:spcBef>
                <a:spcPts val="0"/>
              </a:spcBef>
              <a:spcAft>
                <a:spcPts val="0"/>
              </a:spcAft>
              <a:buClrTx/>
              <a:buSzTx/>
              <a:buFontTx/>
              <a:buNone/>
              <a:tabLst/>
              <a:defRPr/>
            </a:pPr>
            <a:endParaRPr lang="en-US" b="1"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Say to the learner</a:t>
            </a:r>
            <a:r>
              <a:rPr lang="en-US" dirty="0">
                <a:latin typeface="Century Gothic" panose="020B0502020202020204" pitchFamily="34" charset="0"/>
              </a:rPr>
              <a:t>: </a:t>
            </a:r>
          </a:p>
          <a:p>
            <a:r>
              <a:rPr lang="en-US" i="1" dirty="0">
                <a:latin typeface="Century Gothic" panose="020B0502020202020204" pitchFamily="34" charset="0"/>
              </a:rPr>
              <a:t>We’re going to review how to Forward an email. </a:t>
            </a:r>
            <a:endParaRPr lang="en-US" dirty="0">
              <a:latin typeface="Century Gothic" panose="020B0502020202020204" pitchFamily="34" charset="0"/>
            </a:endParaRPr>
          </a:p>
          <a:p>
            <a:endParaRPr lang="en-US"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36</a:t>
            </a:fld>
            <a:endParaRPr lang="en-US" dirty="0"/>
          </a:p>
        </p:txBody>
      </p:sp>
    </p:spTree>
    <p:extLst>
      <p:ext uri="{BB962C8B-B14F-4D97-AF65-F5344CB8AC3E}">
        <p14:creationId xmlns:p14="http://schemas.microsoft.com/office/powerpoint/2010/main" val="489913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200" b="1" dirty="0">
              <a:latin typeface="Century Gothic" panose="020B0502020202020204" pitchFamily="34" charset="0"/>
            </a:endParaRPr>
          </a:p>
          <a:p>
            <a:pPr marL="0" indent="0">
              <a:buFont typeface="Arial" panose="020B0604020202020204" pitchFamily="34" charset="0"/>
              <a:buNone/>
            </a:pPr>
            <a:r>
              <a:rPr lang="en-US" sz="1200" b="1" dirty="0">
                <a:highlight>
                  <a:srgbClr val="FFFF00"/>
                </a:highlight>
                <a:latin typeface="Century Gothic" panose="020B0502020202020204" pitchFamily="34" charset="0"/>
              </a:rPr>
              <a:t>Video length:</a:t>
            </a:r>
            <a:endParaRPr lang="en-US" sz="1200" b="0"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Part Four: </a:t>
            </a:r>
            <a:r>
              <a:rPr lang="en-US" sz="1200" b="0" dirty="0">
                <a:latin typeface="Century Gothic" panose="020B0502020202020204" pitchFamily="34" charset="0"/>
              </a:rPr>
              <a:t>Use Forward: 	00:00-01:58 mins 	</a:t>
            </a:r>
            <a:r>
              <a:rPr lang="en-US" sz="1200" b="1" dirty="0">
                <a:latin typeface="Century Gothic" panose="020B0502020202020204" pitchFamily="34" charset="0"/>
              </a:rPr>
              <a:t>[1:58 mins]</a:t>
            </a:r>
          </a:p>
          <a:p>
            <a:pPr defTabSz="966612">
              <a:defRPr/>
            </a:pPr>
            <a:endParaRPr lang="en-US" sz="1200" b="1"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Say to the Learner: </a:t>
            </a:r>
          </a:p>
          <a:p>
            <a:pPr defTabSz="966612">
              <a:defRPr/>
            </a:pPr>
            <a:r>
              <a:rPr lang="en-US" sz="1200" b="0" i="1" dirty="0">
                <a:latin typeface="Century Gothic" panose="020B0502020202020204" pitchFamily="34" charset="0"/>
              </a:rPr>
              <a:t>Now, let’s review how and when to use “Forward”. </a:t>
            </a:r>
          </a:p>
          <a:p>
            <a:pPr defTabSz="966612">
              <a:defRPr/>
            </a:pPr>
            <a:r>
              <a:rPr lang="en-US" sz="1200" b="0" i="1" dirty="0">
                <a:latin typeface="Century Gothic" panose="020B0502020202020204" pitchFamily="34" charset="0"/>
              </a:rPr>
              <a:t>Maybe you got an email from someone, like from me. </a:t>
            </a:r>
          </a:p>
          <a:p>
            <a:pPr defTabSz="966612">
              <a:defRPr/>
            </a:pPr>
            <a:r>
              <a:rPr lang="en-US" sz="1200" b="0" i="1" dirty="0">
                <a:latin typeface="Century Gothic" panose="020B0502020202020204" pitchFamily="34" charset="0"/>
              </a:rPr>
              <a:t>That email has useful information. </a:t>
            </a:r>
          </a:p>
          <a:p>
            <a:pPr defTabSz="966612">
              <a:defRPr/>
            </a:pPr>
            <a:r>
              <a:rPr lang="en-US" sz="1200" b="0" i="1" dirty="0">
                <a:latin typeface="Century Gothic" panose="020B0502020202020204" pitchFamily="34" charset="0"/>
              </a:rPr>
              <a:t>You think it may be useful for a friend of yours, or maybe many friends. </a:t>
            </a:r>
          </a:p>
          <a:p>
            <a:pPr defTabSz="966612">
              <a:defRPr/>
            </a:pPr>
            <a:r>
              <a:rPr lang="en-US" sz="1200" b="0" i="1" dirty="0">
                <a:latin typeface="Century Gothic" panose="020B0502020202020204" pitchFamily="34" charset="0"/>
              </a:rPr>
              <a:t>So, you want to send that email to them. </a:t>
            </a:r>
          </a:p>
          <a:p>
            <a:pPr defTabSz="966612">
              <a:defRPr/>
            </a:pPr>
            <a:r>
              <a:rPr lang="en-US" sz="1200" b="0" i="1" dirty="0">
                <a:latin typeface="Century Gothic" panose="020B0502020202020204" pitchFamily="34" charset="0"/>
              </a:rPr>
              <a:t>You can use “Forward”. </a:t>
            </a:r>
          </a:p>
          <a:p>
            <a:pPr defTabSz="966612">
              <a:defRPr/>
            </a:pPr>
            <a:r>
              <a:rPr lang="en-US" sz="1200" b="0" i="1" dirty="0">
                <a:latin typeface="Century Gothic" panose="020B0502020202020204" pitchFamily="34" charset="0"/>
              </a:rPr>
              <a:t>To send an email that we got from one person to another person, or other people, we use “Forward”. </a:t>
            </a:r>
          </a:p>
          <a:p>
            <a:pPr defTabSz="966612">
              <a:defRPr/>
            </a:pPr>
            <a:endParaRPr lang="en-US" sz="1200" b="0" i="1" dirty="0">
              <a:latin typeface="Century Gothic" panose="020B0502020202020204" pitchFamily="34" charset="0"/>
            </a:endParaRPr>
          </a:p>
          <a:p>
            <a:pPr defTabSz="966612">
              <a:defRPr/>
            </a:pPr>
            <a:r>
              <a:rPr lang="en-US" sz="1200" b="0" i="1" dirty="0">
                <a:latin typeface="Century Gothic" panose="020B0502020202020204" pitchFamily="34" charset="0"/>
              </a:rPr>
              <a:t>Let’s watch the video now to see how to do that. </a:t>
            </a:r>
          </a:p>
          <a:p>
            <a:endParaRPr lang="en-US" sz="1200" b="1" strike="noStrike" dirty="0">
              <a:latin typeface="Century Gothic" panose="020B0502020202020204" pitchFamily="34" charset="0"/>
            </a:endParaRPr>
          </a:p>
          <a:p>
            <a:endParaRPr lang="en-US" sz="1200" b="1" strike="noStrike" dirty="0">
              <a:latin typeface="Century Gothic" panose="020B0502020202020204" pitchFamily="34" charset="0"/>
            </a:endParaRPr>
          </a:p>
          <a:p>
            <a:r>
              <a:rPr lang="en-US" sz="1200" b="1" strike="noStrike" dirty="0">
                <a:latin typeface="Century Gothic" panose="020B0502020202020204" pitchFamily="34" charset="0"/>
              </a:rPr>
              <a:t>Instructions for the Tutor: </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PLAY icon in the slide to open the video lesson.</a:t>
            </a:r>
            <a:r>
              <a:rPr lang="en-US" sz="1200" b="0" i="0" dirty="0">
                <a:solidFill>
                  <a:srgbClr val="444444"/>
                </a:solidFill>
                <a:effectLst/>
                <a:latin typeface="Century Gothic" panose="020B0502020202020204" pitchFamily="34" charset="0"/>
              </a:rPr>
              <a:t>​</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this link to the YouTube video if the link in the slide doesn’t work: </a:t>
            </a:r>
            <a:r>
              <a:rPr lang="en-US" sz="1200" b="0" i="0" dirty="0">
                <a:solidFill>
                  <a:srgbClr val="444444"/>
                </a:solidFill>
                <a:effectLst/>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Century Gothic" panose="020B0502020202020204" pitchFamily="34" charset="0"/>
              </a:rPr>
              <a:t>https://youtu.be/2lHLVccyZIo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sz="1200" dirty="0">
                <a:latin typeface="Century Gothic" panose="020B0502020202020204" pitchFamily="34" charset="0"/>
              </a:rPr>
              <a:t>Then have learner do Practice-Part Four</a:t>
            </a:r>
          </a:p>
          <a:p>
            <a:pPr marL="171450" indent="-171450">
              <a:buFont typeface="Arial" panose="020B0604020202020204" pitchFamily="34" charset="0"/>
              <a:buChar char="•"/>
            </a:pPr>
            <a:endParaRPr lang="en-US" sz="1200" dirty="0">
              <a:latin typeface="Century Gothic" panose="020B0502020202020204" pitchFamily="34" charset="0"/>
            </a:endParaRPr>
          </a:p>
          <a:p>
            <a:endParaRPr lang="en-US" sz="1200" dirty="0">
              <a:latin typeface="Century Gothic" panose="020B0502020202020204" pitchFamily="34" charset="0"/>
            </a:endParaRPr>
          </a:p>
          <a:p>
            <a:pPr marL="181240" indent="-181240">
              <a:buFont typeface="Arial" panose="020B0604020202020204" pitchFamily="34" charset="0"/>
              <a:buChar char="•"/>
            </a:pPr>
            <a:r>
              <a:rPr lang="en-US" sz="1200"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sz="1200" dirty="0">
                <a:latin typeface="Century Gothic" panose="020B0502020202020204" pitchFamily="34" charset="0"/>
              </a:rPr>
              <a:t>Play the lesson a bit and check the learner can hear it ok before playing the whole video. </a:t>
            </a: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37</a:t>
            </a:fld>
            <a:endParaRPr lang="en-US" dirty="0"/>
          </a:p>
        </p:txBody>
      </p:sp>
    </p:spTree>
    <p:extLst>
      <p:ext uri="{BB962C8B-B14F-4D97-AF65-F5344CB8AC3E}">
        <p14:creationId xmlns:p14="http://schemas.microsoft.com/office/powerpoint/2010/main" val="1911785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lang="en-US" sz="1200" b="0" dirty="0">
              <a:latin typeface="Century Gothic" panose="020B0502020202020204" pitchFamily="34" charset="0"/>
            </a:endParaRP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[Part Four: Use “Forward”]</a:t>
            </a: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Say to the Learner: </a:t>
            </a:r>
          </a:p>
          <a:p>
            <a:pPr marL="171450" indent="-171450" defTabSz="966612">
              <a:buFont typeface="Arial" panose="020B0604020202020204" pitchFamily="34" charset="0"/>
              <a:buChar char="•"/>
              <a:defRPr/>
            </a:pPr>
            <a:r>
              <a:rPr lang="en-US" b="0" i="1" dirty="0">
                <a:latin typeface="Century Gothic" panose="020B0502020202020204" pitchFamily="34" charset="0"/>
              </a:rPr>
              <a:t>When do you use “Forward”?</a:t>
            </a:r>
            <a:r>
              <a:rPr lang="en-US" b="1" i="1" dirty="0">
                <a:latin typeface="Century Gothic" panose="020B0502020202020204" pitchFamily="34" charset="0"/>
              </a:rPr>
              <a:t> Answer</a:t>
            </a:r>
            <a:r>
              <a:rPr lang="en-US" b="0" i="1" dirty="0">
                <a:latin typeface="Century Gothic" panose="020B0502020202020204" pitchFamily="34" charset="0"/>
              </a:rPr>
              <a:t>: You want to send an email you got to another person or other people.</a:t>
            </a:r>
          </a:p>
          <a:p>
            <a:pPr marL="171450" indent="-171450" defTabSz="966612">
              <a:buFont typeface="Arial" panose="020B0604020202020204" pitchFamily="34" charset="0"/>
              <a:buChar char="•"/>
              <a:defRPr/>
            </a:pPr>
            <a:r>
              <a:rPr lang="en-US" b="0" i="1" dirty="0">
                <a:latin typeface="Century Gothic" panose="020B0502020202020204" pitchFamily="34" charset="0"/>
              </a:rPr>
              <a:t>After you read the email, what do you do first? </a:t>
            </a:r>
            <a:r>
              <a:rPr lang="en-US" b="1" i="1" dirty="0">
                <a:latin typeface="Century Gothic" panose="020B0502020202020204" pitchFamily="34" charset="0"/>
              </a:rPr>
              <a:t>Answer:</a:t>
            </a:r>
            <a:r>
              <a:rPr lang="en-US" b="0" i="1" dirty="0">
                <a:latin typeface="Century Gothic" panose="020B0502020202020204" pitchFamily="34" charset="0"/>
              </a:rPr>
              <a:t> Find the “Forward” icon and click on it. </a:t>
            </a:r>
          </a:p>
          <a:p>
            <a:pPr marL="171450" indent="-171450" defTabSz="966612">
              <a:buFont typeface="Arial" panose="020B0604020202020204" pitchFamily="34" charset="0"/>
              <a:buChar char="•"/>
              <a:defRPr/>
            </a:pPr>
            <a:r>
              <a:rPr lang="en-US" b="0" i="1" dirty="0">
                <a:latin typeface="Century Gothic" panose="020B0502020202020204" pitchFamily="34" charset="0"/>
              </a:rPr>
              <a:t>When you look for an icon, do you click or hover? </a:t>
            </a:r>
            <a:r>
              <a:rPr lang="en-US" b="1" i="1" dirty="0">
                <a:latin typeface="Century Gothic" panose="020B0502020202020204" pitchFamily="34" charset="0"/>
              </a:rPr>
              <a:t>Answer:</a:t>
            </a:r>
            <a:r>
              <a:rPr lang="en-US" b="0" i="1" dirty="0">
                <a:latin typeface="Century Gothic" panose="020B0502020202020204" pitchFamily="34" charset="0"/>
              </a:rPr>
              <a:t> hover</a:t>
            </a:r>
          </a:p>
          <a:p>
            <a:pPr marL="171450" indent="-171450" defTabSz="966612">
              <a:buFont typeface="Arial" panose="020B0604020202020204" pitchFamily="34" charset="0"/>
              <a:buChar char="•"/>
              <a:defRPr/>
            </a:pPr>
            <a:r>
              <a:rPr lang="en-US" b="0" i="1" dirty="0">
                <a:latin typeface="Century Gothic" panose="020B0502020202020204" pitchFamily="34" charset="0"/>
              </a:rPr>
              <a:t>Where is the “Forward”  icon? </a:t>
            </a:r>
            <a:r>
              <a:rPr lang="en-US" b="1" i="1" dirty="0">
                <a:latin typeface="Century Gothic" panose="020B0502020202020204" pitchFamily="34" charset="0"/>
              </a:rPr>
              <a:t>Answer:</a:t>
            </a:r>
            <a:r>
              <a:rPr lang="en-US" b="0" i="1" dirty="0">
                <a:latin typeface="Century Gothic" panose="020B0502020202020204" pitchFamily="34" charset="0"/>
              </a:rPr>
              <a:t> in the top right corner, behind the  “More Options” icon. </a:t>
            </a:r>
          </a:p>
          <a:p>
            <a:pPr marL="171450" indent="-171450" defTabSz="966612">
              <a:buFont typeface="Arial" panose="020B0604020202020204" pitchFamily="34" charset="0"/>
              <a:buChar char="•"/>
              <a:defRPr/>
            </a:pPr>
            <a:r>
              <a:rPr lang="en-US" b="0" i="1" dirty="0">
                <a:latin typeface="Century Gothic" panose="020B0502020202020204" pitchFamily="34" charset="0"/>
              </a:rPr>
              <a:t>Or</a:t>
            </a:r>
          </a:p>
          <a:p>
            <a:pPr marL="171450" indent="-171450" defTabSz="966612">
              <a:buFont typeface="Arial" panose="020B0604020202020204" pitchFamily="34" charset="0"/>
              <a:buChar char="•"/>
              <a:defRPr/>
            </a:pPr>
            <a:r>
              <a:rPr lang="en-US" b="0" i="1" dirty="0">
                <a:latin typeface="Century Gothic" panose="020B0502020202020204" pitchFamily="34" charset="0"/>
              </a:rPr>
              <a:t>How do you find the “Forward” icon? </a:t>
            </a:r>
            <a:r>
              <a:rPr lang="en-US" b="1" i="1" dirty="0">
                <a:latin typeface="Century Gothic" panose="020B0502020202020204" pitchFamily="34" charset="0"/>
              </a:rPr>
              <a:t>Answer: </a:t>
            </a:r>
            <a:r>
              <a:rPr lang="en-US" b="0" i="1" dirty="0">
                <a:latin typeface="Century Gothic" panose="020B0502020202020204" pitchFamily="34" charset="0"/>
              </a:rPr>
              <a:t>click on the “More Options” icon, the three vertical dots to find it. </a:t>
            </a:r>
          </a:p>
          <a:p>
            <a:pPr marL="171450" indent="-171450" defTabSz="966612">
              <a:buFont typeface="Arial" panose="020B0604020202020204" pitchFamily="34" charset="0"/>
              <a:buChar char="•"/>
              <a:defRPr/>
            </a:pPr>
            <a:r>
              <a:rPr lang="en-US" b="0" i="1" dirty="0">
                <a:latin typeface="Century Gothic" panose="020B0502020202020204" pitchFamily="34" charset="0"/>
              </a:rPr>
              <a:t>What happens when you click on the ”More Options” icon ? </a:t>
            </a:r>
            <a:r>
              <a:rPr lang="en-US" b="1" i="1" dirty="0">
                <a:latin typeface="Century Gothic" panose="020B0502020202020204" pitchFamily="34" charset="0"/>
              </a:rPr>
              <a:t>Answer: </a:t>
            </a:r>
            <a:r>
              <a:rPr lang="en-US" b="0" i="1" dirty="0">
                <a:latin typeface="Century Gothic" panose="020B0502020202020204" pitchFamily="34" charset="0"/>
              </a:rPr>
              <a:t>a menu opens. </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latin typeface="Century Gothic" panose="020B0502020202020204" pitchFamily="34" charset="0"/>
              </a:rPr>
              <a:t>What does the “Forward” icon look like ? </a:t>
            </a:r>
            <a:r>
              <a:rPr lang="en-US" b="1" i="1" dirty="0">
                <a:latin typeface="Century Gothic" panose="020B0502020202020204" pitchFamily="34" charset="0"/>
              </a:rPr>
              <a:t>Answer:</a:t>
            </a:r>
            <a:r>
              <a:rPr lang="en-US" b="0" i="1" dirty="0">
                <a:latin typeface="Century Gothic" panose="020B0502020202020204" pitchFamily="34" charset="0"/>
              </a:rPr>
              <a:t> an arrow pointing right. </a:t>
            </a:r>
          </a:p>
          <a:p>
            <a:pPr marL="171450" indent="-171450" defTabSz="966612">
              <a:buFont typeface="Arial" panose="020B0604020202020204" pitchFamily="34" charset="0"/>
              <a:buChar char="•"/>
              <a:defRPr/>
            </a:pPr>
            <a:r>
              <a:rPr lang="en-US" b="0" i="1" dirty="0">
                <a:latin typeface="Century Gothic" panose="020B0502020202020204" pitchFamily="34" charset="0"/>
              </a:rPr>
              <a:t>After you click on “Forward”, what do you see in the ”To” box ? </a:t>
            </a:r>
            <a:r>
              <a:rPr lang="en-US" b="1" i="1" dirty="0">
                <a:latin typeface="Century Gothic" panose="020B0502020202020204" pitchFamily="34" charset="0"/>
              </a:rPr>
              <a:t>Answer:</a:t>
            </a:r>
            <a:r>
              <a:rPr lang="en-US" b="0" i="1" dirty="0">
                <a:latin typeface="Century Gothic" panose="020B0502020202020204" pitchFamily="34" charset="0"/>
              </a:rPr>
              <a:t> nothing, it is empty. There are no addresses. </a:t>
            </a:r>
          </a:p>
          <a:p>
            <a:pPr marL="171450" indent="-171450" defTabSz="966612">
              <a:buFont typeface="Arial" panose="020B0604020202020204" pitchFamily="34" charset="0"/>
              <a:buChar char="•"/>
              <a:defRPr/>
            </a:pPr>
            <a:r>
              <a:rPr lang="en-US" b="0" i="1" dirty="0">
                <a:latin typeface="Century Gothic" panose="020B0502020202020204" pitchFamily="34" charset="0"/>
              </a:rPr>
              <a:t>What do you type in the “To” box ? </a:t>
            </a:r>
            <a:r>
              <a:rPr lang="en-US" b="1" i="1" dirty="0">
                <a:latin typeface="Century Gothic" panose="020B0502020202020204" pitchFamily="34" charset="0"/>
              </a:rPr>
              <a:t>Answer:</a:t>
            </a:r>
            <a:r>
              <a:rPr lang="en-US" b="0" i="1" dirty="0">
                <a:latin typeface="Century Gothic" panose="020B0502020202020204" pitchFamily="34" charset="0"/>
              </a:rPr>
              <a:t> the email address(es) you are sending the email to. </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latin typeface="Century Gothic" panose="020B0502020202020204" pitchFamily="34" charset="0"/>
              </a:rPr>
              <a:t>What do you do next? </a:t>
            </a:r>
            <a:r>
              <a:rPr lang="en-US" b="1" i="1" dirty="0">
                <a:latin typeface="Century Gothic" panose="020B0502020202020204" pitchFamily="34" charset="0"/>
              </a:rPr>
              <a:t>Answer</a:t>
            </a:r>
            <a:r>
              <a:rPr lang="en-US" b="0" i="1" dirty="0">
                <a:latin typeface="Century Gothic" panose="020B0502020202020204" pitchFamily="34" charset="0"/>
              </a:rPr>
              <a:t>: type the reply message. </a:t>
            </a:r>
          </a:p>
          <a:p>
            <a:pPr marL="171450" indent="-171450" defTabSz="966612">
              <a:buFont typeface="Arial" panose="020B0604020202020204" pitchFamily="34" charset="0"/>
              <a:buChar char="•"/>
              <a:defRPr/>
            </a:pPr>
            <a:r>
              <a:rPr lang="en-US" b="0" i="1" dirty="0">
                <a:latin typeface="Century Gothic" panose="020B0502020202020204" pitchFamily="34" charset="0"/>
              </a:rPr>
              <a:t>What is good to include in the message you write? </a:t>
            </a:r>
            <a:r>
              <a:rPr lang="en-US" b="1" i="1" dirty="0">
                <a:latin typeface="Century Gothic" panose="020B0502020202020204" pitchFamily="34" charset="0"/>
              </a:rPr>
              <a:t>Answer:</a:t>
            </a:r>
            <a:r>
              <a:rPr lang="en-US" b="0" i="1" dirty="0">
                <a:latin typeface="Century Gothic" panose="020B0502020202020204" pitchFamily="34" charset="0"/>
              </a:rPr>
              <a:t> Explain why you are forwarding the email. </a:t>
            </a:r>
          </a:p>
          <a:p>
            <a:pPr marL="171450" indent="-171450" defTabSz="966612">
              <a:buFont typeface="Arial" panose="020B0604020202020204" pitchFamily="34" charset="0"/>
              <a:buChar char="•"/>
              <a:defRPr/>
            </a:pPr>
            <a:r>
              <a:rPr lang="en-US" b="0" i="1" dirty="0">
                <a:latin typeface="Century Gothic" panose="020B0502020202020204" pitchFamily="34" charset="0"/>
              </a:rPr>
              <a:t>You are ready to send the email. What do you do next? </a:t>
            </a:r>
            <a:r>
              <a:rPr lang="en-US" b="1" i="1" dirty="0">
                <a:latin typeface="Century Gothic" panose="020B0502020202020204" pitchFamily="34" charset="0"/>
              </a:rPr>
              <a:t>Answer:</a:t>
            </a:r>
            <a:r>
              <a:rPr lang="en-US" b="0" i="1" dirty="0">
                <a:latin typeface="Century Gothic" panose="020B0502020202020204" pitchFamily="34" charset="0"/>
              </a:rPr>
              <a:t> click “Send”.</a:t>
            </a:r>
          </a:p>
          <a:p>
            <a:pPr marL="171450" indent="-171450" defTabSz="966612">
              <a:buFont typeface="Arial" panose="020B0604020202020204" pitchFamily="34" charset="0"/>
              <a:buChar char="•"/>
              <a:defRPr/>
            </a:pPr>
            <a:endParaRPr lang="en-US" b="0" i="1" dirty="0">
              <a:latin typeface="Century Gothic" panose="020B0502020202020204" pitchFamily="34" charset="0"/>
            </a:endParaRPr>
          </a:p>
          <a:p>
            <a:pPr marL="171450" indent="-171450" defTabSz="966612">
              <a:buFont typeface="Arial" panose="020B0604020202020204" pitchFamily="34" charset="0"/>
              <a:buChar char="•"/>
              <a:defRPr/>
            </a:pPr>
            <a:r>
              <a:rPr lang="en-US" b="0" i="1" dirty="0">
                <a:latin typeface="Century Gothic" panose="020B0502020202020204" pitchFamily="34" charset="0"/>
              </a:rPr>
              <a:t>Show me the “Forward ” icon.</a:t>
            </a:r>
          </a:p>
          <a:p>
            <a:pPr marL="171450" indent="-171450" defTabSz="966612">
              <a:buFont typeface="Arial" panose="020B0604020202020204" pitchFamily="34" charset="0"/>
              <a:buChar char="•"/>
              <a:defRPr/>
            </a:pPr>
            <a:r>
              <a:rPr lang="en-US" b="0" i="1" dirty="0">
                <a:latin typeface="Century Gothic" panose="020B0502020202020204" pitchFamily="34" charset="0"/>
              </a:rPr>
              <a:t>Show me where you click to send the message. </a:t>
            </a:r>
            <a:r>
              <a:rPr lang="en-US" b="1" i="1" dirty="0">
                <a:latin typeface="Century Gothic" panose="020B0502020202020204" pitchFamily="34" charset="0"/>
              </a:rPr>
              <a:t>Answer</a:t>
            </a:r>
            <a:r>
              <a:rPr lang="en-US" b="0" i="1" dirty="0">
                <a:latin typeface="Century Gothic" panose="020B0502020202020204" pitchFamily="34" charset="0"/>
              </a:rPr>
              <a:t>: Send (icon) </a:t>
            </a:r>
          </a:p>
          <a:p>
            <a:pPr marL="171450" indent="-171450" defTabSz="966612">
              <a:buFont typeface="Arial" panose="020B0604020202020204" pitchFamily="34" charset="0"/>
              <a:buChar char="•"/>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a:t>
            </a:r>
            <a:r>
              <a:rPr lang="en-US" b="1" dirty="0">
                <a:latin typeface="Century Gothic" panose="020B0502020202020204" pitchFamily="34" charset="0"/>
              </a:rPr>
              <a:t> Tutor: </a:t>
            </a:r>
          </a:p>
          <a:p>
            <a:r>
              <a:rPr lang="en-US" dirty="0">
                <a:latin typeface="Century Gothic" panose="020B0502020202020204" pitchFamily="34" charset="0"/>
              </a:rPr>
              <a:t>Ask the learner: </a:t>
            </a:r>
            <a:r>
              <a:rPr lang="en-US" i="1" dirty="0">
                <a:latin typeface="Century Gothic" panose="020B0502020202020204" pitchFamily="34" charset="0"/>
              </a:rPr>
              <a:t>Do you want to watch the video again?  </a:t>
            </a:r>
          </a:p>
          <a:p>
            <a:endParaRPr lang="en-US" dirty="0">
              <a:latin typeface="Century Gothic" panose="020B0502020202020204" pitchFamily="34" charset="0"/>
            </a:endParaRPr>
          </a:p>
          <a:p>
            <a:r>
              <a:rPr lang="en-US" dirty="0">
                <a:latin typeface="Century Gothic" panose="020B0502020202020204" pitchFamily="34" charset="0"/>
              </a:rPr>
              <a:t>If the learner is struggling, stop the session. </a:t>
            </a:r>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Let’s do more work on X before we do this.</a:t>
            </a:r>
          </a:p>
        </p:txBody>
      </p:sp>
      <p:sp>
        <p:nvSpPr>
          <p:cNvPr id="4" name="Slide Number Placeholder 3"/>
          <p:cNvSpPr>
            <a:spLocks noGrp="1"/>
          </p:cNvSpPr>
          <p:nvPr>
            <p:ph type="sldNum" sz="quarter" idx="5"/>
          </p:nvPr>
        </p:nvSpPr>
        <p:spPr/>
        <p:txBody>
          <a:bodyPr/>
          <a:lstStyle/>
          <a:p>
            <a:fld id="{84E55262-9676-444A-98B3-692BE02459E9}" type="slidenum">
              <a:rPr lang="en-US" smtClean="0"/>
              <a:t>38</a:t>
            </a:fld>
            <a:endParaRPr lang="en-US" dirty="0"/>
          </a:p>
        </p:txBody>
      </p:sp>
    </p:spTree>
    <p:extLst>
      <p:ext uri="{BB962C8B-B14F-4D97-AF65-F5344CB8AC3E}">
        <p14:creationId xmlns:p14="http://schemas.microsoft.com/office/powerpoint/2010/main" val="1131136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Century Gothic" panose="020B0502020202020204" pitchFamily="34" charset="0"/>
              </a:rPr>
              <a:t>PRACTICE</a:t>
            </a:r>
            <a:r>
              <a:rPr lang="en-US" b="1" u="none" dirty="0">
                <a:latin typeface="Century Gothic" panose="020B0502020202020204" pitchFamily="34" charset="0"/>
              </a:rPr>
              <a:t>: Part Four</a:t>
            </a:r>
            <a:endParaRPr lang="en-US" b="1" u="sng"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Lesson Focus: </a:t>
            </a:r>
            <a:r>
              <a:rPr lang="en-US" b="0" dirty="0">
                <a:latin typeface="Century Gothic" panose="020B0502020202020204" pitchFamily="34" charset="0"/>
              </a:rPr>
              <a:t>Use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For this Practice, the learner forwards emails to a fake friend and to a fake boss. </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PREPARATION </a:t>
            </a:r>
          </a:p>
          <a:p>
            <a:pPr marL="228600" marR="0" lvl="0" indent="-228600" algn="l" defTabSz="914400" rtl="0" eaLnBrk="1" fontAlgn="auto" latinLnBrk="0" hangingPunct="1">
              <a:lnSpc>
                <a:spcPct val="100000"/>
              </a:lnSpc>
              <a:spcBef>
                <a:spcPts val="0"/>
              </a:spcBef>
              <a:spcAft>
                <a:spcPts val="0"/>
              </a:spcAft>
              <a:buClrTx/>
              <a:buSzTx/>
              <a:buFont typeface="+mj-lt"/>
              <a:buAutoNum type="alphaUcPeriod"/>
              <a:tabLst/>
              <a:defRPr/>
            </a:pPr>
            <a:r>
              <a:rPr lang="en-US" b="0" dirty="0">
                <a:latin typeface="Century Gothic" panose="020B0502020202020204" pitchFamily="34" charset="0"/>
              </a:rPr>
              <a:t>Copy each of the three simple messages below into three separate new emails. Keep them in your Drafts email folder ready to send to the learner just prior to the Practice.  [Or create your own simple emails relevant to the learner.]</a:t>
            </a:r>
          </a:p>
          <a:p>
            <a:pPr marL="685800" lvl="1" indent="-228600" defTabSz="966612">
              <a:buFont typeface="+mj-lt"/>
              <a:buAutoNum type="arabicPeriod"/>
              <a:defRPr/>
            </a:pPr>
            <a:endParaRPr lang="en-US" b="1" u="sng"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MESSAGE #1</a:t>
            </a:r>
          </a:p>
          <a:p>
            <a:pPr marL="457200" lvl="1" indent="0" defTabSz="966612">
              <a:buFont typeface="+mj-lt"/>
              <a:buNone/>
              <a:defRPr/>
            </a:pPr>
            <a:r>
              <a:rPr lang="en-US" b="0" u="none" dirty="0">
                <a:latin typeface="Century Gothic" panose="020B0502020202020204" pitchFamily="34" charset="0"/>
              </a:rPr>
              <a:t>Hi LEARNER NAME</a:t>
            </a:r>
          </a:p>
          <a:p>
            <a:pPr marL="457200" lvl="1" indent="0" defTabSz="966612">
              <a:buFont typeface="+mj-lt"/>
              <a:buNone/>
              <a:defRPr/>
            </a:pPr>
            <a:r>
              <a:rPr lang="en-US" b="0" u="none" dirty="0">
                <a:latin typeface="Century Gothic" panose="020B0502020202020204" pitchFamily="34" charset="0"/>
              </a:rPr>
              <a:t>Here is my resume and cover letter. </a:t>
            </a:r>
          </a:p>
          <a:p>
            <a:pPr marL="457200" lvl="1" indent="0" defTabSz="966612">
              <a:buFont typeface="+mj-lt"/>
              <a:buNone/>
              <a:defRPr/>
            </a:pPr>
            <a:r>
              <a:rPr lang="en-US" b="0" u="none" dirty="0">
                <a:latin typeface="Century Gothic" panose="020B0502020202020204" pitchFamily="34" charset="0"/>
              </a:rPr>
              <a:t>I am interested in working at the store where you work. </a:t>
            </a:r>
          </a:p>
          <a:p>
            <a:pPr marL="457200" lvl="1" indent="0" defTabSz="966612">
              <a:buFont typeface="+mj-lt"/>
              <a:buNone/>
              <a:defRPr/>
            </a:pPr>
            <a:r>
              <a:rPr lang="en-US" b="0" u="none" dirty="0">
                <a:latin typeface="Century Gothic" panose="020B0502020202020204" pitchFamily="34" charset="0"/>
              </a:rPr>
              <a:t>Can you please send this to the person who hires new staff ? </a:t>
            </a:r>
          </a:p>
          <a:p>
            <a:pPr marL="457200" lvl="1" indent="0" defTabSz="966612">
              <a:buFont typeface="+mj-lt"/>
              <a:buNone/>
              <a:defRPr/>
            </a:pPr>
            <a:r>
              <a:rPr lang="en-US" b="0" u="none" dirty="0">
                <a:latin typeface="Century Gothic" panose="020B0502020202020204" pitchFamily="34" charset="0"/>
              </a:rPr>
              <a:t>Thanks for your help with this. </a:t>
            </a:r>
          </a:p>
          <a:p>
            <a:pPr marL="457200" lvl="1" indent="0" defTabSz="966612">
              <a:buFont typeface="+mj-lt"/>
              <a:buNone/>
              <a:defRPr/>
            </a:pPr>
            <a:r>
              <a:rPr lang="en-US" b="0" u="none" dirty="0">
                <a:latin typeface="Century Gothic" panose="020B0502020202020204" pitchFamily="34" charset="0"/>
              </a:rPr>
              <a:t>-Best, </a:t>
            </a:r>
          </a:p>
          <a:p>
            <a:pPr marL="457200" lvl="1" indent="0" defTabSz="966612">
              <a:buFont typeface="+mj-lt"/>
              <a:buNone/>
              <a:defRPr/>
            </a:pPr>
            <a:r>
              <a:rPr lang="en-US" b="0" u="none" dirty="0">
                <a:latin typeface="Century Gothic" panose="020B0502020202020204" pitchFamily="34" charset="0"/>
              </a:rPr>
              <a:t>Cindy  (Or Tutor’s name)  </a:t>
            </a:r>
          </a:p>
          <a:p>
            <a:pPr marL="685800" lvl="1" indent="-228600" defTabSz="966612">
              <a:buFont typeface="+mj-lt"/>
              <a:buAutoNum type="arabicPeriod"/>
              <a:defRPr/>
            </a:pPr>
            <a:endParaRPr lang="en-US" b="1" u="sng" dirty="0">
              <a:latin typeface="Century Gothic" panose="020B0502020202020204" pitchFamily="34" charset="0"/>
            </a:endParaRPr>
          </a:p>
          <a:p>
            <a:pPr marL="685800" lvl="1" indent="-228600" defTabSz="966612">
              <a:buFont typeface="+mj-lt"/>
              <a:buAutoNum type="arabicPeriod"/>
              <a:defRPr/>
            </a:pPr>
            <a:endParaRPr lang="en-US" b="1" u="sng"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MESSAGE #2</a:t>
            </a:r>
          </a:p>
          <a:p>
            <a:pPr marL="457200" lvl="1" indent="0" defTabSz="966612">
              <a:buFont typeface="+mj-lt"/>
              <a:buNone/>
              <a:defRPr/>
            </a:pPr>
            <a:r>
              <a:rPr lang="en-US" b="0" u="none" dirty="0">
                <a:latin typeface="Century Gothic" panose="020B0502020202020204" pitchFamily="34" charset="0"/>
              </a:rPr>
              <a:t>Hi LEARNER NAME</a:t>
            </a:r>
          </a:p>
          <a:p>
            <a:pPr marL="457200" lvl="1" indent="0" defTabSz="966612">
              <a:buFont typeface="+mj-lt"/>
              <a:buNone/>
              <a:defRPr/>
            </a:pPr>
            <a:r>
              <a:rPr lang="en-US" b="0" u="none" dirty="0">
                <a:latin typeface="Century Gothic" panose="020B0502020202020204" pitchFamily="34" charset="0"/>
              </a:rPr>
              <a:t>Here is an example resume. (See the attachment.)</a:t>
            </a:r>
          </a:p>
          <a:p>
            <a:pPr marL="457200" lvl="1" indent="0" defTabSz="966612">
              <a:buFont typeface="+mj-lt"/>
              <a:buNone/>
              <a:defRPr/>
            </a:pPr>
            <a:r>
              <a:rPr lang="en-US" b="0" u="none" dirty="0">
                <a:latin typeface="Century Gothic" panose="020B0502020202020204" pitchFamily="34" charset="0"/>
              </a:rPr>
              <a:t>Please take a look at it. </a:t>
            </a:r>
          </a:p>
          <a:p>
            <a:pPr marL="457200" lvl="1" indent="0" defTabSz="966612">
              <a:buFont typeface="+mj-lt"/>
              <a:buNone/>
              <a:defRPr/>
            </a:pPr>
            <a:r>
              <a:rPr lang="en-US" b="0" u="none" dirty="0">
                <a:latin typeface="Century Gothic" panose="020B0502020202020204" pitchFamily="34" charset="0"/>
              </a:rPr>
              <a:t>It can give you ideas for your own resume. </a:t>
            </a:r>
          </a:p>
          <a:p>
            <a:pPr marL="457200" lvl="1" indent="0" defTabSz="966612">
              <a:buFont typeface="+mj-lt"/>
              <a:buNone/>
              <a:defRPr/>
            </a:pPr>
            <a:r>
              <a:rPr lang="en-US" b="0" u="none" dirty="0">
                <a:latin typeface="Century Gothic" panose="020B0502020202020204" pitchFamily="34" charset="0"/>
              </a:rPr>
              <a:t>I’ll help you make your resume next week. </a:t>
            </a:r>
          </a:p>
          <a:p>
            <a:pPr marL="457200" lvl="1" indent="0" defTabSz="966612">
              <a:buFont typeface="+mj-lt"/>
              <a:buNone/>
              <a:defRPr/>
            </a:pPr>
            <a:r>
              <a:rPr lang="en-US" b="0" u="none" dirty="0">
                <a:latin typeface="Century Gothic" panose="020B0502020202020204" pitchFamily="34" charset="0"/>
              </a:rPr>
              <a:t>See you on Thursday at 11 am in the office.  </a:t>
            </a: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r>
              <a:rPr lang="en-US" b="0" u="none" dirty="0">
                <a:latin typeface="Century Gothic" panose="020B0502020202020204" pitchFamily="34" charset="0"/>
              </a:rPr>
              <a:t>-Warm regards, </a:t>
            </a:r>
          </a:p>
          <a:p>
            <a:pPr marL="457200" lvl="1" indent="0" defTabSz="966612">
              <a:buFont typeface="+mj-lt"/>
              <a:buNone/>
              <a:defRPr/>
            </a:pPr>
            <a:r>
              <a:rPr lang="en-US" b="0" u="none" dirty="0">
                <a:latin typeface="Century Gothic" panose="020B0502020202020204" pitchFamily="34" charset="0"/>
              </a:rPr>
              <a:t>Joe Helpful (Employment Counsellor)  Or Tutor’s Name </a:t>
            </a:r>
          </a:p>
          <a:p>
            <a:pPr marL="0" indent="0" defTabSz="966612">
              <a:buFont typeface="+mj-lt"/>
              <a:buNone/>
              <a:defRPr/>
            </a:pPr>
            <a:endParaRPr lang="en-US" b="0" dirty="0">
              <a:latin typeface="Century Gothic" panose="020B0502020202020204" pitchFamily="34" charset="0"/>
            </a:endParaRPr>
          </a:p>
          <a:p>
            <a:pPr marL="0" indent="0" defTabSz="966612">
              <a:buFont typeface="+mj-lt"/>
              <a:buNone/>
              <a:defRPr/>
            </a:pPr>
            <a:endParaRPr lang="en-US" b="0"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MESSAGE #3</a:t>
            </a:r>
          </a:p>
          <a:p>
            <a:pPr marL="457200" lvl="1" indent="0" defTabSz="966612">
              <a:buFont typeface="+mj-lt"/>
              <a:buNone/>
              <a:defRPr/>
            </a:pPr>
            <a:r>
              <a:rPr lang="en-US" b="0" u="none" dirty="0">
                <a:latin typeface="Century Gothic" panose="020B0502020202020204" pitchFamily="34" charset="0"/>
              </a:rPr>
              <a:t>Hi LEARNER NAME</a:t>
            </a:r>
          </a:p>
          <a:p>
            <a:pPr marL="457200" lvl="1" indent="0" defTabSz="966612">
              <a:buFont typeface="+mj-lt"/>
              <a:buNone/>
              <a:defRPr/>
            </a:pPr>
            <a:r>
              <a:rPr lang="en-US" b="0" u="none" dirty="0">
                <a:latin typeface="Century Gothic" panose="020B0502020202020204" pitchFamily="34" charset="0"/>
              </a:rPr>
              <a:t>Here is some information about a Job Fair. </a:t>
            </a:r>
          </a:p>
          <a:p>
            <a:pPr marL="457200" lvl="1" indent="0" defTabSz="966612">
              <a:buFont typeface="+mj-lt"/>
              <a:buNone/>
              <a:defRPr/>
            </a:pPr>
            <a:r>
              <a:rPr lang="en-US" b="0" u="none" dirty="0">
                <a:latin typeface="Century Gothic" panose="020B0502020202020204" pitchFamily="34" charset="0"/>
              </a:rPr>
              <a:t>Many companies will be there. </a:t>
            </a:r>
          </a:p>
          <a:p>
            <a:pPr marL="457200" lvl="1" indent="0" defTabSz="966612">
              <a:buFont typeface="+mj-lt"/>
              <a:buNone/>
              <a:defRPr/>
            </a:pPr>
            <a:r>
              <a:rPr lang="en-US" b="0" u="none" dirty="0">
                <a:latin typeface="Century Gothic" panose="020B0502020202020204" pitchFamily="34" charset="0"/>
              </a:rPr>
              <a:t>They are looking for employees. </a:t>
            </a:r>
          </a:p>
          <a:p>
            <a:pPr marL="457200" lvl="1" indent="0" defTabSz="966612">
              <a:buFont typeface="+mj-lt"/>
              <a:buNone/>
              <a:defRPr/>
            </a:pPr>
            <a:r>
              <a:rPr lang="en-US" b="0" u="none" dirty="0">
                <a:latin typeface="Century Gothic" panose="020B0502020202020204" pitchFamily="34" charset="0"/>
              </a:rPr>
              <a:t>It’s on January 10. </a:t>
            </a:r>
          </a:p>
          <a:p>
            <a:pPr marL="457200" lvl="1" indent="0" defTabSz="966612">
              <a:buFont typeface="+mj-lt"/>
              <a:buNone/>
              <a:defRPr/>
            </a:pPr>
            <a:r>
              <a:rPr lang="en-US" b="0" u="none" dirty="0">
                <a:latin typeface="Century Gothic" panose="020B0502020202020204" pitchFamily="34" charset="0"/>
              </a:rPr>
              <a:t>Let’s go together. </a:t>
            </a:r>
          </a:p>
          <a:p>
            <a:pPr marL="457200" lvl="1" indent="0" defTabSz="966612">
              <a:buFont typeface="+mj-lt"/>
              <a:buNone/>
              <a:defRPr/>
            </a:pPr>
            <a:r>
              <a:rPr lang="en-US" b="0" u="none" dirty="0">
                <a:latin typeface="Century Gothic" panose="020B0502020202020204" pitchFamily="34" charset="0"/>
              </a:rPr>
              <a:t>We can ask questions and get information. </a:t>
            </a: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r>
              <a:rPr lang="en-US" b="0" u="none" dirty="0">
                <a:latin typeface="Century Gothic" panose="020B0502020202020204" pitchFamily="34" charset="0"/>
              </a:rPr>
              <a:t>-Cheers</a:t>
            </a:r>
          </a:p>
          <a:p>
            <a:pPr marL="457200" lvl="1" indent="0" defTabSz="966612">
              <a:buFont typeface="+mj-lt"/>
              <a:buNone/>
              <a:defRPr/>
            </a:pPr>
            <a:r>
              <a:rPr lang="en-US" b="0" u="none" dirty="0">
                <a:latin typeface="Century Gothic" panose="020B0502020202020204" pitchFamily="34" charset="0"/>
              </a:rPr>
              <a:t> Joe Helpful (Employment Counsellor)  Or Tutor’s Name </a:t>
            </a:r>
          </a:p>
          <a:p>
            <a:pPr marL="457200" lvl="1" indent="0" defTabSz="966612">
              <a:buFont typeface="+mj-lt"/>
              <a:buNone/>
              <a:defRPr/>
            </a:pPr>
            <a:endParaRPr lang="en-US" b="1" u="sng" dirty="0">
              <a:latin typeface="Century Gothic" panose="020B0502020202020204" pitchFamily="34" charset="0"/>
            </a:endParaRPr>
          </a:p>
          <a:p>
            <a:pPr marL="457200" lvl="1" indent="0" defTabSz="966612">
              <a:buFont typeface="+mj-lt"/>
              <a:buNone/>
              <a:defRPr/>
            </a:pPr>
            <a:endParaRPr lang="en-US" b="0" u="none" dirty="0">
              <a:latin typeface="Century Gothic" panose="020B0502020202020204" pitchFamily="34" charset="0"/>
            </a:endParaRPr>
          </a:p>
          <a:p>
            <a:pPr marL="0" lvl="0" indent="0" defTabSz="966612">
              <a:buFontTx/>
              <a:buNone/>
              <a:defRPr/>
            </a:pPr>
            <a:r>
              <a:rPr lang="en-US" b="0" dirty="0">
                <a:latin typeface="Century Gothic" panose="020B0502020202020204" pitchFamily="34" charset="0"/>
              </a:rPr>
              <a:t>B. Copy and paste the following “Messages to Forward an Email” into a word document. Print the page and have it ready for the learner. The learner can use it to copy when they forward the emails above in A and need to write a short message. This allows the learner to focus on the digital skills instead of writing skills. </a:t>
            </a:r>
          </a:p>
          <a:p>
            <a:pPr marL="0" lvl="0" indent="0" defTabSz="966612">
              <a:buFontTx/>
              <a:buNone/>
              <a:defRPr/>
            </a:pPr>
            <a:r>
              <a:rPr lang="en-US" b="0" dirty="0">
                <a:latin typeface="Century Gothic" panose="020B0502020202020204" pitchFamily="34" charset="0"/>
              </a:rPr>
              <a:t>	</a:t>
            </a:r>
          </a:p>
          <a:p>
            <a:r>
              <a:rPr lang="en-US" b="1" dirty="0">
                <a:latin typeface="Century Gothic" panose="020B0502020202020204" pitchFamily="34" charset="0"/>
              </a:rPr>
              <a:t>IMPORTANT: </a:t>
            </a:r>
          </a:p>
          <a:p>
            <a:r>
              <a:rPr lang="en-US" dirty="0">
                <a:latin typeface="Century Gothic" panose="020B0502020202020204" pitchFamily="34" charset="0"/>
              </a:rPr>
              <a:t>If the learner struggles to type, go back to the </a:t>
            </a:r>
            <a:r>
              <a:rPr lang="en-US" b="1" dirty="0">
                <a:latin typeface="Century Gothic" panose="020B0502020202020204" pitchFamily="34" charset="0"/>
              </a:rPr>
              <a:t>Digital Literacy Curriculum Resource </a:t>
            </a:r>
            <a:r>
              <a:rPr lang="en-US" dirty="0">
                <a:latin typeface="Century Gothic" panose="020B0502020202020204" pitchFamily="34" charset="0"/>
              </a:rPr>
              <a:t>and do </a:t>
            </a:r>
            <a:r>
              <a:rPr lang="en-US" b="1" dirty="0">
                <a:latin typeface="Century Gothic" panose="020B0502020202020204" pitchFamily="34" charset="0"/>
              </a:rPr>
              <a:t>Module 2-Keyboarding first.   </a:t>
            </a:r>
          </a:p>
          <a:p>
            <a:pPr marL="0" lvl="0" indent="0" defTabSz="966612">
              <a:buFontTx/>
              <a:buNone/>
              <a:defRPr/>
            </a:pPr>
            <a:endParaRPr lang="en-US" b="0" dirty="0">
              <a:latin typeface="Century Gothic" panose="020B0502020202020204" pitchFamily="34" charset="0"/>
            </a:endParaRPr>
          </a:p>
          <a:p>
            <a:pPr marL="0" lvl="0" indent="0" defTabSz="966612">
              <a:buFontTx/>
              <a:buNone/>
              <a:defRPr/>
            </a:pPr>
            <a:endParaRPr lang="en-US" b="0" dirty="0">
              <a:latin typeface="Century Gothic" panose="020B0502020202020204" pitchFamily="34" charset="0"/>
            </a:endParaRPr>
          </a:p>
          <a:p>
            <a:pPr marL="0" lvl="0" indent="0" defTabSz="966612">
              <a:buFontTx/>
              <a:buNone/>
              <a:defRPr/>
            </a:pPr>
            <a:r>
              <a:rPr lang="en-US" b="0" dirty="0">
                <a:latin typeface="Century Gothic" panose="020B0502020202020204" pitchFamily="34" charset="0"/>
              </a:rPr>
              <a:t>	</a:t>
            </a:r>
            <a:r>
              <a:rPr lang="en-US" b="1" u="sng" dirty="0">
                <a:latin typeface="Century Gothic" panose="020B0502020202020204" pitchFamily="34" charset="0"/>
              </a:rPr>
              <a:t>MESSAGE TO FORWARD AN EMAIL #1</a:t>
            </a:r>
          </a:p>
          <a:p>
            <a:pPr marL="0" lvl="0" indent="0" defTabSz="966612">
              <a:buFontTx/>
              <a:buNone/>
              <a:defRPr/>
            </a:pPr>
            <a:r>
              <a:rPr lang="en-US" b="0" dirty="0">
                <a:latin typeface="Century Gothic" panose="020B0502020202020204" pitchFamily="34" charset="0"/>
              </a:rPr>
              <a:t>	Hi NAME OF BOSS</a:t>
            </a:r>
          </a:p>
          <a:p>
            <a:pPr marL="0" lvl="0" indent="0" defTabSz="966612">
              <a:buFontTx/>
              <a:buNone/>
              <a:defRPr/>
            </a:pPr>
            <a:r>
              <a:rPr lang="en-US" b="0" dirty="0">
                <a:latin typeface="Century Gothic" panose="020B0502020202020204" pitchFamily="34" charset="0"/>
              </a:rPr>
              <a:t>	This is my friend’s resume and cover letter. </a:t>
            </a:r>
          </a:p>
          <a:p>
            <a:pPr marL="0" lvl="0" indent="0" defTabSz="966612">
              <a:buFontTx/>
              <a:buNone/>
              <a:defRPr/>
            </a:pPr>
            <a:r>
              <a:rPr lang="en-US" b="0" dirty="0">
                <a:latin typeface="Century Gothic" panose="020B0502020202020204" pitchFamily="34" charset="0"/>
              </a:rPr>
              <a:t>	She is interested in working at the store. </a:t>
            </a:r>
          </a:p>
          <a:p>
            <a:pPr marL="0" lvl="0" indent="0" defTabSz="966612">
              <a:buFontTx/>
              <a:buNone/>
              <a:defRPr/>
            </a:pPr>
            <a:r>
              <a:rPr lang="en-US" b="0" dirty="0">
                <a:latin typeface="Century Gothic" panose="020B0502020202020204" pitchFamily="34" charset="0"/>
              </a:rPr>
              <a:t>	Thank you. </a:t>
            </a:r>
          </a:p>
          <a:p>
            <a:pPr marL="0" lvl="0" indent="0" defTabSz="966612">
              <a:buFontTx/>
              <a:buNone/>
              <a:defRPr/>
            </a:pPr>
            <a:r>
              <a:rPr lang="en-US" b="0" dirty="0">
                <a:latin typeface="Century Gothic" panose="020B0502020202020204" pitchFamily="34" charset="0"/>
              </a:rPr>
              <a:t>	-LEARNER’S NAME</a:t>
            </a:r>
          </a:p>
          <a:p>
            <a:pPr marL="0" lvl="0" indent="0" defTabSz="966612">
              <a:buFontTx/>
              <a:buNone/>
              <a:defRPr/>
            </a:pPr>
            <a:endParaRPr lang="en-US" b="0" dirty="0">
              <a:latin typeface="Century Gothic" panose="020B0502020202020204" pitchFamily="34" charset="0"/>
            </a:endParaRPr>
          </a:p>
          <a:p>
            <a:pPr marL="0" lvl="0" indent="0" defTabSz="966612">
              <a:buFontTx/>
              <a:buNone/>
              <a:defRPr/>
            </a:pPr>
            <a:r>
              <a:rPr lang="en-US" b="0" u="none" dirty="0">
                <a:latin typeface="Century Gothic" panose="020B0502020202020204" pitchFamily="34" charset="0"/>
              </a:rPr>
              <a:t>	</a:t>
            </a:r>
            <a:r>
              <a:rPr lang="en-US" b="1" u="sng" dirty="0">
                <a:latin typeface="Century Gothic" panose="020B0502020202020204" pitchFamily="34" charset="0"/>
              </a:rPr>
              <a:t>MESSAGE TO FORWARD AN EMAIL #2</a:t>
            </a:r>
          </a:p>
          <a:p>
            <a:pPr marL="0" lvl="0" indent="0" defTabSz="966612">
              <a:buFontTx/>
              <a:buNone/>
              <a:defRPr/>
            </a:pPr>
            <a:r>
              <a:rPr lang="en-US" b="0" dirty="0">
                <a:latin typeface="Century Gothic" panose="020B0502020202020204" pitchFamily="34" charset="0"/>
              </a:rPr>
              <a:t>	Hi NAME OF FRIEND</a:t>
            </a:r>
          </a:p>
          <a:p>
            <a:pPr marL="0" lvl="0" indent="0" defTabSz="966612">
              <a:buFontTx/>
              <a:buNone/>
              <a:defRPr/>
            </a:pPr>
            <a:r>
              <a:rPr lang="en-US" b="0" dirty="0">
                <a:latin typeface="Century Gothic" panose="020B0502020202020204" pitchFamily="34" charset="0"/>
              </a:rPr>
              <a:t>	My employment counsellor sent me this. </a:t>
            </a:r>
          </a:p>
          <a:p>
            <a:pPr marL="0" lvl="0" indent="0" defTabSz="966612">
              <a:buFontTx/>
              <a:buNone/>
              <a:defRPr/>
            </a:pPr>
            <a:r>
              <a:rPr lang="en-US" b="0" dirty="0">
                <a:latin typeface="Century Gothic" panose="020B0502020202020204" pitchFamily="34" charset="0"/>
              </a:rPr>
              <a:t>	It’s an example resume. 	</a:t>
            </a:r>
          </a:p>
          <a:p>
            <a:pPr marL="0" lvl="0" indent="0" defTabSz="966612">
              <a:buFontTx/>
              <a:buNone/>
              <a:defRPr/>
            </a:pPr>
            <a:r>
              <a:rPr lang="en-US" b="0" dirty="0">
                <a:latin typeface="Century Gothic" panose="020B0502020202020204" pitchFamily="34" charset="0"/>
              </a:rPr>
              <a:t>	I thought it may be useful for you too. </a:t>
            </a:r>
          </a:p>
          <a:p>
            <a:pPr marL="0" lvl="0" indent="0" defTabSz="966612">
              <a:buFontTx/>
              <a:buNone/>
              <a:defRPr/>
            </a:pPr>
            <a:r>
              <a:rPr lang="en-US" b="0" dirty="0">
                <a:latin typeface="Century Gothic" panose="020B0502020202020204" pitchFamily="34" charset="0"/>
              </a:rPr>
              <a:t>	Talk soon. </a:t>
            </a:r>
          </a:p>
          <a:p>
            <a:pPr marL="0" lvl="0" indent="0" defTabSz="966612">
              <a:buFontTx/>
              <a:buNone/>
              <a:defRPr/>
            </a:pPr>
            <a:r>
              <a:rPr lang="en-US" b="0" dirty="0">
                <a:latin typeface="Century Gothic" panose="020B0502020202020204" pitchFamily="34" charset="0"/>
              </a:rPr>
              <a:t>	-LEARNER’S NAME</a:t>
            </a:r>
          </a:p>
          <a:p>
            <a:pPr marL="0" lvl="0" indent="0" defTabSz="966612">
              <a:buFontTx/>
              <a:buNone/>
              <a:defRPr/>
            </a:pPr>
            <a:endParaRPr lang="en-US" b="0" dirty="0">
              <a:latin typeface="Century Gothic" panose="020B0502020202020204" pitchFamily="34" charset="0"/>
            </a:endParaRPr>
          </a:p>
          <a:p>
            <a:pPr marL="0" lvl="0" indent="0" defTabSz="966612">
              <a:buFontTx/>
              <a:buNone/>
              <a:defRPr/>
            </a:pPr>
            <a:r>
              <a:rPr lang="en-US" b="0" dirty="0">
                <a:latin typeface="Century Gothic" panose="020B0502020202020204" pitchFamily="34" charset="0"/>
              </a:rPr>
              <a:t>	</a:t>
            </a:r>
            <a:r>
              <a:rPr lang="en-US" b="1" u="sng" dirty="0">
                <a:latin typeface="Century Gothic" panose="020B0502020202020204" pitchFamily="34" charset="0"/>
              </a:rPr>
              <a:t>MESSAGE TO FORWARD AN EMAIL #3</a:t>
            </a:r>
          </a:p>
          <a:p>
            <a:pPr marL="0" lvl="0" indent="0" defTabSz="966612">
              <a:buFontTx/>
              <a:buNone/>
              <a:defRPr/>
            </a:pPr>
            <a:r>
              <a:rPr lang="en-US" b="0" dirty="0">
                <a:latin typeface="Century Gothic" panose="020B0502020202020204" pitchFamily="34" charset="0"/>
              </a:rPr>
              <a:t>	Hi NAME OF FRIEND</a:t>
            </a:r>
          </a:p>
          <a:p>
            <a:pPr marL="0" lvl="0" indent="0" defTabSz="966612">
              <a:buFontTx/>
              <a:buNone/>
              <a:defRPr/>
            </a:pPr>
            <a:r>
              <a:rPr lang="en-US" b="0" dirty="0">
                <a:latin typeface="Century Gothic" panose="020B0502020202020204" pitchFamily="34" charset="0"/>
              </a:rPr>
              <a:t>	Joe sent me this. </a:t>
            </a:r>
          </a:p>
          <a:p>
            <a:pPr marL="0" lvl="0" indent="0" defTabSz="966612">
              <a:buFontTx/>
              <a:buNone/>
              <a:defRPr/>
            </a:pPr>
            <a:r>
              <a:rPr lang="en-US" b="0" dirty="0">
                <a:latin typeface="Century Gothic" panose="020B0502020202020204" pitchFamily="34" charset="0"/>
              </a:rPr>
              <a:t>	It’s information about a job fair. 	</a:t>
            </a:r>
          </a:p>
          <a:p>
            <a:pPr marL="0" lvl="0" indent="0" defTabSz="966612">
              <a:buFontTx/>
              <a:buNone/>
              <a:defRPr/>
            </a:pPr>
            <a:r>
              <a:rPr lang="en-US" b="0" dirty="0">
                <a:latin typeface="Century Gothic" panose="020B0502020202020204" pitchFamily="34" charset="0"/>
              </a:rPr>
              <a:t>	Maybe you want to go too?  </a:t>
            </a:r>
          </a:p>
          <a:p>
            <a:pPr marL="0" lvl="0" indent="0" defTabSz="966612">
              <a:buFontTx/>
              <a:buNone/>
              <a:defRPr/>
            </a:pPr>
            <a:r>
              <a:rPr lang="en-US" b="0" dirty="0">
                <a:latin typeface="Century Gothic" panose="020B0502020202020204" pitchFamily="34" charset="0"/>
              </a:rPr>
              <a:t>	Let me know. </a:t>
            </a:r>
          </a:p>
          <a:p>
            <a:pPr marL="0" lvl="0" indent="0" defTabSz="966612">
              <a:buFontTx/>
              <a:buNone/>
              <a:defRPr/>
            </a:pPr>
            <a:r>
              <a:rPr lang="en-US" b="0" dirty="0">
                <a:latin typeface="Century Gothic" panose="020B0502020202020204" pitchFamily="34" charset="0"/>
              </a:rPr>
              <a:t>	-LEARNER’S NAME</a:t>
            </a:r>
          </a:p>
          <a:p>
            <a:pPr marL="0" lvl="0" indent="0" defTabSz="966612">
              <a:buFontTx/>
              <a:buNone/>
              <a:defRPr/>
            </a:pPr>
            <a:endParaRPr lang="en-US" b="0" dirty="0">
              <a:latin typeface="Century Gothic" panose="020B0502020202020204" pitchFamily="34" charset="0"/>
            </a:endParaRPr>
          </a:p>
          <a:p>
            <a:pPr marL="0" lvl="0" indent="0" defTabSz="966612">
              <a:buFontTx/>
              <a:buNone/>
              <a:defRPr/>
            </a:pPr>
            <a:endParaRPr lang="en-US" b="0" dirty="0">
              <a:latin typeface="Century Gothic" panose="020B0502020202020204" pitchFamily="34" charset="0"/>
            </a:endParaRPr>
          </a:p>
          <a:p>
            <a:pPr marL="0" lvl="0" indent="0" defTabSz="966612">
              <a:buFontTx/>
              <a:buNone/>
              <a:defRPr/>
            </a:pPr>
            <a:r>
              <a:rPr lang="en-US" b="0" dirty="0">
                <a:latin typeface="Century Gothic" panose="020B0502020202020204" pitchFamily="34" charset="0"/>
              </a:rPr>
              <a:t>C. Create the following three documents and save them on your desktop</a:t>
            </a:r>
            <a:r>
              <a:rPr lang="en-US" b="1" dirty="0">
                <a:latin typeface="Century Gothic" panose="020B0502020202020204" pitchFamily="34" charset="0"/>
              </a:rPr>
              <a:t>: a fake resume, a fake cover letter, a fake Job Fair flyer. </a:t>
            </a:r>
            <a:r>
              <a:rPr lang="en-US" b="0" dirty="0">
                <a:latin typeface="Century Gothic" panose="020B0502020202020204" pitchFamily="34" charset="0"/>
              </a:rPr>
              <a:t>They can be empty documents but called “Resume-Example”, “Cover letter-Example and “Job Fair-Example”.  (or create other fake documents relevant to the learner). </a:t>
            </a:r>
          </a:p>
          <a:p>
            <a:pPr marL="0" lvl="0" indent="0" defTabSz="966612">
              <a:buFontTx/>
              <a:buNone/>
              <a:defRPr/>
            </a:pPr>
            <a:endParaRPr lang="en-US" b="0" dirty="0">
              <a:latin typeface="Century Gothic" panose="020B0502020202020204" pitchFamily="34" charset="0"/>
            </a:endParaRPr>
          </a:p>
          <a:p>
            <a:pPr marL="0" lvl="0" indent="0" defTabSz="966612">
              <a:buFontTx/>
              <a:buNone/>
              <a:defRPr/>
            </a:pPr>
            <a:r>
              <a:rPr lang="en-US" b="0" dirty="0">
                <a:latin typeface="Century Gothic" panose="020B0502020202020204" pitchFamily="34" charset="0"/>
              </a:rPr>
              <a:t>D. Attach the resume and cover letter to email message #1 ; attach the fake resume only to message #2; attach the Job Fair flyer to email message #3. </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Century Gothic" panose="020B0502020202020204" pitchFamily="34" charset="0"/>
              </a:rPr>
              <a:t>E. For this Practice, you need the following: </a:t>
            </a:r>
          </a:p>
          <a:p>
            <a:pPr marL="628650" marR="0" lvl="1"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one fake email address for a fake friend. For example: CindyLee64@gmail.com  [Cindy]. </a:t>
            </a:r>
          </a:p>
          <a:p>
            <a:pPr marL="628650" marR="0" lvl="1"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one fake email address for “Ms. FakeBoss”, for example: fakeboss2021@gmail.com </a:t>
            </a:r>
          </a:p>
          <a:p>
            <a:pPr marL="0" lvl="0" indent="0" defTabSz="966612">
              <a:buFontTx/>
              <a:buNone/>
              <a:defRPr/>
            </a:pPr>
            <a:r>
              <a:rPr lang="en-US" b="1" dirty="0">
                <a:latin typeface="Century Gothic" panose="020B0502020202020204" pitchFamily="34" charset="0"/>
              </a:rPr>
              <a:t>TIP: </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Create a few different fake email accounts for you to use as Tutor using Gmail or another email service provider. Connect each email to a fake person. Then, the learner can send practice emails there and you can check them easily. Choose short, simple usernames and keep a record of your passwords.  </a:t>
            </a:r>
          </a:p>
          <a:p>
            <a:pPr marL="228600" indent="-228600" defTabSz="966612">
              <a:buFont typeface="Arial" panose="020B0604020202020204" pitchFamily="34" charset="0"/>
              <a:buChar char="•"/>
              <a:defRPr/>
            </a:pPr>
            <a:endParaRPr lang="en-US" dirty="0">
              <a:latin typeface="Century Gothic" panose="020B0502020202020204" pitchFamily="34" charset="0"/>
            </a:endParaRPr>
          </a:p>
          <a:p>
            <a:pPr marL="228600" indent="-228600" defTabSz="966612">
              <a:buFont typeface="Arial" panose="020B0604020202020204" pitchFamily="34" charset="0"/>
              <a:buChar char="•"/>
              <a:defRPr/>
            </a:pPr>
            <a:endParaRPr lang="en-US" dirty="0">
              <a:latin typeface="Century Gothic" panose="020B0502020202020204" pitchFamily="34" charset="0"/>
            </a:endParaRPr>
          </a:p>
          <a:p>
            <a:pPr marL="0" indent="0" defTabSz="966612">
              <a:buFont typeface="+mj-lt"/>
              <a:buNone/>
              <a:defRPr/>
            </a:pPr>
            <a:r>
              <a:rPr lang="en-US" dirty="0">
                <a:latin typeface="Century Gothic" panose="020B0502020202020204" pitchFamily="34" charset="0"/>
              </a:rPr>
              <a:t>F. Write the fake friend’s email address on a small piece of paper. Write the entire address on one line. </a:t>
            </a:r>
          </a:p>
          <a:p>
            <a:pPr marL="0" indent="0" defTabSz="966612">
              <a:buFont typeface="+mj-lt"/>
              <a:buNone/>
              <a:defRPr/>
            </a:pPr>
            <a:r>
              <a:rPr lang="en-US" dirty="0">
                <a:latin typeface="Century Gothic" panose="020B0502020202020204" pitchFamily="34" charset="0"/>
              </a:rPr>
              <a:t>G. Do the same with the fake boss’s email address. </a:t>
            </a:r>
          </a:p>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dirty="0">
                <a:latin typeface="Century Gothic" panose="020B0502020202020204" pitchFamily="34" charset="0"/>
              </a:rPr>
              <a:t>H. Have each paper ready for each learner. It’s easier for them to copy from a paper than from the board. </a:t>
            </a: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endParaRPr lang="en-US" b="0" u="none" dirty="0">
              <a:latin typeface="Century Gothic" panose="020B0502020202020204" pitchFamily="34" charset="0"/>
            </a:endParaRPr>
          </a:p>
          <a:p>
            <a:r>
              <a:rPr lang="en-US"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 </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a Gmail app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Send the 3 “Messages to Forward an Email”  above in a word document to the learner’s email. </a:t>
            </a:r>
          </a:p>
          <a:p>
            <a:pPr marL="181240" indent="-181240">
              <a:buFont typeface="Arial" panose="020B0604020202020204" pitchFamily="34" charset="0"/>
              <a:buChar char="•"/>
            </a:pPr>
            <a:r>
              <a:rPr lang="en-US" sz="1200" dirty="0">
                <a:latin typeface="Century Gothic" panose="020B0502020202020204" pitchFamily="34" charset="0"/>
              </a:rPr>
              <a:t>Have the learner / support person print it out for the learner to copy from. Or, have them open it electronically so it is in a window beside the email screen for the learner to copy from.  </a:t>
            </a:r>
          </a:p>
          <a:p>
            <a:pPr marL="181240" indent="-181240">
              <a:buFont typeface="Arial" panose="020B0604020202020204" pitchFamily="34" charset="0"/>
              <a:buChar char="•"/>
            </a:pPr>
            <a:r>
              <a:rPr lang="en-US" sz="1200" dirty="0">
                <a:latin typeface="Century Gothic" panose="020B0502020202020204" pitchFamily="34" charset="0"/>
              </a:rPr>
              <a:t>Have the support person do F and G above. </a:t>
            </a:r>
          </a:p>
          <a:p>
            <a:pPr marL="181240" indent="-181240">
              <a:buFont typeface="Arial" panose="020B0604020202020204" pitchFamily="34" charset="0"/>
              <a:buChar char="•"/>
            </a:pPr>
            <a:endParaRPr lang="en-US" sz="1200" dirty="0">
              <a:latin typeface="Century Gothic" panose="020B0502020202020204" pitchFamily="34" charset="0"/>
            </a:endParaRP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b="1" dirty="0">
              <a:latin typeface="Century Gothic" panose="020B0502020202020204" pitchFamily="34" charset="0"/>
            </a:endParaRPr>
          </a:p>
          <a:p>
            <a:pPr marL="0" lvl="0"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endParaRPr lang="en-US" b="0" u="none" dirty="0">
              <a:latin typeface="Century Gothic" panose="020B0502020202020204" pitchFamily="34" charset="0"/>
            </a:endParaRPr>
          </a:p>
          <a:p>
            <a:pPr marL="0" indent="0" defTabSz="966612">
              <a:buFont typeface="Arial" panose="020B0604020202020204" pitchFamily="34" charset="0"/>
              <a:buNone/>
              <a:defRPr/>
            </a:pPr>
            <a:r>
              <a:rPr lang="en-US" sz="1200" b="1" dirty="0">
                <a:latin typeface="Century Gothic" panose="020B0502020202020204" pitchFamily="34" charset="0"/>
              </a:rPr>
              <a:t>*******************************************************************************************************************************************************</a:t>
            </a:r>
          </a:p>
          <a:p>
            <a:pPr marL="0" indent="0" defTabSz="966612">
              <a:buFont typeface="Arial" panose="020B0604020202020204" pitchFamily="34" charset="0"/>
              <a:buNone/>
              <a:defRPr/>
            </a:pPr>
            <a:endParaRPr lang="en-US" sz="1200" b="1" dirty="0">
              <a:latin typeface="Century Gothic" panose="020B0502020202020204" pitchFamily="34" charset="0"/>
            </a:endParaRPr>
          </a:p>
          <a:p>
            <a:pPr marL="0" indent="0" defTabSz="966612">
              <a:buFont typeface="Arial" panose="020B0604020202020204" pitchFamily="34" charset="0"/>
              <a:buNone/>
              <a:defRPr/>
            </a:pPr>
            <a:r>
              <a:rPr lang="en-US" sz="1200" b="1" dirty="0">
                <a:latin typeface="Century Gothic" panose="020B0502020202020204" pitchFamily="34" charset="0"/>
              </a:rPr>
              <a:t>PRACTICE</a:t>
            </a:r>
          </a:p>
          <a:p>
            <a:pPr marL="0" indent="0" defTabSz="966612">
              <a:buFont typeface="Arial" panose="020B0604020202020204" pitchFamily="34" charset="0"/>
              <a:buNone/>
              <a:defRPr/>
            </a:pPr>
            <a:r>
              <a:rPr lang="en-US" sz="1200" b="1" dirty="0">
                <a:latin typeface="Century Gothic" panose="020B0502020202020204" pitchFamily="34" charset="0"/>
              </a:rPr>
              <a:t>Say to the Learner:</a:t>
            </a:r>
          </a:p>
          <a:p>
            <a:pPr marL="0" indent="0" defTabSz="966612">
              <a:buFont typeface="Arial" panose="020B0604020202020204" pitchFamily="34" charset="0"/>
              <a:buNone/>
              <a:defRPr/>
            </a:pPr>
            <a:r>
              <a:rPr lang="en-US" b="0" i="1" dirty="0">
                <a:latin typeface="Century Gothic" panose="020B0502020202020204" pitchFamily="34" charset="0"/>
              </a:rPr>
              <a:t>Now it’s time to practice. </a:t>
            </a:r>
            <a:r>
              <a:rPr lang="en-US" sz="1200" i="1" dirty="0">
                <a:latin typeface="Century Gothic" panose="020B0502020202020204" pitchFamily="34" charset="0"/>
              </a:rPr>
              <a:t>We’re going to practice how to forward an email using “Forward”. This is like in the video lesson. </a:t>
            </a:r>
          </a:p>
          <a:p>
            <a:endParaRPr lang="en-US" b="0" dirty="0">
              <a:latin typeface="Century Gothic" panose="020B0502020202020204" pitchFamily="34" charset="0"/>
            </a:endParaRPr>
          </a:p>
          <a:p>
            <a:pPr defTabSz="966612">
              <a:defRPr/>
            </a:pPr>
            <a:r>
              <a:rPr lang="en-US" b="0" dirty="0">
                <a:latin typeface="Century Gothic" panose="020B0502020202020204" pitchFamily="34" charset="0"/>
              </a:rPr>
              <a:t>[After each of the following steps, wait for the learner to complete the step. Guide the learner as needed.]</a:t>
            </a:r>
          </a:p>
          <a:p>
            <a:r>
              <a:rPr lang="en-US" b="1" dirty="0">
                <a:latin typeface="Century Gothic" panose="020B0502020202020204" pitchFamily="34" charset="0"/>
              </a:rPr>
              <a:t>IMPORTANT: </a:t>
            </a:r>
          </a:p>
          <a:p>
            <a:r>
              <a:rPr lang="en-US" dirty="0">
                <a:latin typeface="Century Gothic" panose="020B0502020202020204" pitchFamily="34" charset="0"/>
              </a:rPr>
              <a:t>If the learner struggles to type, go back to the </a:t>
            </a:r>
            <a:r>
              <a:rPr lang="en-US" b="1" dirty="0">
                <a:latin typeface="Century Gothic" panose="020B0502020202020204" pitchFamily="34" charset="0"/>
              </a:rPr>
              <a:t>Digital Literacy Curriculum Resource </a:t>
            </a:r>
            <a:r>
              <a:rPr lang="en-US" dirty="0">
                <a:latin typeface="Century Gothic" panose="020B0502020202020204" pitchFamily="34" charset="0"/>
              </a:rPr>
              <a:t>and do </a:t>
            </a:r>
            <a:r>
              <a:rPr lang="en-US" b="1" dirty="0">
                <a:latin typeface="Century Gothic" panose="020B0502020202020204" pitchFamily="34" charset="0"/>
              </a:rPr>
              <a:t>Module 2-Keyboarding first.   </a:t>
            </a:r>
          </a:p>
          <a:p>
            <a:pPr defTabSz="966612">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Say to the Learner: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In a moment, I am going to send you an email. You’re going to forward that email to another person for practice.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So, log in to your email now and go to your Inbox. While you do that, I’ll send you the email. [Send Message #1, see Preparation above.]</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[Learner is in their Inbox] Find the email I just sent you. Click on it to open it.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Read the email. What does it say?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Now, you are going to forward that email to another person. For practice now, let’s pretend you have a boss. You’re going to forward the email to your boss.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Here is “Ms. Fake Boss’s” email address [Give learner the strip of paper with the email address. [See “Preparation” above]</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What do you do next ? </a:t>
            </a:r>
            <a:r>
              <a:rPr lang="en-US" b="1" i="1" dirty="0">
                <a:latin typeface="Century Gothic" panose="020B0502020202020204" pitchFamily="34" charset="0"/>
              </a:rPr>
              <a:t>Answer:</a:t>
            </a:r>
            <a:r>
              <a:rPr lang="en-US" b="0" i="1" dirty="0">
                <a:latin typeface="Century Gothic" panose="020B0502020202020204" pitchFamily="34" charset="0"/>
              </a:rPr>
              <a:t> Find and click on the Forward icon.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Show me the “Forward” icon. Click on it. </a:t>
            </a:r>
            <a:br>
              <a:rPr lang="en-US" b="0" i="1" dirty="0">
                <a:latin typeface="Century Gothic" panose="020B0502020202020204" pitchFamily="34" charset="0"/>
              </a:rPr>
            </a:b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Next, type in the email address. [refer the learner to the strip of paper] and press “Enter” on the keyboard.</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It’s good to double check the address is correct. We want it to go to the correct person. Do that now.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 Now, you need to type a short message, so your boss understands why you are forwarding the email. </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0" dirty="0">
                <a:latin typeface="Century Gothic" panose="020B0502020202020204" pitchFamily="34" charset="0"/>
              </a:rPr>
              <a:t>[Give the learner the paper with “Message to Forward an Email # 1 from ”Preparation” above. ] </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0" dirty="0">
                <a:latin typeface="Century Gothic" panose="020B0502020202020204" pitchFamily="34" charset="0"/>
              </a:rPr>
              <a:t>Here is a message you can copy. Type that now in the message box.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dirty="0">
              <a:latin typeface="Century Gothic" panose="020B0502020202020204" pitchFamily="34" charset="0"/>
            </a:endParaRPr>
          </a:p>
          <a:p>
            <a:pPr marL="302066" indent="-302066" defTabSz="966612">
              <a:buFont typeface="+mj-lt"/>
              <a:buAutoNum type="arabicPeriod"/>
              <a:defRPr/>
            </a:pPr>
            <a:r>
              <a:rPr lang="en-US" sz="1200" i="1" dirty="0">
                <a:latin typeface="Century Gothic" panose="020B0502020202020204" pitchFamily="34" charset="0"/>
              </a:rPr>
              <a:t>Check the email is ok to send. This is even more important when it’s the boss. Did you spell correctly? Did you use periods? Etc.   </a:t>
            </a:r>
            <a:r>
              <a:rPr lang="en-US" b="0" i="1" dirty="0">
                <a:latin typeface="Century Gothic" panose="020B0502020202020204" pitchFamily="34" charset="0"/>
              </a:rPr>
              <a:t>Do that now. </a:t>
            </a:r>
            <a:endParaRPr lang="en-US" sz="1200" i="1" dirty="0">
              <a:latin typeface="Century Gothic" panose="020B0502020202020204" pitchFamily="34" charset="0"/>
            </a:endParaRPr>
          </a:p>
          <a:p>
            <a:pPr marL="228600" lvl="0" indent="-228600">
              <a:buFont typeface="+mj-lt"/>
              <a:buAutoNum type="arabicPeriod"/>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 Now, send the message. (Click “Send”) </a:t>
            </a:r>
          </a:p>
          <a:p>
            <a:pPr marL="228600" lvl="0" indent="-228600">
              <a:buFont typeface="+mj-lt"/>
              <a:buAutoNum type="arabicPeriod"/>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Let’s check the message was sent ok. How do you do that? Do you remember? Show me. </a:t>
            </a:r>
          </a:p>
          <a:p>
            <a:pPr marL="457200" lvl="1" indent="0">
              <a:buFont typeface="+mj-lt"/>
              <a:buNone/>
            </a:pPr>
            <a:r>
              <a:rPr lang="en-US" b="1" i="1" dirty="0">
                <a:latin typeface="Century Gothic" panose="020B0502020202020204" pitchFamily="34" charset="0"/>
              </a:rPr>
              <a:t>Answer</a:t>
            </a:r>
            <a:r>
              <a:rPr lang="en-US" b="0" i="1" dirty="0">
                <a:latin typeface="Century Gothic" panose="020B0502020202020204" pitchFamily="34" charset="0"/>
              </a:rPr>
              <a:t>: Go to the “Sent” folder/ Click on the “Sent” icon and see if the message is there.</a:t>
            </a:r>
          </a:p>
          <a:p>
            <a:pPr marL="457200" lvl="1" indent="0">
              <a:buFont typeface="+mj-lt"/>
              <a:buNone/>
            </a:pPr>
            <a:r>
              <a:rPr lang="en-US" b="0" i="1" dirty="0">
                <a:latin typeface="Century Gothic" panose="020B0502020202020204" pitchFamily="34" charset="0"/>
              </a:rPr>
              <a:t>Is the message there? Great! You sent it successfully. </a:t>
            </a:r>
          </a:p>
          <a:p>
            <a:pPr marL="0" lvl="0" indent="0">
              <a:buFont typeface="+mj-lt"/>
              <a:buNone/>
            </a:pPr>
            <a:endParaRPr lang="en-US" b="1" u="sng" dirty="0">
              <a:latin typeface="Century Gothic" panose="020B0502020202020204" pitchFamily="34" charset="0"/>
            </a:endParaRPr>
          </a:p>
          <a:p>
            <a:pPr marL="0" lvl="0" indent="0">
              <a:buFont typeface="+mj-lt"/>
              <a:buNone/>
            </a:pPr>
            <a:endParaRPr lang="en-US" b="1" dirty="0">
              <a:latin typeface="Century Gothic" panose="020B0502020202020204" pitchFamily="34" charset="0"/>
            </a:endParaRPr>
          </a:p>
          <a:p>
            <a:pPr marL="0" lvl="0" indent="0">
              <a:buFont typeface="+mj-lt"/>
              <a:buNone/>
            </a:pPr>
            <a:r>
              <a:rPr lang="en-US" b="1" dirty="0">
                <a:latin typeface="Century Gothic" panose="020B0502020202020204" pitchFamily="34" charset="0"/>
              </a:rPr>
              <a:t>REPEAT THE PRACTICE</a:t>
            </a:r>
          </a:p>
          <a:p>
            <a:pPr marL="0" lvl="0" indent="0">
              <a:buFont typeface="+mj-lt"/>
              <a:buNone/>
            </a:pPr>
            <a:r>
              <a:rPr lang="en-US" b="0" dirty="0">
                <a:latin typeface="Century Gothic" panose="020B0502020202020204" pitchFamily="34" charset="0"/>
              </a:rPr>
              <a:t>Repeat the above at least three times. </a:t>
            </a:r>
          </a:p>
          <a:p>
            <a:pPr marL="0" lvl="0" indent="0">
              <a:buFont typeface="+mj-lt"/>
              <a:buNone/>
            </a:pPr>
            <a:r>
              <a:rPr lang="en-US" b="0" dirty="0">
                <a:latin typeface="Century Gothic" panose="020B0502020202020204" pitchFamily="34" charset="0"/>
              </a:rPr>
              <a:t>Have the learner forward three different short messages. See “Preparation” above for other messages.  </a:t>
            </a:r>
          </a:p>
          <a:p>
            <a:pPr marL="0" indent="0" defTabSz="966612">
              <a:buFont typeface="Arial" panose="020B0604020202020204" pitchFamily="34" charset="0"/>
              <a:buNone/>
              <a:defRPr/>
            </a:pPr>
            <a:endParaRPr lang="en-US" b="1" u="none" dirty="0">
              <a:effectLst/>
              <a:latin typeface="Century Gothic" panose="020B0502020202020204" pitchFamily="34" charset="0"/>
            </a:endParaRPr>
          </a:p>
          <a:p>
            <a:pPr marL="0" indent="0" defTabSz="966612">
              <a:buFont typeface="Arial" panose="020B0604020202020204" pitchFamily="34" charset="0"/>
              <a:buNone/>
              <a:defRPr/>
            </a:pPr>
            <a:r>
              <a:rPr lang="en-US" b="1" u="none" dirty="0">
                <a:effectLst/>
                <a:latin typeface="Century Gothic" panose="020B0502020202020204" pitchFamily="34" charset="0"/>
              </a:rPr>
              <a:t>CHECK THE LEARNER’S SKILLS:  </a:t>
            </a:r>
          </a:p>
          <a:p>
            <a:pPr marL="302066" indent="-302066" defTabSz="966612">
              <a:buFont typeface="Arial" panose="020B0604020202020204" pitchFamily="34" charset="0"/>
              <a:buChar char="•"/>
              <a:defRPr/>
            </a:pPr>
            <a:r>
              <a:rPr lang="en-US" dirty="0">
                <a:effectLst/>
                <a:latin typeface="Century Gothic" panose="020B0502020202020204" pitchFamily="34" charset="0"/>
              </a:rPr>
              <a:t>Have the learner show you they can do the skills at least three times without support. </a:t>
            </a:r>
          </a:p>
          <a:p>
            <a:pPr marL="302066" indent="-302066" defTabSz="966612">
              <a:buFont typeface="Arial" panose="020B0604020202020204" pitchFamily="34" charset="0"/>
              <a:buChar char="•"/>
              <a:defRPr/>
            </a:pPr>
            <a:endParaRPr lang="en-US" sz="1200" dirty="0">
              <a:latin typeface="Century Gothic" panose="020B0502020202020204" pitchFamily="34" charset="0"/>
            </a:endParaRPr>
          </a:p>
          <a:p>
            <a:pPr marL="302066" indent="-302066" defTabSz="966612">
              <a:buFont typeface="Arial" panose="020B0604020202020204" pitchFamily="34" charset="0"/>
              <a:buChar char="•"/>
              <a:defRPr/>
            </a:pPr>
            <a:r>
              <a:rPr lang="en-US" sz="1200" b="1" dirty="0">
                <a:latin typeface="Century Gothic" panose="020B0502020202020204" pitchFamily="34" charset="0"/>
              </a:rPr>
              <a:t>Extension</a:t>
            </a:r>
            <a:r>
              <a:rPr lang="en-US" sz="1200" b="0" dirty="0">
                <a:latin typeface="Century Gothic" panose="020B0502020202020204" pitchFamily="34" charset="0"/>
              </a:rPr>
              <a:t>: Create </a:t>
            </a:r>
            <a:r>
              <a:rPr lang="en-US" sz="1200" dirty="0">
                <a:latin typeface="Century Gothic" panose="020B0502020202020204" pitchFamily="34" charset="0"/>
              </a:rPr>
              <a:t>other emails. Have the learner Forward them. Be aware however they may need spelling and/or other language support on paper to copy from.  </a:t>
            </a: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39</a:t>
            </a:fld>
            <a:endParaRPr lang="en-US" dirty="0"/>
          </a:p>
        </p:txBody>
      </p:sp>
    </p:spTree>
    <p:extLst>
      <p:ext uri="{BB962C8B-B14F-4D97-AF65-F5344CB8AC3E}">
        <p14:creationId xmlns:p14="http://schemas.microsoft.com/office/powerpoint/2010/main" val="3114845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highlight>
                  <a:srgbClr val="FFFF00"/>
                </a:highlight>
                <a:latin typeface="Century Gothic" panose="020B0502020202020204" pitchFamily="34" charset="0"/>
              </a:rPr>
              <a:t>Slide hidden from learner.</a:t>
            </a:r>
          </a:p>
          <a:p>
            <a:endParaRPr lang="en-US" b="1" u="none" dirty="0">
              <a:highlight>
                <a:srgbClr val="FFFF00"/>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highlight>
                  <a:srgbClr val="FFFF00"/>
                </a:highlight>
                <a:latin typeface="Century Gothic" panose="020B0502020202020204" pitchFamily="34" charset="0"/>
              </a:rPr>
              <a:t>Information for the Tutor:</a:t>
            </a:r>
          </a:p>
          <a:p>
            <a:r>
              <a:rPr lang="en-US" dirty="0">
                <a:latin typeface="Century Gothic" panose="020B0502020202020204" pitchFamily="34" charset="0"/>
              </a:rPr>
              <a:t>This PowerPoint lesson (PPT) contains everything the tutor needs: the lesson notes, suggested instructional language, the links to the video lesson(s), and Practice for each part.  ​</a:t>
            </a:r>
            <a:endParaRPr lang="en-CA" dirty="0">
              <a:latin typeface="Century Gothic" panose="020B0502020202020204" pitchFamily="34" charset="0"/>
            </a:endParaRPr>
          </a:p>
          <a:p>
            <a:endParaRPr lang="en-CA" dirty="0">
              <a:latin typeface="Century Gothic" panose="020B0502020202020204" pitchFamily="34" charset="0"/>
            </a:endParaRPr>
          </a:p>
          <a:p>
            <a:r>
              <a:rPr lang="en-CA" b="1" dirty="0">
                <a:latin typeface="Century Gothic" panose="020B0502020202020204" pitchFamily="34" charset="0"/>
              </a:rPr>
              <a:t>IMPORTANT</a:t>
            </a:r>
            <a:br>
              <a:rPr lang="en-CA" b="1" dirty="0">
                <a:latin typeface="Century Gothic" panose="020B0502020202020204" pitchFamily="34" charset="0"/>
              </a:rPr>
            </a:br>
            <a:r>
              <a:rPr lang="en-CA" dirty="0">
                <a:latin typeface="Century Gothic" panose="020B0502020202020204" pitchFamily="34" charset="0"/>
              </a:rPr>
              <a:t>Read through the </a:t>
            </a:r>
            <a:r>
              <a:rPr lang="en-CA" b="1" u="sng" dirty="0">
                <a:latin typeface="Century Gothic" panose="020B0502020202020204" pitchFamily="34" charset="0"/>
              </a:rPr>
              <a:t>entire lesson </a:t>
            </a:r>
            <a:r>
              <a:rPr lang="en-CA" dirty="0">
                <a:latin typeface="Century Gothic" panose="020B0502020202020204" pitchFamily="34" charset="0"/>
              </a:rPr>
              <a:t>a few days before tutoring so you are clear about what to do and have time to get any questions answered and to do any preparation. </a:t>
            </a:r>
          </a:p>
          <a:p>
            <a:r>
              <a:rPr lang="en-CA" dirty="0">
                <a:latin typeface="Century Gothic" panose="020B0502020202020204" pitchFamily="34" charset="0"/>
              </a:rPr>
              <a:t> </a:t>
            </a:r>
          </a:p>
          <a:p>
            <a:r>
              <a:rPr lang="en-CA" dirty="0">
                <a:latin typeface="Century Gothic" panose="020B0502020202020204" pitchFamily="34" charset="0"/>
              </a:rPr>
              <a:t>The first 13 slides are hidden from the learner; they contain information and instructions for the tutor. </a:t>
            </a:r>
          </a:p>
          <a:p>
            <a:pPr marL="171450" indent="-171450">
              <a:buFont typeface="Arial" panose="020B0604020202020204" pitchFamily="34" charset="0"/>
              <a:buChar char="•"/>
            </a:pPr>
            <a:r>
              <a:rPr lang="en-CA" dirty="0">
                <a:latin typeface="Century Gothic" panose="020B0502020202020204" pitchFamily="34" charset="0"/>
              </a:rPr>
              <a:t>Green Slides 	= Lesson Objectives</a:t>
            </a:r>
          </a:p>
          <a:p>
            <a:pPr marL="171450" indent="-171450">
              <a:buFont typeface="Arial" panose="020B0604020202020204" pitchFamily="34" charset="0"/>
              <a:buChar char="•"/>
            </a:pPr>
            <a:r>
              <a:rPr lang="en-CA" dirty="0">
                <a:latin typeface="Century Gothic" panose="020B0502020202020204" pitchFamily="34" charset="0"/>
              </a:rPr>
              <a:t>Blue Slides		= The Start of each Part of the Lesson</a:t>
            </a:r>
          </a:p>
          <a:p>
            <a:pPr marL="171450" indent="-171450">
              <a:buFont typeface="Arial" panose="020B0604020202020204" pitchFamily="34" charset="0"/>
              <a:buChar char="•"/>
            </a:pPr>
            <a:r>
              <a:rPr lang="en-CA" dirty="0">
                <a:latin typeface="Century Gothic" panose="020B0502020202020204" pitchFamily="34" charset="0"/>
              </a:rPr>
              <a:t>Yellow Slides	= Practice Activities</a:t>
            </a:r>
          </a:p>
          <a:p>
            <a:pPr fontAlgn="base"/>
            <a:endParaRPr lang="en-US" b="1" dirty="0">
              <a:latin typeface="Century Gothic" panose="020B0502020202020204" pitchFamily="34" charset="0"/>
            </a:endParaRPr>
          </a:p>
          <a:p>
            <a:pPr fontAlgn="base"/>
            <a:r>
              <a:rPr lang="en-US" b="1" dirty="0">
                <a:latin typeface="Century Gothic" panose="020B0502020202020204" pitchFamily="34" charset="0"/>
              </a:rPr>
              <a:t>Instructions specific to each lesson </a:t>
            </a:r>
            <a:r>
              <a:rPr lang="en-US" dirty="0">
                <a:latin typeface="Century Gothic" panose="020B0502020202020204" pitchFamily="34" charset="0"/>
              </a:rPr>
              <a:t>are</a:t>
            </a:r>
            <a:r>
              <a:rPr lang="en-US" b="1" dirty="0">
                <a:latin typeface="Century Gothic" panose="020B0502020202020204" pitchFamily="34" charset="0"/>
              </a:rPr>
              <a:t> </a:t>
            </a:r>
            <a:r>
              <a:rPr lang="en-US" dirty="0">
                <a:latin typeface="Century Gothic" panose="020B0502020202020204" pitchFamily="34" charset="0"/>
              </a:rPr>
              <a:t>in the notes pages of each PPT. ​</a:t>
            </a:r>
            <a:endParaRPr lang="en-CA" dirty="0">
              <a:latin typeface="Century Gothic" panose="020B0502020202020204" pitchFamily="34" charset="0"/>
            </a:endParaRPr>
          </a:p>
          <a:p>
            <a:pPr fontAlgn="base"/>
            <a:r>
              <a:rPr lang="en-US" dirty="0">
                <a:latin typeface="Century Gothic" panose="020B0502020202020204" pitchFamily="34" charset="0"/>
              </a:rPr>
              <a:t>Identical notes are also available as a separate PDF for tutors who prefer that format. ​See Option B below. </a:t>
            </a:r>
            <a:endParaRPr lang="en-CA" dirty="0">
              <a:latin typeface="Century Gothic" panose="020B0502020202020204" pitchFamily="34" charset="0"/>
            </a:endParaRPr>
          </a:p>
          <a:p>
            <a:pPr marL="0" lvl="0" indent="0" algn="l" rtl="0">
              <a:spcBef>
                <a:spcPts val="0"/>
              </a:spcBef>
              <a:spcAft>
                <a:spcPts val="0"/>
              </a:spcAft>
              <a:buNone/>
            </a:pPr>
            <a:endParaRPr lang="en-US"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You will </a:t>
            </a:r>
            <a:r>
              <a:rPr lang="en-US" b="1" dirty="0">
                <a:latin typeface="Century Gothic" panose="020B0502020202020204" pitchFamily="34" charset="0"/>
              </a:rPr>
              <a:t>NOT</a:t>
            </a:r>
            <a:r>
              <a:rPr lang="en-US" dirty="0">
                <a:latin typeface="Century Gothic" panose="020B0502020202020204" pitchFamily="34" charset="0"/>
              </a:rPr>
              <a:t> be able to copy and paste from this PowerPoint because it is “Read Only”. </a:t>
            </a:r>
          </a:p>
          <a:p>
            <a:pPr marL="0" lvl="0" indent="0" algn="l" rtl="0">
              <a:spcBef>
                <a:spcPts val="0"/>
              </a:spcBef>
              <a:spcAft>
                <a:spcPts val="0"/>
              </a:spcAft>
              <a:buNone/>
            </a:pPr>
            <a:r>
              <a:rPr lang="en-US" dirty="0">
                <a:latin typeface="Century Gothic" panose="020B0502020202020204" pitchFamily="34" charset="0"/>
              </a:rPr>
              <a:t>In the Practice for each Part of this lesson, you may be asked to copy some text from this lesson and paste it into a Word document to use with the learner. </a:t>
            </a:r>
          </a:p>
          <a:p>
            <a:pPr marL="0" lvl="0" indent="0" algn="l" rtl="0">
              <a:spcBef>
                <a:spcPts val="0"/>
              </a:spcBef>
              <a:spcAft>
                <a:spcPts val="0"/>
              </a:spcAft>
              <a:buNone/>
            </a:pPr>
            <a:r>
              <a:rPr lang="en-US" dirty="0">
                <a:latin typeface="Century Gothic" panose="020B0502020202020204" pitchFamily="34" charset="0"/>
              </a:rPr>
              <a:t>You will not be able to do that from this PowerPoint lesson. Instead, copy and paste the text from the PDF version of the (same) lesson. </a:t>
            </a:r>
          </a:p>
          <a:p>
            <a:pPr fontAlgn="base"/>
            <a:endParaRPr lang="en-US" dirty="0">
              <a:latin typeface="Century Gothic" panose="020B0502020202020204" pitchFamily="34" charset="0"/>
            </a:endParaRPr>
          </a:p>
          <a:p>
            <a:pPr fontAlgn="base"/>
            <a:endParaRPr lang="en-US" dirty="0">
              <a:latin typeface="Century Gothic" panose="020B0502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There are different options for using this PowerPoint lesson and /or the PDF version of this (same) lesson:  </a:t>
            </a:r>
          </a:p>
          <a:p>
            <a:pPr fontAlgn="base"/>
            <a:r>
              <a:rPr lang="en-US" b="1" u="sng" dirty="0">
                <a:latin typeface="Century Gothic" panose="020B0502020202020204" pitchFamily="34" charset="0"/>
              </a:rPr>
              <a:t>Lesson Format Options for the Tutor</a:t>
            </a:r>
            <a:endParaRPr lang="en-CA" b="1" u="sng" dirty="0">
              <a:latin typeface="Century Gothic" panose="020B0502020202020204" pitchFamily="34" charset="0"/>
            </a:endParaRPr>
          </a:p>
          <a:p>
            <a:pPr fontAlgn="base"/>
            <a:r>
              <a:rPr lang="en-US" b="1" u="sng" dirty="0">
                <a:latin typeface="Century Gothic" panose="020B0502020202020204" pitchFamily="34" charset="0"/>
              </a:rPr>
              <a:t>Option A</a:t>
            </a:r>
            <a:endParaRPr lang="en-CA" u="sng" dirty="0">
              <a:latin typeface="Century Gothic" panose="020B0502020202020204" pitchFamily="34" charset="0"/>
            </a:endParaRPr>
          </a:p>
          <a:p>
            <a:pPr fontAlgn="base"/>
            <a:r>
              <a:rPr lang="en-US" dirty="0">
                <a:latin typeface="Century Gothic" panose="020B0502020202020204" pitchFamily="34" charset="0"/>
              </a:rPr>
              <a:t>Use a printed version of the notes for you as tutor (not for the learner) </a:t>
            </a:r>
            <a:endParaRPr lang="en-CA" dirty="0">
              <a:latin typeface="Century Gothic" panose="020B0502020202020204" pitchFamily="34" charset="0"/>
            </a:endParaRPr>
          </a:p>
          <a:p>
            <a:pPr fontAlgn="base"/>
            <a:r>
              <a:rPr lang="en-US" dirty="0">
                <a:latin typeface="Century Gothic" panose="020B0502020202020204" pitchFamily="34" charset="0"/>
              </a:rPr>
              <a:t>Plus</a:t>
            </a:r>
            <a:endParaRPr lang="en-CA" dirty="0">
              <a:latin typeface="Century Gothic" panose="020B0502020202020204" pitchFamily="34" charset="0"/>
            </a:endParaRPr>
          </a:p>
          <a:p>
            <a:pPr fontAlgn="base"/>
            <a:r>
              <a:rPr lang="en-US" dirty="0">
                <a:latin typeface="Century Gothic" panose="020B0502020202020204" pitchFamily="34" charset="0"/>
              </a:rPr>
              <a:t>Use the PPT slideshow for the learner. </a:t>
            </a:r>
            <a:endParaRPr lang="en-CA" dirty="0">
              <a:latin typeface="Century Gothic" panose="020B0502020202020204" pitchFamily="34" charset="0"/>
            </a:endParaRPr>
          </a:p>
          <a:p>
            <a:pPr fontAlgn="base"/>
            <a:r>
              <a:rPr lang="en-US" b="1" dirty="0">
                <a:latin typeface="Century Gothic" panose="020B0502020202020204" pitchFamily="34" charset="0"/>
              </a:rPr>
              <a:t>How: </a:t>
            </a:r>
            <a:endParaRPr lang="en-CA" dirty="0">
              <a:latin typeface="Century Gothic" panose="020B0502020202020204" pitchFamily="34" charset="0"/>
            </a:endParaRPr>
          </a:p>
          <a:p>
            <a:pPr marL="228600" indent="-228600" fontAlgn="base">
              <a:buFont typeface="+mj-lt"/>
              <a:buAutoNum type="arabicPeriod"/>
            </a:pPr>
            <a:r>
              <a:rPr lang="en-US" dirty="0">
                <a:latin typeface="Century Gothic" panose="020B0502020202020204" pitchFamily="34" charset="0"/>
              </a:rPr>
              <a:t>Open the PPT, download and save it. </a:t>
            </a:r>
            <a:endParaRPr lang="en-CA" dirty="0">
              <a:latin typeface="Century Gothic" panose="020B0502020202020204" pitchFamily="34" charset="0"/>
            </a:endParaRPr>
          </a:p>
          <a:p>
            <a:pPr marL="228600" indent="-228600" fontAlgn="base">
              <a:buFont typeface="+mj-lt"/>
              <a:buAutoNum type="arabicPeriod"/>
            </a:pPr>
            <a:r>
              <a:rPr lang="en-US" dirty="0">
                <a:latin typeface="Century Gothic" panose="020B0502020202020204" pitchFamily="34" charset="0"/>
              </a:rPr>
              <a:t>Click “File” then "Print" ​ </a:t>
            </a:r>
            <a:endParaRPr lang="en-CA" dirty="0">
              <a:latin typeface="Century Gothic" panose="020B0502020202020204" pitchFamily="34" charset="0"/>
            </a:endParaRPr>
          </a:p>
          <a:p>
            <a:pPr marL="228600" indent="-228600" fontAlgn="base">
              <a:buFont typeface="+mj-lt"/>
              <a:buAutoNum type="arabicPeriod"/>
            </a:pPr>
            <a:r>
              <a:rPr lang="en-US" dirty="0">
                <a:latin typeface="Century Gothic" panose="020B0502020202020204" pitchFamily="34" charset="0"/>
              </a:rPr>
              <a:t>Then under “Settings” choose " Notes Pages" .</a:t>
            </a:r>
            <a:endParaRPr lang="en-CA" dirty="0">
              <a:latin typeface="Century Gothic" panose="020B0502020202020204" pitchFamily="34" charset="0"/>
            </a:endParaRPr>
          </a:p>
          <a:p>
            <a:pPr marL="228600" indent="-228600">
              <a:buFont typeface="+mj-lt"/>
              <a:buAutoNum type="arabicPeriod"/>
            </a:pPr>
            <a:r>
              <a:rPr lang="en-US" dirty="0">
                <a:latin typeface="Century Gothic" panose="020B0502020202020204" pitchFamily="34" charset="0"/>
              </a:rPr>
              <a:t>Print</a:t>
            </a:r>
            <a:endParaRPr lang="en-CA" dirty="0">
              <a:latin typeface="Century Gothic" panose="020B0502020202020204" pitchFamily="34" charset="0"/>
            </a:endParaRPr>
          </a:p>
          <a:p>
            <a:pPr marL="228600" indent="-228600" fontAlgn="base">
              <a:buFont typeface="+mj-lt"/>
              <a:buAutoNum type="arabicPeriod"/>
            </a:pPr>
            <a:r>
              <a:rPr lang="en-US" dirty="0">
                <a:latin typeface="Century Gothic" panose="020B0502020202020204" pitchFamily="34" charset="0"/>
              </a:rPr>
              <a:t>Now, you can use the printed version for tutoring. </a:t>
            </a:r>
            <a:endParaRPr lang="en-CA" dirty="0">
              <a:latin typeface="Century Gothic" panose="020B0502020202020204" pitchFamily="34" charset="0"/>
            </a:endParaRPr>
          </a:p>
          <a:p>
            <a:pPr lvl="1" fontAlgn="base"/>
            <a:endParaRPr lang="en-US" dirty="0">
              <a:latin typeface="Century Gothic" panose="020B0502020202020204" pitchFamily="34" charset="0"/>
            </a:endParaRPr>
          </a:p>
          <a:p>
            <a:pPr lvl="1" fontAlgn="base"/>
            <a:r>
              <a:rPr lang="en-US" dirty="0">
                <a:latin typeface="Century Gothic" panose="020B0502020202020204" pitchFamily="34" charset="0"/>
              </a:rPr>
              <a:t> </a:t>
            </a:r>
            <a:endParaRPr lang="en-CA" dirty="0">
              <a:latin typeface="Century Gothic" panose="020B0502020202020204" pitchFamily="34" charset="0"/>
            </a:endParaRPr>
          </a:p>
          <a:p>
            <a:pPr fontAlgn="base"/>
            <a:r>
              <a:rPr lang="en-US" b="1" u="sng" dirty="0">
                <a:latin typeface="Century Gothic" panose="020B0502020202020204" pitchFamily="34" charset="0"/>
              </a:rPr>
              <a:t>Option B</a:t>
            </a:r>
            <a:endParaRPr lang="en-CA" u="sng" dirty="0">
              <a:latin typeface="Century Gothic" panose="020B0502020202020204" pitchFamily="34" charset="0"/>
            </a:endParaRPr>
          </a:p>
          <a:p>
            <a:r>
              <a:rPr lang="en-US" dirty="0">
                <a:latin typeface="Century Gothic" panose="020B0502020202020204" pitchFamily="34" charset="0"/>
              </a:rPr>
              <a:t>Use the separate electronic PDF of the PPT notes for you as tutor: </a:t>
            </a:r>
            <a:endParaRPr lang="en-CA" dirty="0">
              <a:latin typeface="Century Gothic" panose="020B0502020202020204" pitchFamily="34" charset="0"/>
            </a:endParaRPr>
          </a:p>
          <a:p>
            <a:pPr fontAlgn="base"/>
            <a:r>
              <a:rPr lang="en-US" dirty="0">
                <a:latin typeface="Century Gothic" panose="020B0502020202020204" pitchFamily="34" charset="0"/>
              </a:rPr>
              <a:t>Email Skills-Gmail -Notes Pages.pdf</a:t>
            </a:r>
            <a:endParaRPr lang="en-CA" dirty="0">
              <a:latin typeface="Century Gothic" panose="020B0502020202020204" pitchFamily="34" charset="0"/>
            </a:endParaRPr>
          </a:p>
          <a:p>
            <a:pPr fontAlgn="base"/>
            <a:r>
              <a:rPr lang="en-US" dirty="0">
                <a:latin typeface="Century Gothic" panose="020B0502020202020204" pitchFamily="34" charset="0"/>
              </a:rPr>
              <a:t>Plus</a:t>
            </a:r>
            <a:endParaRPr lang="en-CA" dirty="0">
              <a:latin typeface="Century Gothic" panose="020B0502020202020204" pitchFamily="34" charset="0"/>
            </a:endParaRPr>
          </a:p>
          <a:p>
            <a:pPr fontAlgn="base"/>
            <a:r>
              <a:rPr lang="en-US" dirty="0">
                <a:latin typeface="Century Gothic" panose="020B0502020202020204" pitchFamily="34" charset="0"/>
              </a:rPr>
              <a:t>Use the slideshow for the learner.  ​</a:t>
            </a:r>
            <a:endParaRPr lang="en-CA" dirty="0">
              <a:latin typeface="Century Gothic" panose="020B0502020202020204" pitchFamily="34" charset="0"/>
            </a:endParaRPr>
          </a:p>
          <a:p>
            <a:pPr fontAlgn="base"/>
            <a:r>
              <a:rPr lang="en-US" dirty="0">
                <a:latin typeface="Century Gothic" panose="020B0502020202020204" pitchFamily="34" charset="0"/>
              </a:rPr>
              <a:t>You can have the PDF open to use for you as tutor beside the PPT slideshow (for the learner).  </a:t>
            </a:r>
            <a:endParaRPr lang="en-CA" dirty="0">
              <a:latin typeface="Century Gothic" panose="020B0502020202020204" pitchFamily="34" charset="0"/>
            </a:endParaRPr>
          </a:p>
          <a:p>
            <a:pPr fontAlgn="base"/>
            <a:r>
              <a:rPr lang="en-US" dirty="0">
                <a:latin typeface="Century Gothic" panose="020B0502020202020204" pitchFamily="34" charset="0"/>
              </a:rPr>
              <a:t> </a:t>
            </a:r>
          </a:p>
          <a:p>
            <a:pPr fontAlgn="base"/>
            <a:endParaRPr lang="en-CA" dirty="0">
              <a:latin typeface="Century Gothic" panose="020B0502020202020204" pitchFamily="34" charset="0"/>
            </a:endParaRPr>
          </a:p>
          <a:p>
            <a:pPr fontAlgn="base"/>
            <a:r>
              <a:rPr lang="en-US" b="1" u="sng" dirty="0">
                <a:latin typeface="Century Gothic" panose="020B0502020202020204" pitchFamily="34" charset="0"/>
              </a:rPr>
              <a:t>Option C</a:t>
            </a:r>
            <a:endParaRPr lang="en-CA" u="sng" dirty="0">
              <a:latin typeface="Century Gothic" panose="020B0502020202020204" pitchFamily="34" charset="0"/>
            </a:endParaRPr>
          </a:p>
          <a:p>
            <a:pPr fontAlgn="base"/>
            <a:r>
              <a:rPr lang="en-US" dirty="0">
                <a:latin typeface="Century Gothic" panose="020B0502020202020204" pitchFamily="34" charset="0"/>
              </a:rPr>
              <a:t>Use the PPT slideshow in “Presenter View” in PowerPoint. </a:t>
            </a:r>
            <a:endParaRPr lang="en-CA" dirty="0">
              <a:latin typeface="Century Gothic" panose="020B0502020202020204" pitchFamily="34" charset="0"/>
            </a:endParaRPr>
          </a:p>
          <a:p>
            <a:pPr fontAlgn="base"/>
            <a:r>
              <a:rPr lang="en-US" dirty="0">
                <a:latin typeface="Century Gothic" panose="020B0502020202020204" pitchFamily="34" charset="0"/>
              </a:rPr>
              <a:t>This lets you show the slideshow to the learner, and also lets you see the notes as well as the slideshow that the learner sees. </a:t>
            </a:r>
            <a:endParaRPr lang="en-CA" dirty="0">
              <a:latin typeface="Century Gothic" panose="020B0502020202020204" pitchFamily="34" charset="0"/>
            </a:endParaRPr>
          </a:p>
          <a:p>
            <a:pPr fontAlgn="base"/>
            <a:r>
              <a:rPr lang="en-US" dirty="0">
                <a:latin typeface="Century Gothic" panose="020B0502020202020204" pitchFamily="34" charset="0"/>
              </a:rPr>
              <a:t>This works for remote and in-person tutoring. </a:t>
            </a:r>
            <a:endParaRPr lang="en-CA" dirty="0">
              <a:latin typeface="Century Gothic" panose="020B0502020202020204" pitchFamily="34" charset="0"/>
            </a:endParaRPr>
          </a:p>
          <a:p>
            <a:pPr fontAlgn="base"/>
            <a:r>
              <a:rPr lang="en-US" dirty="0">
                <a:latin typeface="Century Gothic" panose="020B0502020202020204" pitchFamily="34" charset="0"/>
              </a:rPr>
              <a:t>However, for in person tutoring for small groups you need a separate monitor or projector to do this: one for you and one for the learners. </a:t>
            </a:r>
            <a:endParaRPr lang="en-CA"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4</a:t>
            </a:fld>
            <a:endParaRPr lang="en-US" dirty="0"/>
          </a:p>
        </p:txBody>
      </p:sp>
    </p:spTree>
    <p:extLst>
      <p:ext uri="{BB962C8B-B14F-4D97-AF65-F5344CB8AC3E}">
        <p14:creationId xmlns:p14="http://schemas.microsoft.com/office/powerpoint/2010/main" val="23503179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u="none" dirty="0">
              <a:latin typeface="Century Gothic" panose="020B0502020202020204" pitchFamily="34" charset="0"/>
            </a:endParaRPr>
          </a:p>
          <a:p>
            <a:r>
              <a:rPr lang="en-US" sz="1200" b="1" u="none" dirty="0">
                <a:latin typeface="Century Gothic" panose="020B0502020202020204" pitchFamily="34" charset="0"/>
              </a:rPr>
              <a:t>INSTRUCTIONS FOR THE TUTOR:</a:t>
            </a:r>
          </a:p>
          <a:p>
            <a:endParaRPr lang="en-US" sz="1200" b="1" u="none" dirty="0">
              <a:latin typeface="Century Gothic" panose="020B0502020202020204" pitchFamily="34" charset="0"/>
            </a:endParaRPr>
          </a:p>
          <a:p>
            <a:r>
              <a:rPr lang="en-US" sz="1200" b="1" u="sng" dirty="0">
                <a:latin typeface="Century Gothic" panose="020B0502020202020204" pitchFamily="34" charset="0"/>
              </a:rPr>
              <a:t>In-person tutoring and Remote Tutoring: </a:t>
            </a:r>
          </a:p>
          <a:p>
            <a:pPr marL="181240" indent="-181240">
              <a:buFont typeface="Arial" panose="020B0604020202020204" pitchFamily="34" charset="0"/>
              <a:buChar char="•"/>
            </a:pPr>
            <a:r>
              <a:rPr lang="en-US" sz="1200" dirty="0">
                <a:latin typeface="Century Gothic" panose="020B0502020202020204" pitchFamily="34" charset="0"/>
              </a:rPr>
              <a:t>Make sure the learner knows how to access the video lesson(s) you just used so they can practice between tutoring sessions. </a:t>
            </a:r>
          </a:p>
          <a:p>
            <a:pPr marL="181240" indent="-181240">
              <a:buFont typeface="Arial" panose="020B0604020202020204" pitchFamily="34" charset="0"/>
              <a:buChar char="•"/>
            </a:pPr>
            <a:r>
              <a:rPr lang="en-US" sz="1200" dirty="0">
                <a:latin typeface="Century Gothic" panose="020B0502020202020204" pitchFamily="34" charset="0"/>
              </a:rPr>
              <a:t>If relevant, make sure the support person at home knows how to access the video(s) too. </a:t>
            </a:r>
          </a:p>
          <a:p>
            <a:endParaRPr lang="en-US" sz="1200" b="1" dirty="0">
              <a:latin typeface="Century Gothic" panose="020B0502020202020204" pitchFamily="34" charset="0"/>
            </a:endParaRPr>
          </a:p>
          <a:p>
            <a:r>
              <a:rPr lang="en-US" sz="1200" b="1" dirty="0">
                <a:latin typeface="Century Gothic" panose="020B0502020202020204" pitchFamily="34" charset="0"/>
              </a:rPr>
              <a:t>Option One</a:t>
            </a:r>
          </a:p>
          <a:p>
            <a:pPr marL="181240" indent="-181240">
              <a:buFont typeface="Arial" panose="020B0604020202020204" pitchFamily="34" charset="0"/>
              <a:buChar char="•"/>
            </a:pPr>
            <a:r>
              <a:rPr lang="en-US" sz="1200" dirty="0">
                <a:latin typeface="Century Gothic" panose="020B0502020202020204" pitchFamily="34" charset="0"/>
              </a:rPr>
              <a:t>Email the video link to the learner, and if relevant the at-home support person. They can use the link in the email to access the video lesson(s).</a:t>
            </a:r>
          </a:p>
          <a:p>
            <a:pPr marL="181240" indent="-181240">
              <a:buFont typeface="Arial" panose="020B0604020202020204" pitchFamily="34" charset="0"/>
              <a:buChar char="•"/>
            </a:pPr>
            <a:endParaRPr lang="en-US" sz="1200" dirty="0">
              <a:latin typeface="Century Gothic" panose="020B0502020202020204" pitchFamily="34" charset="0"/>
            </a:endParaRPr>
          </a:p>
          <a:p>
            <a:r>
              <a:rPr lang="en-US" sz="1200" b="1" dirty="0">
                <a:latin typeface="Century Gothic" panose="020B0502020202020204" pitchFamily="34" charset="0"/>
              </a:rPr>
              <a:t>Option Two </a:t>
            </a:r>
          </a:p>
          <a:p>
            <a:pPr marL="181240" indent="-181240" defTabSz="966612">
              <a:buFont typeface="Arial" panose="020B0604020202020204" pitchFamily="34" charset="0"/>
              <a:buChar char="•"/>
              <a:defRPr/>
            </a:pPr>
            <a:r>
              <a:rPr lang="en-US" sz="1200" dirty="0">
                <a:latin typeface="Century Gothic" panose="020B0502020202020204" pitchFamily="34" charset="0"/>
              </a:rPr>
              <a:t>Put a link to the specific video lesson(s) you did on the learner’s desktop so they can access the video easily. </a:t>
            </a:r>
          </a:p>
          <a:p>
            <a:pPr marL="483306" lvl="1" defTabSz="966612">
              <a:defRPr/>
            </a:pPr>
            <a:r>
              <a:rPr lang="en-US" sz="1200" b="1" dirty="0">
                <a:latin typeface="Century Gothic" panose="020B0502020202020204" pitchFamily="34" charset="0"/>
              </a:rPr>
              <a:t>How</a:t>
            </a:r>
            <a:r>
              <a:rPr lang="en-US" sz="1200" dirty="0">
                <a:latin typeface="Century Gothic" panose="020B0502020202020204" pitchFamily="34" charset="0"/>
              </a:rPr>
              <a:t>: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Open the website address for the lesson in the browser.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In the address bar, click to highlight the lesson address.</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Drag the address (link) onto the desktop. It will make an icon on the desktop.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Find the icon on the desktop and check that the link works.</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Show the learner where it is. Tell them to just click to access it for practice.  </a:t>
            </a:r>
          </a:p>
          <a:p>
            <a:pPr marL="181240" indent="-181240">
              <a:buFont typeface="Arial" panose="020B0604020202020204" pitchFamily="34" charset="0"/>
              <a:buChar char="•"/>
            </a:pPr>
            <a:endParaRPr lang="en-US" sz="1200" dirty="0">
              <a:latin typeface="Century Gothic" panose="020B0502020202020204" pitchFamily="34" charset="0"/>
            </a:endParaRPr>
          </a:p>
          <a:p>
            <a:endParaRPr lang="en-US" sz="1200" b="1" u="sng" dirty="0">
              <a:latin typeface="Century Gothic" panose="020B0502020202020204" pitchFamily="34" charset="0"/>
            </a:endParaRPr>
          </a:p>
          <a:p>
            <a:r>
              <a:rPr lang="en-US" sz="1200" b="1" u="sng" dirty="0">
                <a:latin typeface="Century Gothic" panose="020B0502020202020204" pitchFamily="34" charset="0"/>
              </a:rPr>
              <a:t>Remote Tutoring Only: </a:t>
            </a:r>
          </a:p>
          <a:p>
            <a:r>
              <a:rPr lang="en-US" sz="1200" dirty="0">
                <a:latin typeface="Century Gothic" panose="020B0502020202020204" pitchFamily="34" charset="0"/>
              </a:rPr>
              <a:t>You can do Option Two above by using </a:t>
            </a:r>
            <a:r>
              <a:rPr lang="en-US" sz="1200" b="1" dirty="0">
                <a:latin typeface="Century Gothic" panose="020B0502020202020204" pitchFamily="34" charset="0"/>
              </a:rPr>
              <a:t>Request Remote Control </a:t>
            </a:r>
            <a:r>
              <a:rPr lang="en-US" sz="1200" dirty="0">
                <a:latin typeface="Century Gothic" panose="020B0502020202020204" pitchFamily="34" charset="0"/>
              </a:rPr>
              <a:t>in Zoom during the tutoring session.  </a:t>
            </a:r>
          </a:p>
          <a:p>
            <a:pPr rtl="0" fontAlgn="base"/>
            <a:r>
              <a:rPr lang="en-US" sz="1200" dirty="0">
                <a:latin typeface="Century Gothic" panose="020B0502020202020204" pitchFamily="34" charset="0"/>
              </a:rPr>
              <a:t>Refer to the following for the steps on how to do that:  </a:t>
            </a:r>
            <a:endParaRPr lang="en-US" sz="1200" b="1" dirty="0">
              <a:latin typeface="Century Gothic" panose="020B0502020202020204" pitchFamily="34" charset="0"/>
            </a:endParaRPr>
          </a:p>
          <a:p>
            <a:pPr marL="181240" indent="-181240" fontAlgn="base">
              <a:buFont typeface="Arial" panose="020B0604020202020204" pitchFamily="34" charset="0"/>
              <a:buChar char="•"/>
            </a:pPr>
            <a:r>
              <a:rPr lang="en-US" sz="1200" b="1" dirty="0">
                <a:latin typeface="Century Gothic" panose="020B0502020202020204" pitchFamily="34" charset="0"/>
              </a:rPr>
              <a:t>Tutor Checklist-During Remote Tutoring Sessions </a:t>
            </a:r>
          </a:p>
          <a:p>
            <a:pPr marL="181240" indent="-181240" fontAlgn="base">
              <a:buFont typeface="Arial" panose="020B0604020202020204" pitchFamily="34" charset="0"/>
              <a:buChar char="•"/>
            </a:pPr>
            <a:r>
              <a:rPr lang="en-US" sz="1200" b="1" i="0" kern="1200" dirty="0">
                <a:solidFill>
                  <a:schemeClr val="tx1"/>
                </a:solidFill>
                <a:effectLst/>
                <a:latin typeface="Century Gothic" panose="020B0502020202020204" pitchFamily="34" charset="0"/>
                <a:ea typeface="+mn-ea"/>
                <a:cs typeface="+mn-cs"/>
              </a:rPr>
              <a:t>Learner Instructions:</a:t>
            </a:r>
            <a:r>
              <a:rPr lang="en-US" sz="1200" dirty="0">
                <a:latin typeface="Century Gothic" panose="020B0502020202020204" pitchFamily="34" charset="0"/>
              </a:rPr>
              <a:t> </a:t>
            </a:r>
            <a:r>
              <a:rPr lang="en-US" sz="1200" b="1" dirty="0">
                <a:latin typeface="Century Gothic" panose="020B0502020202020204" pitchFamily="34" charset="0"/>
              </a:rPr>
              <a:t>L</a:t>
            </a:r>
            <a:r>
              <a:rPr lang="en-US" sz="1200" b="1" i="0" kern="1200" dirty="0">
                <a:solidFill>
                  <a:schemeClr val="tx1"/>
                </a:solidFill>
                <a:effectLst/>
                <a:latin typeface="Century Gothic" panose="020B0502020202020204" pitchFamily="34" charset="0"/>
                <a:ea typeface="+mn-ea"/>
                <a:cs typeface="+mn-cs"/>
              </a:rPr>
              <a:t>et Tutor have Remote Control of your Computer During a Zoom Session</a:t>
            </a:r>
            <a:r>
              <a:rPr lang="en-US" sz="1200" b="0" i="0" kern="1200" dirty="0">
                <a:solidFill>
                  <a:schemeClr val="tx1"/>
                </a:solidFill>
                <a:effectLst/>
                <a:latin typeface="Century Gothic" panose="020B0502020202020204" pitchFamily="34" charset="0"/>
                <a:ea typeface="+mn-ea"/>
                <a:cs typeface="+mn-cs"/>
              </a:rPr>
              <a:t> </a:t>
            </a:r>
          </a:p>
          <a:p>
            <a:pPr marL="181240" indent="-181240" fontAlgn="base">
              <a:buFont typeface="Arial" panose="020B0604020202020204" pitchFamily="34" charset="0"/>
              <a:buChar char="•"/>
            </a:pPr>
            <a:endParaRPr lang="en-US" sz="1200" b="0" i="0" kern="1200" dirty="0">
              <a:solidFill>
                <a:schemeClr val="tx1"/>
              </a:solidFill>
              <a:effectLst/>
              <a:latin typeface="Century Gothic" panose="020B0502020202020204" pitchFamily="34" charset="0"/>
              <a:ea typeface="+mn-ea"/>
              <a:cs typeface="+mn-cs"/>
            </a:endParaRP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marL="483306" lvl="1" fontAlgn="base"/>
            <a:endParaRPr lang="en-US" sz="1200" dirty="0">
              <a:latin typeface="Century Gothic" panose="020B0502020202020204" pitchFamily="34" charset="0"/>
            </a:endParaRPr>
          </a:p>
          <a:p>
            <a:pPr marL="26106" lvl="0" fontAlgn="base"/>
            <a:r>
              <a:rPr lang="en-US" sz="1200" dirty="0">
                <a:latin typeface="Century Gothic" panose="020B0502020202020204" pitchFamily="34" charset="0"/>
              </a:rPr>
              <a:t>********************************************************************************************************************************************************************</a:t>
            </a:r>
          </a:p>
          <a:p>
            <a:pPr marL="483306" lvl="1" fontAlgn="base"/>
            <a:endParaRPr lang="en-US" sz="1200" dirty="0">
              <a:latin typeface="Century Gothic" panose="020B0502020202020204" pitchFamily="34" charset="0"/>
            </a:endParaRPr>
          </a:p>
          <a:p>
            <a:r>
              <a:rPr lang="en-US" sz="1200" b="1" dirty="0">
                <a:solidFill>
                  <a:srgbClr val="FF0000"/>
                </a:solidFill>
                <a:highlight>
                  <a:srgbClr val="C0C0C0"/>
                </a:highlight>
                <a:latin typeface="Century Gothic" panose="020B0502020202020204" pitchFamily="34" charset="0"/>
              </a:rPr>
              <a:t>SAY TO THE LEARNER: </a:t>
            </a:r>
          </a:p>
          <a:p>
            <a:pPr marL="181240" indent="-181240" defTabSz="966612">
              <a:buFont typeface="Arial" panose="020B0604020202020204" pitchFamily="34" charset="0"/>
              <a:buChar char="•"/>
              <a:defRPr/>
            </a:pPr>
            <a:r>
              <a:rPr lang="en-US" sz="1200" b="0" i="1" dirty="0">
                <a:latin typeface="Century Gothic" panose="020B0502020202020204" pitchFamily="34" charset="0"/>
              </a:rPr>
              <a:t>You did well today. </a:t>
            </a:r>
          </a:p>
          <a:p>
            <a:pPr marL="181240" indent="-181240" defTabSz="966612">
              <a:buFont typeface="Arial" panose="020B0604020202020204" pitchFamily="34" charset="0"/>
              <a:buChar char="•"/>
              <a:defRPr/>
            </a:pPr>
            <a:r>
              <a:rPr lang="en-US" sz="1200" b="0" i="1" dirty="0">
                <a:latin typeface="Century Gothic" panose="020B0502020202020204" pitchFamily="34" charset="0"/>
              </a:rPr>
              <a:t>So, what did you learn and practice today? </a:t>
            </a:r>
            <a:r>
              <a:rPr lang="en-US" sz="1200" i="1" dirty="0">
                <a:latin typeface="Century Gothic" panose="020B0502020202020204" pitchFamily="34" charset="0"/>
                <a:sym typeface="Wingdings" pitchFamily="2" charset="2"/>
              </a:rPr>
              <a:t></a:t>
            </a:r>
          </a:p>
          <a:p>
            <a:pPr lvl="1">
              <a:defRPr/>
            </a:pPr>
            <a:r>
              <a:rPr lang="en-US" sz="1200" b="0" i="1" dirty="0">
                <a:latin typeface="Century Gothic" panose="020B0502020202020204" pitchFamily="34" charset="0"/>
              </a:rPr>
              <a:t> Today, we learned and practiced how to:  [o</a:t>
            </a:r>
            <a:r>
              <a:rPr lang="en-US" sz="1200" i="1" dirty="0">
                <a:latin typeface="Century Gothic" panose="020B0502020202020204" pitchFamily="34" charset="0"/>
              </a:rPr>
              <a:t>nly mention the parts you covered]</a:t>
            </a:r>
          </a:p>
          <a:p>
            <a:pPr lvl="1">
              <a:defRPr/>
            </a:pPr>
            <a:endParaRPr lang="en-US" sz="1200" b="0" i="1" dirty="0">
              <a:latin typeface="Century Gothic" panose="020B0502020202020204" pitchFamily="34" charset="0"/>
            </a:endParaRPr>
          </a:p>
          <a:p>
            <a:pPr marL="724959" lvl="1" indent="-241653">
              <a:buFont typeface="+mj-lt"/>
              <a:buAutoNum type="arabicParenR"/>
            </a:pPr>
            <a:r>
              <a:rPr lang="en-US" sz="1200" i="0" dirty="0">
                <a:latin typeface="Century Gothic" panose="020B0502020202020204" pitchFamily="34" charset="0"/>
              </a:rPr>
              <a:t>Check the Inbox for new email</a:t>
            </a:r>
          </a:p>
          <a:p>
            <a:pPr marL="724959" lvl="1" indent="-241653">
              <a:buFont typeface="+mj-lt"/>
              <a:buAutoNum type="arabicParenR"/>
            </a:pPr>
            <a:r>
              <a:rPr lang="en-US" sz="1200" i="0" dirty="0">
                <a:latin typeface="Century Gothic" panose="020B0502020202020204" pitchFamily="34" charset="0"/>
              </a:rPr>
              <a:t>Write and send an email to one person</a:t>
            </a:r>
          </a:p>
          <a:p>
            <a:pPr marL="724959" lvl="1" indent="-241653">
              <a:buFont typeface="+mj-lt"/>
              <a:buAutoNum type="arabicParenR"/>
            </a:pPr>
            <a:r>
              <a:rPr lang="en-US" sz="1200" i="0" dirty="0">
                <a:latin typeface="Century Gothic" panose="020B0502020202020204" pitchFamily="34" charset="0"/>
              </a:rPr>
              <a:t>Write and send an email to more than one person-Use “To”</a:t>
            </a:r>
          </a:p>
          <a:p>
            <a:pPr marL="724959" lvl="1" indent="-241653">
              <a:buFont typeface="+mj-lt"/>
              <a:buAutoNum type="arabicParenR"/>
            </a:pPr>
            <a:r>
              <a:rPr lang="en-US" sz="1200" i="0" dirty="0">
                <a:latin typeface="Century Gothic" panose="020B0502020202020204" pitchFamily="34" charset="0"/>
              </a:rPr>
              <a:t>Write and send an email to more than one person-Use “Cc”</a:t>
            </a:r>
          </a:p>
          <a:p>
            <a:pPr marL="724959" lvl="1" indent="-241653">
              <a:buFont typeface="+mj-lt"/>
              <a:buAutoNum type="arabicParenR"/>
            </a:pPr>
            <a:r>
              <a:rPr lang="en-US" sz="1200" b="0" i="0" dirty="0">
                <a:latin typeface="Century Gothic" panose="020B0502020202020204" pitchFamily="34" charset="0"/>
              </a:rPr>
              <a:t>Reply to an email- Use Reply</a:t>
            </a:r>
          </a:p>
          <a:p>
            <a:pPr marL="724959" lvl="1" indent="-241653">
              <a:buFont typeface="+mj-lt"/>
              <a:buAutoNum type="arabicParenR"/>
            </a:pPr>
            <a:r>
              <a:rPr lang="en-US" sz="1200" b="0" i="0" dirty="0">
                <a:latin typeface="Century Gothic" panose="020B0502020202020204" pitchFamily="34" charset="0"/>
              </a:rPr>
              <a:t>Reply to an email- Use Reply All</a:t>
            </a:r>
          </a:p>
          <a:p>
            <a:pPr marL="724959" lvl="1" indent="-241653">
              <a:buFont typeface="+mj-lt"/>
              <a:buAutoNum type="arabicParenR"/>
            </a:pPr>
            <a:r>
              <a:rPr lang="en-US" sz="1200" b="0" i="0" dirty="0">
                <a:latin typeface="Century Gothic" panose="020B0502020202020204" pitchFamily="34" charset="0"/>
              </a:rPr>
              <a:t>Reply to an email- Use Forward </a:t>
            </a:r>
          </a:p>
          <a:p>
            <a:pPr marL="724959" lvl="1" indent="-241653">
              <a:buFont typeface="+mj-lt"/>
              <a:buAutoNum type="arabicParenR"/>
            </a:pPr>
            <a:endParaRPr lang="en-US" sz="1200" b="0" i="1" dirty="0">
              <a:latin typeface="Century Gothic" panose="020B0502020202020204" pitchFamily="34" charset="0"/>
            </a:endParaRPr>
          </a:p>
          <a:p>
            <a:pPr marL="724959" lvl="1" indent="-241653">
              <a:buFont typeface="+mj-lt"/>
              <a:buAutoNum type="arabicParenR"/>
            </a:pPr>
            <a:endParaRPr lang="en-US" sz="1200" b="0" i="1" dirty="0">
              <a:latin typeface="Century Gothic" panose="020B0502020202020204" pitchFamily="34" charset="0"/>
            </a:endParaRPr>
          </a:p>
          <a:p>
            <a:pPr marL="171450" indent="-171450">
              <a:buFont typeface="Arial" panose="020B0604020202020204" pitchFamily="34" charset="0"/>
              <a:buChar char="•"/>
            </a:pPr>
            <a:r>
              <a:rPr lang="en-US" sz="1200" b="0" i="1" dirty="0">
                <a:latin typeface="Century Gothic" panose="020B0502020202020204" pitchFamily="34" charset="0"/>
              </a:rPr>
              <a:t>It’s really important to review and practice as much as you can! Please do that before our next tutoring session. </a:t>
            </a:r>
          </a:p>
          <a:p>
            <a:pPr marL="181240" indent="-181240">
              <a:buFont typeface="Arial" panose="020B0604020202020204" pitchFamily="34" charset="0"/>
              <a:buChar char="•"/>
            </a:pPr>
            <a:r>
              <a:rPr lang="en-US" sz="1200" b="0" i="1" dirty="0">
                <a:latin typeface="Century Gothic" panose="020B0502020202020204" pitchFamily="34" charset="0"/>
              </a:rPr>
              <a:t>Watch the video again, as many times as you need.</a:t>
            </a:r>
          </a:p>
          <a:p>
            <a:pPr marL="181240" indent="-181240">
              <a:buFont typeface="Arial" panose="020B0604020202020204" pitchFamily="34" charset="0"/>
              <a:buChar char="•"/>
            </a:pPr>
            <a:r>
              <a:rPr lang="en-US" sz="1200" b="0" i="1" dirty="0">
                <a:latin typeface="Century Gothic" panose="020B0502020202020204" pitchFamily="34" charset="0"/>
              </a:rPr>
              <a:t>I’ve emailed you the link. Let/s make sure you can open it. </a:t>
            </a:r>
          </a:p>
          <a:p>
            <a:pPr marL="483306" lvl="1"/>
            <a:r>
              <a:rPr lang="en-US" sz="1200" b="0" i="1" dirty="0">
                <a:latin typeface="Century Gothic" panose="020B0502020202020204" pitchFamily="34" charset="0"/>
              </a:rPr>
              <a:t>(OR) </a:t>
            </a:r>
          </a:p>
          <a:p>
            <a:pPr marL="181240" indent="-181240">
              <a:buFont typeface="Arial" panose="020B0604020202020204" pitchFamily="34" charset="0"/>
              <a:buChar char="•"/>
            </a:pPr>
            <a:r>
              <a:rPr lang="en-US" sz="1200" b="0" i="1" dirty="0">
                <a:latin typeface="Century Gothic" panose="020B0502020202020204" pitchFamily="34" charset="0"/>
              </a:rPr>
              <a:t>We’ve put the link on your desktop. Here it is. Just click on it to watch the video. </a:t>
            </a:r>
          </a:p>
          <a:p>
            <a:pPr lvl="1"/>
            <a:r>
              <a:rPr lang="en-US" sz="1200" i="1" dirty="0">
                <a:latin typeface="Century Gothic" panose="020B0502020202020204" pitchFamily="34" charset="0"/>
              </a:rPr>
              <a:t>Let’s make sure it works ok. </a:t>
            </a:r>
            <a:endParaRPr lang="en-US" sz="1200" b="0" i="1" dirty="0">
              <a:latin typeface="Century Gothic" panose="020B0502020202020204" pitchFamily="34" charset="0"/>
            </a:endParaRPr>
          </a:p>
          <a:p>
            <a:endParaRPr lang="en-US" sz="1200" b="0" dirty="0">
              <a:latin typeface="Century Gothic" panose="020B0502020202020204" pitchFamily="34" charset="0"/>
            </a:endParaRPr>
          </a:p>
          <a:p>
            <a:pPr algn="l" rtl="0" fontAlgn="base">
              <a:buFont typeface="+mj-lt"/>
              <a:buNone/>
            </a:pPr>
            <a:r>
              <a:rPr lang="en-US" sz="1200" b="1" i="0" u="sng" dirty="0">
                <a:solidFill>
                  <a:srgbClr val="000000"/>
                </a:solidFill>
                <a:effectLst/>
                <a:latin typeface="Century Gothic" panose="020B0502020202020204" pitchFamily="34" charset="0"/>
              </a:rPr>
              <a:t>[Practice Plan]</a:t>
            </a:r>
          </a:p>
          <a:p>
            <a:pPr algn="l" rtl="0" fontAlgn="base">
              <a:buFont typeface="+mj-lt"/>
              <a:buNone/>
            </a:pPr>
            <a:endParaRPr lang="en-US" sz="1200" b="1" i="0" u="sng" dirty="0">
              <a:solidFill>
                <a:srgbClr val="000000"/>
              </a:solidFill>
              <a:effectLst/>
              <a:latin typeface="Century Gothic" panose="020B0502020202020204" pitchFamily="34" charset="0"/>
            </a:endParaRPr>
          </a:p>
          <a:p>
            <a:pPr algn="l" rtl="0" fontAlgn="base">
              <a:buFont typeface="+mj-lt"/>
              <a:buNone/>
            </a:pPr>
            <a:r>
              <a:rPr lang="en-US" sz="1200" b="1" i="0" dirty="0">
                <a:solidFill>
                  <a:srgbClr val="000000"/>
                </a:solidFill>
                <a:effectLst/>
                <a:latin typeface="Century Gothic" panose="020B0502020202020204" pitchFamily="34" charset="0"/>
              </a:rPr>
              <a:t>Say to the learner:</a:t>
            </a:r>
          </a:p>
          <a:p>
            <a:pPr marL="181240" indent="-181240">
              <a:buFont typeface="Arial" panose="020B0604020202020204" pitchFamily="34" charset="0"/>
              <a:buChar char="•"/>
            </a:pPr>
            <a:r>
              <a:rPr lang="en-US" sz="1200" b="0" i="1" dirty="0">
                <a:latin typeface="Century Gothic" panose="020B0502020202020204" pitchFamily="34" charset="0"/>
              </a:rPr>
              <a:t>P</a:t>
            </a:r>
            <a:r>
              <a:rPr lang="en-US" sz="1200" i="1" dirty="0">
                <a:latin typeface="Century Gothic" panose="020B0502020202020204" pitchFamily="34" charset="0"/>
              </a:rPr>
              <a:t>ractice at least three more times before our next session. </a:t>
            </a:r>
            <a:endParaRPr lang="en-US" sz="1200" b="0" i="1" dirty="0">
              <a:solidFill>
                <a:srgbClr val="000000"/>
              </a:solidFill>
              <a:effectLst/>
              <a:latin typeface="Century Gothic" panose="020B0502020202020204" pitchFamily="34" charset="0"/>
            </a:endParaRPr>
          </a:p>
          <a:p>
            <a:pPr marL="181240" indent="-181240">
              <a:buFont typeface="Arial" panose="020B0604020202020204" pitchFamily="34" charset="0"/>
              <a:buChar char="•"/>
            </a:pPr>
            <a:r>
              <a:rPr lang="en-US" sz="1200" b="0" i="1" dirty="0">
                <a:solidFill>
                  <a:srgbClr val="000000"/>
                </a:solidFill>
                <a:effectLst/>
                <a:latin typeface="Century Gothic" panose="020B0502020202020204" pitchFamily="34" charset="0"/>
              </a:rPr>
              <a:t>Here is what to practice: </a:t>
            </a:r>
          </a:p>
          <a:p>
            <a:pPr marL="457200" lvl="1" indent="0">
              <a:buFont typeface="Arial" panose="020B0604020202020204" pitchFamily="34" charset="0"/>
              <a:buNone/>
            </a:pPr>
            <a:r>
              <a:rPr lang="en-US" sz="1200" b="0" i="1" dirty="0">
                <a:solidFill>
                  <a:srgbClr val="000000"/>
                </a:solidFill>
                <a:effectLst/>
                <a:latin typeface="Century Gothic" panose="020B0502020202020204" pitchFamily="34" charset="0"/>
              </a:rPr>
              <a:t>[For example:</a:t>
            </a:r>
            <a:r>
              <a:rPr lang="en-US" sz="1200" b="0" i="1" u="none" dirty="0">
                <a:solidFill>
                  <a:srgbClr val="000000"/>
                </a:solidFill>
                <a:effectLst/>
                <a:latin typeface="Century Gothic" panose="020B0502020202020204" pitchFamily="34" charset="0"/>
              </a:rPr>
              <a:t>  I will send you a few emails to practice Reply All and Forward. </a:t>
            </a:r>
          </a:p>
          <a:p>
            <a:pPr marL="457200" lvl="1" indent="0" algn="l" rtl="0" fontAlgn="base">
              <a:buFont typeface="Arial" panose="020B0604020202020204" pitchFamily="34" charset="0"/>
              <a:buNone/>
            </a:pPr>
            <a:r>
              <a:rPr lang="en-US" sz="1200" b="0" i="1" u="none" dirty="0">
                <a:solidFill>
                  <a:srgbClr val="000000"/>
                </a:solidFill>
                <a:effectLst/>
                <a:latin typeface="Century Gothic" panose="020B0502020202020204" pitchFamily="34" charset="0"/>
              </a:rPr>
              <a:t>Or </a:t>
            </a:r>
            <a:br>
              <a:rPr lang="en-US" sz="1200" b="0" i="1" u="none" dirty="0">
                <a:solidFill>
                  <a:srgbClr val="000000"/>
                </a:solidFill>
                <a:effectLst/>
                <a:latin typeface="Century Gothic" panose="020B0502020202020204" pitchFamily="34" charset="0"/>
              </a:rPr>
            </a:br>
            <a:r>
              <a:rPr lang="en-US" sz="1200" b="0" i="1" u="none" dirty="0">
                <a:solidFill>
                  <a:srgbClr val="000000"/>
                </a:solidFill>
                <a:effectLst/>
                <a:latin typeface="Century Gothic" panose="020B0502020202020204" pitchFamily="34" charset="0"/>
              </a:rPr>
              <a:t>Send me two emails. Here is a paper with two email messages. Please type each message in an email and send it to these two email addresses.  </a:t>
            </a:r>
          </a:p>
          <a:p>
            <a:pPr marL="457200" lvl="1" indent="0" algn="l" rtl="0" fontAlgn="base">
              <a:buFont typeface="Arial" panose="020B0604020202020204" pitchFamily="34" charset="0"/>
              <a:buNone/>
            </a:pPr>
            <a:r>
              <a:rPr lang="en-US" sz="1200" b="0" i="1" u="none" dirty="0">
                <a:solidFill>
                  <a:srgbClr val="000000"/>
                </a:solidFill>
                <a:effectLst/>
                <a:latin typeface="Century Gothic" panose="020B0502020202020204" pitchFamily="34" charset="0"/>
              </a:rPr>
              <a:t>etc. </a:t>
            </a:r>
          </a:p>
          <a:p>
            <a:pPr marL="181240" indent="-181240">
              <a:buFont typeface="Arial" panose="020B0604020202020204" pitchFamily="34" charset="0"/>
              <a:buChar char="•"/>
            </a:pPr>
            <a:endParaRPr lang="en-US" sz="1200" b="0" i="1" dirty="0">
              <a:latin typeface="Century Gothic" panose="020B0502020202020204" pitchFamily="34" charset="0"/>
            </a:endParaRPr>
          </a:p>
          <a:p>
            <a:pPr marL="302066" indent="-302066" fontAlgn="base">
              <a:buFont typeface="Arial" panose="020B0604020202020204" pitchFamily="34" charset="0"/>
              <a:buChar char="•"/>
            </a:pPr>
            <a:r>
              <a:rPr lang="en-US" sz="1200" b="0" i="1" dirty="0">
                <a:solidFill>
                  <a:srgbClr val="000000"/>
                </a:solidFill>
                <a:effectLst/>
                <a:latin typeface="Century Gothic" panose="020B0502020202020204" pitchFamily="34" charset="0"/>
              </a:rPr>
              <a:t>You will show me at our next session.</a:t>
            </a:r>
          </a:p>
          <a:p>
            <a:pPr marL="302066" indent="-302066" fontAlgn="base">
              <a:buFont typeface="Arial" panose="020B0604020202020204" pitchFamily="34" charset="0"/>
              <a:buChar char="•"/>
            </a:pPr>
            <a:r>
              <a:rPr lang="en-US" sz="1200" b="0" i="1" dirty="0">
                <a:solidFill>
                  <a:srgbClr val="000000"/>
                </a:solidFill>
                <a:effectLst/>
                <a:latin typeface="Century Gothic" panose="020B0502020202020204" pitchFamily="34" charset="0"/>
              </a:rPr>
              <a:t>I will email you this Practice Plan. Please reply to the email so I know you got it and have what you need to do the practice.</a:t>
            </a:r>
          </a:p>
          <a:p>
            <a:pPr marL="302066" indent="-302066" fontAlgn="base">
              <a:buFont typeface="Arial" panose="020B0604020202020204" pitchFamily="34" charset="0"/>
              <a:buChar char="•"/>
            </a:pPr>
            <a:endParaRPr lang="en-US" sz="1200" b="0" i="1" dirty="0">
              <a:solidFill>
                <a:srgbClr val="000000"/>
              </a:solidFill>
              <a:effectLst/>
              <a:latin typeface="Century Gothic" panose="020B0502020202020204" pitchFamily="34" charset="0"/>
            </a:endParaRPr>
          </a:p>
          <a:p>
            <a:pPr defTabSz="966612" fontAlgn="base">
              <a:defRPr/>
            </a:pPr>
            <a:r>
              <a:rPr lang="en-US" sz="1200" dirty="0">
                <a:latin typeface="Century Gothic" panose="020B0502020202020204" pitchFamily="34" charset="0"/>
              </a:rPr>
              <a:t>[Get learner to confirm they will practice and tell you when. Get specific.] </a:t>
            </a:r>
          </a:p>
          <a:p>
            <a:pPr marL="302066" indent="-302066" fontAlgn="base">
              <a:buFont typeface="Arial" panose="020B0604020202020204" pitchFamily="34" charset="0"/>
              <a:buChar char="•"/>
            </a:pPr>
            <a:r>
              <a:rPr lang="en-US" sz="1200" i="1" dirty="0">
                <a:latin typeface="Century Gothic" panose="020B0502020202020204" pitchFamily="34" charset="0"/>
              </a:rPr>
              <a:t>When are you going to do the practice? How many times ? etc.</a:t>
            </a:r>
          </a:p>
          <a:p>
            <a:pPr algn="l" rtl="0" fontAlgn="base">
              <a:buFont typeface="Arial" panose="020B0604020202020204" pitchFamily="34" charset="0"/>
              <a:buNone/>
            </a:pPr>
            <a:endParaRPr lang="en-US" sz="1200" b="0" i="0" u="none" dirty="0">
              <a:solidFill>
                <a:srgbClr val="000000"/>
              </a:solidFill>
              <a:effectLst/>
              <a:latin typeface="Century Gothic" panose="020B0502020202020204" pitchFamily="34" charset="0"/>
            </a:endParaRPr>
          </a:p>
          <a:p>
            <a:r>
              <a:rPr lang="en-US" sz="1200" b="1" u="none" dirty="0">
                <a:latin typeface="Century Gothic" panose="020B0502020202020204" pitchFamily="34" charset="0"/>
              </a:rPr>
              <a:t>Instructions for the Tutor:</a:t>
            </a:r>
          </a:p>
          <a:p>
            <a:r>
              <a:rPr lang="en-US" sz="1200" b="0" u="none" dirty="0">
                <a:latin typeface="Century Gothic" panose="020B0502020202020204" pitchFamily="34" charset="0"/>
              </a:rPr>
              <a:t>Email the Practice to the learner, and if relevant to the Support Person. </a:t>
            </a:r>
          </a:p>
          <a:p>
            <a:endParaRPr lang="en-US" sz="1200" b="1" u="sng" dirty="0">
              <a:latin typeface="Century Gothic" panose="020B0502020202020204" pitchFamily="34" charset="0"/>
            </a:endParaRPr>
          </a:p>
          <a:p>
            <a:endParaRPr lang="en-US" sz="1200" b="1" u="sng"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40</a:t>
            </a:fld>
            <a:endParaRPr lang="en-US" dirty="0"/>
          </a:p>
        </p:txBody>
      </p:sp>
    </p:spTree>
    <p:extLst>
      <p:ext uri="{BB962C8B-B14F-4D97-AF65-F5344CB8AC3E}">
        <p14:creationId xmlns:p14="http://schemas.microsoft.com/office/powerpoint/2010/main" val="33884022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u="none" dirty="0">
                <a:latin typeface="Century Gothic" panose="020B0502020202020204" pitchFamily="34" charset="0"/>
              </a:rPr>
              <a:t>Instructions for the Tutor:</a:t>
            </a:r>
          </a:p>
          <a:p>
            <a:pPr marL="181240" indent="-181240">
              <a:buFont typeface="Arial" panose="020B0604020202020204" pitchFamily="34" charset="0"/>
              <a:buChar char="•"/>
            </a:pPr>
            <a:r>
              <a:rPr lang="en-US" dirty="0">
                <a:latin typeface="Century Gothic" panose="020B0502020202020204" pitchFamily="34" charset="0"/>
              </a:rPr>
              <a:t>Confirm the next tutoring session.</a:t>
            </a:r>
          </a:p>
          <a:p>
            <a:pPr marL="181240" indent="-181240">
              <a:buFont typeface="Arial" panose="020B0604020202020204" pitchFamily="34" charset="0"/>
              <a:buChar char="•"/>
            </a:pPr>
            <a:r>
              <a:rPr lang="en-US" dirty="0">
                <a:latin typeface="Century Gothic" panose="020B0502020202020204" pitchFamily="34" charset="0"/>
              </a:rPr>
              <a:t>Clarify any support in-between sessions if you are offering that.  </a:t>
            </a:r>
          </a:p>
          <a:p>
            <a:pPr marL="483306" lvl="1" defTabSz="966612">
              <a:defRPr/>
            </a:pPr>
            <a:r>
              <a:rPr lang="en-US" dirty="0">
                <a:latin typeface="Century Gothic" panose="020B0502020202020204" pitchFamily="34" charset="0"/>
              </a:rPr>
              <a:t>If offering support outside the session time, put boundaries, be clear about when and how you are giving support. </a:t>
            </a:r>
          </a:p>
          <a:p>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e.g. Great work today! etc. </a:t>
            </a:r>
          </a:p>
          <a:p>
            <a:r>
              <a:rPr lang="en-US" i="1" dirty="0">
                <a:latin typeface="Century Gothic" panose="020B0502020202020204" pitchFamily="34" charset="0"/>
              </a:rPr>
              <a:t>Let’s meet again on X date at X time. Does that work for you? </a:t>
            </a:r>
          </a:p>
          <a:p>
            <a:r>
              <a:rPr lang="en-US" i="1" dirty="0">
                <a:latin typeface="Century Gothic" panose="020B0502020202020204" pitchFamily="34" charset="0"/>
              </a:rPr>
              <a:t>Wonderful. </a:t>
            </a:r>
          </a:p>
          <a:p>
            <a:endParaRPr lang="en-US" i="1" dirty="0">
              <a:latin typeface="Century Gothic" panose="020B0502020202020204" pitchFamily="34" charset="0"/>
            </a:endParaRPr>
          </a:p>
          <a:p>
            <a:r>
              <a:rPr lang="en-US" dirty="0">
                <a:latin typeface="Century Gothic" panose="020B0502020202020204" pitchFamily="34" charset="0"/>
              </a:rPr>
              <a:t>[If offering support before next session:] </a:t>
            </a:r>
          </a:p>
          <a:p>
            <a:r>
              <a:rPr lang="en-US" i="1" dirty="0">
                <a:latin typeface="Century Gothic" panose="020B0502020202020204" pitchFamily="34" charset="0"/>
              </a:rPr>
              <a:t>If you need support before our next session, please ......... </a:t>
            </a:r>
          </a:p>
          <a:p>
            <a:endParaRPr lang="en-US" dirty="0">
              <a:latin typeface="Century Gothic" panose="020B0502020202020204" pitchFamily="34" charset="0"/>
            </a:endParaRPr>
          </a:p>
          <a:p>
            <a:r>
              <a:rPr lang="en-US" dirty="0">
                <a:latin typeface="Century Gothic" panose="020B0502020202020204" pitchFamily="34" charset="0"/>
              </a:rPr>
              <a:t>[For remote support</a:t>
            </a:r>
            <a:r>
              <a:rPr lang="en-US" dirty="0">
                <a:latin typeface="Century Gothic" panose="020B0502020202020204" pitchFamily="34" charset="0"/>
                <a:sym typeface="Wingdings" pitchFamily="2" charset="2"/>
              </a:rPr>
              <a:t>:]</a:t>
            </a:r>
            <a:r>
              <a:rPr lang="en-US" dirty="0">
                <a:latin typeface="Century Gothic" panose="020B0502020202020204" pitchFamily="34" charset="0"/>
              </a:rPr>
              <a:t> </a:t>
            </a:r>
          </a:p>
          <a:p>
            <a:r>
              <a:rPr lang="en-US" i="1" dirty="0">
                <a:latin typeface="Century Gothic" panose="020B0502020202020204" pitchFamily="34" charset="0"/>
              </a:rPr>
              <a:t>I will send you the Zoom link the day before the tutoring session. </a:t>
            </a:r>
          </a:p>
          <a:p>
            <a:r>
              <a:rPr lang="en-US" i="1" dirty="0">
                <a:latin typeface="Century Gothic" panose="020B0502020202020204" pitchFamily="34" charset="0"/>
              </a:rPr>
              <a:t>etc. </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41</a:t>
            </a:fld>
            <a:endParaRPr lang="en-US" dirty="0"/>
          </a:p>
        </p:txBody>
      </p:sp>
    </p:spTree>
    <p:extLst>
      <p:ext uri="{BB962C8B-B14F-4D97-AF65-F5344CB8AC3E}">
        <p14:creationId xmlns:p14="http://schemas.microsoft.com/office/powerpoint/2010/main" val="25783064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latin typeface="Century Gothic" panose="020B0502020202020204" pitchFamily="34" charset="0"/>
              </a:rPr>
              <a:t>Say to the Learner: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Century Gothic" panose="020B0502020202020204" pitchFamily="34" charset="0"/>
              </a:rPr>
              <a:t>Bye and see you on X date at X time. </a:t>
            </a:r>
          </a:p>
          <a:p>
            <a:r>
              <a:rPr lang="en-US" i="1" dirty="0">
                <a:latin typeface="Century Gothic" panose="020B0502020202020204" pitchFamily="34" charset="0"/>
              </a:rPr>
              <a:t>Keep practicing !</a:t>
            </a:r>
          </a:p>
        </p:txBody>
      </p:sp>
      <p:sp>
        <p:nvSpPr>
          <p:cNvPr id="4" name="Slide Number Placeholder 3"/>
          <p:cNvSpPr>
            <a:spLocks noGrp="1"/>
          </p:cNvSpPr>
          <p:nvPr>
            <p:ph type="sldNum" sz="quarter" idx="5"/>
          </p:nvPr>
        </p:nvSpPr>
        <p:spPr/>
        <p:txBody>
          <a:bodyPr/>
          <a:lstStyle/>
          <a:p>
            <a:fld id="{84E55262-9676-444A-98B3-692BE02459E9}" type="slidenum">
              <a:rPr lang="en-US" smtClean="0"/>
              <a:t>42</a:t>
            </a:fld>
            <a:endParaRPr lang="en-US" dirty="0"/>
          </a:p>
        </p:txBody>
      </p:sp>
    </p:spTree>
    <p:extLst>
      <p:ext uri="{BB962C8B-B14F-4D97-AF65-F5344CB8AC3E}">
        <p14:creationId xmlns:p14="http://schemas.microsoft.com/office/powerpoint/2010/main" val="347278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14438"/>
            <a:ext cx="5759450" cy="3240087"/>
          </a:xfrm>
        </p:spPr>
      </p:sp>
      <p:sp>
        <p:nvSpPr>
          <p:cNvPr id="3" name="Notes Placeholder 2"/>
          <p:cNvSpPr>
            <a:spLocks noGrp="1"/>
          </p:cNvSpPr>
          <p:nvPr>
            <p:ph type="body" idx="1"/>
          </p:nvPr>
        </p:nvSpPr>
        <p:spPr/>
        <p:txBody>
          <a:bodyPr/>
          <a:lstStyle/>
          <a:p>
            <a:r>
              <a:rPr lang="en-US" b="1" u="none" dirty="0">
                <a:highlight>
                  <a:srgbClr val="FFFF00"/>
                </a:highlight>
                <a:latin typeface="Century Gothic" panose="020B0502020202020204" pitchFamily="34" charset="0"/>
              </a:rPr>
              <a:t>Slide hidden from the learner.</a:t>
            </a:r>
          </a:p>
          <a:p>
            <a:endParaRPr lang="en-US" b="1" u="none" dirty="0">
              <a:highlight>
                <a:srgbClr val="FFFF00"/>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00"/>
                </a:highlight>
                <a:latin typeface="Century Gothic" panose="020B0502020202020204" pitchFamily="34" charset="0"/>
              </a:rPr>
              <a:t>Information for the Tutor.</a:t>
            </a:r>
          </a:p>
          <a:p>
            <a:endParaRPr lang="en-US" b="1" dirty="0">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US" b="1" dirty="0">
              <a:highlight>
                <a:srgbClr val="FFFF00"/>
              </a:highlight>
              <a:latin typeface="Century Gothic" panose="020B0502020202020204" pitchFamily="34" charset="0"/>
            </a:endParaRPr>
          </a:p>
          <a:p>
            <a:r>
              <a:rPr lang="en-US" b="1" dirty="0">
                <a:highlight>
                  <a:srgbClr val="FFFF00"/>
                </a:highlight>
                <a:latin typeface="Century Gothic" panose="020B0502020202020204" pitchFamily="34" charset="0"/>
              </a:rPr>
              <a:t>Total Video length: Part </a:t>
            </a:r>
            <a:r>
              <a:rPr lang="en-US" b="1" dirty="0">
                <a:latin typeface="Century Gothic" panose="020B0502020202020204" pitchFamily="34" charset="0"/>
              </a:rPr>
              <a:t>One: 4:51 mins</a:t>
            </a:r>
          </a:p>
          <a:p>
            <a:endParaRPr lang="en-US" b="1" dirty="0">
              <a:latin typeface="Century Gothic" panose="020B0502020202020204" pitchFamily="34" charset="0"/>
            </a:endParaRPr>
          </a:p>
          <a:p>
            <a:pPr marL="0" lvl="0" indent="0">
              <a:buFont typeface="Arial" panose="020B0604020202020204" pitchFamily="34" charset="0"/>
              <a:buNone/>
            </a:pPr>
            <a:r>
              <a:rPr lang="en-US" b="1" dirty="0">
                <a:latin typeface="Century Gothic" panose="020B0502020202020204" pitchFamily="34" charset="0"/>
              </a:rPr>
              <a:t>Part A: </a:t>
            </a:r>
            <a:r>
              <a:rPr lang="en-US" b="0" dirty="0">
                <a:latin typeface="Century Gothic" panose="020B0502020202020204" pitchFamily="34" charset="0"/>
              </a:rPr>
              <a:t>Check your Inbox for New Mail:  		0:00-2.24 mins	 	</a:t>
            </a:r>
            <a:r>
              <a:rPr lang="en-US" b="1" dirty="0">
                <a:latin typeface="Century Gothic" panose="020B0502020202020204" pitchFamily="34" charset="0"/>
              </a:rPr>
              <a:t>[2.24 mins]</a:t>
            </a:r>
          </a:p>
          <a:p>
            <a:pPr marL="0" lvl="0" indent="0">
              <a:buFont typeface="Arial" panose="020B0604020202020204" pitchFamily="34" charset="0"/>
              <a:buNone/>
            </a:pPr>
            <a:r>
              <a:rPr lang="en-US" b="1" dirty="0">
                <a:latin typeface="Century Gothic" panose="020B0502020202020204" pitchFamily="34" charset="0"/>
              </a:rPr>
              <a:t>Part B: </a:t>
            </a:r>
            <a:r>
              <a:rPr lang="en-US" b="0" dirty="0">
                <a:latin typeface="Century Gothic" panose="020B0502020202020204" pitchFamily="34" charset="0"/>
              </a:rPr>
              <a:t>Write and Send an Email to One Person: 	2.24-4:51 mins/ END  	</a:t>
            </a:r>
            <a:r>
              <a:rPr lang="en-US" b="1" dirty="0">
                <a:latin typeface="Century Gothic" panose="020B0502020202020204" pitchFamily="34" charset="0"/>
              </a:rPr>
              <a:t>[2.27 mins]</a:t>
            </a:r>
          </a:p>
          <a:p>
            <a:endParaRPr lang="en-US" dirty="0">
              <a:latin typeface="Century Gothic" panose="020B0502020202020204" pitchFamily="34" charset="0"/>
            </a:endParaRPr>
          </a:p>
          <a:p>
            <a:endParaRPr lang="en-CA" dirty="0">
              <a:latin typeface="Century Gothic" panose="020B0502020202020204" pitchFamily="34" charset="0"/>
            </a:endParaRPr>
          </a:p>
          <a:p>
            <a:pPr marL="0" lvl="0" indent="0" algn="l" rtl="0">
              <a:spcBef>
                <a:spcPts val="0"/>
              </a:spcBef>
              <a:spcAft>
                <a:spcPts val="0"/>
              </a:spcAft>
              <a:buNone/>
            </a:pPr>
            <a:r>
              <a:rPr lang="en-CA" dirty="0">
                <a:latin typeface="Century Gothic" panose="020B0502020202020204" pitchFamily="34" charset="0"/>
              </a:rPr>
              <a:t>For a list of the discrete skills in each section listed above, see slide 3 “Skills Reviewed in this Lesson” </a:t>
            </a:r>
          </a:p>
          <a:p>
            <a:pPr marL="0" lvl="0" indent="0" algn="l" rtl="0">
              <a:spcBef>
                <a:spcPts val="0"/>
              </a:spcBef>
              <a:spcAft>
                <a:spcPts val="0"/>
              </a:spcAft>
              <a:buNone/>
            </a:pPr>
            <a:endParaRPr lang="en-US"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5</a:t>
            </a:fld>
            <a:endParaRPr lang="en-US" dirty="0"/>
          </a:p>
        </p:txBody>
      </p:sp>
    </p:spTree>
    <p:extLst>
      <p:ext uri="{BB962C8B-B14F-4D97-AF65-F5344CB8AC3E}">
        <p14:creationId xmlns:p14="http://schemas.microsoft.com/office/powerpoint/2010/main" val="1755067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b="1" dirty="0">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CA" dirty="0">
              <a:latin typeface="Century Gothic" panose="020B0502020202020204" pitchFamily="34" charset="0"/>
            </a:endParaRPr>
          </a:p>
          <a:p>
            <a:r>
              <a:rPr lang="en-US" b="1" dirty="0">
                <a:highlight>
                  <a:srgbClr val="FFFF00"/>
                </a:highlight>
                <a:latin typeface="Century Gothic" panose="020B0502020202020204" pitchFamily="34" charset="0"/>
              </a:rPr>
              <a:t>Total Video length: Part Two</a:t>
            </a:r>
            <a:r>
              <a:rPr lang="en-US" b="1" dirty="0">
                <a:latin typeface="Century Gothic" panose="020B0502020202020204" pitchFamily="34" charset="0"/>
              </a:rPr>
              <a:t>: 5:27 mins</a:t>
            </a:r>
          </a:p>
          <a:p>
            <a:pPr marL="228600" lvl="0" indent="-228600">
              <a:buFont typeface="+mj-lt"/>
              <a:buAutoNum type="alphaUcPeriod"/>
              <a:defRPr/>
            </a:pPr>
            <a:r>
              <a:rPr lang="en-US" dirty="0">
                <a:latin typeface="Century Gothic" panose="020B0502020202020204" pitchFamily="34" charset="0"/>
              </a:rPr>
              <a:t>Write and Send an Email to More than One Person: Use “To”: 0:00-2:17 mins	</a:t>
            </a:r>
            <a:r>
              <a:rPr lang="en-US" b="1" dirty="0">
                <a:latin typeface="Century Gothic" panose="020B0502020202020204" pitchFamily="34" charset="0"/>
              </a:rPr>
              <a:t>[2:17 mins]</a:t>
            </a:r>
          </a:p>
          <a:p>
            <a:pPr marL="228600" marR="0" lvl="0" indent="-228600" algn="l" defTabSz="914400" rtl="0" eaLnBrk="1" fontAlgn="auto" latinLnBrk="0" hangingPunct="1">
              <a:lnSpc>
                <a:spcPct val="100000"/>
              </a:lnSpc>
              <a:spcBef>
                <a:spcPts val="0"/>
              </a:spcBef>
              <a:spcAft>
                <a:spcPts val="0"/>
              </a:spcAft>
              <a:buClrTx/>
              <a:buSzTx/>
              <a:buFont typeface="+mj-lt"/>
              <a:buAutoNum type="alphaUcPeriod"/>
              <a:tabLst/>
              <a:defRPr/>
            </a:pPr>
            <a:r>
              <a:rPr lang="en-US" dirty="0">
                <a:latin typeface="Century Gothic" panose="020B0502020202020204" pitchFamily="34" charset="0"/>
              </a:rPr>
              <a:t>Write and Send an Email to More than One Person: Use “Cc”: 2:18-5:27 mins	</a:t>
            </a:r>
            <a:r>
              <a:rPr lang="en-US" b="1" dirty="0">
                <a:latin typeface="Century Gothic" panose="020B0502020202020204" pitchFamily="34" charset="0"/>
              </a:rPr>
              <a:t>[3:09 mins]</a:t>
            </a:r>
          </a:p>
          <a:p>
            <a:pPr marL="685800" lvl="1" indent="-228600">
              <a:buFont typeface="+mj-lt"/>
              <a:buAutoNum type="alphaUcPeriod"/>
              <a:defRPr/>
            </a:pPr>
            <a:endParaRPr lang="en-US" dirty="0">
              <a:latin typeface="Century Gothic" panose="020B0502020202020204" pitchFamily="34" charset="0"/>
            </a:endParaRPr>
          </a:p>
          <a:p>
            <a:endParaRPr lang="en-CA" dirty="0">
              <a:latin typeface="Century Gothic" panose="020B0502020202020204" pitchFamily="34" charset="0"/>
            </a:endParaRPr>
          </a:p>
          <a:p>
            <a:pPr marL="0" lvl="0" indent="0" algn="l" rtl="0">
              <a:spcBef>
                <a:spcPts val="0"/>
              </a:spcBef>
              <a:spcAft>
                <a:spcPts val="0"/>
              </a:spcAft>
              <a:buNone/>
            </a:pPr>
            <a:r>
              <a:rPr lang="en-CA" dirty="0">
                <a:latin typeface="Century Gothic" panose="020B0502020202020204" pitchFamily="34" charset="0"/>
              </a:rPr>
              <a:t>For a list of the discrete skills in each section listed above, see slide 3 “Skills Reviewed in this Lesson” </a:t>
            </a:r>
          </a:p>
          <a:p>
            <a:pPr marL="0" lvl="0" indent="0" algn="l" rtl="0">
              <a:spcBef>
                <a:spcPts val="0"/>
              </a:spcBef>
              <a:spcAft>
                <a:spcPts val="0"/>
              </a:spcAft>
              <a:buNone/>
            </a:pPr>
            <a:endParaRPr lang="en-US"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6</a:t>
            </a:fld>
            <a:endParaRPr lang="en-US" dirty="0"/>
          </a:p>
        </p:txBody>
      </p:sp>
    </p:spTree>
    <p:extLst>
      <p:ext uri="{BB962C8B-B14F-4D97-AF65-F5344CB8AC3E}">
        <p14:creationId xmlns:p14="http://schemas.microsoft.com/office/powerpoint/2010/main" val="3241899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b="1" dirty="0">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US" dirty="0">
              <a:latin typeface="Century Gothic" panose="020B0502020202020204" pitchFamily="34" charset="0"/>
            </a:endParaRPr>
          </a:p>
          <a:p>
            <a:pPr marL="0" indent="0">
              <a:buFont typeface="Arial" panose="020B0604020202020204" pitchFamily="34" charset="0"/>
              <a:buNone/>
            </a:pPr>
            <a:r>
              <a:rPr lang="en-US" b="1" dirty="0">
                <a:highlight>
                  <a:srgbClr val="FFFF00"/>
                </a:highlight>
                <a:latin typeface="Century Gothic" panose="020B0502020202020204" pitchFamily="34" charset="0"/>
              </a:rPr>
              <a:t>Total Video length</a:t>
            </a:r>
            <a:r>
              <a:rPr lang="en-US" b="0" dirty="0">
                <a:latin typeface="Century Gothic" panose="020B0502020202020204" pitchFamily="34" charset="0"/>
              </a:rPr>
              <a:t>: </a:t>
            </a:r>
            <a:r>
              <a:rPr lang="en-US" b="1" dirty="0">
                <a:latin typeface="Century Gothic" panose="020B0502020202020204" pitchFamily="34" charset="0"/>
              </a:rPr>
              <a:t>Part Three: 3:44 mins</a:t>
            </a:r>
          </a:p>
          <a:p>
            <a:pPr marL="0" indent="0">
              <a:buFont typeface="Arial" panose="020B0604020202020204" pitchFamily="34" charset="0"/>
              <a:buNone/>
            </a:pPr>
            <a:endParaRPr lang="en-US" b="1" dirty="0">
              <a:latin typeface="Century Gothic" panose="020B0502020202020204" pitchFamily="34" charset="0"/>
            </a:endParaRPr>
          </a:p>
          <a:p>
            <a:pPr marL="0" indent="0">
              <a:buFont typeface="Arial" panose="020B0604020202020204" pitchFamily="34" charset="0"/>
              <a:buNone/>
            </a:pPr>
            <a:r>
              <a:rPr lang="en-US" b="1" dirty="0">
                <a:latin typeface="Century Gothic" panose="020B0502020202020204" pitchFamily="34" charset="0"/>
              </a:rPr>
              <a:t>Part A</a:t>
            </a:r>
            <a:r>
              <a:rPr lang="en-US" b="0" dirty="0">
                <a:latin typeface="Century Gothic" panose="020B0502020202020204" pitchFamily="34" charset="0"/>
              </a:rPr>
              <a:t>: Reply: 		0:00-1:46mins 		</a:t>
            </a:r>
            <a:r>
              <a:rPr lang="en-US" b="1" dirty="0">
                <a:latin typeface="Century Gothic" panose="020B0502020202020204" pitchFamily="34" charset="0"/>
              </a:rPr>
              <a:t>[1:46 mins]</a:t>
            </a:r>
          </a:p>
          <a:p>
            <a:pPr marL="0" indent="0">
              <a:buFont typeface="Arial" panose="020B0604020202020204" pitchFamily="34" charset="0"/>
              <a:buNone/>
            </a:pPr>
            <a:r>
              <a:rPr lang="en-US" b="1" dirty="0">
                <a:latin typeface="Century Gothic" panose="020B0502020202020204" pitchFamily="34" charset="0"/>
              </a:rPr>
              <a:t>Part B:</a:t>
            </a:r>
            <a:r>
              <a:rPr lang="en-US" b="0" dirty="0">
                <a:latin typeface="Century Gothic" panose="020B0502020202020204" pitchFamily="34" charset="0"/>
              </a:rPr>
              <a:t> Reply All: 	1:47-3:44 mins 	</a:t>
            </a:r>
            <a:r>
              <a:rPr lang="en-US" b="1" dirty="0">
                <a:latin typeface="Century Gothic" panose="020B0502020202020204" pitchFamily="34" charset="0"/>
              </a:rPr>
              <a:t>[1:97 mins ] </a:t>
            </a:r>
          </a:p>
          <a:p>
            <a:endParaRPr lang="en-CA" dirty="0">
              <a:latin typeface="Century Gothic" panose="020B0502020202020204" pitchFamily="34" charset="0"/>
            </a:endParaRPr>
          </a:p>
          <a:p>
            <a:endParaRPr lang="en-CA" dirty="0">
              <a:latin typeface="Century Gothic" panose="020B0502020202020204" pitchFamily="34" charset="0"/>
            </a:endParaRPr>
          </a:p>
          <a:p>
            <a:pPr marL="0" lvl="0" indent="0" algn="l" rtl="0">
              <a:spcBef>
                <a:spcPts val="0"/>
              </a:spcBef>
              <a:spcAft>
                <a:spcPts val="0"/>
              </a:spcAft>
              <a:buNone/>
            </a:pPr>
            <a:r>
              <a:rPr lang="en-CA" dirty="0">
                <a:latin typeface="Century Gothic" panose="020B0502020202020204" pitchFamily="34" charset="0"/>
              </a:rPr>
              <a:t>For a list of the discrete skills in each section listed above, see slide 3 “Skills Reviewed in this Lesson” </a:t>
            </a:r>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7</a:t>
            </a:fld>
            <a:endParaRPr lang="en-US" dirty="0"/>
          </a:p>
        </p:txBody>
      </p:sp>
    </p:spTree>
    <p:extLst>
      <p:ext uri="{BB962C8B-B14F-4D97-AF65-F5344CB8AC3E}">
        <p14:creationId xmlns:p14="http://schemas.microsoft.com/office/powerpoint/2010/main" val="407794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b="1" dirty="0">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r>
              <a:rPr lang="en-CA" b="1" dirty="0">
                <a:latin typeface="Century Gothic" panose="020B0502020202020204" pitchFamily="34" charset="0"/>
              </a:rPr>
              <a:t>Forward an email</a:t>
            </a:r>
          </a:p>
          <a:p>
            <a:endParaRPr lang="en-CA" dirty="0">
              <a:latin typeface="Century Gothic" panose="020B0502020202020204" pitchFamily="34" charset="0"/>
            </a:endParaRPr>
          </a:p>
          <a:p>
            <a:r>
              <a:rPr lang="en-US" b="1" dirty="0">
                <a:highlight>
                  <a:srgbClr val="FFFF00"/>
                </a:highlight>
                <a:latin typeface="Century Gothic" panose="020B0502020202020204" pitchFamily="34" charset="0"/>
              </a:rPr>
              <a:t>Total Video length</a:t>
            </a:r>
            <a:r>
              <a:rPr lang="en-US" b="0" dirty="0">
                <a:latin typeface="Century Gothic" panose="020B0502020202020204" pitchFamily="34" charset="0"/>
              </a:rPr>
              <a:t>:</a:t>
            </a:r>
            <a:endParaRPr lang="en-US" b="1"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Part Four: </a:t>
            </a:r>
            <a:r>
              <a:rPr lang="en-US" b="0" dirty="0">
                <a:latin typeface="Century Gothic" panose="020B0502020202020204" pitchFamily="34" charset="0"/>
              </a:rPr>
              <a:t>Use Forward: 00:00-01:58 mins 	</a:t>
            </a:r>
            <a:r>
              <a:rPr lang="en-US" b="1" dirty="0">
                <a:latin typeface="Century Gothic" panose="020B0502020202020204" pitchFamily="34" charset="0"/>
              </a:rPr>
              <a:t>[1:58 mins]</a:t>
            </a:r>
          </a:p>
          <a:p>
            <a:endParaRPr lang="en-CA" dirty="0">
              <a:latin typeface="Century Gothic" panose="020B0502020202020204" pitchFamily="34" charset="0"/>
            </a:endParaRPr>
          </a:p>
          <a:p>
            <a:endParaRPr lang="en-CA" dirty="0">
              <a:latin typeface="Century Gothic" panose="020B0502020202020204" pitchFamily="34" charset="0"/>
            </a:endParaRPr>
          </a:p>
          <a:p>
            <a:pPr marL="0" lvl="0" indent="0" algn="l" rtl="0">
              <a:spcBef>
                <a:spcPts val="0"/>
              </a:spcBef>
              <a:spcAft>
                <a:spcPts val="0"/>
              </a:spcAft>
              <a:buNone/>
            </a:pPr>
            <a:r>
              <a:rPr lang="en-CA" dirty="0">
                <a:latin typeface="Century Gothic" panose="020B0502020202020204" pitchFamily="34" charset="0"/>
              </a:rPr>
              <a:t>For a list of the discrete skills in each section listed above, see slide 3 “Skills Reviewed in this Lesson” </a:t>
            </a:r>
          </a:p>
          <a:p>
            <a:pPr marL="0" lvl="0" indent="0" algn="l" rtl="0">
              <a:spcBef>
                <a:spcPts val="0"/>
              </a:spcBef>
              <a:spcAft>
                <a:spcPts val="0"/>
              </a:spcAft>
              <a:buNone/>
            </a:pPr>
            <a:endParaRPr lang="en-US"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8</a:t>
            </a:fld>
            <a:endParaRPr lang="en-US" dirty="0"/>
          </a:p>
        </p:txBody>
      </p:sp>
    </p:spTree>
    <p:extLst>
      <p:ext uri="{BB962C8B-B14F-4D97-AF65-F5344CB8AC3E}">
        <p14:creationId xmlns:p14="http://schemas.microsoft.com/office/powerpoint/2010/main" val="1821263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0" dirty="0">
              <a:highlight>
                <a:srgbClr val="FFFF00"/>
              </a:highlight>
              <a:latin typeface="Century Gothic" panose="020B0502020202020204" pitchFamily="34" charset="0"/>
            </a:endParaRPr>
          </a:p>
          <a:p>
            <a:r>
              <a:rPr lang="en-US" sz="1200" b="0" dirty="0">
                <a:latin typeface="Century Gothic" panose="020B0502020202020204" pitchFamily="34" charset="0"/>
              </a:rPr>
              <a:t>Information for the Tutor</a:t>
            </a:r>
          </a:p>
          <a:p>
            <a:pPr defTabSz="966612">
              <a:defRPr/>
            </a:pPr>
            <a:endParaRPr lang="en-US" dirty="0">
              <a:latin typeface="Century Gothic" panose="020B0502020202020204" pitchFamily="34" charset="0"/>
            </a:endParaRPr>
          </a:p>
          <a:p>
            <a:r>
              <a:rPr lang="en-US" dirty="0">
                <a:latin typeface="Century Gothic" panose="020B0502020202020204" pitchFamily="34" charset="0"/>
              </a:rPr>
              <a:t>According to the learner’s pace, do one part of the video lesson, check their understanding, and have the learner practice the skills. </a:t>
            </a:r>
          </a:p>
          <a:p>
            <a:r>
              <a:rPr lang="en-US" dirty="0">
                <a:latin typeface="Century Gothic" panose="020B0502020202020204" pitchFamily="34" charset="0"/>
              </a:rPr>
              <a:t>Then, let them show you they can do the skills (at least three times) before proceeding to the next part.</a:t>
            </a:r>
          </a:p>
          <a:p>
            <a:pPr defTabSz="966612">
              <a:defRPr/>
            </a:pPr>
            <a:endParaRPr lang="en-US" dirty="0">
              <a:latin typeface="Century Gothic" panose="020B0502020202020204" pitchFamily="34" charset="0"/>
            </a:endParaRPr>
          </a:p>
          <a:p>
            <a:pPr defTabSz="966612">
              <a:defRPr/>
            </a:pPr>
            <a:r>
              <a:rPr lang="en-US" dirty="0">
                <a:latin typeface="Century Gothic" panose="020B0502020202020204" pitchFamily="34" charset="0"/>
              </a:rPr>
              <a:t>Look for signs of learner fatigue. </a:t>
            </a:r>
          </a:p>
          <a:p>
            <a:pPr defTabSz="966612">
              <a:defRPr/>
            </a:pPr>
            <a:r>
              <a:rPr lang="en-US" dirty="0">
                <a:latin typeface="Century Gothic" panose="020B0502020202020204" pitchFamily="34" charset="0"/>
              </a:rPr>
              <a:t>Check in with learner after each part. </a:t>
            </a:r>
          </a:p>
          <a:p>
            <a:r>
              <a:rPr lang="en-US" b="1" dirty="0">
                <a:latin typeface="Century Gothic" panose="020B0502020202020204" pitchFamily="34" charset="0"/>
              </a:rPr>
              <a:t>Is the learner doing any of the following? : </a:t>
            </a:r>
          </a:p>
          <a:p>
            <a:pPr marL="181240" indent="-181240">
              <a:buFont typeface="Arial" panose="020B0604020202020204" pitchFamily="34" charset="0"/>
              <a:buChar char="•"/>
            </a:pPr>
            <a:r>
              <a:rPr lang="en-US" dirty="0">
                <a:latin typeface="Century Gothic" panose="020B0502020202020204" pitchFamily="34" charset="0"/>
              </a:rPr>
              <a:t>Expressing frustration </a:t>
            </a:r>
          </a:p>
          <a:p>
            <a:pPr marL="181240" indent="-181240">
              <a:buFont typeface="Arial" panose="020B0604020202020204" pitchFamily="34" charset="0"/>
              <a:buChar char="•"/>
            </a:pPr>
            <a:r>
              <a:rPr lang="en-US" dirty="0">
                <a:latin typeface="Century Gothic" panose="020B0502020202020204" pitchFamily="34" charset="0"/>
              </a:rPr>
              <a:t>Not asking questions, shutting down, not taking in what you are saying</a:t>
            </a:r>
          </a:p>
          <a:p>
            <a:pPr marL="181240" indent="-181240">
              <a:buFont typeface="Arial" panose="020B0604020202020204" pitchFamily="34" charset="0"/>
              <a:buChar char="•"/>
            </a:pPr>
            <a:r>
              <a:rPr lang="en-US" dirty="0">
                <a:latin typeface="Century Gothic" panose="020B0502020202020204" pitchFamily="34" charset="0"/>
              </a:rPr>
              <a:t>Seeming overwhelmed</a:t>
            </a:r>
          </a:p>
          <a:p>
            <a:pPr marL="181240" indent="-181240">
              <a:buFont typeface="Arial" panose="020B0604020202020204" pitchFamily="34" charset="0"/>
              <a:buChar char="•"/>
            </a:pPr>
            <a:r>
              <a:rPr lang="en-US" dirty="0">
                <a:latin typeface="Century Gothic" panose="020B0502020202020204" pitchFamily="34" charset="0"/>
              </a:rPr>
              <a:t>Saying, “Are we done yet?” etc. </a:t>
            </a:r>
          </a:p>
          <a:p>
            <a:pPr marL="181240" indent="-181240">
              <a:buFont typeface="Arial" panose="020B0604020202020204" pitchFamily="34" charset="0"/>
              <a:buChar char="•"/>
            </a:pPr>
            <a:r>
              <a:rPr lang="en-US" dirty="0">
                <a:latin typeface="Century Gothic" panose="020B0502020202020204" pitchFamily="34" charset="0"/>
              </a:rPr>
              <a:t>Lots of yawning etc. </a:t>
            </a:r>
          </a:p>
          <a:p>
            <a:r>
              <a:rPr lang="en-US" dirty="0">
                <a:latin typeface="Century Gothic" panose="020B0502020202020204" pitchFamily="34" charset="0"/>
              </a:rPr>
              <a:t>These are clues that it is time to stop the session and resume another day. </a:t>
            </a: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9</a:t>
            </a:fld>
            <a:endParaRPr lang="en-US" dirty="0"/>
          </a:p>
        </p:txBody>
      </p:sp>
    </p:spTree>
    <p:extLst>
      <p:ext uri="{BB962C8B-B14F-4D97-AF65-F5344CB8AC3E}">
        <p14:creationId xmlns:p14="http://schemas.microsoft.com/office/powerpoint/2010/main" val="2208987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B4335-7512-8E4D-A34B-983AB1D3B1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CA7AE3-BBF2-3340-92C2-2DE5E0C02B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D354D5-AC41-D640-9EB6-18773B7E4CFE}"/>
              </a:ext>
            </a:extLst>
          </p:cNvPr>
          <p:cNvSpPr>
            <a:spLocks noGrp="1"/>
          </p:cNvSpPr>
          <p:nvPr>
            <p:ph type="dt" sz="half" idx="10"/>
          </p:nvPr>
        </p:nvSpPr>
        <p:spPr/>
        <p:txBody>
          <a:bodyPr/>
          <a:lstStyle/>
          <a:p>
            <a:fld id="{6CA23206-54AF-CF4C-AAF8-2C7B307FEA22}" type="datetimeFigureOut">
              <a:rPr lang="en-US" smtClean="0"/>
              <a:t>6/13/2022</a:t>
            </a:fld>
            <a:endParaRPr lang="en-US" dirty="0"/>
          </a:p>
        </p:txBody>
      </p:sp>
      <p:sp>
        <p:nvSpPr>
          <p:cNvPr id="5" name="Footer Placeholder 4">
            <a:extLst>
              <a:ext uri="{FF2B5EF4-FFF2-40B4-BE49-F238E27FC236}">
                <a16:creationId xmlns:a16="http://schemas.microsoft.com/office/drawing/2014/main" id="{ECC7F920-760E-9C45-871D-DF1C24B319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EF1861-BCDB-6941-9267-9ACABA9795BB}"/>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8978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B26F-33B1-1F45-8A88-680C09FEAE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6479A4-D01C-FB46-82A3-CB28AE5083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B45C5-6A3A-8341-AD31-8F3DE7CC2D2E}"/>
              </a:ext>
            </a:extLst>
          </p:cNvPr>
          <p:cNvSpPr>
            <a:spLocks noGrp="1"/>
          </p:cNvSpPr>
          <p:nvPr>
            <p:ph type="dt" sz="half" idx="10"/>
          </p:nvPr>
        </p:nvSpPr>
        <p:spPr/>
        <p:txBody>
          <a:bodyPr/>
          <a:lstStyle/>
          <a:p>
            <a:fld id="{6CA23206-54AF-CF4C-AAF8-2C7B307FEA22}" type="datetimeFigureOut">
              <a:rPr lang="en-US" smtClean="0"/>
              <a:t>6/13/2022</a:t>
            </a:fld>
            <a:endParaRPr lang="en-US" dirty="0"/>
          </a:p>
        </p:txBody>
      </p:sp>
      <p:sp>
        <p:nvSpPr>
          <p:cNvPr id="5" name="Footer Placeholder 4">
            <a:extLst>
              <a:ext uri="{FF2B5EF4-FFF2-40B4-BE49-F238E27FC236}">
                <a16:creationId xmlns:a16="http://schemas.microsoft.com/office/drawing/2014/main" id="{2CF98A78-2F01-584A-AFFD-7C549D93A2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3B55BB-AFC9-8C44-B327-19DB559D1442}"/>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19928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E3330D-34D1-4F49-9A29-2EBBEC6466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26C956-9044-4E48-A427-CF07691B32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4D212-956E-2146-A6C7-87B8CE6E0CB2}"/>
              </a:ext>
            </a:extLst>
          </p:cNvPr>
          <p:cNvSpPr>
            <a:spLocks noGrp="1"/>
          </p:cNvSpPr>
          <p:nvPr>
            <p:ph type="dt" sz="half" idx="10"/>
          </p:nvPr>
        </p:nvSpPr>
        <p:spPr/>
        <p:txBody>
          <a:bodyPr/>
          <a:lstStyle/>
          <a:p>
            <a:fld id="{6CA23206-54AF-CF4C-AAF8-2C7B307FEA22}" type="datetimeFigureOut">
              <a:rPr lang="en-US" smtClean="0"/>
              <a:t>6/13/2022</a:t>
            </a:fld>
            <a:endParaRPr lang="en-US" dirty="0"/>
          </a:p>
        </p:txBody>
      </p:sp>
      <p:sp>
        <p:nvSpPr>
          <p:cNvPr id="5" name="Footer Placeholder 4">
            <a:extLst>
              <a:ext uri="{FF2B5EF4-FFF2-40B4-BE49-F238E27FC236}">
                <a16:creationId xmlns:a16="http://schemas.microsoft.com/office/drawing/2014/main" id="{EA856656-388C-2A4A-9E2E-48D68E47C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9D97E4-FAFB-9346-A5F0-C1CC6524B0C4}"/>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651218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7870" y="581613"/>
            <a:ext cx="1024130" cy="478537"/>
          </a:xfrm>
          <a:prstGeom prst="rect">
            <a:avLst/>
          </a:prstGeom>
        </p:spPr>
      </p:pic>
      <p:sp>
        <p:nvSpPr>
          <p:cNvPr id="11" name="Title 10">
            <a:extLst>
              <a:ext uri="{FF2B5EF4-FFF2-40B4-BE49-F238E27FC236}">
                <a16:creationId xmlns:a16="http://schemas.microsoft.com/office/drawing/2014/main" id="{9AF8F468-A464-3442-8CF2-A790F04FF7E9}"/>
              </a:ext>
            </a:extLst>
          </p:cNvPr>
          <p:cNvSpPr>
            <a:spLocks noGrp="1"/>
          </p:cNvSpPr>
          <p:nvPr>
            <p:ph type="title" hasCustomPrompt="1"/>
          </p:nvPr>
        </p:nvSpPr>
        <p:spPr>
          <a:xfrm>
            <a:off x="1200150" y="1196975"/>
            <a:ext cx="9796182" cy="719857"/>
          </a:xfrm>
          <a:prstGeom prst="rect">
            <a:avLst/>
          </a:prstGeom>
        </p:spPr>
        <p:txBody>
          <a:bodyPr/>
          <a:lstStyle>
            <a:lvl1pPr algn="ctr">
              <a:defRPr sz="5400" b="1">
                <a:solidFill>
                  <a:srgbClr val="B10937"/>
                </a:solidFill>
                <a:latin typeface="Melbourne" panose="02000000000000000000" pitchFamily="2" charset="0"/>
              </a:defRPr>
            </a:lvl1pPr>
          </a:lstStyle>
          <a:p>
            <a:r>
              <a:rPr lang="en-US"/>
              <a:t>CLICK TO EDIT TITLE</a:t>
            </a:r>
          </a:p>
        </p:txBody>
      </p:sp>
      <p:pic>
        <p:nvPicPr>
          <p:cNvPr id="3" name="Picture 2">
            <a:extLst>
              <a:ext uri="{FF2B5EF4-FFF2-40B4-BE49-F238E27FC236}">
                <a16:creationId xmlns:a16="http://schemas.microsoft.com/office/drawing/2014/main" id="{2F36A60D-06E4-314B-8502-5D16B1132EF2}"/>
              </a:ext>
            </a:extLst>
          </p:cNvPr>
          <p:cNvPicPr>
            <a:picLocks noChangeAspect="1"/>
          </p:cNvPicPr>
          <p:nvPr userDrawn="1"/>
        </p:nvPicPr>
        <p:blipFill>
          <a:blip r:embed="rId3"/>
          <a:stretch>
            <a:fillRect/>
          </a:stretch>
        </p:blipFill>
        <p:spPr>
          <a:xfrm>
            <a:off x="0" y="5851304"/>
            <a:ext cx="1286297" cy="567662"/>
          </a:xfrm>
          <a:prstGeom prst="rect">
            <a:avLst/>
          </a:prstGeom>
        </p:spPr>
      </p:pic>
    </p:spTree>
    <p:extLst>
      <p:ext uri="{BB962C8B-B14F-4D97-AF65-F5344CB8AC3E}">
        <p14:creationId xmlns:p14="http://schemas.microsoft.com/office/powerpoint/2010/main" val="218181131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6579E-4826-7640-B544-AECEFE9ADC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52C51A-2B31-5B4B-8D35-8B23A11543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EC836-D2AA-9649-9707-4A69E82EA246}"/>
              </a:ext>
            </a:extLst>
          </p:cNvPr>
          <p:cNvSpPr>
            <a:spLocks noGrp="1"/>
          </p:cNvSpPr>
          <p:nvPr>
            <p:ph type="dt" sz="half" idx="10"/>
          </p:nvPr>
        </p:nvSpPr>
        <p:spPr/>
        <p:txBody>
          <a:bodyPr/>
          <a:lstStyle/>
          <a:p>
            <a:fld id="{6CA23206-54AF-CF4C-AAF8-2C7B307FEA22}" type="datetimeFigureOut">
              <a:rPr lang="en-US" smtClean="0"/>
              <a:t>6/13/2022</a:t>
            </a:fld>
            <a:endParaRPr lang="en-US" dirty="0"/>
          </a:p>
        </p:txBody>
      </p:sp>
      <p:sp>
        <p:nvSpPr>
          <p:cNvPr id="5" name="Footer Placeholder 4">
            <a:extLst>
              <a:ext uri="{FF2B5EF4-FFF2-40B4-BE49-F238E27FC236}">
                <a16:creationId xmlns:a16="http://schemas.microsoft.com/office/drawing/2014/main" id="{3228166A-920C-C64A-8070-A22AA97BA5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C8BF7F-6134-F047-B99D-63FFA04B4519}"/>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38791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FE4B-A3A9-5744-BD2E-B4289B26A8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41318D-A864-AF4C-886E-F3CFBAF6D0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723FBE-C2E5-8945-9189-D77E8F6E485A}"/>
              </a:ext>
            </a:extLst>
          </p:cNvPr>
          <p:cNvSpPr>
            <a:spLocks noGrp="1"/>
          </p:cNvSpPr>
          <p:nvPr>
            <p:ph type="dt" sz="half" idx="10"/>
          </p:nvPr>
        </p:nvSpPr>
        <p:spPr/>
        <p:txBody>
          <a:bodyPr/>
          <a:lstStyle/>
          <a:p>
            <a:fld id="{6CA23206-54AF-CF4C-AAF8-2C7B307FEA22}" type="datetimeFigureOut">
              <a:rPr lang="en-US" smtClean="0"/>
              <a:t>6/13/2022</a:t>
            </a:fld>
            <a:endParaRPr lang="en-US" dirty="0"/>
          </a:p>
        </p:txBody>
      </p:sp>
      <p:sp>
        <p:nvSpPr>
          <p:cNvPr id="5" name="Footer Placeholder 4">
            <a:extLst>
              <a:ext uri="{FF2B5EF4-FFF2-40B4-BE49-F238E27FC236}">
                <a16:creationId xmlns:a16="http://schemas.microsoft.com/office/drawing/2014/main" id="{DB89DFEC-D0F2-054D-9AD0-4426BEB60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0C2DEE-91C1-5148-A565-C89085F05CA8}"/>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9815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F560-4DEB-C340-8712-677B50631D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C9242B-932A-7C47-90D5-189A344628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AD10DC-A40F-984D-B2FF-3716183A5F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8060FD-C628-034F-B1CF-17A132018088}"/>
              </a:ext>
            </a:extLst>
          </p:cNvPr>
          <p:cNvSpPr>
            <a:spLocks noGrp="1"/>
          </p:cNvSpPr>
          <p:nvPr>
            <p:ph type="dt" sz="half" idx="10"/>
          </p:nvPr>
        </p:nvSpPr>
        <p:spPr/>
        <p:txBody>
          <a:bodyPr/>
          <a:lstStyle/>
          <a:p>
            <a:fld id="{6CA23206-54AF-CF4C-AAF8-2C7B307FEA22}" type="datetimeFigureOut">
              <a:rPr lang="en-US" smtClean="0"/>
              <a:t>6/13/2022</a:t>
            </a:fld>
            <a:endParaRPr lang="en-US" dirty="0"/>
          </a:p>
        </p:txBody>
      </p:sp>
      <p:sp>
        <p:nvSpPr>
          <p:cNvPr id="6" name="Footer Placeholder 5">
            <a:extLst>
              <a:ext uri="{FF2B5EF4-FFF2-40B4-BE49-F238E27FC236}">
                <a16:creationId xmlns:a16="http://schemas.microsoft.com/office/drawing/2014/main" id="{AEB781B0-73A1-3E40-80A6-F5F9062D6B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8683D9-DF13-4745-AB07-D6DCCD05A127}"/>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328616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BE96F-F269-F546-9243-4494DE8FCC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49DAEC-F154-6341-A7FB-B852CF8E32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6647A6-F65A-6246-9C48-3C8E0CCA8B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06761B-ED6E-264B-8996-42877FAB4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C6C43F-8F1B-EC4A-B8D8-8BC2B8C40B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C48B70-054E-1446-83B3-3CD8B61D73CA}"/>
              </a:ext>
            </a:extLst>
          </p:cNvPr>
          <p:cNvSpPr>
            <a:spLocks noGrp="1"/>
          </p:cNvSpPr>
          <p:nvPr>
            <p:ph type="dt" sz="half" idx="10"/>
          </p:nvPr>
        </p:nvSpPr>
        <p:spPr/>
        <p:txBody>
          <a:bodyPr/>
          <a:lstStyle/>
          <a:p>
            <a:fld id="{6CA23206-54AF-CF4C-AAF8-2C7B307FEA22}" type="datetimeFigureOut">
              <a:rPr lang="en-US" smtClean="0"/>
              <a:t>6/13/2022</a:t>
            </a:fld>
            <a:endParaRPr lang="en-US" dirty="0"/>
          </a:p>
        </p:txBody>
      </p:sp>
      <p:sp>
        <p:nvSpPr>
          <p:cNvPr id="8" name="Footer Placeholder 7">
            <a:extLst>
              <a:ext uri="{FF2B5EF4-FFF2-40B4-BE49-F238E27FC236}">
                <a16:creationId xmlns:a16="http://schemas.microsoft.com/office/drawing/2014/main" id="{7880EFDE-27AD-B247-865B-7A68FC95D3A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7CB08C3-16E9-5B48-8F7D-2CD7216AA2FF}"/>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4283805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FD280-287F-F546-99E6-5D7E370C4C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D52A34-B6E5-6145-A5E2-E6B58EC8E15E}"/>
              </a:ext>
            </a:extLst>
          </p:cNvPr>
          <p:cNvSpPr>
            <a:spLocks noGrp="1"/>
          </p:cNvSpPr>
          <p:nvPr>
            <p:ph type="dt" sz="half" idx="10"/>
          </p:nvPr>
        </p:nvSpPr>
        <p:spPr/>
        <p:txBody>
          <a:bodyPr/>
          <a:lstStyle/>
          <a:p>
            <a:fld id="{6CA23206-54AF-CF4C-AAF8-2C7B307FEA22}" type="datetimeFigureOut">
              <a:rPr lang="en-US" smtClean="0"/>
              <a:t>6/13/2022</a:t>
            </a:fld>
            <a:endParaRPr lang="en-US" dirty="0"/>
          </a:p>
        </p:txBody>
      </p:sp>
      <p:sp>
        <p:nvSpPr>
          <p:cNvPr id="4" name="Footer Placeholder 3">
            <a:extLst>
              <a:ext uri="{FF2B5EF4-FFF2-40B4-BE49-F238E27FC236}">
                <a16:creationId xmlns:a16="http://schemas.microsoft.com/office/drawing/2014/main" id="{4D887C02-6659-174D-A0C8-9E4E5D7653B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61D476-88CD-994D-8423-8EBF526E898E}"/>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83876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F2D001-F5A4-304E-BCD0-C192C462CA15}"/>
              </a:ext>
            </a:extLst>
          </p:cNvPr>
          <p:cNvSpPr>
            <a:spLocks noGrp="1"/>
          </p:cNvSpPr>
          <p:nvPr>
            <p:ph type="dt" sz="half" idx="10"/>
          </p:nvPr>
        </p:nvSpPr>
        <p:spPr/>
        <p:txBody>
          <a:bodyPr/>
          <a:lstStyle/>
          <a:p>
            <a:fld id="{6CA23206-54AF-CF4C-AAF8-2C7B307FEA22}" type="datetimeFigureOut">
              <a:rPr lang="en-US" smtClean="0"/>
              <a:t>6/13/2022</a:t>
            </a:fld>
            <a:endParaRPr lang="en-US" dirty="0"/>
          </a:p>
        </p:txBody>
      </p:sp>
      <p:sp>
        <p:nvSpPr>
          <p:cNvPr id="3" name="Footer Placeholder 2">
            <a:extLst>
              <a:ext uri="{FF2B5EF4-FFF2-40B4-BE49-F238E27FC236}">
                <a16:creationId xmlns:a16="http://schemas.microsoft.com/office/drawing/2014/main" id="{8C7B35E0-8582-F245-8364-24925636033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4E63E6E-E21D-024D-9841-E32951C1216A}"/>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1215051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4076-B848-7849-A9A8-37991C57AF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A621F-20F0-894D-89D8-156CA081AE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2CE20E-D3F7-1643-8B87-46F43737A2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1F75FE-6746-DF4D-8393-971B5E9789C9}"/>
              </a:ext>
            </a:extLst>
          </p:cNvPr>
          <p:cNvSpPr>
            <a:spLocks noGrp="1"/>
          </p:cNvSpPr>
          <p:nvPr>
            <p:ph type="dt" sz="half" idx="10"/>
          </p:nvPr>
        </p:nvSpPr>
        <p:spPr/>
        <p:txBody>
          <a:bodyPr/>
          <a:lstStyle/>
          <a:p>
            <a:fld id="{6CA23206-54AF-CF4C-AAF8-2C7B307FEA22}" type="datetimeFigureOut">
              <a:rPr lang="en-US" smtClean="0"/>
              <a:t>6/13/2022</a:t>
            </a:fld>
            <a:endParaRPr lang="en-US" dirty="0"/>
          </a:p>
        </p:txBody>
      </p:sp>
      <p:sp>
        <p:nvSpPr>
          <p:cNvPr id="6" name="Footer Placeholder 5">
            <a:extLst>
              <a:ext uri="{FF2B5EF4-FFF2-40B4-BE49-F238E27FC236}">
                <a16:creationId xmlns:a16="http://schemas.microsoft.com/office/drawing/2014/main" id="{9F2E0326-DC1B-7D4B-B46E-6181C52FF9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167635-01AB-6144-B9CB-B44EB874E764}"/>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1328578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31799-35C2-1248-A604-4F74A95AF5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36875B-B08B-3140-A4DD-2E4F5EA357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519D889-65DB-5245-A58A-573814E76E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31CD58-8D50-864F-9E43-2E7C46667AEE}"/>
              </a:ext>
            </a:extLst>
          </p:cNvPr>
          <p:cNvSpPr>
            <a:spLocks noGrp="1"/>
          </p:cNvSpPr>
          <p:nvPr>
            <p:ph type="dt" sz="half" idx="10"/>
          </p:nvPr>
        </p:nvSpPr>
        <p:spPr/>
        <p:txBody>
          <a:bodyPr/>
          <a:lstStyle/>
          <a:p>
            <a:fld id="{6CA23206-54AF-CF4C-AAF8-2C7B307FEA22}" type="datetimeFigureOut">
              <a:rPr lang="en-US" smtClean="0"/>
              <a:t>6/13/2022</a:t>
            </a:fld>
            <a:endParaRPr lang="en-US" dirty="0"/>
          </a:p>
        </p:txBody>
      </p:sp>
      <p:sp>
        <p:nvSpPr>
          <p:cNvPr id="6" name="Footer Placeholder 5">
            <a:extLst>
              <a:ext uri="{FF2B5EF4-FFF2-40B4-BE49-F238E27FC236}">
                <a16:creationId xmlns:a16="http://schemas.microsoft.com/office/drawing/2014/main" id="{97A54542-93CE-0E4C-852C-52148664BC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1891D4-10C7-4041-B74B-BBFCD177DE28}"/>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89053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F42C47-BF3B-7246-97A6-70BBAD82D4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2B91ED-B141-4A41-8192-8CFEC2B7D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E3E4E7-AD3B-6246-B598-F433B0347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23206-54AF-CF4C-AAF8-2C7B307FEA22}" type="datetimeFigureOut">
              <a:rPr lang="en-US" smtClean="0"/>
              <a:t>6/13/2022</a:t>
            </a:fld>
            <a:endParaRPr lang="en-US" dirty="0"/>
          </a:p>
        </p:txBody>
      </p:sp>
      <p:sp>
        <p:nvSpPr>
          <p:cNvPr id="5" name="Footer Placeholder 4">
            <a:extLst>
              <a:ext uri="{FF2B5EF4-FFF2-40B4-BE49-F238E27FC236}">
                <a16:creationId xmlns:a16="http://schemas.microsoft.com/office/drawing/2014/main" id="{8711FE3D-2F12-7345-96A5-FECA2FDE28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C45F02D-7F1E-1841-965E-68BA65A00F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01198-F913-194D-B15C-4916AD4D7F1E}" type="slidenum">
              <a:rPr lang="en-US" smtClean="0"/>
              <a:t>‹#›</a:t>
            </a:fld>
            <a:endParaRPr lang="en-US" dirty="0"/>
          </a:p>
        </p:txBody>
      </p:sp>
    </p:spTree>
    <p:extLst>
      <p:ext uri="{BB962C8B-B14F-4D97-AF65-F5344CB8AC3E}">
        <p14:creationId xmlns:p14="http://schemas.microsoft.com/office/powerpoint/2010/main" val="4187480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hyperlink" Target="https://youtu.be/P3VDWoMIl3Q" TargetMode="Externa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hyperlink" Target="https://youtu.be/P3VDWoMIl3Q"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digital-literacy.issbc.org/for-teacher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14.sv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3.png"/><Relationship Id="rId7" Type="http://schemas.openxmlformats.org/officeDocument/2006/relationships/image" Target="../media/image14.sv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hyperlink" Target="https://youtu.be/bTiz3WQkB-k"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sv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3.png"/><Relationship Id="rId7" Type="http://schemas.openxmlformats.org/officeDocument/2006/relationships/image" Target="../media/image14.sv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hyperlink" Target="https://youtu.be/bTiz3WQkB-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sv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0.png"/><Relationship Id="rId4" Type="http://schemas.openxmlformats.org/officeDocument/2006/relationships/hyperlink" Target="https://youtu.be/bkmHXTHh75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sv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0.png"/><Relationship Id="rId4" Type="http://schemas.openxmlformats.org/officeDocument/2006/relationships/hyperlink" Target="https://youtu.be/bkmHXTHh75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sv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0.png"/><Relationship Id="rId10" Type="http://schemas.openxmlformats.org/officeDocument/2006/relationships/image" Target="../media/image17.svg"/><Relationship Id="rId4" Type="http://schemas.openxmlformats.org/officeDocument/2006/relationships/hyperlink" Target="https://youtu.be/2lHLVccyZIo" TargetMode="External"/><Relationship Id="rId9"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3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1ED96-4F67-A847-80FE-CB0D506D1B4A}"/>
              </a:ext>
            </a:extLst>
          </p:cNvPr>
          <p:cNvSpPr>
            <a:spLocks noGrp="1"/>
          </p:cNvSpPr>
          <p:nvPr>
            <p:ph type="title"/>
          </p:nvPr>
        </p:nvSpPr>
        <p:spPr>
          <a:xfrm>
            <a:off x="10342484" y="1043882"/>
            <a:ext cx="1849515" cy="614732"/>
          </a:xfrm>
        </p:spPr>
        <p:txBody>
          <a:bodyPr>
            <a:noAutofit/>
          </a:bodyPr>
          <a:lstStyle/>
          <a:p>
            <a:r>
              <a:rPr lang="en-US" sz="2400" dirty="0"/>
              <a:t>Employment</a:t>
            </a:r>
            <a:endParaRPr lang="en-US" sz="2000" dirty="0"/>
          </a:p>
        </p:txBody>
      </p:sp>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3679"/>
            <a:ext cx="2529971" cy="1196975"/>
          </a:xfrm>
          <a:prstGeom prst="rect">
            <a:avLst/>
          </a:prstGeom>
        </p:spPr>
      </p:pic>
      <p:sp>
        <p:nvSpPr>
          <p:cNvPr id="191" name="Footer Text">
            <a:extLst>
              <a:ext uri="{FF2B5EF4-FFF2-40B4-BE49-F238E27FC236}">
                <a16:creationId xmlns:a16="http://schemas.microsoft.com/office/drawing/2014/main" id="{7DD0F2F9-59C6-4FA7-9B2E-B15041C37F43}"/>
              </a:ext>
            </a:extLst>
          </p:cNvPr>
          <p:cNvSpPr txBox="1"/>
          <p:nvPr/>
        </p:nvSpPr>
        <p:spPr>
          <a:xfrm>
            <a:off x="2178837" y="2640409"/>
            <a:ext cx="8286462" cy="1661993"/>
          </a:xfrm>
          <a:prstGeom prst="rect">
            <a:avLst/>
          </a:prstGeom>
          <a:noFill/>
        </p:spPr>
        <p:txBody>
          <a:bodyPr wrap="square" lIns="0" tIns="0" rIns="0" bIns="0" rtlCol="0">
            <a:spAutoFit/>
          </a:bodyPr>
          <a:lstStyle/>
          <a:p>
            <a:pPr algn="ctr"/>
            <a:r>
              <a:rPr lang="en-US" sz="5400" b="1" dirty="0">
                <a:solidFill>
                  <a:schemeClr val="tx1">
                    <a:lumMod val="75000"/>
                    <a:lumOff val="25000"/>
                  </a:schemeClr>
                </a:solidFill>
                <a:cs typeface="Arial" panose="020B0604020202020204" pitchFamily="34" charset="0"/>
              </a:rPr>
              <a:t>Email Skills-Gmail</a:t>
            </a:r>
          </a:p>
          <a:p>
            <a:pPr algn="ctr"/>
            <a:r>
              <a:rPr lang="en-US" sz="5400" b="1" dirty="0">
                <a:solidFill>
                  <a:schemeClr val="tx1">
                    <a:lumMod val="75000"/>
                    <a:lumOff val="25000"/>
                  </a:schemeClr>
                </a:solidFill>
                <a:cs typeface="Arial" panose="020B0604020202020204" pitchFamily="34" charset="0"/>
              </a:rPr>
              <a:t>Part One</a:t>
            </a:r>
          </a:p>
        </p:txBody>
      </p:sp>
      <p:sp>
        <p:nvSpPr>
          <p:cNvPr id="4" name="TextBox 3">
            <a:extLst>
              <a:ext uri="{FF2B5EF4-FFF2-40B4-BE49-F238E27FC236}">
                <a16:creationId xmlns:a16="http://schemas.microsoft.com/office/drawing/2014/main" id="{5D97CC0E-3B5F-4FEE-8E38-759ADCFAC239}"/>
              </a:ext>
            </a:extLst>
          </p:cNvPr>
          <p:cNvSpPr txBox="1"/>
          <p:nvPr/>
        </p:nvSpPr>
        <p:spPr>
          <a:xfrm>
            <a:off x="3799790" y="158377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12" name="Picture 11" descr="Gmail Logo">
            <a:extLst>
              <a:ext uri="{FF2B5EF4-FFF2-40B4-BE49-F238E27FC236}">
                <a16:creationId xmlns:a16="http://schemas.microsoft.com/office/drawing/2014/main" id="{51C63A73-1839-BA48-81CB-3DE542FA8632}"/>
              </a:ext>
            </a:extLst>
          </p:cNvPr>
          <p:cNvPicPr>
            <a:picLocks noChangeAspect="1"/>
          </p:cNvPicPr>
          <p:nvPr/>
        </p:nvPicPr>
        <p:blipFill>
          <a:blip r:embed="rId4"/>
          <a:stretch>
            <a:fillRect/>
          </a:stretch>
        </p:blipFill>
        <p:spPr>
          <a:xfrm>
            <a:off x="5291451" y="4514228"/>
            <a:ext cx="1734546" cy="1440000"/>
          </a:xfrm>
          <a:prstGeom prst="rect">
            <a:avLst/>
          </a:prstGeom>
          <a:ln w="28575">
            <a:solidFill>
              <a:schemeClr val="tx1"/>
            </a:solidFill>
          </a:ln>
        </p:spPr>
      </p:pic>
    </p:spTree>
    <p:extLst>
      <p:ext uri="{BB962C8B-B14F-4D97-AF65-F5344CB8AC3E}">
        <p14:creationId xmlns:p14="http://schemas.microsoft.com/office/powerpoint/2010/main" val="2507324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31470"/>
            <a:ext cx="2533828" cy="1198800"/>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425406"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Set Up and Preparation</a:t>
            </a:r>
          </a:p>
        </p:txBody>
      </p:sp>
      <p:sp>
        <p:nvSpPr>
          <p:cNvPr id="5" name="TextBox 4">
            <a:extLst>
              <a:ext uri="{FF2B5EF4-FFF2-40B4-BE49-F238E27FC236}">
                <a16:creationId xmlns:a16="http://schemas.microsoft.com/office/drawing/2014/main" id="{DBE74DE8-A880-4DA4-99F7-57E57C8F9E68}"/>
              </a:ext>
            </a:extLst>
          </p:cNvPr>
          <p:cNvSpPr txBox="1"/>
          <p:nvPr/>
        </p:nvSpPr>
        <p:spPr>
          <a:xfrm>
            <a:off x="2529970" y="2108520"/>
            <a:ext cx="8664055" cy="769441"/>
          </a:xfrm>
          <a:prstGeom prst="rect">
            <a:avLst/>
          </a:prstGeom>
          <a:noFill/>
        </p:spPr>
        <p:txBody>
          <a:bodyPr wrap="square" lIns="91440" tIns="45720" rIns="91440" bIns="45720" anchor="t">
            <a:spAutoFit/>
          </a:bodyPr>
          <a:lstStyle/>
          <a:p>
            <a:pPr marR="0" lvl="0" algn="ctr" defTabSz="914400" rtl="0" eaLnBrk="1" fontAlgn="auto" latinLnBrk="0" hangingPunct="1">
              <a:lnSpc>
                <a:spcPct val="100000"/>
              </a:lnSpc>
              <a:spcBef>
                <a:spcPts val="0"/>
              </a:spcBef>
              <a:spcAft>
                <a:spcPts val="0"/>
              </a:spcAft>
              <a:buClrTx/>
              <a:buSzTx/>
              <a:tabLst/>
              <a:defRPr/>
            </a:pPr>
            <a:r>
              <a:rPr lang="en-US" sz="4400" dirty="0"/>
              <a:t>Before In-Person Tutoring</a:t>
            </a:r>
            <a:endParaRPr lang="en-US" dirty="0"/>
          </a:p>
        </p:txBody>
      </p:sp>
      <p:sp>
        <p:nvSpPr>
          <p:cNvPr id="6" name="TextBox 5">
            <a:extLst>
              <a:ext uri="{FF2B5EF4-FFF2-40B4-BE49-F238E27FC236}">
                <a16:creationId xmlns:a16="http://schemas.microsoft.com/office/drawing/2014/main" id="{8EBA329E-4B67-4013-9F1E-AA98BD180BB6}"/>
              </a:ext>
            </a:extLst>
          </p:cNvPr>
          <p:cNvSpPr txBox="1"/>
          <p:nvPr/>
        </p:nvSpPr>
        <p:spPr>
          <a:xfrm>
            <a:off x="4289628" y="1523745"/>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9" name="Picture 8">
            <a:extLst>
              <a:ext uri="{FF2B5EF4-FFF2-40B4-BE49-F238E27FC236}">
                <a16:creationId xmlns:a16="http://schemas.microsoft.com/office/drawing/2014/main" id="{3E70419B-9F8A-4E17-A0C2-334A44C07B5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68794" y="3012722"/>
            <a:ext cx="5028823" cy="3352213"/>
          </a:xfrm>
          <a:prstGeom prst="rect">
            <a:avLst/>
          </a:prstGeom>
        </p:spPr>
      </p:pic>
    </p:spTree>
    <p:extLst>
      <p:ext uri="{BB962C8B-B14F-4D97-AF65-F5344CB8AC3E}">
        <p14:creationId xmlns:p14="http://schemas.microsoft.com/office/powerpoint/2010/main" val="305610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76415" y="533299"/>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Checklist</a:t>
            </a:r>
          </a:p>
        </p:txBody>
      </p:sp>
      <p:sp>
        <p:nvSpPr>
          <p:cNvPr id="6" name="TextBox 5">
            <a:extLst>
              <a:ext uri="{FF2B5EF4-FFF2-40B4-BE49-F238E27FC236}">
                <a16:creationId xmlns:a16="http://schemas.microsoft.com/office/drawing/2014/main" id="{D75CDDD5-5E3A-4A64-9C9B-9929EA5130AB}"/>
              </a:ext>
            </a:extLst>
          </p:cNvPr>
          <p:cNvSpPr txBox="1"/>
          <p:nvPr/>
        </p:nvSpPr>
        <p:spPr>
          <a:xfrm>
            <a:off x="2529971" y="2619138"/>
            <a:ext cx="8008490" cy="76944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4400" dirty="0"/>
              <a:t>During In-Person Tutoring</a:t>
            </a:r>
          </a:p>
        </p:txBody>
      </p:sp>
      <p:sp>
        <p:nvSpPr>
          <p:cNvPr id="7" name="TextBox 6">
            <a:extLst>
              <a:ext uri="{FF2B5EF4-FFF2-40B4-BE49-F238E27FC236}">
                <a16:creationId xmlns:a16="http://schemas.microsoft.com/office/drawing/2014/main" id="{EDFC2664-9DA0-4925-A431-C898EB6D1EE8}"/>
              </a:ext>
            </a:extLst>
          </p:cNvPr>
          <p:cNvSpPr txBox="1"/>
          <p:nvPr/>
        </p:nvSpPr>
        <p:spPr>
          <a:xfrm>
            <a:off x="4140638" y="1858862"/>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3" name="Picture 2" descr="Tutor demonstrating to a learner a how to do a digital skill on a computer.&#10;&#10;">
            <a:extLst>
              <a:ext uri="{FF2B5EF4-FFF2-40B4-BE49-F238E27FC236}">
                <a16:creationId xmlns:a16="http://schemas.microsoft.com/office/drawing/2014/main" id="{ED2F4DB2-B271-4D6A-A3F8-E2972021714E}"/>
              </a:ext>
            </a:extLst>
          </p:cNvPr>
          <p:cNvPicPr>
            <a:picLocks noChangeAspect="1"/>
          </p:cNvPicPr>
          <p:nvPr/>
        </p:nvPicPr>
        <p:blipFill>
          <a:blip r:embed="rId4"/>
          <a:stretch>
            <a:fillRect/>
          </a:stretch>
        </p:blipFill>
        <p:spPr>
          <a:xfrm>
            <a:off x="3784088" y="3429000"/>
            <a:ext cx="5500255" cy="3074516"/>
          </a:xfrm>
          <a:prstGeom prst="rect">
            <a:avLst/>
          </a:prstGeom>
        </p:spPr>
      </p:pic>
    </p:spTree>
    <p:extLst>
      <p:ext uri="{BB962C8B-B14F-4D97-AF65-F5344CB8AC3E}">
        <p14:creationId xmlns:p14="http://schemas.microsoft.com/office/powerpoint/2010/main" val="4026131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531471"/>
            <a:ext cx="10515600" cy="1325563"/>
          </a:xfrm>
        </p:spPr>
        <p:txBody>
          <a:bodyPr>
            <a:normAutofit/>
          </a:bodyPr>
          <a:lstStyle/>
          <a:p>
            <a:pPr algn="ctr"/>
            <a:r>
              <a:rPr lang="en-US" sz="4800" dirty="0">
                <a:latin typeface="Arial" panose="020B0604020202020204" pitchFamily="34" charset="0"/>
                <a:cs typeface="Arial" panose="020B0604020202020204" pitchFamily="34" charset="0"/>
              </a:rPr>
              <a:t>Set Up and Preparation</a:t>
            </a:r>
          </a:p>
        </p:txBody>
      </p:sp>
      <p:sp>
        <p:nvSpPr>
          <p:cNvPr id="5" name="TextBox 4">
            <a:extLst>
              <a:ext uri="{FF2B5EF4-FFF2-40B4-BE49-F238E27FC236}">
                <a16:creationId xmlns:a16="http://schemas.microsoft.com/office/drawing/2014/main" id="{B25DDEAB-C13E-4175-AED1-45A54FB5DD29}"/>
              </a:ext>
            </a:extLst>
          </p:cNvPr>
          <p:cNvSpPr txBox="1"/>
          <p:nvPr/>
        </p:nvSpPr>
        <p:spPr>
          <a:xfrm>
            <a:off x="2190757" y="2558735"/>
            <a:ext cx="8664055" cy="76944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4400" dirty="0"/>
              <a:t>Before Remote Tutoring</a:t>
            </a:r>
          </a:p>
        </p:txBody>
      </p:sp>
      <p:sp>
        <p:nvSpPr>
          <p:cNvPr id="6" name="TextBox 5">
            <a:extLst>
              <a:ext uri="{FF2B5EF4-FFF2-40B4-BE49-F238E27FC236}">
                <a16:creationId xmlns:a16="http://schemas.microsoft.com/office/drawing/2014/main" id="{27E3E386-405A-4494-AEC6-3A38F93A4FA2}"/>
              </a:ext>
            </a:extLst>
          </p:cNvPr>
          <p:cNvSpPr txBox="1"/>
          <p:nvPr/>
        </p:nvSpPr>
        <p:spPr>
          <a:xfrm>
            <a:off x="3780149" y="1897455"/>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8" name="Picture 7" descr="Remote set up showing tutor setting up. ">
            <a:extLst>
              <a:ext uri="{FF2B5EF4-FFF2-40B4-BE49-F238E27FC236}">
                <a16:creationId xmlns:a16="http://schemas.microsoft.com/office/drawing/2014/main" id="{13C2ABFA-7D8A-419F-B4DF-36AB34F07F34}"/>
              </a:ext>
            </a:extLst>
          </p:cNvPr>
          <p:cNvPicPr>
            <a:picLocks noChangeAspect="1"/>
          </p:cNvPicPr>
          <p:nvPr/>
        </p:nvPicPr>
        <p:blipFill>
          <a:blip r:embed="rId4"/>
          <a:stretch>
            <a:fillRect/>
          </a:stretch>
        </p:blipFill>
        <p:spPr>
          <a:xfrm>
            <a:off x="3296068" y="3388579"/>
            <a:ext cx="5855065" cy="2893280"/>
          </a:xfrm>
          <a:prstGeom prst="rect">
            <a:avLst/>
          </a:prstGeom>
        </p:spPr>
      </p:pic>
    </p:spTree>
    <p:extLst>
      <p:ext uri="{BB962C8B-B14F-4D97-AF65-F5344CB8AC3E}">
        <p14:creationId xmlns:p14="http://schemas.microsoft.com/office/powerpoint/2010/main" val="3979005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3146944" y="531471"/>
            <a:ext cx="6865736" cy="1196975"/>
          </a:xfrm>
        </p:spPr>
        <p:txBody>
          <a:bodyPr>
            <a:normAutofit/>
          </a:bodyPr>
          <a:lstStyle/>
          <a:p>
            <a:pPr algn="ctr"/>
            <a:r>
              <a:rPr lang="en-US" sz="5300" dirty="0">
                <a:latin typeface="Arial" panose="020B0604020202020204" pitchFamily="34" charset="0"/>
                <a:cs typeface="Arial" panose="020B0604020202020204" pitchFamily="34" charset="0"/>
              </a:rPr>
              <a:t>Checklist</a:t>
            </a:r>
          </a:p>
        </p:txBody>
      </p:sp>
      <p:sp>
        <p:nvSpPr>
          <p:cNvPr id="6" name="TextBox 5">
            <a:extLst>
              <a:ext uri="{FF2B5EF4-FFF2-40B4-BE49-F238E27FC236}">
                <a16:creationId xmlns:a16="http://schemas.microsoft.com/office/drawing/2014/main" id="{D75CDDD5-5E3A-4A64-9C9B-9929EA5130AB}"/>
              </a:ext>
            </a:extLst>
          </p:cNvPr>
          <p:cNvSpPr txBox="1"/>
          <p:nvPr/>
        </p:nvSpPr>
        <p:spPr>
          <a:xfrm>
            <a:off x="2529970" y="2619138"/>
            <a:ext cx="8664055" cy="76944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4400" dirty="0"/>
              <a:t>During Remote Tutoring</a:t>
            </a:r>
          </a:p>
        </p:txBody>
      </p:sp>
      <p:pic>
        <p:nvPicPr>
          <p:cNvPr id="7" name="Picture 6" descr="During a Zoom tutoring session. &#10;Learner's face and a document shown using ShareScreen. ">
            <a:extLst>
              <a:ext uri="{FF2B5EF4-FFF2-40B4-BE49-F238E27FC236}">
                <a16:creationId xmlns:a16="http://schemas.microsoft.com/office/drawing/2014/main" id="{A7169F0F-C7EA-4E5D-844B-C997A5A9DA64}"/>
              </a:ext>
            </a:extLst>
          </p:cNvPr>
          <p:cNvPicPr>
            <a:picLocks noChangeAspect="1"/>
          </p:cNvPicPr>
          <p:nvPr/>
        </p:nvPicPr>
        <p:blipFill>
          <a:blip r:embed="rId4"/>
          <a:stretch>
            <a:fillRect/>
          </a:stretch>
        </p:blipFill>
        <p:spPr>
          <a:xfrm>
            <a:off x="4593897" y="3597751"/>
            <a:ext cx="3971827" cy="2482392"/>
          </a:xfrm>
          <a:prstGeom prst="rect">
            <a:avLst/>
          </a:prstGeom>
        </p:spPr>
      </p:pic>
      <p:sp>
        <p:nvSpPr>
          <p:cNvPr id="8" name="TextBox 7">
            <a:extLst>
              <a:ext uri="{FF2B5EF4-FFF2-40B4-BE49-F238E27FC236}">
                <a16:creationId xmlns:a16="http://schemas.microsoft.com/office/drawing/2014/main" id="{4382FE25-CB71-472C-9217-09592AEC6E2A}"/>
              </a:ext>
            </a:extLst>
          </p:cNvPr>
          <p:cNvSpPr txBox="1"/>
          <p:nvPr/>
        </p:nvSpPr>
        <p:spPr>
          <a:xfrm>
            <a:off x="4186235" y="1881404"/>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4145678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1ED96-4F67-A847-80FE-CB0D506D1B4A}"/>
              </a:ext>
            </a:extLst>
          </p:cNvPr>
          <p:cNvSpPr>
            <a:spLocks noGrp="1"/>
          </p:cNvSpPr>
          <p:nvPr>
            <p:ph type="title"/>
          </p:nvPr>
        </p:nvSpPr>
        <p:spPr>
          <a:xfrm>
            <a:off x="10342484" y="1043882"/>
            <a:ext cx="1849515" cy="614732"/>
          </a:xfrm>
        </p:spPr>
        <p:txBody>
          <a:bodyPr>
            <a:noAutofit/>
          </a:bodyPr>
          <a:lstStyle/>
          <a:p>
            <a:r>
              <a:rPr lang="en-US" sz="2400" dirty="0"/>
              <a:t>Employment</a:t>
            </a:r>
            <a:endParaRPr lang="en-US" sz="2000" dirty="0"/>
          </a:p>
        </p:txBody>
      </p:sp>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3679"/>
            <a:ext cx="2529971" cy="1196975"/>
          </a:xfrm>
          <a:prstGeom prst="rect">
            <a:avLst/>
          </a:prstGeom>
        </p:spPr>
      </p:pic>
      <p:sp>
        <p:nvSpPr>
          <p:cNvPr id="191" name="Footer Text">
            <a:extLst>
              <a:ext uri="{FF2B5EF4-FFF2-40B4-BE49-F238E27FC236}">
                <a16:creationId xmlns:a16="http://schemas.microsoft.com/office/drawing/2014/main" id="{7DD0F2F9-59C6-4FA7-9B2E-B15041C37F43}"/>
              </a:ext>
            </a:extLst>
          </p:cNvPr>
          <p:cNvSpPr txBox="1"/>
          <p:nvPr/>
        </p:nvSpPr>
        <p:spPr>
          <a:xfrm>
            <a:off x="2056022" y="2265847"/>
            <a:ext cx="8286462" cy="2215991"/>
          </a:xfrm>
          <a:prstGeom prst="rect">
            <a:avLst/>
          </a:prstGeom>
          <a:noFill/>
        </p:spPr>
        <p:txBody>
          <a:bodyPr wrap="square" lIns="0" tIns="0" rIns="0" bIns="0" rtlCol="0">
            <a:spAutoFit/>
          </a:bodyPr>
          <a:lstStyle/>
          <a:p>
            <a:pPr algn="ctr"/>
            <a:r>
              <a:rPr lang="en-US" sz="4800" b="1" dirty="0">
                <a:solidFill>
                  <a:schemeClr val="tx1">
                    <a:lumMod val="75000"/>
                    <a:lumOff val="25000"/>
                  </a:schemeClr>
                </a:solidFill>
                <a:latin typeface="Arial" panose="020B0604020202020204" pitchFamily="34" charset="0"/>
                <a:cs typeface="Arial" panose="020B0604020202020204" pitchFamily="34" charset="0"/>
              </a:rPr>
              <a:t>Email Skills-Gmail</a:t>
            </a:r>
          </a:p>
          <a:p>
            <a:pPr algn="ctr"/>
            <a:r>
              <a:rPr lang="en-US" sz="4800" b="1" dirty="0">
                <a:solidFill>
                  <a:schemeClr val="tx1">
                    <a:lumMod val="75000"/>
                    <a:lumOff val="25000"/>
                  </a:schemeClr>
                </a:solidFill>
                <a:latin typeface="Arial" panose="020B0604020202020204" pitchFamily="34" charset="0"/>
                <a:cs typeface="Arial" panose="020B0604020202020204" pitchFamily="34" charset="0"/>
              </a:rPr>
              <a:t>Part One</a:t>
            </a:r>
          </a:p>
          <a:p>
            <a:pPr algn="ctr"/>
            <a:endParaRPr lang="en-US" sz="2400" b="1" dirty="0">
              <a:solidFill>
                <a:schemeClr val="tx1">
                  <a:lumMod val="75000"/>
                  <a:lumOff val="25000"/>
                </a:schemeClr>
              </a:solidFill>
            </a:endParaRPr>
          </a:p>
          <a:p>
            <a:pPr algn="ctr"/>
            <a:endParaRPr lang="en-US" sz="2400" b="1" dirty="0">
              <a:solidFill>
                <a:schemeClr val="tx1">
                  <a:lumMod val="75000"/>
                  <a:lumOff val="25000"/>
                </a:schemeClr>
              </a:solidFill>
            </a:endParaRPr>
          </a:p>
        </p:txBody>
      </p:sp>
      <p:pic>
        <p:nvPicPr>
          <p:cNvPr id="7" name="Picture 6" descr="Gmail Logo">
            <a:extLst>
              <a:ext uri="{FF2B5EF4-FFF2-40B4-BE49-F238E27FC236}">
                <a16:creationId xmlns:a16="http://schemas.microsoft.com/office/drawing/2014/main" id="{C8FDEF7C-690E-B845-B738-9FC9F6E4FCEA}"/>
              </a:ext>
            </a:extLst>
          </p:cNvPr>
          <p:cNvPicPr>
            <a:picLocks noChangeAspect="1"/>
          </p:cNvPicPr>
          <p:nvPr/>
        </p:nvPicPr>
        <p:blipFill>
          <a:blip r:embed="rId4"/>
          <a:stretch>
            <a:fillRect/>
          </a:stretch>
        </p:blipFill>
        <p:spPr>
          <a:xfrm>
            <a:off x="5394704" y="4319103"/>
            <a:ext cx="1609098" cy="1335855"/>
          </a:xfrm>
          <a:prstGeom prst="rect">
            <a:avLst/>
          </a:prstGeom>
          <a:ln w="28575">
            <a:solidFill>
              <a:schemeClr val="tx1"/>
            </a:solidFill>
          </a:ln>
        </p:spPr>
      </p:pic>
    </p:spTree>
    <p:extLst>
      <p:ext uri="{BB962C8B-B14F-4D97-AF65-F5344CB8AC3E}">
        <p14:creationId xmlns:p14="http://schemas.microsoft.com/office/powerpoint/2010/main" val="47769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 Objectives-Part One </a:t>
            </a:r>
          </a:p>
        </p:txBody>
      </p:sp>
      <p:sp>
        <p:nvSpPr>
          <p:cNvPr id="2" name="TextBox 1">
            <a:extLst>
              <a:ext uri="{FF2B5EF4-FFF2-40B4-BE49-F238E27FC236}">
                <a16:creationId xmlns:a16="http://schemas.microsoft.com/office/drawing/2014/main" id="{7545A64F-CF3A-6A4F-B6E7-1CAE1354FBE0}"/>
              </a:ext>
            </a:extLst>
          </p:cNvPr>
          <p:cNvSpPr txBox="1"/>
          <p:nvPr/>
        </p:nvSpPr>
        <p:spPr>
          <a:xfrm>
            <a:off x="1097280" y="2596217"/>
            <a:ext cx="10000082" cy="2400657"/>
          </a:xfrm>
          <a:prstGeom prst="rect">
            <a:avLst/>
          </a:prstGeom>
          <a:noFill/>
        </p:spPr>
        <p:txBody>
          <a:bodyPr wrap="square" rtlCol="0">
            <a:spAutoFit/>
          </a:bodyPr>
          <a:lstStyle/>
          <a:p>
            <a:pPr>
              <a:lnSpc>
                <a:spcPct val="150000"/>
              </a:lnSpc>
            </a:pPr>
            <a:r>
              <a:rPr lang="en-US" sz="3600" dirty="0"/>
              <a:t>A. </a:t>
            </a:r>
            <a:r>
              <a:rPr lang="en-US" sz="4400" dirty="0"/>
              <a:t>Check your Inbox for New Mail </a:t>
            </a:r>
          </a:p>
          <a:p>
            <a:pPr>
              <a:lnSpc>
                <a:spcPct val="150000"/>
              </a:lnSpc>
            </a:pPr>
            <a:r>
              <a:rPr lang="en-US" sz="4400" dirty="0"/>
              <a:t>B. Write and Send an Email to One Person </a:t>
            </a:r>
          </a:p>
          <a:p>
            <a:endParaRPr lang="en-US" dirty="0"/>
          </a:p>
        </p:txBody>
      </p:sp>
    </p:spTree>
    <p:extLst>
      <p:ext uri="{BB962C8B-B14F-4D97-AF65-F5344CB8AC3E}">
        <p14:creationId xmlns:p14="http://schemas.microsoft.com/office/powerpoint/2010/main" val="1641039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Lesson-Part One-A</a:t>
            </a:r>
          </a:p>
        </p:txBody>
      </p:sp>
      <p:pic>
        <p:nvPicPr>
          <p:cNvPr id="5" name="Picture 4" descr="Gmail Inbox logo ">
            <a:extLst>
              <a:ext uri="{FF2B5EF4-FFF2-40B4-BE49-F238E27FC236}">
                <a16:creationId xmlns:a16="http://schemas.microsoft.com/office/drawing/2014/main" id="{71EA7999-204F-E344-AEF1-F1382485161B}"/>
              </a:ext>
            </a:extLst>
          </p:cNvPr>
          <p:cNvPicPr>
            <a:picLocks noChangeAspect="1"/>
          </p:cNvPicPr>
          <p:nvPr/>
        </p:nvPicPr>
        <p:blipFill>
          <a:blip r:embed="rId4"/>
          <a:stretch>
            <a:fillRect/>
          </a:stretch>
        </p:blipFill>
        <p:spPr>
          <a:xfrm>
            <a:off x="6451217" y="3429000"/>
            <a:ext cx="3396225" cy="1440000"/>
          </a:xfrm>
          <a:prstGeom prst="rect">
            <a:avLst/>
          </a:prstGeom>
          <a:ln w="31750">
            <a:noFill/>
          </a:ln>
        </p:spPr>
      </p:pic>
      <p:sp>
        <p:nvSpPr>
          <p:cNvPr id="2" name="TextBox 1">
            <a:extLst>
              <a:ext uri="{FF2B5EF4-FFF2-40B4-BE49-F238E27FC236}">
                <a16:creationId xmlns:a16="http://schemas.microsoft.com/office/drawing/2014/main" id="{00FF86F9-BA14-F647-BEA6-7CE226AE4B9A}"/>
              </a:ext>
            </a:extLst>
          </p:cNvPr>
          <p:cNvSpPr txBox="1"/>
          <p:nvPr/>
        </p:nvSpPr>
        <p:spPr>
          <a:xfrm>
            <a:off x="2246948" y="2218038"/>
            <a:ext cx="8169872" cy="1046440"/>
          </a:xfrm>
          <a:prstGeom prst="rect">
            <a:avLst/>
          </a:prstGeom>
          <a:noFill/>
        </p:spPr>
        <p:txBody>
          <a:bodyPr wrap="square" rtlCol="0">
            <a:spAutoFit/>
          </a:bodyPr>
          <a:lstStyle/>
          <a:p>
            <a:pPr algn="ctr"/>
            <a:r>
              <a:rPr lang="en-US" sz="4400" dirty="0"/>
              <a:t>Check your Inbox for New Mail</a:t>
            </a:r>
          </a:p>
          <a:p>
            <a:endParaRPr lang="en-US" dirty="0"/>
          </a:p>
        </p:txBody>
      </p:sp>
      <p:pic>
        <p:nvPicPr>
          <p:cNvPr id="6" name="Picture 5" descr="Link to video lesson.">
            <a:hlinkClick r:id="rId5"/>
            <a:extLst>
              <a:ext uri="{FF2B5EF4-FFF2-40B4-BE49-F238E27FC236}">
                <a16:creationId xmlns:a16="http://schemas.microsoft.com/office/drawing/2014/main" id="{F801A820-6F29-564F-BB51-0914DAF6F4D6}"/>
              </a:ext>
            </a:extLst>
          </p:cNvPr>
          <p:cNvPicPr>
            <a:picLocks noChangeAspect="1"/>
          </p:cNvPicPr>
          <p:nvPr/>
        </p:nvPicPr>
        <p:blipFill>
          <a:blip r:embed="rId6"/>
          <a:stretch>
            <a:fillRect/>
          </a:stretch>
        </p:blipFill>
        <p:spPr>
          <a:xfrm>
            <a:off x="10288833" y="4503796"/>
            <a:ext cx="1491752" cy="1491752"/>
          </a:xfrm>
          <a:prstGeom prst="rect">
            <a:avLst/>
          </a:prstGeom>
        </p:spPr>
      </p:pic>
      <p:pic>
        <p:nvPicPr>
          <p:cNvPr id="7" name="Picture 6" descr="Paper envelopes flying through the air towards a mailbox with an @ symbol on it. ">
            <a:extLst>
              <a:ext uri="{FF2B5EF4-FFF2-40B4-BE49-F238E27FC236}">
                <a16:creationId xmlns:a16="http://schemas.microsoft.com/office/drawing/2014/main" id="{68F27ECB-2716-485F-8B44-B32A8D8B3BD2}"/>
              </a:ext>
            </a:extLst>
          </p:cNvPr>
          <p:cNvPicPr>
            <a:picLocks noChangeAspect="1"/>
          </p:cNvPicPr>
          <p:nvPr/>
        </p:nvPicPr>
        <p:blipFill>
          <a:blip r:embed="rId7"/>
          <a:stretch>
            <a:fillRect/>
          </a:stretch>
        </p:blipFill>
        <p:spPr>
          <a:xfrm>
            <a:off x="2019466" y="3429000"/>
            <a:ext cx="3990360" cy="1440000"/>
          </a:xfrm>
          <a:prstGeom prst="rect">
            <a:avLst/>
          </a:prstGeom>
        </p:spPr>
      </p:pic>
    </p:spTree>
    <p:extLst>
      <p:ext uri="{BB962C8B-B14F-4D97-AF65-F5344CB8AC3E}">
        <p14:creationId xmlns:p14="http://schemas.microsoft.com/office/powerpoint/2010/main" val="2849850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 up and thumb down ">
            <a:extLst>
              <a:ext uri="{FF2B5EF4-FFF2-40B4-BE49-F238E27FC236}">
                <a16:creationId xmlns:a16="http://schemas.microsoft.com/office/drawing/2014/main" id="{8259151F-483D-4CFA-8A5E-6857374443E5}"/>
              </a:ext>
            </a:extLst>
          </p:cNvPr>
          <p:cNvPicPr>
            <a:picLocks noChangeAspect="1"/>
          </p:cNvPicPr>
          <p:nvPr/>
        </p:nvPicPr>
        <p:blipFill>
          <a:blip r:embed="rId4"/>
          <a:stretch>
            <a:fillRect/>
          </a:stretch>
        </p:blipFill>
        <p:spPr>
          <a:xfrm>
            <a:off x="3711526" y="2117780"/>
            <a:ext cx="4768947" cy="2384475"/>
          </a:xfrm>
          <a:prstGeom prst="rect">
            <a:avLst/>
          </a:prstGeom>
        </p:spPr>
      </p:pic>
    </p:spTree>
    <p:extLst>
      <p:ext uri="{BB962C8B-B14F-4D97-AF65-F5344CB8AC3E}">
        <p14:creationId xmlns:p14="http://schemas.microsoft.com/office/powerpoint/2010/main" val="3526253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DF">
            <a:alpha val="98824"/>
          </a:srgb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Practice-Part One-A  </a:t>
            </a:r>
          </a:p>
        </p:txBody>
      </p:sp>
      <p:sp>
        <p:nvSpPr>
          <p:cNvPr id="5" name="TextBox 4">
            <a:extLst>
              <a:ext uri="{FF2B5EF4-FFF2-40B4-BE49-F238E27FC236}">
                <a16:creationId xmlns:a16="http://schemas.microsoft.com/office/drawing/2014/main" id="{7D3BF3E8-1E0E-49AF-BFB2-4E535C752A9C}"/>
              </a:ext>
            </a:extLst>
          </p:cNvPr>
          <p:cNvSpPr txBox="1"/>
          <p:nvPr/>
        </p:nvSpPr>
        <p:spPr>
          <a:xfrm>
            <a:off x="1264985" y="2175444"/>
            <a:ext cx="9662030" cy="1003031"/>
          </a:xfrm>
          <a:prstGeom prst="rect">
            <a:avLst/>
          </a:prstGeom>
          <a:noFill/>
        </p:spPr>
        <p:txBody>
          <a:bodyPr wrap="square">
            <a:spAutoFit/>
          </a:bodyPr>
          <a:lstStyle/>
          <a:p>
            <a:pPr algn="ctr">
              <a:lnSpc>
                <a:spcPct val="150000"/>
              </a:lnSpc>
            </a:pPr>
            <a:r>
              <a:rPr lang="en-US" sz="4400" dirty="0"/>
              <a:t>Check your Inbox for New Mail</a:t>
            </a:r>
          </a:p>
        </p:txBody>
      </p:sp>
      <p:pic>
        <p:nvPicPr>
          <p:cNvPr id="6" name="Picture 5" descr="Paper envelopes flying through the air towards a mailbox with an @ symbol on it. ">
            <a:extLst>
              <a:ext uri="{FF2B5EF4-FFF2-40B4-BE49-F238E27FC236}">
                <a16:creationId xmlns:a16="http://schemas.microsoft.com/office/drawing/2014/main" id="{491ECE1B-0127-47E0-B050-96E0FCA526F2}"/>
              </a:ext>
            </a:extLst>
          </p:cNvPr>
          <p:cNvPicPr>
            <a:picLocks noChangeAspect="1"/>
          </p:cNvPicPr>
          <p:nvPr/>
        </p:nvPicPr>
        <p:blipFill>
          <a:blip r:embed="rId4"/>
          <a:stretch>
            <a:fillRect/>
          </a:stretch>
        </p:blipFill>
        <p:spPr>
          <a:xfrm>
            <a:off x="2105640" y="3679526"/>
            <a:ext cx="3990360" cy="1440000"/>
          </a:xfrm>
          <a:prstGeom prst="rect">
            <a:avLst/>
          </a:prstGeom>
        </p:spPr>
      </p:pic>
      <p:pic>
        <p:nvPicPr>
          <p:cNvPr id="7" name="Picture 6" descr="Gmail Inbox logo ">
            <a:extLst>
              <a:ext uri="{FF2B5EF4-FFF2-40B4-BE49-F238E27FC236}">
                <a16:creationId xmlns:a16="http://schemas.microsoft.com/office/drawing/2014/main" id="{9FBBCD9C-916E-4513-AEB6-7D1E508AC485}"/>
              </a:ext>
            </a:extLst>
          </p:cNvPr>
          <p:cNvPicPr>
            <a:picLocks noChangeAspect="1"/>
          </p:cNvPicPr>
          <p:nvPr/>
        </p:nvPicPr>
        <p:blipFill>
          <a:blip r:embed="rId5"/>
          <a:stretch>
            <a:fillRect/>
          </a:stretch>
        </p:blipFill>
        <p:spPr>
          <a:xfrm>
            <a:off x="6754359" y="3679526"/>
            <a:ext cx="3396225" cy="1440000"/>
          </a:xfrm>
          <a:prstGeom prst="rect">
            <a:avLst/>
          </a:prstGeom>
          <a:ln w="31750">
            <a:solidFill>
              <a:schemeClr val="tx1"/>
            </a:solidFill>
          </a:ln>
        </p:spPr>
      </p:pic>
    </p:spTree>
    <p:extLst>
      <p:ext uri="{BB962C8B-B14F-4D97-AF65-F5344CB8AC3E}">
        <p14:creationId xmlns:p14="http://schemas.microsoft.com/office/powerpoint/2010/main" val="3659443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Lesson-Part One-B</a:t>
            </a:r>
          </a:p>
        </p:txBody>
      </p:sp>
      <p:sp>
        <p:nvSpPr>
          <p:cNvPr id="2" name="TextBox 1">
            <a:extLst>
              <a:ext uri="{FF2B5EF4-FFF2-40B4-BE49-F238E27FC236}">
                <a16:creationId xmlns:a16="http://schemas.microsoft.com/office/drawing/2014/main" id="{00FF86F9-BA14-F647-BEA6-7CE226AE4B9A}"/>
              </a:ext>
            </a:extLst>
          </p:cNvPr>
          <p:cNvSpPr txBox="1"/>
          <p:nvPr/>
        </p:nvSpPr>
        <p:spPr>
          <a:xfrm>
            <a:off x="1161881" y="2707276"/>
            <a:ext cx="9868237" cy="1046440"/>
          </a:xfrm>
          <a:prstGeom prst="rect">
            <a:avLst/>
          </a:prstGeom>
          <a:noFill/>
        </p:spPr>
        <p:txBody>
          <a:bodyPr wrap="square" rtlCol="0">
            <a:spAutoFit/>
          </a:bodyPr>
          <a:lstStyle/>
          <a:p>
            <a:pPr algn="ctr"/>
            <a:r>
              <a:rPr lang="en-US" sz="4400" dirty="0"/>
              <a:t>Write and Send an Email to One Person </a:t>
            </a:r>
          </a:p>
          <a:p>
            <a:endParaRPr lang="en-US" dirty="0"/>
          </a:p>
        </p:txBody>
      </p:sp>
      <p:pic>
        <p:nvPicPr>
          <p:cNvPr id="7" name="Graphic 6" descr="One person sitting at a table.">
            <a:extLst>
              <a:ext uri="{FF2B5EF4-FFF2-40B4-BE49-F238E27FC236}">
                <a16:creationId xmlns:a16="http://schemas.microsoft.com/office/drawing/2014/main" id="{47DB24BC-47F7-1F49-8327-99FB0A0895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1692" y="4185844"/>
            <a:ext cx="1334148" cy="1334148"/>
          </a:xfrm>
          <a:prstGeom prst="rect">
            <a:avLst/>
          </a:prstGeom>
        </p:spPr>
      </p:pic>
      <p:pic>
        <p:nvPicPr>
          <p:cNvPr id="9" name="Picture 8" descr="Hands of a person typing on a laptop.">
            <a:extLst>
              <a:ext uri="{FF2B5EF4-FFF2-40B4-BE49-F238E27FC236}">
                <a16:creationId xmlns:a16="http://schemas.microsoft.com/office/drawing/2014/main" id="{21605747-52D4-294F-9CE7-69C261B14845}"/>
              </a:ext>
            </a:extLst>
          </p:cNvPr>
          <p:cNvPicPr>
            <a:picLocks noChangeAspect="1"/>
          </p:cNvPicPr>
          <p:nvPr/>
        </p:nvPicPr>
        <p:blipFill>
          <a:blip r:embed="rId6"/>
          <a:stretch>
            <a:fillRect/>
          </a:stretch>
        </p:blipFill>
        <p:spPr>
          <a:xfrm>
            <a:off x="5446541" y="3900383"/>
            <a:ext cx="2894848" cy="1932779"/>
          </a:xfrm>
          <a:prstGeom prst="rect">
            <a:avLst/>
          </a:prstGeom>
        </p:spPr>
      </p:pic>
      <p:cxnSp>
        <p:nvCxnSpPr>
          <p:cNvPr id="11" name="Straight Arrow Connector 10" descr="Arrow pointing from a person typing on laptop to a person sitting at a table">
            <a:extLst>
              <a:ext uri="{FF2B5EF4-FFF2-40B4-BE49-F238E27FC236}">
                <a16:creationId xmlns:a16="http://schemas.microsoft.com/office/drawing/2014/main" id="{852B9E48-822A-AF40-A585-087EB0BB6337}"/>
              </a:ext>
              <a:ext uri="{C183D7F6-B498-43B3-948B-1728B52AA6E4}">
                <adec:decorative xmlns:adec="http://schemas.microsoft.com/office/drawing/2017/decorative" val="0"/>
              </a:ext>
            </a:extLst>
          </p:cNvPr>
          <p:cNvCxnSpPr>
            <a:cxnSpLocks/>
          </p:cNvCxnSpPr>
          <p:nvPr/>
        </p:nvCxnSpPr>
        <p:spPr>
          <a:xfrm flipH="1">
            <a:off x="4205742" y="4732546"/>
            <a:ext cx="1240799" cy="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Link to the video lesson.">
            <a:hlinkClick r:id="rId7"/>
            <a:extLst>
              <a:ext uri="{FF2B5EF4-FFF2-40B4-BE49-F238E27FC236}">
                <a16:creationId xmlns:a16="http://schemas.microsoft.com/office/drawing/2014/main" id="{91EB4F25-93F2-5448-B913-4D5FBA581EB5}"/>
              </a:ext>
            </a:extLst>
          </p:cNvPr>
          <p:cNvPicPr>
            <a:picLocks noChangeAspect="1"/>
          </p:cNvPicPr>
          <p:nvPr/>
        </p:nvPicPr>
        <p:blipFill>
          <a:blip r:embed="rId8"/>
          <a:stretch>
            <a:fillRect/>
          </a:stretch>
        </p:blipFill>
        <p:spPr>
          <a:xfrm>
            <a:off x="9902090" y="4468289"/>
            <a:ext cx="1491752" cy="1491752"/>
          </a:xfrm>
          <a:prstGeom prst="rect">
            <a:avLst/>
          </a:prstGeom>
        </p:spPr>
      </p:pic>
    </p:spTree>
    <p:extLst>
      <p:ext uri="{BB962C8B-B14F-4D97-AF65-F5344CB8AC3E}">
        <p14:creationId xmlns:p14="http://schemas.microsoft.com/office/powerpoint/2010/main" val="1198863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452350" y="416351"/>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Pre-Requisite Skills</a:t>
            </a:r>
          </a:p>
        </p:txBody>
      </p:sp>
      <p:sp>
        <p:nvSpPr>
          <p:cNvPr id="3" name="TextBox 2">
            <a:extLst>
              <a:ext uri="{FF2B5EF4-FFF2-40B4-BE49-F238E27FC236}">
                <a16:creationId xmlns:a16="http://schemas.microsoft.com/office/drawing/2014/main" id="{10FFDB03-18CC-4F32-BFD8-EE700816A934}"/>
              </a:ext>
            </a:extLst>
          </p:cNvPr>
          <p:cNvSpPr txBox="1"/>
          <p:nvPr/>
        </p:nvSpPr>
        <p:spPr>
          <a:xfrm>
            <a:off x="1452350" y="2163555"/>
            <a:ext cx="10374976" cy="4647426"/>
          </a:xfrm>
          <a:prstGeom prst="rect">
            <a:avLst/>
          </a:prstGeom>
          <a:noFill/>
        </p:spPr>
        <p:txBody>
          <a:bodyPr wrap="square" rtlCol="0">
            <a:spAutoFit/>
          </a:bodyPr>
          <a:lstStyle/>
          <a:p>
            <a:pPr marL="457200" indent="-457200" algn="l">
              <a:buFont typeface="Arial" panose="020B0604020202020204" pitchFamily="34" charset="0"/>
              <a:buChar char="•"/>
            </a:pPr>
            <a:r>
              <a:rPr lang="en-US" sz="2400" b="1" dirty="0"/>
              <a:t>M</a:t>
            </a:r>
            <a:r>
              <a:rPr lang="en-US" sz="2400" b="1" i="0" u="none" strike="noStrike" baseline="0" dirty="0"/>
              <a:t>ouse/ Trackpad skills</a:t>
            </a:r>
            <a:r>
              <a:rPr lang="en-US" sz="2400" b="0" i="0" u="none" strike="noStrike" baseline="0" dirty="0"/>
              <a:t>: hold mouse / use trackpad; hover; </a:t>
            </a:r>
            <a:r>
              <a:rPr lang="en-US" sz="2400" dirty="0"/>
              <a:t>left </a:t>
            </a:r>
            <a:r>
              <a:rPr lang="en-US" sz="2400" b="0" i="0" u="none" strike="noStrike" baseline="0" dirty="0"/>
              <a:t>click; double click; right click</a:t>
            </a:r>
            <a:endParaRPr lang="en-US" sz="2400" dirty="0"/>
          </a:p>
          <a:p>
            <a:pPr marL="457200" indent="-457200" algn="l">
              <a:buFont typeface="Arial" panose="020B0604020202020204" pitchFamily="34" charset="0"/>
              <a:buChar char="•"/>
            </a:pPr>
            <a:r>
              <a:rPr lang="en-US" sz="2400" b="1" i="0" u="none" strike="noStrike" baseline="0" dirty="0"/>
              <a:t>Basic Navigation</a:t>
            </a:r>
            <a:r>
              <a:rPr lang="en-US" sz="2400" b="0" i="0" u="none" strike="noStrike" baseline="0" dirty="0"/>
              <a:t>: scroll; cursor shapes; where and how to place a cursor</a:t>
            </a:r>
          </a:p>
          <a:p>
            <a:pPr marL="457200" indent="-457200" algn="l">
              <a:buFont typeface="Arial" panose="020B0604020202020204" pitchFamily="34" charset="0"/>
              <a:buChar char="•"/>
            </a:pPr>
            <a:r>
              <a:rPr lang="en-US" sz="2400" b="1" i="0" u="none" strike="noStrike" baseline="0" dirty="0"/>
              <a:t>Keyboarding</a:t>
            </a:r>
            <a:r>
              <a:rPr lang="en-US" sz="2400" b="0" i="0" u="none" strike="noStrike" baseline="0" dirty="0"/>
              <a:t>: Type words, numbers, </a:t>
            </a:r>
            <a:r>
              <a:rPr lang="en-US" sz="2400" dirty="0"/>
              <a:t>some </a:t>
            </a:r>
            <a:r>
              <a:rPr lang="en-US" sz="2400" b="0" i="0" u="none" strike="noStrike" baseline="0" dirty="0"/>
              <a:t>symbols, use Shift and Enter keys</a:t>
            </a:r>
          </a:p>
          <a:p>
            <a:pPr marL="457200" indent="-457200" algn="l">
              <a:buFont typeface="Arial" panose="020B0604020202020204" pitchFamily="34" charset="0"/>
              <a:buChar char="•"/>
            </a:pPr>
            <a:r>
              <a:rPr lang="en-US" sz="2400" b="1" dirty="0"/>
              <a:t>Online Skills</a:t>
            </a:r>
            <a:r>
              <a:rPr lang="en-US" sz="2400" dirty="0"/>
              <a:t>: Open a browser; use the address bar; search for a website</a:t>
            </a:r>
          </a:p>
          <a:p>
            <a:pPr marL="457200" indent="-457200">
              <a:buFont typeface="Arial" panose="020B0604020202020204" pitchFamily="34" charset="0"/>
              <a:buChar char="•"/>
            </a:pPr>
            <a:r>
              <a:rPr lang="en-US" sz="2400" b="1" i="0" u="none" strike="noStrike" dirty="0">
                <a:solidFill>
                  <a:srgbClr val="000000"/>
                </a:solidFill>
                <a:effectLst/>
                <a:latin typeface="Calibri" panose="020F0502020204030204" pitchFamily="34" charset="0"/>
              </a:rPr>
              <a:t>Email Skills: </a:t>
            </a:r>
            <a:r>
              <a:rPr lang="en-US" sz="2400" b="0" i="0" u="none" strike="noStrike" dirty="0">
                <a:solidFill>
                  <a:srgbClr val="000000"/>
                </a:solidFill>
                <a:effectLst/>
                <a:latin typeface="Calibri" panose="020F0502020204030204" pitchFamily="34" charset="0"/>
              </a:rPr>
              <a:t>Open email app; sign in; use inbox; recognize &amp; use common icons; write and send an email</a:t>
            </a:r>
            <a:r>
              <a:rPr lang="en-US" sz="2400" b="0" i="0" dirty="0">
                <a:solidFill>
                  <a:srgbClr val="000000"/>
                </a:solidFill>
                <a:effectLst/>
                <a:latin typeface="Calibri" panose="020F0502020204030204" pitchFamily="34" charset="0"/>
              </a:rPr>
              <a:t>​</a:t>
            </a:r>
            <a:endParaRPr lang="en-US" sz="2400" b="0" i="0" dirty="0">
              <a:solidFill>
                <a:srgbClr val="000000"/>
              </a:solidFill>
              <a:effectLst/>
              <a:latin typeface="Arial" panose="020B0604020202020204" pitchFamily="34" charset="0"/>
            </a:endParaRPr>
          </a:p>
          <a:p>
            <a:pPr marL="457200" indent="-457200" algn="l">
              <a:buFont typeface="Arial" panose="020B0604020202020204" pitchFamily="34" charset="0"/>
              <a:buChar char="•"/>
            </a:pPr>
            <a:endParaRPr lang="en-US" sz="2400" b="0" i="0" u="none" strike="noStrike" baseline="0" dirty="0"/>
          </a:p>
          <a:p>
            <a:pPr lvl="0">
              <a:defRPr/>
            </a:pPr>
            <a:r>
              <a:rPr lang="en-US" sz="2400" dirty="0"/>
              <a:t>LINK to the DLCR:</a:t>
            </a:r>
          </a:p>
          <a:p>
            <a:pPr lvl="0">
              <a:defRPr/>
            </a:pPr>
            <a:r>
              <a:rPr lang="en-US" sz="2400" dirty="0">
                <a:hlinkClick r:id="rId4"/>
              </a:rPr>
              <a:t>https://digital-literacy.issbc.org/for-teachers/</a:t>
            </a:r>
            <a:endParaRPr lang="en-US" sz="2400" dirty="0"/>
          </a:p>
          <a:p>
            <a:r>
              <a:rPr lang="en-CA" sz="2400" dirty="0"/>
              <a:t>Password: Diglit4T</a:t>
            </a:r>
          </a:p>
          <a:p>
            <a:pPr marL="457200" indent="-457200" algn="l">
              <a:buFont typeface="Arial" panose="020B0604020202020204" pitchFamily="34" charset="0"/>
              <a:buChar char="•"/>
            </a:pPr>
            <a:endParaRPr lang="en-CA" sz="3200" dirty="0"/>
          </a:p>
        </p:txBody>
      </p:sp>
      <p:sp>
        <p:nvSpPr>
          <p:cNvPr id="5" name="TextBox 4">
            <a:extLst>
              <a:ext uri="{FF2B5EF4-FFF2-40B4-BE49-F238E27FC236}">
                <a16:creationId xmlns:a16="http://schemas.microsoft.com/office/drawing/2014/main" id="{16AD256C-9ACB-43F2-BB1F-05E5E6212118}"/>
              </a:ext>
            </a:extLst>
          </p:cNvPr>
          <p:cNvSpPr txBox="1"/>
          <p:nvPr/>
        </p:nvSpPr>
        <p:spPr>
          <a:xfrm>
            <a:off x="3799790" y="158377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3906737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 up and thumb down">
            <a:extLst>
              <a:ext uri="{FF2B5EF4-FFF2-40B4-BE49-F238E27FC236}">
                <a16:creationId xmlns:a16="http://schemas.microsoft.com/office/drawing/2014/main" id="{8259151F-483D-4CFA-8A5E-6857374443E5}"/>
              </a:ext>
            </a:extLst>
          </p:cNvPr>
          <p:cNvPicPr>
            <a:picLocks noChangeAspect="1"/>
          </p:cNvPicPr>
          <p:nvPr/>
        </p:nvPicPr>
        <p:blipFill>
          <a:blip r:embed="rId4"/>
          <a:stretch>
            <a:fillRect/>
          </a:stretch>
        </p:blipFill>
        <p:spPr>
          <a:xfrm>
            <a:off x="3784209" y="2184282"/>
            <a:ext cx="4768947" cy="2384475"/>
          </a:xfrm>
          <a:prstGeom prst="rect">
            <a:avLst/>
          </a:prstGeom>
        </p:spPr>
      </p:pic>
    </p:spTree>
    <p:extLst>
      <p:ext uri="{BB962C8B-B14F-4D97-AF65-F5344CB8AC3E}">
        <p14:creationId xmlns:p14="http://schemas.microsoft.com/office/powerpoint/2010/main" val="2357143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ED485-5DEA-F74C-8C52-AB952913A1D5}"/>
              </a:ext>
            </a:extLst>
          </p:cNvPr>
          <p:cNvSpPr>
            <a:spLocks noGrp="1"/>
          </p:cNvSpPr>
          <p:nvPr>
            <p:ph type="title"/>
          </p:nvPr>
        </p:nvSpPr>
        <p:spPr>
          <a:xfrm>
            <a:off x="1126472" y="470282"/>
            <a:ext cx="9796182" cy="719857"/>
          </a:xfrm>
        </p:spPr>
        <p:txBody>
          <a:bodyPr>
            <a:noAutofit/>
          </a:bodyPr>
          <a:lstStyle/>
          <a:p>
            <a:r>
              <a:rPr lang="en-US" sz="4800" dirty="0">
                <a:latin typeface="Arial" panose="020B0604020202020204" pitchFamily="34" charset="0"/>
                <a:cs typeface="Arial" panose="020B0604020202020204" pitchFamily="34" charset="0"/>
              </a:rPr>
              <a:t>Practice-Part One B</a:t>
            </a:r>
          </a:p>
        </p:txBody>
      </p:sp>
      <p:sp>
        <p:nvSpPr>
          <p:cNvPr id="3" name="TextBox 2">
            <a:extLst>
              <a:ext uri="{FF2B5EF4-FFF2-40B4-BE49-F238E27FC236}">
                <a16:creationId xmlns:a16="http://schemas.microsoft.com/office/drawing/2014/main" id="{4848753C-7113-5441-BA39-32FA7064ABBF}"/>
              </a:ext>
            </a:extLst>
          </p:cNvPr>
          <p:cNvSpPr txBox="1"/>
          <p:nvPr/>
        </p:nvSpPr>
        <p:spPr>
          <a:xfrm>
            <a:off x="1236688" y="2218504"/>
            <a:ext cx="5923224" cy="1446550"/>
          </a:xfrm>
          <a:prstGeom prst="rect">
            <a:avLst/>
          </a:prstGeom>
          <a:noFill/>
        </p:spPr>
        <p:txBody>
          <a:bodyPr wrap="none" rtlCol="0">
            <a:spAutoFit/>
          </a:bodyPr>
          <a:lstStyle/>
          <a:p>
            <a:pPr algn="ctr"/>
            <a:r>
              <a:rPr lang="en-US" sz="4400" dirty="0"/>
              <a:t>Write and Send an Email </a:t>
            </a:r>
          </a:p>
          <a:p>
            <a:r>
              <a:rPr lang="en-US" sz="4400" dirty="0"/>
              <a:t>to One Person </a:t>
            </a:r>
          </a:p>
        </p:txBody>
      </p:sp>
      <p:pic>
        <p:nvPicPr>
          <p:cNvPr id="29" name="Picture 28" descr="Someone's hands typing on laptop.">
            <a:extLst>
              <a:ext uri="{FF2B5EF4-FFF2-40B4-BE49-F238E27FC236}">
                <a16:creationId xmlns:a16="http://schemas.microsoft.com/office/drawing/2014/main" id="{18A32A11-80AC-F043-B718-30A56D0AC6AE}"/>
              </a:ext>
            </a:extLst>
          </p:cNvPr>
          <p:cNvPicPr>
            <a:picLocks noChangeAspect="1"/>
          </p:cNvPicPr>
          <p:nvPr/>
        </p:nvPicPr>
        <p:blipFill>
          <a:blip r:embed="rId3"/>
          <a:stretch>
            <a:fillRect/>
          </a:stretch>
        </p:blipFill>
        <p:spPr>
          <a:xfrm>
            <a:off x="7227721" y="3317590"/>
            <a:ext cx="2894848" cy="1932779"/>
          </a:xfrm>
          <a:prstGeom prst="rect">
            <a:avLst/>
          </a:prstGeom>
        </p:spPr>
      </p:pic>
      <p:pic>
        <p:nvPicPr>
          <p:cNvPr id="41" name="Graphic 40" descr="One person sitting at a table.">
            <a:extLst>
              <a:ext uri="{FF2B5EF4-FFF2-40B4-BE49-F238E27FC236}">
                <a16:creationId xmlns:a16="http://schemas.microsoft.com/office/drawing/2014/main" id="{14F32FB8-6D07-A748-A4BB-09097DE373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52827" y="3916221"/>
            <a:ext cx="1334148" cy="1334148"/>
          </a:xfrm>
          <a:prstGeom prst="rect">
            <a:avLst/>
          </a:prstGeom>
        </p:spPr>
      </p:pic>
      <p:cxnSp>
        <p:nvCxnSpPr>
          <p:cNvPr id="43" name="Straight Arrow Connector 42" descr="Arrow pointing from a person typing on laptop to a person sitting at a table">
            <a:extLst>
              <a:ext uri="{FF2B5EF4-FFF2-40B4-BE49-F238E27FC236}">
                <a16:creationId xmlns:a16="http://schemas.microsoft.com/office/drawing/2014/main" id="{3678D632-C6C3-7A4E-9D77-A9543337295D}"/>
              </a:ext>
              <a:ext uri="{C183D7F6-B498-43B3-948B-1728B52AA6E4}">
                <adec:decorative xmlns:adec="http://schemas.microsoft.com/office/drawing/2017/decorative" val="0"/>
              </a:ext>
            </a:extLst>
          </p:cNvPr>
          <p:cNvCxnSpPr>
            <a:cxnSpLocks/>
          </p:cNvCxnSpPr>
          <p:nvPr/>
        </p:nvCxnSpPr>
        <p:spPr>
          <a:xfrm flipH="1" flipV="1">
            <a:off x="5722328" y="4415589"/>
            <a:ext cx="1039103" cy="97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470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 – Part Two</a:t>
            </a:r>
          </a:p>
        </p:txBody>
      </p:sp>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2179385" y="2310972"/>
            <a:ext cx="7833229"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t>Write and Send an Email to More than One Person</a:t>
            </a:r>
          </a:p>
          <a:p>
            <a:pPr marL="0" indent="0" algn="ctr">
              <a:buNone/>
            </a:pPr>
            <a:r>
              <a:rPr lang="en-US" sz="4400" dirty="0"/>
              <a:t>Part A: Use “To”</a:t>
            </a:r>
          </a:p>
          <a:p>
            <a:pPr marL="0" indent="0" algn="ctr">
              <a:buNone/>
            </a:pPr>
            <a:r>
              <a:rPr lang="en-US" sz="4400" dirty="0"/>
              <a:t>Part B: Use “Cc”</a:t>
            </a:r>
          </a:p>
        </p:txBody>
      </p:sp>
    </p:spTree>
    <p:extLst>
      <p:ext uri="{BB962C8B-B14F-4D97-AF65-F5344CB8AC3E}">
        <p14:creationId xmlns:p14="http://schemas.microsoft.com/office/powerpoint/2010/main" val="2162287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Lesson-Part Two-A</a:t>
            </a:r>
          </a:p>
        </p:txBody>
      </p:sp>
      <p:pic>
        <p:nvPicPr>
          <p:cNvPr id="3" name="Picture 2" descr="Link to the video lesson.">
            <a:hlinkClick r:id="rId4"/>
            <a:extLst>
              <a:ext uri="{FF2B5EF4-FFF2-40B4-BE49-F238E27FC236}">
                <a16:creationId xmlns:a16="http://schemas.microsoft.com/office/drawing/2014/main" id="{80B0490A-F581-4A7F-BA3F-08F5BD1BD5A4}"/>
              </a:ext>
            </a:extLst>
          </p:cNvPr>
          <p:cNvPicPr>
            <a:picLocks noChangeAspect="1"/>
          </p:cNvPicPr>
          <p:nvPr/>
        </p:nvPicPr>
        <p:blipFill>
          <a:blip r:embed="rId5"/>
          <a:stretch>
            <a:fillRect/>
          </a:stretch>
        </p:blipFill>
        <p:spPr>
          <a:xfrm>
            <a:off x="10350549" y="4418320"/>
            <a:ext cx="1491752" cy="1491752"/>
          </a:xfrm>
          <a:prstGeom prst="rect">
            <a:avLst/>
          </a:prstGeom>
        </p:spPr>
      </p:pic>
      <p:sp>
        <p:nvSpPr>
          <p:cNvPr id="5" name="TextBox 4">
            <a:extLst>
              <a:ext uri="{FF2B5EF4-FFF2-40B4-BE49-F238E27FC236}">
                <a16:creationId xmlns:a16="http://schemas.microsoft.com/office/drawing/2014/main" id="{F5BEBFF9-E1AF-FB47-9AE9-BFBEF4F29646}"/>
              </a:ext>
            </a:extLst>
          </p:cNvPr>
          <p:cNvSpPr txBox="1"/>
          <p:nvPr/>
        </p:nvSpPr>
        <p:spPr>
          <a:xfrm>
            <a:off x="1431663" y="2291493"/>
            <a:ext cx="9664762" cy="1477328"/>
          </a:xfrm>
          <a:prstGeom prst="rect">
            <a:avLst/>
          </a:prstGeom>
          <a:noFill/>
        </p:spPr>
        <p:txBody>
          <a:bodyPr wrap="none" rtlCol="0">
            <a:spAutoFit/>
          </a:bodyPr>
          <a:lstStyle/>
          <a:p>
            <a:pPr algn="ctr"/>
            <a:r>
              <a:rPr lang="en-US" sz="3600" dirty="0"/>
              <a:t>Write and Send an Email to More than One Person:</a:t>
            </a:r>
          </a:p>
          <a:p>
            <a:r>
              <a:rPr lang="en-US" sz="3600" dirty="0">
                <a:solidFill>
                  <a:srgbClr val="C00000"/>
                </a:solidFill>
              </a:rPr>
              <a:t>Use “To”</a:t>
            </a:r>
          </a:p>
          <a:p>
            <a:endParaRPr lang="en-US" dirty="0"/>
          </a:p>
        </p:txBody>
      </p:sp>
      <p:pic>
        <p:nvPicPr>
          <p:cNvPr id="7" name="Graphic 6" descr="Another person sitting at a different table.">
            <a:extLst>
              <a:ext uri="{FF2B5EF4-FFF2-40B4-BE49-F238E27FC236}">
                <a16:creationId xmlns:a16="http://schemas.microsoft.com/office/drawing/2014/main" id="{41F2D820-2AFD-454A-BCC6-3F3397D891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76966" y="5046899"/>
            <a:ext cx="1334148" cy="1334148"/>
          </a:xfrm>
          <a:prstGeom prst="rect">
            <a:avLst/>
          </a:prstGeom>
        </p:spPr>
      </p:pic>
      <p:pic>
        <p:nvPicPr>
          <p:cNvPr id="8" name="Graphic 7" descr="One person sitting at a table. ">
            <a:extLst>
              <a:ext uri="{FF2B5EF4-FFF2-40B4-BE49-F238E27FC236}">
                <a16:creationId xmlns:a16="http://schemas.microsoft.com/office/drawing/2014/main" id="{170B3AD8-E7A1-134A-9115-3A43A29451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83685" y="3745188"/>
            <a:ext cx="1334148" cy="1334148"/>
          </a:xfrm>
          <a:prstGeom prst="rect">
            <a:avLst/>
          </a:prstGeom>
        </p:spPr>
      </p:pic>
      <p:pic>
        <p:nvPicPr>
          <p:cNvPr id="9" name="Picture 8" descr="Someone's hands typing on a laptop.">
            <a:extLst>
              <a:ext uri="{FF2B5EF4-FFF2-40B4-BE49-F238E27FC236}">
                <a16:creationId xmlns:a16="http://schemas.microsoft.com/office/drawing/2014/main" id="{44B16650-6EFE-504A-A705-2D4744010A88}"/>
              </a:ext>
            </a:extLst>
          </p:cNvPr>
          <p:cNvPicPr>
            <a:picLocks noChangeAspect="1"/>
          </p:cNvPicPr>
          <p:nvPr/>
        </p:nvPicPr>
        <p:blipFill>
          <a:blip r:embed="rId8"/>
          <a:stretch>
            <a:fillRect/>
          </a:stretch>
        </p:blipFill>
        <p:spPr>
          <a:xfrm>
            <a:off x="5945602" y="3977293"/>
            <a:ext cx="2894848" cy="1932779"/>
          </a:xfrm>
          <a:prstGeom prst="rect">
            <a:avLst/>
          </a:prstGeom>
        </p:spPr>
      </p:pic>
      <p:cxnSp>
        <p:nvCxnSpPr>
          <p:cNvPr id="10" name="Straight Arrow Connector 9" descr="Arrow pointing from a person typing on laptop to a person sitting at a table">
            <a:extLst>
              <a:ext uri="{FF2B5EF4-FFF2-40B4-BE49-F238E27FC236}">
                <a16:creationId xmlns:a16="http://schemas.microsoft.com/office/drawing/2014/main" id="{2E1DE1D4-0675-B34A-A7A2-C978A1392BFD}"/>
              </a:ext>
              <a:ext uri="{C183D7F6-B498-43B3-948B-1728B52AA6E4}">
                <adec:decorative xmlns:adec="http://schemas.microsoft.com/office/drawing/2017/decorative" val="0"/>
              </a:ext>
            </a:extLst>
          </p:cNvPr>
          <p:cNvCxnSpPr>
            <a:cxnSpLocks/>
          </p:cNvCxnSpPr>
          <p:nvPr/>
        </p:nvCxnSpPr>
        <p:spPr>
          <a:xfrm flipH="1" flipV="1">
            <a:off x="4287054" y="4449896"/>
            <a:ext cx="1658548" cy="4237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descr="Arrow pointing from a person typing on laptop to a person sitting at a table">
            <a:extLst>
              <a:ext uri="{FF2B5EF4-FFF2-40B4-BE49-F238E27FC236}">
                <a16:creationId xmlns:a16="http://schemas.microsoft.com/office/drawing/2014/main" id="{4EB60883-A723-D24A-A641-435923A7DB43}"/>
              </a:ext>
              <a:ext uri="{C183D7F6-B498-43B3-948B-1728B52AA6E4}">
                <adec:decorative xmlns:adec="http://schemas.microsoft.com/office/drawing/2017/decorative" val="0"/>
              </a:ext>
            </a:extLst>
          </p:cNvPr>
          <p:cNvCxnSpPr>
            <a:cxnSpLocks/>
          </p:cNvCxnSpPr>
          <p:nvPr/>
        </p:nvCxnSpPr>
        <p:spPr>
          <a:xfrm flipH="1">
            <a:off x="4401700" y="4943683"/>
            <a:ext cx="1543902" cy="61197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637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 up and thumb down ">
            <a:extLst>
              <a:ext uri="{FF2B5EF4-FFF2-40B4-BE49-F238E27FC236}">
                <a16:creationId xmlns:a16="http://schemas.microsoft.com/office/drawing/2014/main" id="{E45205A9-E05D-43BA-A95C-CCC3FA1FB58D}"/>
              </a:ext>
            </a:extLst>
          </p:cNvPr>
          <p:cNvPicPr>
            <a:picLocks noChangeAspect="1"/>
          </p:cNvPicPr>
          <p:nvPr/>
        </p:nvPicPr>
        <p:blipFill>
          <a:blip r:embed="rId4"/>
          <a:stretch>
            <a:fillRect/>
          </a:stretch>
        </p:blipFill>
        <p:spPr>
          <a:xfrm>
            <a:off x="3931846" y="2377675"/>
            <a:ext cx="4382160" cy="2191081"/>
          </a:xfrm>
          <a:prstGeom prst="rect">
            <a:avLst/>
          </a:prstGeom>
        </p:spPr>
      </p:pic>
    </p:spTree>
    <p:extLst>
      <p:ext uri="{BB962C8B-B14F-4D97-AF65-F5344CB8AC3E}">
        <p14:creationId xmlns:p14="http://schemas.microsoft.com/office/powerpoint/2010/main" val="3467212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Practice-Part Two-A</a:t>
            </a:r>
          </a:p>
        </p:txBody>
      </p:sp>
      <p:sp>
        <p:nvSpPr>
          <p:cNvPr id="5" name="TextBox 4">
            <a:extLst>
              <a:ext uri="{FF2B5EF4-FFF2-40B4-BE49-F238E27FC236}">
                <a16:creationId xmlns:a16="http://schemas.microsoft.com/office/drawing/2014/main" id="{F5BEBFF9-E1AF-FB47-9AE9-BFBEF4F29646}"/>
              </a:ext>
            </a:extLst>
          </p:cNvPr>
          <p:cNvSpPr txBox="1"/>
          <p:nvPr/>
        </p:nvSpPr>
        <p:spPr>
          <a:xfrm>
            <a:off x="1174936" y="2291493"/>
            <a:ext cx="9541331" cy="1477328"/>
          </a:xfrm>
          <a:prstGeom prst="rect">
            <a:avLst/>
          </a:prstGeom>
          <a:noFill/>
        </p:spPr>
        <p:txBody>
          <a:bodyPr wrap="none" rtlCol="0">
            <a:spAutoFit/>
          </a:bodyPr>
          <a:lstStyle/>
          <a:p>
            <a:pPr algn="ctr"/>
            <a:r>
              <a:rPr lang="en-US" sz="3600" dirty="0"/>
              <a:t>Write and Send an Email to More than One Person</a:t>
            </a:r>
          </a:p>
          <a:p>
            <a:r>
              <a:rPr lang="en-US" sz="3600" dirty="0">
                <a:solidFill>
                  <a:srgbClr val="C00000"/>
                </a:solidFill>
              </a:rPr>
              <a:t>Use “To”</a:t>
            </a:r>
          </a:p>
          <a:p>
            <a:endParaRPr lang="en-US" dirty="0"/>
          </a:p>
        </p:txBody>
      </p:sp>
      <p:pic>
        <p:nvPicPr>
          <p:cNvPr id="7" name="Graphic 6" descr="Another person sitting at another table. ">
            <a:extLst>
              <a:ext uri="{FF2B5EF4-FFF2-40B4-BE49-F238E27FC236}">
                <a16:creationId xmlns:a16="http://schemas.microsoft.com/office/drawing/2014/main" id="{41F2D820-2AFD-454A-BCC6-3F3397D891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76966" y="5046899"/>
            <a:ext cx="1334148" cy="1334148"/>
          </a:xfrm>
          <a:prstGeom prst="rect">
            <a:avLst/>
          </a:prstGeom>
        </p:spPr>
      </p:pic>
      <p:pic>
        <p:nvPicPr>
          <p:cNvPr id="8" name="Graphic 7" descr="One person sitting at a table.">
            <a:extLst>
              <a:ext uri="{FF2B5EF4-FFF2-40B4-BE49-F238E27FC236}">
                <a16:creationId xmlns:a16="http://schemas.microsoft.com/office/drawing/2014/main" id="{170B3AD8-E7A1-134A-9115-3A43A29451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83685" y="3745188"/>
            <a:ext cx="1334148" cy="1334148"/>
          </a:xfrm>
          <a:prstGeom prst="rect">
            <a:avLst/>
          </a:prstGeom>
        </p:spPr>
      </p:pic>
      <p:pic>
        <p:nvPicPr>
          <p:cNvPr id="9" name="Picture 8" descr="Someone's hands typing on a laptop.">
            <a:extLst>
              <a:ext uri="{FF2B5EF4-FFF2-40B4-BE49-F238E27FC236}">
                <a16:creationId xmlns:a16="http://schemas.microsoft.com/office/drawing/2014/main" id="{44B16650-6EFE-504A-A705-2D4744010A88}"/>
              </a:ext>
            </a:extLst>
          </p:cNvPr>
          <p:cNvPicPr>
            <a:picLocks noChangeAspect="1"/>
          </p:cNvPicPr>
          <p:nvPr/>
        </p:nvPicPr>
        <p:blipFill>
          <a:blip r:embed="rId6"/>
          <a:stretch>
            <a:fillRect/>
          </a:stretch>
        </p:blipFill>
        <p:spPr>
          <a:xfrm>
            <a:off x="5945602" y="3977293"/>
            <a:ext cx="2894848" cy="1932779"/>
          </a:xfrm>
          <a:prstGeom prst="rect">
            <a:avLst/>
          </a:prstGeom>
        </p:spPr>
      </p:pic>
      <p:cxnSp>
        <p:nvCxnSpPr>
          <p:cNvPr id="10" name="Straight Arrow Connector 9" descr="Arrow pointing from a person typing on laptop to a person sitting at a table">
            <a:extLst>
              <a:ext uri="{FF2B5EF4-FFF2-40B4-BE49-F238E27FC236}">
                <a16:creationId xmlns:a16="http://schemas.microsoft.com/office/drawing/2014/main" id="{2E1DE1D4-0675-B34A-A7A2-C978A1392BFD}"/>
              </a:ext>
              <a:ext uri="{C183D7F6-B498-43B3-948B-1728B52AA6E4}">
                <adec:decorative xmlns:adec="http://schemas.microsoft.com/office/drawing/2017/decorative" val="0"/>
              </a:ext>
            </a:extLst>
          </p:cNvPr>
          <p:cNvCxnSpPr>
            <a:cxnSpLocks/>
          </p:cNvCxnSpPr>
          <p:nvPr/>
        </p:nvCxnSpPr>
        <p:spPr>
          <a:xfrm flipH="1" flipV="1">
            <a:off x="4287054" y="4449896"/>
            <a:ext cx="1658548" cy="4237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descr="Arrow pointing from a person typing on laptop to a person sitting at a table">
            <a:extLst>
              <a:ext uri="{FF2B5EF4-FFF2-40B4-BE49-F238E27FC236}">
                <a16:creationId xmlns:a16="http://schemas.microsoft.com/office/drawing/2014/main" id="{4EB60883-A723-D24A-A641-435923A7DB43}"/>
              </a:ext>
              <a:ext uri="{C183D7F6-B498-43B3-948B-1728B52AA6E4}">
                <adec:decorative xmlns:adec="http://schemas.microsoft.com/office/drawing/2017/decorative" val="0"/>
              </a:ext>
            </a:extLst>
          </p:cNvPr>
          <p:cNvCxnSpPr>
            <a:cxnSpLocks/>
          </p:cNvCxnSpPr>
          <p:nvPr/>
        </p:nvCxnSpPr>
        <p:spPr>
          <a:xfrm flipH="1">
            <a:off x="4401700" y="4943683"/>
            <a:ext cx="1543902" cy="61197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952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Lesson-Part Two-B</a:t>
            </a:r>
          </a:p>
        </p:txBody>
      </p:sp>
      <p:pic>
        <p:nvPicPr>
          <p:cNvPr id="3" name="Picture 2" descr="Link to the video lesson.">
            <a:hlinkClick r:id="rId4"/>
            <a:extLst>
              <a:ext uri="{FF2B5EF4-FFF2-40B4-BE49-F238E27FC236}">
                <a16:creationId xmlns:a16="http://schemas.microsoft.com/office/drawing/2014/main" id="{80B0490A-F581-4A7F-BA3F-08F5BD1BD5A4}"/>
              </a:ext>
            </a:extLst>
          </p:cNvPr>
          <p:cNvPicPr>
            <a:picLocks noChangeAspect="1"/>
          </p:cNvPicPr>
          <p:nvPr/>
        </p:nvPicPr>
        <p:blipFill>
          <a:blip r:embed="rId5"/>
          <a:stretch>
            <a:fillRect/>
          </a:stretch>
        </p:blipFill>
        <p:spPr>
          <a:xfrm>
            <a:off x="10350549" y="4449896"/>
            <a:ext cx="1491752" cy="1491752"/>
          </a:xfrm>
          <a:prstGeom prst="rect">
            <a:avLst/>
          </a:prstGeom>
        </p:spPr>
      </p:pic>
      <p:sp>
        <p:nvSpPr>
          <p:cNvPr id="5" name="TextBox 4">
            <a:extLst>
              <a:ext uri="{FF2B5EF4-FFF2-40B4-BE49-F238E27FC236}">
                <a16:creationId xmlns:a16="http://schemas.microsoft.com/office/drawing/2014/main" id="{F5BEBFF9-E1AF-FB47-9AE9-BFBEF4F29646}"/>
              </a:ext>
            </a:extLst>
          </p:cNvPr>
          <p:cNvSpPr txBox="1"/>
          <p:nvPr/>
        </p:nvSpPr>
        <p:spPr>
          <a:xfrm>
            <a:off x="1431663" y="2291493"/>
            <a:ext cx="9664762" cy="1477328"/>
          </a:xfrm>
          <a:prstGeom prst="rect">
            <a:avLst/>
          </a:prstGeom>
          <a:noFill/>
        </p:spPr>
        <p:txBody>
          <a:bodyPr wrap="none" rtlCol="0">
            <a:spAutoFit/>
          </a:bodyPr>
          <a:lstStyle/>
          <a:p>
            <a:pPr algn="ctr"/>
            <a:r>
              <a:rPr lang="en-US" sz="3600" dirty="0"/>
              <a:t>Write and Send an Email to More than One Person:</a:t>
            </a:r>
          </a:p>
          <a:p>
            <a:r>
              <a:rPr lang="en-US" sz="3600" dirty="0">
                <a:solidFill>
                  <a:srgbClr val="C00000"/>
                </a:solidFill>
              </a:rPr>
              <a:t>Use “Cc”</a:t>
            </a:r>
          </a:p>
          <a:p>
            <a:endParaRPr lang="en-US" dirty="0"/>
          </a:p>
        </p:txBody>
      </p:sp>
      <p:pic>
        <p:nvPicPr>
          <p:cNvPr id="7" name="Graphic 6" descr="Another person sitting at a table. ">
            <a:extLst>
              <a:ext uri="{FF2B5EF4-FFF2-40B4-BE49-F238E27FC236}">
                <a16:creationId xmlns:a16="http://schemas.microsoft.com/office/drawing/2014/main" id="{41F2D820-2AFD-454A-BCC6-3F3397D891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83685" y="5056676"/>
            <a:ext cx="1334148" cy="1334148"/>
          </a:xfrm>
          <a:prstGeom prst="rect">
            <a:avLst/>
          </a:prstGeom>
        </p:spPr>
      </p:pic>
      <p:pic>
        <p:nvPicPr>
          <p:cNvPr id="8" name="Graphic 7" descr="One person sitting at a table. ">
            <a:extLst>
              <a:ext uri="{FF2B5EF4-FFF2-40B4-BE49-F238E27FC236}">
                <a16:creationId xmlns:a16="http://schemas.microsoft.com/office/drawing/2014/main" id="{170B3AD8-E7A1-134A-9115-3A43A29451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83685" y="3745188"/>
            <a:ext cx="1334148" cy="1334148"/>
          </a:xfrm>
          <a:prstGeom prst="rect">
            <a:avLst/>
          </a:prstGeom>
        </p:spPr>
      </p:pic>
      <p:pic>
        <p:nvPicPr>
          <p:cNvPr id="9" name="Picture 8" descr="Someone's hands typing on a laptop.">
            <a:extLst>
              <a:ext uri="{FF2B5EF4-FFF2-40B4-BE49-F238E27FC236}">
                <a16:creationId xmlns:a16="http://schemas.microsoft.com/office/drawing/2014/main" id="{44B16650-6EFE-504A-A705-2D4744010A88}"/>
              </a:ext>
            </a:extLst>
          </p:cNvPr>
          <p:cNvPicPr>
            <a:picLocks noChangeAspect="1"/>
          </p:cNvPicPr>
          <p:nvPr/>
        </p:nvPicPr>
        <p:blipFill>
          <a:blip r:embed="rId8"/>
          <a:stretch>
            <a:fillRect/>
          </a:stretch>
        </p:blipFill>
        <p:spPr>
          <a:xfrm>
            <a:off x="6024563" y="3907222"/>
            <a:ext cx="2894848" cy="1932779"/>
          </a:xfrm>
          <a:prstGeom prst="rect">
            <a:avLst/>
          </a:prstGeom>
        </p:spPr>
      </p:pic>
      <p:cxnSp>
        <p:nvCxnSpPr>
          <p:cNvPr id="10" name="Straight Arrow Connector 9" descr="Arrow pointing from a person typing on laptop to a person sitting at a table">
            <a:extLst>
              <a:ext uri="{FF2B5EF4-FFF2-40B4-BE49-F238E27FC236}">
                <a16:creationId xmlns:a16="http://schemas.microsoft.com/office/drawing/2014/main" id="{2E1DE1D4-0675-B34A-A7A2-C978A1392BFD}"/>
              </a:ext>
              <a:ext uri="{C183D7F6-B498-43B3-948B-1728B52AA6E4}">
                <adec:decorative xmlns:adec="http://schemas.microsoft.com/office/drawing/2017/decorative" val="0"/>
              </a:ext>
            </a:extLst>
          </p:cNvPr>
          <p:cNvCxnSpPr>
            <a:cxnSpLocks/>
          </p:cNvCxnSpPr>
          <p:nvPr/>
        </p:nvCxnSpPr>
        <p:spPr>
          <a:xfrm flipH="1" flipV="1">
            <a:off x="4287054" y="4449896"/>
            <a:ext cx="1658548" cy="4237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descr="Arrow pointing from a person typing on laptop to a person sitting at a table">
            <a:extLst>
              <a:ext uri="{FF2B5EF4-FFF2-40B4-BE49-F238E27FC236}">
                <a16:creationId xmlns:a16="http://schemas.microsoft.com/office/drawing/2014/main" id="{4EB60883-A723-D24A-A641-435923A7DB43}"/>
              </a:ext>
              <a:ext uri="{C183D7F6-B498-43B3-948B-1728B52AA6E4}">
                <adec:decorative xmlns:adec="http://schemas.microsoft.com/office/drawing/2017/decorative" val="0"/>
              </a:ext>
            </a:extLst>
          </p:cNvPr>
          <p:cNvCxnSpPr>
            <a:cxnSpLocks/>
          </p:cNvCxnSpPr>
          <p:nvPr/>
        </p:nvCxnSpPr>
        <p:spPr>
          <a:xfrm flipH="1">
            <a:off x="4401700" y="4943683"/>
            <a:ext cx="1543902" cy="61197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838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 up and thumb down ">
            <a:extLst>
              <a:ext uri="{FF2B5EF4-FFF2-40B4-BE49-F238E27FC236}">
                <a16:creationId xmlns:a16="http://schemas.microsoft.com/office/drawing/2014/main" id="{E45205A9-E05D-43BA-A95C-CCC3FA1FB58D}"/>
              </a:ext>
            </a:extLst>
          </p:cNvPr>
          <p:cNvPicPr>
            <a:picLocks noChangeAspect="1"/>
          </p:cNvPicPr>
          <p:nvPr/>
        </p:nvPicPr>
        <p:blipFill>
          <a:blip r:embed="rId4"/>
          <a:stretch>
            <a:fillRect/>
          </a:stretch>
        </p:blipFill>
        <p:spPr>
          <a:xfrm>
            <a:off x="3904920" y="2333459"/>
            <a:ext cx="4382160" cy="2191081"/>
          </a:xfrm>
          <a:prstGeom prst="rect">
            <a:avLst/>
          </a:prstGeom>
        </p:spPr>
      </p:pic>
    </p:spTree>
    <p:extLst>
      <p:ext uri="{BB962C8B-B14F-4D97-AF65-F5344CB8AC3E}">
        <p14:creationId xmlns:p14="http://schemas.microsoft.com/office/powerpoint/2010/main" val="1625495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Practice-Part Two-B</a:t>
            </a:r>
          </a:p>
        </p:txBody>
      </p:sp>
      <p:sp>
        <p:nvSpPr>
          <p:cNvPr id="5" name="TextBox 4">
            <a:extLst>
              <a:ext uri="{FF2B5EF4-FFF2-40B4-BE49-F238E27FC236}">
                <a16:creationId xmlns:a16="http://schemas.microsoft.com/office/drawing/2014/main" id="{F5BEBFF9-E1AF-FB47-9AE9-BFBEF4F29646}"/>
              </a:ext>
            </a:extLst>
          </p:cNvPr>
          <p:cNvSpPr txBox="1"/>
          <p:nvPr/>
        </p:nvSpPr>
        <p:spPr>
          <a:xfrm>
            <a:off x="1174936" y="2291493"/>
            <a:ext cx="9541331" cy="1477328"/>
          </a:xfrm>
          <a:prstGeom prst="rect">
            <a:avLst/>
          </a:prstGeom>
          <a:noFill/>
        </p:spPr>
        <p:txBody>
          <a:bodyPr wrap="none" rtlCol="0">
            <a:spAutoFit/>
          </a:bodyPr>
          <a:lstStyle/>
          <a:p>
            <a:pPr algn="ctr"/>
            <a:r>
              <a:rPr lang="en-US" sz="3600" dirty="0"/>
              <a:t>Write and Send an email to More than One Person</a:t>
            </a:r>
          </a:p>
          <a:p>
            <a:r>
              <a:rPr lang="en-US" sz="3600" dirty="0">
                <a:solidFill>
                  <a:srgbClr val="FF0000"/>
                </a:solidFill>
              </a:rPr>
              <a:t>Use “Cc”</a:t>
            </a:r>
          </a:p>
          <a:p>
            <a:endParaRPr lang="en-US" dirty="0"/>
          </a:p>
        </p:txBody>
      </p:sp>
      <p:pic>
        <p:nvPicPr>
          <p:cNvPr id="7" name="Graphic 6" descr="Another person sitting at a different table. ">
            <a:extLst>
              <a:ext uri="{FF2B5EF4-FFF2-40B4-BE49-F238E27FC236}">
                <a16:creationId xmlns:a16="http://schemas.microsoft.com/office/drawing/2014/main" id="{41F2D820-2AFD-454A-BCC6-3F3397D891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76966" y="5046899"/>
            <a:ext cx="1334148" cy="1334148"/>
          </a:xfrm>
          <a:prstGeom prst="rect">
            <a:avLst/>
          </a:prstGeom>
        </p:spPr>
      </p:pic>
      <p:pic>
        <p:nvPicPr>
          <p:cNvPr id="8" name="Graphic 7" descr="One person sitting at a table. ">
            <a:extLst>
              <a:ext uri="{FF2B5EF4-FFF2-40B4-BE49-F238E27FC236}">
                <a16:creationId xmlns:a16="http://schemas.microsoft.com/office/drawing/2014/main" id="{170B3AD8-E7A1-134A-9115-3A43A29451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83685" y="3745188"/>
            <a:ext cx="1334148" cy="1334148"/>
          </a:xfrm>
          <a:prstGeom prst="rect">
            <a:avLst/>
          </a:prstGeom>
        </p:spPr>
      </p:pic>
      <p:pic>
        <p:nvPicPr>
          <p:cNvPr id="9" name="Picture 8" descr="Someone's hands typing on a laptop.">
            <a:extLst>
              <a:ext uri="{FF2B5EF4-FFF2-40B4-BE49-F238E27FC236}">
                <a16:creationId xmlns:a16="http://schemas.microsoft.com/office/drawing/2014/main" id="{44B16650-6EFE-504A-A705-2D4744010A88}"/>
              </a:ext>
            </a:extLst>
          </p:cNvPr>
          <p:cNvPicPr>
            <a:picLocks noChangeAspect="1"/>
          </p:cNvPicPr>
          <p:nvPr/>
        </p:nvPicPr>
        <p:blipFill>
          <a:blip r:embed="rId6"/>
          <a:stretch>
            <a:fillRect/>
          </a:stretch>
        </p:blipFill>
        <p:spPr>
          <a:xfrm>
            <a:off x="5945602" y="3977293"/>
            <a:ext cx="2894848" cy="1932779"/>
          </a:xfrm>
          <a:prstGeom prst="rect">
            <a:avLst/>
          </a:prstGeom>
        </p:spPr>
      </p:pic>
      <p:cxnSp>
        <p:nvCxnSpPr>
          <p:cNvPr id="10" name="Straight Arrow Connector 9" descr="Arrow pointing from a person typing on laptop to a person sitting at a table">
            <a:extLst>
              <a:ext uri="{FF2B5EF4-FFF2-40B4-BE49-F238E27FC236}">
                <a16:creationId xmlns:a16="http://schemas.microsoft.com/office/drawing/2014/main" id="{2E1DE1D4-0675-B34A-A7A2-C978A1392BFD}"/>
              </a:ext>
              <a:ext uri="{C183D7F6-B498-43B3-948B-1728B52AA6E4}">
                <adec:decorative xmlns:adec="http://schemas.microsoft.com/office/drawing/2017/decorative" val="0"/>
              </a:ext>
            </a:extLst>
          </p:cNvPr>
          <p:cNvCxnSpPr>
            <a:cxnSpLocks/>
          </p:cNvCxnSpPr>
          <p:nvPr/>
        </p:nvCxnSpPr>
        <p:spPr>
          <a:xfrm flipH="1" flipV="1">
            <a:off x="4287054" y="4449896"/>
            <a:ext cx="1658548" cy="4237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descr="Arrow pointing from a person typing on laptop to a person sitting at a table">
            <a:extLst>
              <a:ext uri="{FF2B5EF4-FFF2-40B4-BE49-F238E27FC236}">
                <a16:creationId xmlns:a16="http://schemas.microsoft.com/office/drawing/2014/main" id="{4EB60883-A723-D24A-A641-435923A7DB43}"/>
              </a:ext>
              <a:ext uri="{C183D7F6-B498-43B3-948B-1728B52AA6E4}">
                <adec:decorative xmlns:adec="http://schemas.microsoft.com/office/drawing/2017/decorative" val="0"/>
              </a:ext>
            </a:extLst>
          </p:cNvPr>
          <p:cNvCxnSpPr>
            <a:cxnSpLocks/>
          </p:cNvCxnSpPr>
          <p:nvPr/>
        </p:nvCxnSpPr>
        <p:spPr>
          <a:xfrm flipH="1">
            <a:off x="4401700" y="4943683"/>
            <a:ext cx="1543902" cy="61197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3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1471"/>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Objectives-Part Three </a:t>
            </a:r>
          </a:p>
        </p:txBody>
      </p:sp>
      <p:sp>
        <p:nvSpPr>
          <p:cNvPr id="2" name="TextBox 1">
            <a:extLst>
              <a:ext uri="{FF2B5EF4-FFF2-40B4-BE49-F238E27FC236}">
                <a16:creationId xmlns:a16="http://schemas.microsoft.com/office/drawing/2014/main" id="{7545A64F-CF3A-6A4F-B6E7-1CAE1354FBE0}"/>
              </a:ext>
            </a:extLst>
          </p:cNvPr>
          <p:cNvSpPr txBox="1"/>
          <p:nvPr/>
        </p:nvSpPr>
        <p:spPr>
          <a:xfrm>
            <a:off x="1393939" y="2275107"/>
            <a:ext cx="9261248" cy="4247317"/>
          </a:xfrm>
          <a:prstGeom prst="rect">
            <a:avLst/>
          </a:prstGeom>
          <a:noFill/>
        </p:spPr>
        <p:txBody>
          <a:bodyPr wrap="square" rtlCol="0">
            <a:spAutoFit/>
          </a:bodyPr>
          <a:lstStyle/>
          <a:p>
            <a:pPr>
              <a:lnSpc>
                <a:spcPct val="150000"/>
              </a:lnSpc>
            </a:pPr>
            <a:r>
              <a:rPr lang="en-US" sz="3600" dirty="0"/>
              <a:t> </a:t>
            </a:r>
            <a:r>
              <a:rPr lang="en-US" sz="4400" dirty="0"/>
              <a:t>Reply to an Email  </a:t>
            </a:r>
          </a:p>
          <a:p>
            <a:pPr lvl="6">
              <a:lnSpc>
                <a:spcPct val="150000"/>
              </a:lnSpc>
            </a:pPr>
            <a:r>
              <a:rPr lang="en-US" sz="4400" dirty="0"/>
              <a:t>Part A: Reply</a:t>
            </a:r>
          </a:p>
          <a:p>
            <a:pPr lvl="6">
              <a:lnSpc>
                <a:spcPct val="150000"/>
              </a:lnSpc>
            </a:pPr>
            <a:r>
              <a:rPr lang="en-US" sz="4400" dirty="0"/>
              <a:t>Part B: Reply All </a:t>
            </a:r>
          </a:p>
          <a:p>
            <a:pPr>
              <a:lnSpc>
                <a:spcPct val="150000"/>
              </a:lnSpc>
            </a:pPr>
            <a:r>
              <a:rPr lang="en-US" sz="3600" dirty="0"/>
              <a:t>			</a:t>
            </a:r>
          </a:p>
          <a:p>
            <a:endParaRPr lang="en-US" dirty="0"/>
          </a:p>
        </p:txBody>
      </p:sp>
    </p:spTree>
    <p:extLst>
      <p:ext uri="{BB962C8B-B14F-4D97-AF65-F5344CB8AC3E}">
        <p14:creationId xmlns:p14="http://schemas.microsoft.com/office/powerpoint/2010/main" val="428568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6C59B-CA32-42F4-9B24-0E223A4CE67B}"/>
              </a:ext>
            </a:extLst>
          </p:cNvPr>
          <p:cNvSpPr>
            <a:spLocks noGrp="1"/>
          </p:cNvSpPr>
          <p:nvPr>
            <p:ph type="title"/>
          </p:nvPr>
        </p:nvSpPr>
        <p:spPr/>
        <p:txBody>
          <a:bodyPr>
            <a:noAutofit/>
          </a:bodyPr>
          <a:lstStyle/>
          <a:p>
            <a:r>
              <a:rPr lang="en-US" sz="4800" dirty="0">
                <a:latin typeface="Arial" panose="020B0604020202020204" pitchFamily="34" charset="0"/>
                <a:cs typeface="Arial" panose="020B0604020202020204" pitchFamily="34" charset="0"/>
              </a:rPr>
              <a:t>Skills Reviewed in this Lesson</a:t>
            </a:r>
            <a:endParaRPr lang="en-CA" sz="4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C374625-3408-4CC5-854E-72CD44CFE025}"/>
              </a:ext>
            </a:extLst>
          </p:cNvPr>
          <p:cNvSpPr txBox="1"/>
          <p:nvPr/>
        </p:nvSpPr>
        <p:spPr>
          <a:xfrm>
            <a:off x="4096229" y="2660438"/>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965223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Lesson-Part Three-A</a:t>
            </a:r>
          </a:p>
        </p:txBody>
      </p:sp>
      <p:pic>
        <p:nvPicPr>
          <p:cNvPr id="3" name="Picture 2" descr="Link to the Video Lesson.">
            <a:hlinkClick r:id="rId4"/>
            <a:extLst>
              <a:ext uri="{FF2B5EF4-FFF2-40B4-BE49-F238E27FC236}">
                <a16:creationId xmlns:a16="http://schemas.microsoft.com/office/drawing/2014/main" id="{80B0490A-F581-4A7F-BA3F-08F5BD1BD5A4}"/>
              </a:ext>
            </a:extLst>
          </p:cNvPr>
          <p:cNvPicPr>
            <a:picLocks noChangeAspect="1"/>
          </p:cNvPicPr>
          <p:nvPr/>
        </p:nvPicPr>
        <p:blipFill>
          <a:blip r:embed="rId5"/>
          <a:stretch>
            <a:fillRect/>
          </a:stretch>
        </p:blipFill>
        <p:spPr>
          <a:xfrm>
            <a:off x="10288833" y="4383046"/>
            <a:ext cx="1491752" cy="1491752"/>
          </a:xfrm>
          <a:prstGeom prst="rect">
            <a:avLst/>
          </a:prstGeom>
        </p:spPr>
      </p:pic>
      <p:pic>
        <p:nvPicPr>
          <p:cNvPr id="9" name="Picture 8" descr="Someone's hands typing on a laptop.">
            <a:extLst>
              <a:ext uri="{FF2B5EF4-FFF2-40B4-BE49-F238E27FC236}">
                <a16:creationId xmlns:a16="http://schemas.microsoft.com/office/drawing/2014/main" id="{44B16650-6EFE-504A-A705-2D4744010A88}"/>
              </a:ext>
            </a:extLst>
          </p:cNvPr>
          <p:cNvPicPr>
            <a:picLocks noChangeAspect="1"/>
          </p:cNvPicPr>
          <p:nvPr/>
        </p:nvPicPr>
        <p:blipFill>
          <a:blip r:embed="rId6"/>
          <a:stretch>
            <a:fillRect/>
          </a:stretch>
        </p:blipFill>
        <p:spPr>
          <a:xfrm>
            <a:off x="6024563" y="3316893"/>
            <a:ext cx="2894848" cy="1932779"/>
          </a:xfrm>
          <a:prstGeom prst="rect">
            <a:avLst/>
          </a:prstGeom>
        </p:spPr>
      </p:pic>
      <p:cxnSp>
        <p:nvCxnSpPr>
          <p:cNvPr id="10" name="Straight Arrow Connector 9" descr="Arrow pointing from a person typing on laptop to a person sitting at a table">
            <a:extLst>
              <a:ext uri="{FF2B5EF4-FFF2-40B4-BE49-F238E27FC236}">
                <a16:creationId xmlns:a16="http://schemas.microsoft.com/office/drawing/2014/main" id="{2E1DE1D4-0675-B34A-A7A2-C978A1392BFD}"/>
              </a:ext>
              <a:ext uri="{C183D7F6-B498-43B3-948B-1728B52AA6E4}">
                <adec:decorative xmlns:adec="http://schemas.microsoft.com/office/drawing/2017/decorative" val="0"/>
              </a:ext>
            </a:extLst>
          </p:cNvPr>
          <p:cNvCxnSpPr>
            <a:cxnSpLocks/>
          </p:cNvCxnSpPr>
          <p:nvPr/>
        </p:nvCxnSpPr>
        <p:spPr>
          <a:xfrm flipH="1">
            <a:off x="3992135" y="4346984"/>
            <a:ext cx="178687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D734740-A882-C84E-92B0-9B14CDBA1D93}"/>
              </a:ext>
            </a:extLst>
          </p:cNvPr>
          <p:cNvSpPr txBox="1"/>
          <p:nvPr/>
        </p:nvSpPr>
        <p:spPr>
          <a:xfrm>
            <a:off x="1990898" y="2072515"/>
            <a:ext cx="3512693" cy="1200329"/>
          </a:xfrm>
          <a:prstGeom prst="rect">
            <a:avLst/>
          </a:prstGeom>
          <a:noFill/>
        </p:spPr>
        <p:txBody>
          <a:bodyPr wrap="none" rtlCol="0">
            <a:spAutoFit/>
          </a:bodyPr>
          <a:lstStyle/>
          <a:p>
            <a:r>
              <a:rPr lang="en-US" sz="3600" dirty="0"/>
              <a:t>Reply to an Email </a:t>
            </a:r>
          </a:p>
          <a:p>
            <a:r>
              <a:rPr lang="en-US" sz="3600" dirty="0">
                <a:solidFill>
                  <a:srgbClr val="C00000"/>
                </a:solidFill>
              </a:rPr>
              <a:t>Use “Reply” </a:t>
            </a:r>
          </a:p>
        </p:txBody>
      </p:sp>
      <p:pic>
        <p:nvPicPr>
          <p:cNvPr id="13" name="Graphic 12" descr="One person sitting at a table. ">
            <a:extLst>
              <a:ext uri="{FF2B5EF4-FFF2-40B4-BE49-F238E27FC236}">
                <a16:creationId xmlns:a16="http://schemas.microsoft.com/office/drawing/2014/main" id="{D276FAEC-91E3-3247-87AA-9427A7CB4C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7987" y="3782822"/>
            <a:ext cx="1334148" cy="1334148"/>
          </a:xfrm>
          <a:prstGeom prst="rect">
            <a:avLst/>
          </a:prstGeom>
        </p:spPr>
      </p:pic>
    </p:spTree>
    <p:extLst>
      <p:ext uri="{BB962C8B-B14F-4D97-AF65-F5344CB8AC3E}">
        <p14:creationId xmlns:p14="http://schemas.microsoft.com/office/powerpoint/2010/main" val="1496391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 up and thumb down  ">
            <a:extLst>
              <a:ext uri="{FF2B5EF4-FFF2-40B4-BE49-F238E27FC236}">
                <a16:creationId xmlns:a16="http://schemas.microsoft.com/office/drawing/2014/main" id="{E45205A9-E05D-43BA-A95C-CCC3FA1FB58D}"/>
              </a:ext>
            </a:extLst>
          </p:cNvPr>
          <p:cNvPicPr>
            <a:picLocks noChangeAspect="1"/>
          </p:cNvPicPr>
          <p:nvPr/>
        </p:nvPicPr>
        <p:blipFill>
          <a:blip r:embed="rId4"/>
          <a:stretch>
            <a:fillRect/>
          </a:stretch>
        </p:blipFill>
        <p:spPr>
          <a:xfrm>
            <a:off x="3931846" y="2377675"/>
            <a:ext cx="4382160" cy="2191081"/>
          </a:xfrm>
          <a:prstGeom prst="rect">
            <a:avLst/>
          </a:prstGeom>
        </p:spPr>
      </p:pic>
    </p:spTree>
    <p:extLst>
      <p:ext uri="{BB962C8B-B14F-4D97-AF65-F5344CB8AC3E}">
        <p14:creationId xmlns:p14="http://schemas.microsoft.com/office/powerpoint/2010/main" val="432877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Practice-Part Three-A</a:t>
            </a:r>
          </a:p>
        </p:txBody>
      </p:sp>
      <p:sp>
        <p:nvSpPr>
          <p:cNvPr id="5" name="TextBox 4">
            <a:extLst>
              <a:ext uri="{FF2B5EF4-FFF2-40B4-BE49-F238E27FC236}">
                <a16:creationId xmlns:a16="http://schemas.microsoft.com/office/drawing/2014/main" id="{F5BEBFF9-E1AF-FB47-9AE9-BFBEF4F29646}"/>
              </a:ext>
            </a:extLst>
          </p:cNvPr>
          <p:cNvSpPr txBox="1"/>
          <p:nvPr/>
        </p:nvSpPr>
        <p:spPr>
          <a:xfrm>
            <a:off x="3010092" y="2030299"/>
            <a:ext cx="5830358" cy="1477328"/>
          </a:xfrm>
          <a:prstGeom prst="rect">
            <a:avLst/>
          </a:prstGeom>
          <a:noFill/>
        </p:spPr>
        <p:txBody>
          <a:bodyPr wrap="square" rtlCol="0">
            <a:spAutoFit/>
          </a:bodyPr>
          <a:lstStyle/>
          <a:p>
            <a:r>
              <a:rPr lang="en-US" sz="3600" dirty="0"/>
              <a:t>Reply to an Email </a:t>
            </a:r>
          </a:p>
          <a:p>
            <a:r>
              <a:rPr lang="en-US" sz="3600" dirty="0">
                <a:solidFill>
                  <a:srgbClr val="C00000"/>
                </a:solidFill>
              </a:rPr>
              <a:t>Use “Reply”</a:t>
            </a:r>
          </a:p>
          <a:p>
            <a:endParaRPr lang="en-US" dirty="0"/>
          </a:p>
        </p:txBody>
      </p:sp>
      <p:pic>
        <p:nvPicPr>
          <p:cNvPr id="7" name="Graphic 6" descr="One person sitting at a table. ">
            <a:extLst>
              <a:ext uri="{FF2B5EF4-FFF2-40B4-BE49-F238E27FC236}">
                <a16:creationId xmlns:a16="http://schemas.microsoft.com/office/drawing/2014/main" id="{41F2D820-2AFD-454A-BCC6-3F3397D891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57987" y="3782822"/>
            <a:ext cx="1334148" cy="1334148"/>
          </a:xfrm>
          <a:prstGeom prst="rect">
            <a:avLst/>
          </a:prstGeom>
        </p:spPr>
      </p:pic>
      <p:pic>
        <p:nvPicPr>
          <p:cNvPr id="9" name="Picture 8" descr="Someone's hands typing on a laptop.">
            <a:extLst>
              <a:ext uri="{FF2B5EF4-FFF2-40B4-BE49-F238E27FC236}">
                <a16:creationId xmlns:a16="http://schemas.microsoft.com/office/drawing/2014/main" id="{44B16650-6EFE-504A-A705-2D4744010A88}"/>
              </a:ext>
            </a:extLst>
          </p:cNvPr>
          <p:cNvPicPr>
            <a:picLocks noChangeAspect="1"/>
          </p:cNvPicPr>
          <p:nvPr/>
        </p:nvPicPr>
        <p:blipFill>
          <a:blip r:embed="rId6"/>
          <a:stretch>
            <a:fillRect/>
          </a:stretch>
        </p:blipFill>
        <p:spPr>
          <a:xfrm>
            <a:off x="5945602" y="3977293"/>
            <a:ext cx="2894848" cy="1932779"/>
          </a:xfrm>
          <a:prstGeom prst="rect">
            <a:avLst/>
          </a:prstGeom>
        </p:spPr>
      </p:pic>
      <p:cxnSp>
        <p:nvCxnSpPr>
          <p:cNvPr id="10" name="Straight Arrow Connector 9" descr="Arrow pointing from a person typing on laptop to a person sitting at a table">
            <a:extLst>
              <a:ext uri="{FF2B5EF4-FFF2-40B4-BE49-F238E27FC236}">
                <a16:creationId xmlns:a16="http://schemas.microsoft.com/office/drawing/2014/main" id="{2E1DE1D4-0675-B34A-A7A2-C978A1392BFD}"/>
              </a:ext>
              <a:ext uri="{C183D7F6-B498-43B3-948B-1728B52AA6E4}">
                <adec:decorative xmlns:adec="http://schemas.microsoft.com/office/drawing/2017/decorative" val="0"/>
              </a:ext>
            </a:extLst>
          </p:cNvPr>
          <p:cNvCxnSpPr>
            <a:cxnSpLocks/>
          </p:cNvCxnSpPr>
          <p:nvPr/>
        </p:nvCxnSpPr>
        <p:spPr>
          <a:xfrm flipH="1" flipV="1">
            <a:off x="4287054" y="4449896"/>
            <a:ext cx="1658548" cy="4237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765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Lesson-Part Three-B</a:t>
            </a:r>
          </a:p>
        </p:txBody>
      </p:sp>
      <p:pic>
        <p:nvPicPr>
          <p:cNvPr id="3" name="Picture 2" descr="Link to the Video Lesson.">
            <a:hlinkClick r:id="rId4"/>
            <a:extLst>
              <a:ext uri="{FF2B5EF4-FFF2-40B4-BE49-F238E27FC236}">
                <a16:creationId xmlns:a16="http://schemas.microsoft.com/office/drawing/2014/main" id="{80B0490A-F581-4A7F-BA3F-08F5BD1BD5A4}"/>
              </a:ext>
            </a:extLst>
          </p:cNvPr>
          <p:cNvPicPr>
            <a:picLocks noChangeAspect="1"/>
          </p:cNvPicPr>
          <p:nvPr/>
        </p:nvPicPr>
        <p:blipFill>
          <a:blip r:embed="rId5"/>
          <a:stretch>
            <a:fillRect/>
          </a:stretch>
        </p:blipFill>
        <p:spPr>
          <a:xfrm>
            <a:off x="10288833" y="4503796"/>
            <a:ext cx="1491752" cy="1491752"/>
          </a:xfrm>
          <a:prstGeom prst="rect">
            <a:avLst/>
          </a:prstGeom>
        </p:spPr>
      </p:pic>
      <p:pic>
        <p:nvPicPr>
          <p:cNvPr id="9" name="Picture 8" descr="Someone's hands typing on a laptop.">
            <a:extLst>
              <a:ext uri="{FF2B5EF4-FFF2-40B4-BE49-F238E27FC236}">
                <a16:creationId xmlns:a16="http://schemas.microsoft.com/office/drawing/2014/main" id="{44B16650-6EFE-504A-A705-2D4744010A88}"/>
              </a:ext>
            </a:extLst>
          </p:cNvPr>
          <p:cNvPicPr>
            <a:picLocks noChangeAspect="1"/>
          </p:cNvPicPr>
          <p:nvPr/>
        </p:nvPicPr>
        <p:blipFill>
          <a:blip r:embed="rId6"/>
          <a:stretch>
            <a:fillRect/>
          </a:stretch>
        </p:blipFill>
        <p:spPr>
          <a:xfrm>
            <a:off x="5868897" y="3331830"/>
            <a:ext cx="2894848" cy="1932779"/>
          </a:xfrm>
          <a:prstGeom prst="rect">
            <a:avLst/>
          </a:prstGeom>
        </p:spPr>
      </p:pic>
      <p:cxnSp>
        <p:nvCxnSpPr>
          <p:cNvPr id="10" name="Straight Arrow Connector 9" descr="Arrow pointing from the hands typing on the laptop to the four people sitting at different tables. ">
            <a:extLst>
              <a:ext uri="{FF2B5EF4-FFF2-40B4-BE49-F238E27FC236}">
                <a16:creationId xmlns:a16="http://schemas.microsoft.com/office/drawing/2014/main" id="{2E1DE1D4-0675-B34A-A7A2-C978A1392BFD}"/>
              </a:ext>
              <a:ext uri="{C183D7F6-B498-43B3-948B-1728B52AA6E4}">
                <adec:decorative xmlns:adec="http://schemas.microsoft.com/office/drawing/2017/decorative" val="0"/>
              </a:ext>
            </a:extLst>
          </p:cNvPr>
          <p:cNvCxnSpPr>
            <a:cxnSpLocks/>
          </p:cNvCxnSpPr>
          <p:nvPr/>
        </p:nvCxnSpPr>
        <p:spPr>
          <a:xfrm flipH="1">
            <a:off x="4408044" y="4492942"/>
            <a:ext cx="1460854" cy="1085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D734740-A882-C84E-92B0-9B14CDBA1D93}"/>
              </a:ext>
            </a:extLst>
          </p:cNvPr>
          <p:cNvSpPr txBox="1"/>
          <p:nvPr/>
        </p:nvSpPr>
        <p:spPr>
          <a:xfrm>
            <a:off x="1990898" y="2072515"/>
            <a:ext cx="3512693" cy="1200329"/>
          </a:xfrm>
          <a:prstGeom prst="rect">
            <a:avLst/>
          </a:prstGeom>
          <a:noFill/>
        </p:spPr>
        <p:txBody>
          <a:bodyPr wrap="none" rtlCol="0">
            <a:spAutoFit/>
          </a:bodyPr>
          <a:lstStyle/>
          <a:p>
            <a:r>
              <a:rPr lang="en-US" sz="3600" dirty="0"/>
              <a:t>Reply to an Email </a:t>
            </a:r>
          </a:p>
          <a:p>
            <a:r>
              <a:rPr lang="en-US" sz="3600" dirty="0">
                <a:solidFill>
                  <a:srgbClr val="C00000"/>
                </a:solidFill>
              </a:rPr>
              <a:t>Use “Reply All” </a:t>
            </a:r>
          </a:p>
        </p:txBody>
      </p:sp>
      <p:pic>
        <p:nvPicPr>
          <p:cNvPr id="13" name="Graphic 12">
            <a:extLst>
              <a:ext uri="{FF2B5EF4-FFF2-40B4-BE49-F238E27FC236}">
                <a16:creationId xmlns:a16="http://schemas.microsoft.com/office/drawing/2014/main" id="{D276FAEC-91E3-3247-87AA-9427A7CB4C6C}"/>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55249" y="3380920"/>
            <a:ext cx="1334148" cy="1334148"/>
          </a:xfrm>
          <a:prstGeom prst="rect">
            <a:avLst/>
          </a:prstGeom>
        </p:spPr>
      </p:pic>
      <p:pic>
        <p:nvPicPr>
          <p:cNvPr id="11" name="Graphic 10" descr="One of four people, each sitting at a different table. ">
            <a:extLst>
              <a:ext uri="{FF2B5EF4-FFF2-40B4-BE49-F238E27FC236}">
                <a16:creationId xmlns:a16="http://schemas.microsoft.com/office/drawing/2014/main" id="{B0909986-943C-2548-8861-9F9F834A91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1280" y="3326882"/>
            <a:ext cx="1334148" cy="1334148"/>
          </a:xfrm>
          <a:prstGeom prst="rect">
            <a:avLst/>
          </a:prstGeom>
        </p:spPr>
      </p:pic>
      <p:pic>
        <p:nvPicPr>
          <p:cNvPr id="12" name="Graphic 11">
            <a:extLst>
              <a:ext uri="{FF2B5EF4-FFF2-40B4-BE49-F238E27FC236}">
                <a16:creationId xmlns:a16="http://schemas.microsoft.com/office/drawing/2014/main" id="{C63C617B-67A8-254D-AA53-39ED3C1C0F3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09662" y="4492941"/>
            <a:ext cx="1334148" cy="1334148"/>
          </a:xfrm>
          <a:prstGeom prst="rect">
            <a:avLst/>
          </a:prstGeom>
        </p:spPr>
      </p:pic>
      <p:pic>
        <p:nvPicPr>
          <p:cNvPr id="14" name="Graphic 13">
            <a:extLst>
              <a:ext uri="{FF2B5EF4-FFF2-40B4-BE49-F238E27FC236}">
                <a16:creationId xmlns:a16="http://schemas.microsoft.com/office/drawing/2014/main" id="{D77E2A9A-2ED1-1C42-BCED-1521834F1EE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97912" y="4438903"/>
            <a:ext cx="1334148" cy="1334148"/>
          </a:xfrm>
          <a:prstGeom prst="rect">
            <a:avLst/>
          </a:prstGeom>
        </p:spPr>
      </p:pic>
    </p:spTree>
    <p:extLst>
      <p:ext uri="{BB962C8B-B14F-4D97-AF65-F5344CB8AC3E}">
        <p14:creationId xmlns:p14="http://schemas.microsoft.com/office/powerpoint/2010/main" val="83995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 up and thumb down ">
            <a:extLst>
              <a:ext uri="{FF2B5EF4-FFF2-40B4-BE49-F238E27FC236}">
                <a16:creationId xmlns:a16="http://schemas.microsoft.com/office/drawing/2014/main" id="{E45205A9-E05D-43BA-A95C-CCC3FA1FB58D}"/>
              </a:ext>
            </a:extLst>
          </p:cNvPr>
          <p:cNvPicPr>
            <a:picLocks noChangeAspect="1"/>
          </p:cNvPicPr>
          <p:nvPr/>
        </p:nvPicPr>
        <p:blipFill>
          <a:blip r:embed="rId4"/>
          <a:stretch>
            <a:fillRect/>
          </a:stretch>
        </p:blipFill>
        <p:spPr>
          <a:xfrm>
            <a:off x="3931846" y="2377675"/>
            <a:ext cx="4382160" cy="2191081"/>
          </a:xfrm>
          <a:prstGeom prst="rect">
            <a:avLst/>
          </a:prstGeom>
        </p:spPr>
      </p:pic>
    </p:spTree>
    <p:extLst>
      <p:ext uri="{BB962C8B-B14F-4D97-AF65-F5344CB8AC3E}">
        <p14:creationId xmlns:p14="http://schemas.microsoft.com/office/powerpoint/2010/main" val="40150723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Practice-Part Three-B</a:t>
            </a:r>
          </a:p>
        </p:txBody>
      </p:sp>
      <p:sp>
        <p:nvSpPr>
          <p:cNvPr id="5" name="TextBox 4">
            <a:extLst>
              <a:ext uri="{FF2B5EF4-FFF2-40B4-BE49-F238E27FC236}">
                <a16:creationId xmlns:a16="http://schemas.microsoft.com/office/drawing/2014/main" id="{F5BEBFF9-E1AF-FB47-9AE9-BFBEF4F29646}"/>
              </a:ext>
            </a:extLst>
          </p:cNvPr>
          <p:cNvSpPr txBox="1"/>
          <p:nvPr/>
        </p:nvSpPr>
        <p:spPr>
          <a:xfrm>
            <a:off x="3010092" y="2030299"/>
            <a:ext cx="5830358" cy="1477328"/>
          </a:xfrm>
          <a:prstGeom prst="rect">
            <a:avLst/>
          </a:prstGeom>
          <a:noFill/>
        </p:spPr>
        <p:txBody>
          <a:bodyPr wrap="square" rtlCol="0">
            <a:spAutoFit/>
          </a:bodyPr>
          <a:lstStyle/>
          <a:p>
            <a:r>
              <a:rPr lang="en-US" sz="3600" dirty="0"/>
              <a:t>Reply to an Email </a:t>
            </a:r>
          </a:p>
          <a:p>
            <a:r>
              <a:rPr lang="en-US" sz="3600" dirty="0">
                <a:solidFill>
                  <a:srgbClr val="C00000"/>
                </a:solidFill>
              </a:rPr>
              <a:t>Use “Reply All”</a:t>
            </a:r>
          </a:p>
          <a:p>
            <a:endParaRPr lang="en-US" dirty="0"/>
          </a:p>
        </p:txBody>
      </p:sp>
      <p:pic>
        <p:nvPicPr>
          <p:cNvPr id="7" name="Graphic 6">
            <a:extLst>
              <a:ext uri="{FF2B5EF4-FFF2-40B4-BE49-F238E27FC236}">
                <a16:creationId xmlns:a16="http://schemas.microsoft.com/office/drawing/2014/main" id="{41F2D820-2AFD-454A-BCC6-3F3397D8919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79187" y="3481954"/>
            <a:ext cx="1334148" cy="1334148"/>
          </a:xfrm>
          <a:prstGeom prst="rect">
            <a:avLst/>
          </a:prstGeom>
        </p:spPr>
      </p:pic>
      <p:pic>
        <p:nvPicPr>
          <p:cNvPr id="9" name="Picture 8" descr="Someone's hands typing on a laptop.">
            <a:extLst>
              <a:ext uri="{FF2B5EF4-FFF2-40B4-BE49-F238E27FC236}">
                <a16:creationId xmlns:a16="http://schemas.microsoft.com/office/drawing/2014/main" id="{44B16650-6EFE-504A-A705-2D4744010A88}"/>
              </a:ext>
            </a:extLst>
          </p:cNvPr>
          <p:cNvPicPr>
            <a:picLocks noChangeAspect="1"/>
          </p:cNvPicPr>
          <p:nvPr/>
        </p:nvPicPr>
        <p:blipFill>
          <a:blip r:embed="rId6"/>
          <a:stretch>
            <a:fillRect/>
          </a:stretch>
        </p:blipFill>
        <p:spPr>
          <a:xfrm>
            <a:off x="5945602" y="3977293"/>
            <a:ext cx="2894848" cy="1932779"/>
          </a:xfrm>
          <a:prstGeom prst="rect">
            <a:avLst/>
          </a:prstGeom>
        </p:spPr>
      </p:pic>
      <p:cxnSp>
        <p:nvCxnSpPr>
          <p:cNvPr id="10" name="Straight Arrow Connector 9" descr="Arrow that is pointing from the hands typing on the laptop to the four people sitting at different tables. ">
            <a:extLst>
              <a:ext uri="{FF2B5EF4-FFF2-40B4-BE49-F238E27FC236}">
                <a16:creationId xmlns:a16="http://schemas.microsoft.com/office/drawing/2014/main" id="{2E1DE1D4-0675-B34A-A7A2-C978A1392BFD}"/>
              </a:ext>
              <a:ext uri="{C183D7F6-B498-43B3-948B-1728B52AA6E4}">
                <adec:decorative xmlns:adec="http://schemas.microsoft.com/office/drawing/2017/decorative" val="0"/>
              </a:ext>
            </a:extLst>
          </p:cNvPr>
          <p:cNvCxnSpPr>
            <a:cxnSpLocks/>
          </p:cNvCxnSpPr>
          <p:nvPr/>
        </p:nvCxnSpPr>
        <p:spPr>
          <a:xfrm flipH="1">
            <a:off x="4591415" y="4827566"/>
            <a:ext cx="135418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Graphic 7" descr="One of four people, each sitting at a different table. &#10;">
            <a:extLst>
              <a:ext uri="{FF2B5EF4-FFF2-40B4-BE49-F238E27FC236}">
                <a16:creationId xmlns:a16="http://schemas.microsoft.com/office/drawing/2014/main" id="{5E6F3096-B812-F54E-8FBE-AA28DC9F05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0044" y="3465513"/>
            <a:ext cx="1334148" cy="1334148"/>
          </a:xfrm>
          <a:prstGeom prst="rect">
            <a:avLst/>
          </a:prstGeom>
        </p:spPr>
      </p:pic>
      <p:pic>
        <p:nvPicPr>
          <p:cNvPr id="11" name="Graphic 10">
            <a:extLst>
              <a:ext uri="{FF2B5EF4-FFF2-40B4-BE49-F238E27FC236}">
                <a16:creationId xmlns:a16="http://schemas.microsoft.com/office/drawing/2014/main" id="{679980C8-0E3E-8043-80B8-A8351521759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0044" y="4667710"/>
            <a:ext cx="1334148" cy="1334148"/>
          </a:xfrm>
          <a:prstGeom prst="rect">
            <a:avLst/>
          </a:prstGeom>
        </p:spPr>
      </p:pic>
      <p:pic>
        <p:nvPicPr>
          <p:cNvPr id="12" name="Graphic 11">
            <a:extLst>
              <a:ext uri="{FF2B5EF4-FFF2-40B4-BE49-F238E27FC236}">
                <a16:creationId xmlns:a16="http://schemas.microsoft.com/office/drawing/2014/main" id="{16EFE17B-B799-B741-85E9-E7A69BCCFC8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79187" y="4724768"/>
            <a:ext cx="1334148" cy="1334148"/>
          </a:xfrm>
          <a:prstGeom prst="rect">
            <a:avLst/>
          </a:prstGeom>
        </p:spPr>
      </p:pic>
    </p:spTree>
    <p:extLst>
      <p:ext uri="{BB962C8B-B14F-4D97-AF65-F5344CB8AC3E}">
        <p14:creationId xmlns:p14="http://schemas.microsoft.com/office/powerpoint/2010/main" val="3632275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1471"/>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Objectives-Part Four </a:t>
            </a:r>
          </a:p>
        </p:txBody>
      </p:sp>
      <p:sp>
        <p:nvSpPr>
          <p:cNvPr id="2" name="TextBox 1">
            <a:extLst>
              <a:ext uri="{FF2B5EF4-FFF2-40B4-BE49-F238E27FC236}">
                <a16:creationId xmlns:a16="http://schemas.microsoft.com/office/drawing/2014/main" id="{7545A64F-CF3A-6A4F-B6E7-1CAE1354FBE0}"/>
              </a:ext>
            </a:extLst>
          </p:cNvPr>
          <p:cNvSpPr txBox="1"/>
          <p:nvPr/>
        </p:nvSpPr>
        <p:spPr>
          <a:xfrm>
            <a:off x="1465376" y="2970566"/>
            <a:ext cx="9261248" cy="1760803"/>
          </a:xfrm>
          <a:prstGeom prst="rect">
            <a:avLst/>
          </a:prstGeom>
          <a:noFill/>
        </p:spPr>
        <p:txBody>
          <a:bodyPr wrap="square" rtlCol="0">
            <a:spAutoFit/>
          </a:bodyPr>
          <a:lstStyle/>
          <a:p>
            <a:pPr algn="ctr">
              <a:lnSpc>
                <a:spcPct val="150000"/>
              </a:lnSpc>
            </a:pPr>
            <a:r>
              <a:rPr lang="en-US" sz="3600" dirty="0"/>
              <a:t> </a:t>
            </a:r>
            <a:r>
              <a:rPr lang="en-US" sz="4000" dirty="0"/>
              <a:t>Use “Forward” </a:t>
            </a:r>
          </a:p>
          <a:p>
            <a:pPr>
              <a:lnSpc>
                <a:spcPct val="150000"/>
              </a:lnSpc>
            </a:pPr>
            <a:r>
              <a:rPr lang="en-US" sz="3600" dirty="0"/>
              <a:t>  		</a:t>
            </a:r>
            <a:endParaRPr lang="en-US" dirty="0"/>
          </a:p>
        </p:txBody>
      </p:sp>
    </p:spTree>
    <p:extLst>
      <p:ext uri="{BB962C8B-B14F-4D97-AF65-F5344CB8AC3E}">
        <p14:creationId xmlns:p14="http://schemas.microsoft.com/office/powerpoint/2010/main" val="2358874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531471"/>
            <a:ext cx="10515600" cy="1325563"/>
          </a:xfrm>
        </p:spPr>
        <p:txBody>
          <a:bodyPr>
            <a:normAutofit/>
          </a:bodyPr>
          <a:lstStyle/>
          <a:p>
            <a:r>
              <a:rPr lang="en-US" sz="4800" dirty="0">
                <a:latin typeface="Arial" panose="020B0604020202020204" pitchFamily="34" charset="0"/>
                <a:cs typeface="Arial" panose="020B0604020202020204" pitchFamily="34" charset="0"/>
              </a:rPr>
              <a:t>Lesson-Part Four</a:t>
            </a:r>
          </a:p>
        </p:txBody>
      </p:sp>
      <p:pic>
        <p:nvPicPr>
          <p:cNvPr id="3" name="Picture 2" descr="Link to the Video Lesson.">
            <a:hlinkClick r:id="rId4"/>
            <a:extLst>
              <a:ext uri="{FF2B5EF4-FFF2-40B4-BE49-F238E27FC236}">
                <a16:creationId xmlns:a16="http://schemas.microsoft.com/office/drawing/2014/main" id="{80B0490A-F581-4A7F-BA3F-08F5BD1BD5A4}"/>
              </a:ext>
            </a:extLst>
          </p:cNvPr>
          <p:cNvPicPr>
            <a:picLocks noChangeAspect="1"/>
          </p:cNvPicPr>
          <p:nvPr/>
        </p:nvPicPr>
        <p:blipFill>
          <a:blip r:embed="rId5"/>
          <a:stretch>
            <a:fillRect/>
          </a:stretch>
        </p:blipFill>
        <p:spPr>
          <a:xfrm>
            <a:off x="10023535" y="1444265"/>
            <a:ext cx="1491752" cy="1491752"/>
          </a:xfrm>
          <a:prstGeom prst="rect">
            <a:avLst/>
          </a:prstGeom>
        </p:spPr>
      </p:pic>
      <p:pic>
        <p:nvPicPr>
          <p:cNvPr id="9" name="Picture 8" descr="Someone's hands typing on a laptop.">
            <a:extLst>
              <a:ext uri="{FF2B5EF4-FFF2-40B4-BE49-F238E27FC236}">
                <a16:creationId xmlns:a16="http://schemas.microsoft.com/office/drawing/2014/main" id="{44B16650-6EFE-504A-A705-2D4744010A88}"/>
              </a:ext>
            </a:extLst>
          </p:cNvPr>
          <p:cNvPicPr>
            <a:picLocks noChangeAspect="1"/>
          </p:cNvPicPr>
          <p:nvPr/>
        </p:nvPicPr>
        <p:blipFill>
          <a:blip r:embed="rId6"/>
          <a:stretch>
            <a:fillRect/>
          </a:stretch>
        </p:blipFill>
        <p:spPr>
          <a:xfrm>
            <a:off x="4780539" y="3795213"/>
            <a:ext cx="2894848" cy="1932779"/>
          </a:xfrm>
          <a:prstGeom prst="rect">
            <a:avLst/>
          </a:prstGeom>
        </p:spPr>
      </p:pic>
      <p:cxnSp>
        <p:nvCxnSpPr>
          <p:cNvPr id="10" name="Straight Arrow Connector 9" descr="Arrow pointing from a person typing on a laptop to a person sitting at a table">
            <a:extLst>
              <a:ext uri="{FF2B5EF4-FFF2-40B4-BE49-F238E27FC236}">
                <a16:creationId xmlns:a16="http://schemas.microsoft.com/office/drawing/2014/main" id="{2E1DE1D4-0675-B34A-A7A2-C978A1392BFD}"/>
              </a:ext>
            </a:extLst>
          </p:cNvPr>
          <p:cNvCxnSpPr>
            <a:cxnSpLocks/>
            <a:stCxn id="9" idx="1"/>
          </p:cNvCxnSpPr>
          <p:nvPr/>
        </p:nvCxnSpPr>
        <p:spPr>
          <a:xfrm flipH="1" flipV="1">
            <a:off x="3310390" y="4138863"/>
            <a:ext cx="1470149" cy="62274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D734740-A882-C84E-92B0-9B14CDBA1D93}"/>
              </a:ext>
            </a:extLst>
          </p:cNvPr>
          <p:cNvSpPr txBox="1"/>
          <p:nvPr/>
        </p:nvSpPr>
        <p:spPr>
          <a:xfrm>
            <a:off x="4548336" y="2168910"/>
            <a:ext cx="3359253" cy="707886"/>
          </a:xfrm>
          <a:prstGeom prst="rect">
            <a:avLst/>
          </a:prstGeom>
          <a:noFill/>
        </p:spPr>
        <p:txBody>
          <a:bodyPr wrap="none" rtlCol="0">
            <a:spAutoFit/>
          </a:bodyPr>
          <a:lstStyle/>
          <a:p>
            <a:r>
              <a:rPr lang="en-US" sz="4000" dirty="0"/>
              <a:t>Use “Forward” </a:t>
            </a:r>
          </a:p>
        </p:txBody>
      </p:sp>
      <p:pic>
        <p:nvPicPr>
          <p:cNvPr id="14" name="Graphic 13" descr="One person sitting at a table. ">
            <a:extLst>
              <a:ext uri="{FF2B5EF4-FFF2-40B4-BE49-F238E27FC236}">
                <a16:creationId xmlns:a16="http://schemas.microsoft.com/office/drawing/2014/main" id="{D77E2A9A-2ED1-1C42-BCED-1521834F1EE5}"/>
              </a:ext>
              <a:ext uri="{C183D7F6-B498-43B3-948B-1728B52AA6E4}">
                <adec:decorative xmlns:adec="http://schemas.microsoft.com/office/drawing/2017/decorative" val="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63378" y="3128139"/>
            <a:ext cx="1334148" cy="1334148"/>
          </a:xfrm>
          <a:prstGeom prst="rect">
            <a:avLst/>
          </a:prstGeom>
        </p:spPr>
      </p:pic>
      <p:pic>
        <p:nvPicPr>
          <p:cNvPr id="15" name="Graphic 14" descr="One person sitting at a table. ">
            <a:extLst>
              <a:ext uri="{FF2B5EF4-FFF2-40B4-BE49-F238E27FC236}">
                <a16:creationId xmlns:a16="http://schemas.microsoft.com/office/drawing/2014/main" id="{C1882D5B-66AF-4AD1-B5BA-32015AF959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9435263" y="3666819"/>
            <a:ext cx="1334148" cy="1334148"/>
          </a:xfrm>
          <a:prstGeom prst="rect">
            <a:avLst/>
          </a:prstGeom>
        </p:spPr>
      </p:pic>
      <p:cxnSp>
        <p:nvCxnSpPr>
          <p:cNvPr id="16" name="Straight Arrow Connector 15" descr="Arrow pointing from one person sitting at a table to a person typing on a laptop.  ">
            <a:extLst>
              <a:ext uri="{FF2B5EF4-FFF2-40B4-BE49-F238E27FC236}">
                <a16:creationId xmlns:a16="http://schemas.microsoft.com/office/drawing/2014/main" id="{5F2D186B-8793-4BA5-ABC8-6CB09AF1BE92}"/>
              </a:ext>
            </a:extLst>
          </p:cNvPr>
          <p:cNvCxnSpPr>
            <a:cxnSpLocks/>
          </p:cNvCxnSpPr>
          <p:nvPr/>
        </p:nvCxnSpPr>
        <p:spPr>
          <a:xfrm flipH="1">
            <a:off x="7822526" y="4462321"/>
            <a:ext cx="1612737" cy="35562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7288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 up and thumb down">
            <a:extLst>
              <a:ext uri="{FF2B5EF4-FFF2-40B4-BE49-F238E27FC236}">
                <a16:creationId xmlns:a16="http://schemas.microsoft.com/office/drawing/2014/main" id="{E45205A9-E05D-43BA-A95C-CCC3FA1FB58D}"/>
              </a:ext>
            </a:extLst>
          </p:cNvPr>
          <p:cNvPicPr>
            <a:picLocks noChangeAspect="1"/>
          </p:cNvPicPr>
          <p:nvPr/>
        </p:nvPicPr>
        <p:blipFill>
          <a:blip r:embed="rId4"/>
          <a:stretch>
            <a:fillRect/>
          </a:stretch>
        </p:blipFill>
        <p:spPr>
          <a:xfrm>
            <a:off x="3931846" y="2377675"/>
            <a:ext cx="4382160" cy="2191081"/>
          </a:xfrm>
          <a:prstGeom prst="rect">
            <a:avLst/>
          </a:prstGeom>
        </p:spPr>
      </p:pic>
    </p:spTree>
    <p:extLst>
      <p:ext uri="{BB962C8B-B14F-4D97-AF65-F5344CB8AC3E}">
        <p14:creationId xmlns:p14="http://schemas.microsoft.com/office/powerpoint/2010/main" val="4273149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Practice-Part Four</a:t>
            </a:r>
          </a:p>
        </p:txBody>
      </p:sp>
      <p:sp>
        <p:nvSpPr>
          <p:cNvPr id="5" name="TextBox 4">
            <a:extLst>
              <a:ext uri="{FF2B5EF4-FFF2-40B4-BE49-F238E27FC236}">
                <a16:creationId xmlns:a16="http://schemas.microsoft.com/office/drawing/2014/main" id="{F5BEBFF9-E1AF-FB47-9AE9-BFBEF4F29646}"/>
              </a:ext>
            </a:extLst>
          </p:cNvPr>
          <p:cNvSpPr txBox="1"/>
          <p:nvPr/>
        </p:nvSpPr>
        <p:spPr>
          <a:xfrm>
            <a:off x="3112653" y="2092206"/>
            <a:ext cx="5830358" cy="984885"/>
          </a:xfrm>
          <a:prstGeom prst="rect">
            <a:avLst/>
          </a:prstGeom>
          <a:noFill/>
        </p:spPr>
        <p:txBody>
          <a:bodyPr wrap="square" rtlCol="0">
            <a:spAutoFit/>
          </a:bodyPr>
          <a:lstStyle/>
          <a:p>
            <a:pPr algn="ctr"/>
            <a:r>
              <a:rPr lang="en-US" sz="4000" dirty="0"/>
              <a:t>Use “Forward”</a:t>
            </a:r>
          </a:p>
          <a:p>
            <a:endParaRPr lang="en-US" dirty="0"/>
          </a:p>
        </p:txBody>
      </p:sp>
      <p:pic>
        <p:nvPicPr>
          <p:cNvPr id="7" name="Graphic 6" descr="One person sitting at a table. ">
            <a:extLst>
              <a:ext uri="{FF2B5EF4-FFF2-40B4-BE49-F238E27FC236}">
                <a16:creationId xmlns:a16="http://schemas.microsoft.com/office/drawing/2014/main" id="{41F2D820-2AFD-454A-BCC6-3F3397D891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7712" y="3511320"/>
            <a:ext cx="1334148" cy="1334148"/>
          </a:xfrm>
          <a:prstGeom prst="rect">
            <a:avLst/>
          </a:prstGeom>
        </p:spPr>
      </p:pic>
      <p:pic>
        <p:nvPicPr>
          <p:cNvPr id="9" name="Picture 8" descr="Someone's hands typing on a laptop.">
            <a:extLst>
              <a:ext uri="{FF2B5EF4-FFF2-40B4-BE49-F238E27FC236}">
                <a16:creationId xmlns:a16="http://schemas.microsoft.com/office/drawing/2014/main" id="{44B16650-6EFE-504A-A705-2D4744010A88}"/>
              </a:ext>
            </a:extLst>
          </p:cNvPr>
          <p:cNvPicPr>
            <a:picLocks noChangeAspect="1"/>
          </p:cNvPicPr>
          <p:nvPr/>
        </p:nvPicPr>
        <p:blipFill>
          <a:blip r:embed="rId6"/>
          <a:stretch>
            <a:fillRect/>
          </a:stretch>
        </p:blipFill>
        <p:spPr>
          <a:xfrm>
            <a:off x="4580408" y="3653285"/>
            <a:ext cx="2894848" cy="1932779"/>
          </a:xfrm>
          <a:prstGeom prst="rect">
            <a:avLst/>
          </a:prstGeom>
        </p:spPr>
      </p:pic>
      <p:cxnSp>
        <p:nvCxnSpPr>
          <p:cNvPr id="10" name="Straight Arrow Connector 9" descr="Arrow pointing from a person typing on a laptop to a person sitting at a table.  ">
            <a:extLst>
              <a:ext uri="{FF2B5EF4-FFF2-40B4-BE49-F238E27FC236}">
                <a16:creationId xmlns:a16="http://schemas.microsoft.com/office/drawing/2014/main" id="{2E1DE1D4-0675-B34A-A7A2-C978A1392BFD}"/>
              </a:ext>
            </a:extLst>
          </p:cNvPr>
          <p:cNvCxnSpPr>
            <a:cxnSpLocks/>
          </p:cNvCxnSpPr>
          <p:nvPr/>
        </p:nvCxnSpPr>
        <p:spPr>
          <a:xfrm flipH="1" flipV="1">
            <a:off x="2921860" y="4195959"/>
            <a:ext cx="1658548" cy="4237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Graphic 10" descr="One person sitting at a table. ">
            <a:extLst>
              <a:ext uri="{FF2B5EF4-FFF2-40B4-BE49-F238E27FC236}">
                <a16:creationId xmlns:a16="http://schemas.microsoft.com/office/drawing/2014/main" id="{76B69B54-EE35-48C2-AF11-AD74CB78AC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743692" y="2986211"/>
            <a:ext cx="1334148" cy="1334148"/>
          </a:xfrm>
          <a:prstGeom prst="rect">
            <a:avLst/>
          </a:prstGeom>
        </p:spPr>
      </p:pic>
      <p:cxnSp>
        <p:nvCxnSpPr>
          <p:cNvPr id="12" name="Straight Arrow Connector 11" descr="Arrow pointing from one person sitting at a table to a person typing on a laptop.  ">
            <a:extLst>
              <a:ext uri="{FF2B5EF4-FFF2-40B4-BE49-F238E27FC236}">
                <a16:creationId xmlns:a16="http://schemas.microsoft.com/office/drawing/2014/main" id="{CBA231C0-16AC-4047-941C-71FD176E3102}"/>
              </a:ext>
            </a:extLst>
          </p:cNvPr>
          <p:cNvCxnSpPr>
            <a:cxnSpLocks/>
          </p:cNvCxnSpPr>
          <p:nvPr/>
        </p:nvCxnSpPr>
        <p:spPr>
          <a:xfrm flipH="1">
            <a:off x="7674828" y="3852893"/>
            <a:ext cx="2128510" cy="6872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729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DF6BD1-5D14-1B43-B6F8-68014CF555AF}"/>
              </a:ext>
            </a:extLst>
          </p:cNvPr>
          <p:cNvSpPr txBox="1">
            <a:spLocks noGrp="1"/>
          </p:cNvSpPr>
          <p:nvPr>
            <p:ph type="title" idx="4294967295"/>
          </p:nvPr>
        </p:nvSpPr>
        <p:spPr>
          <a:xfrm>
            <a:off x="1887033" y="2644170"/>
            <a:ext cx="8612666"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effectLst/>
                <a:uLnTx/>
                <a:uFillTx/>
                <a:latin typeface="+mn-lt"/>
                <a:ea typeface="+mn-ea"/>
                <a:cs typeface="Arial" panose="020B0604020202020204" pitchFamily="34" charset="0"/>
              </a:rPr>
              <a:t>Instructions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effectLst/>
                <a:uLnTx/>
                <a:uFillTx/>
                <a:latin typeface="+mn-lt"/>
                <a:ea typeface="+mn-ea"/>
                <a:cs typeface="Arial" panose="020B0604020202020204" pitchFamily="34" charset="0"/>
              </a:rPr>
              <a:t>For Using this PowerPoint Lesson</a:t>
            </a:r>
          </a:p>
        </p:txBody>
      </p:sp>
      <p:sp>
        <p:nvSpPr>
          <p:cNvPr id="4" name="TextBox 3">
            <a:extLst>
              <a:ext uri="{FF2B5EF4-FFF2-40B4-BE49-F238E27FC236}">
                <a16:creationId xmlns:a16="http://schemas.microsoft.com/office/drawing/2014/main" id="{6C3CF8AE-4362-4028-9B97-B0C29CDCC5DA}"/>
              </a:ext>
            </a:extLst>
          </p:cNvPr>
          <p:cNvSpPr txBox="1"/>
          <p:nvPr/>
        </p:nvSpPr>
        <p:spPr>
          <a:xfrm>
            <a:off x="3799790" y="158377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3837324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49762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Practice Between Sessions </a:t>
            </a:r>
          </a:p>
        </p:txBody>
      </p:sp>
      <p:sp>
        <p:nvSpPr>
          <p:cNvPr id="2" name="TextBox 1">
            <a:extLst>
              <a:ext uri="{FF2B5EF4-FFF2-40B4-BE49-F238E27FC236}">
                <a16:creationId xmlns:a16="http://schemas.microsoft.com/office/drawing/2014/main" id="{18FF8229-4875-476B-B4FF-B63E355B0112}"/>
              </a:ext>
            </a:extLst>
          </p:cNvPr>
          <p:cNvSpPr txBox="1"/>
          <p:nvPr/>
        </p:nvSpPr>
        <p:spPr>
          <a:xfrm>
            <a:off x="2529971" y="2257124"/>
            <a:ext cx="7624682" cy="2031325"/>
          </a:xfrm>
          <a:prstGeom prst="rect">
            <a:avLst/>
          </a:prstGeom>
          <a:noFill/>
        </p:spPr>
        <p:txBody>
          <a:bodyPr wrap="square" rtlCol="0">
            <a:spAutoFit/>
          </a:bodyPr>
          <a:lstStyle/>
          <a:p>
            <a:pPr marL="457200" indent="-457200" algn="l" rtl="0" fontAlgn="base">
              <a:buFont typeface="Arial" panose="020B0604020202020204" pitchFamily="34" charset="0"/>
              <a:buChar char="•"/>
            </a:pPr>
            <a:r>
              <a:rPr lang="en-US" sz="3600" b="0" dirty="0">
                <a:solidFill>
                  <a:srgbClr val="000000"/>
                </a:solidFill>
                <a:effectLst/>
              </a:rPr>
              <a:t>What did you learn/practice today? </a:t>
            </a:r>
          </a:p>
          <a:p>
            <a:pPr marL="457200" indent="-457200" algn="l" rtl="0" fontAlgn="base">
              <a:buFont typeface="Arial" panose="020B0604020202020204" pitchFamily="34" charset="0"/>
              <a:buChar char="•"/>
            </a:pPr>
            <a:r>
              <a:rPr lang="en-US" sz="3600" b="0" dirty="0">
                <a:solidFill>
                  <a:srgbClr val="000000"/>
                </a:solidFill>
                <a:effectLst/>
              </a:rPr>
              <a:t>When are you going to practice?  </a:t>
            </a:r>
          </a:p>
          <a:p>
            <a:pPr marL="457200" indent="-457200" algn="l" rtl="0" fontAlgn="base">
              <a:buFont typeface="Arial" panose="020B0604020202020204" pitchFamily="34" charset="0"/>
              <a:buChar char="•"/>
            </a:pPr>
            <a:r>
              <a:rPr lang="en-US" sz="3600" dirty="0">
                <a:solidFill>
                  <a:srgbClr val="000000"/>
                </a:solidFill>
              </a:rPr>
              <a:t>Practice Plan</a:t>
            </a:r>
            <a:endParaRPr lang="en-US" sz="3600" b="0" dirty="0">
              <a:solidFill>
                <a:srgbClr val="000000"/>
              </a:solidFill>
              <a:effectLst/>
            </a:endParaRPr>
          </a:p>
          <a:p>
            <a:endParaRPr lang="en-CA" dirty="0"/>
          </a:p>
        </p:txBody>
      </p:sp>
      <p:pic>
        <p:nvPicPr>
          <p:cNvPr id="6" name="Picture 5" descr="Left hand on a keyboard, right hand on a mouse in front of a computer monitor. ">
            <a:extLst>
              <a:ext uri="{FF2B5EF4-FFF2-40B4-BE49-F238E27FC236}">
                <a16:creationId xmlns:a16="http://schemas.microsoft.com/office/drawing/2014/main" id="{0EBE34F0-12D9-4152-AA11-A4FEB6BCF73D}"/>
              </a:ext>
            </a:extLst>
          </p:cNvPr>
          <p:cNvPicPr>
            <a:picLocks noChangeAspect="1"/>
          </p:cNvPicPr>
          <p:nvPr/>
        </p:nvPicPr>
        <p:blipFill>
          <a:blip r:embed="rId4"/>
          <a:stretch>
            <a:fillRect/>
          </a:stretch>
        </p:blipFill>
        <p:spPr>
          <a:xfrm>
            <a:off x="6934200" y="3561296"/>
            <a:ext cx="2799080" cy="2799080"/>
          </a:xfrm>
          <a:prstGeom prst="rect">
            <a:avLst/>
          </a:prstGeom>
        </p:spPr>
      </p:pic>
    </p:spTree>
    <p:extLst>
      <p:ext uri="{BB962C8B-B14F-4D97-AF65-F5344CB8AC3E}">
        <p14:creationId xmlns:p14="http://schemas.microsoft.com/office/powerpoint/2010/main" val="3667748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614248"/>
            <a:ext cx="10515600" cy="1325563"/>
          </a:xfrm>
        </p:spPr>
        <p:txBody>
          <a:bodyPr>
            <a:noAutofit/>
          </a:bodyPr>
          <a:lstStyle/>
          <a:p>
            <a:pPr algn="ctr"/>
            <a:r>
              <a:rPr lang="en-US" sz="4800" dirty="0">
                <a:latin typeface="Arial" panose="020B0604020202020204" pitchFamily="34" charset="0"/>
                <a:cs typeface="Arial" panose="020B0604020202020204" pitchFamily="34" charset="0"/>
              </a:rPr>
              <a:t>Confirm Next Session </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and Support </a:t>
            </a:r>
          </a:p>
        </p:txBody>
      </p:sp>
      <p:pic>
        <p:nvPicPr>
          <p:cNvPr id="3" name="Picture 2" descr="What's Next ?">
            <a:extLst>
              <a:ext uri="{FF2B5EF4-FFF2-40B4-BE49-F238E27FC236}">
                <a16:creationId xmlns:a16="http://schemas.microsoft.com/office/drawing/2014/main" id="{41F8FC54-0B2C-4098-9572-18938D03D45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3416232" y="2222863"/>
            <a:ext cx="5962650" cy="3352800"/>
          </a:xfrm>
          <a:prstGeom prst="rect">
            <a:avLst/>
          </a:prstGeom>
        </p:spPr>
      </p:pic>
    </p:spTree>
    <p:extLst>
      <p:ext uri="{BB962C8B-B14F-4D97-AF65-F5344CB8AC3E}">
        <p14:creationId xmlns:p14="http://schemas.microsoft.com/office/powerpoint/2010/main" val="7267818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62838-7CF1-C64F-A91F-EC61438F390F}"/>
              </a:ext>
            </a:extLst>
          </p:cNvPr>
          <p:cNvSpPr>
            <a:spLocks noGrp="1"/>
          </p:cNvSpPr>
          <p:nvPr>
            <p:ph type="title"/>
          </p:nvPr>
        </p:nvSpPr>
        <p:spPr>
          <a:xfrm>
            <a:off x="1197909" y="3069071"/>
            <a:ext cx="9796182" cy="719857"/>
          </a:xfrm>
        </p:spPr>
        <p:txBody>
          <a:bodyPr>
            <a:noAutofit/>
          </a:bodyPr>
          <a:lstStyle/>
          <a:p>
            <a:pPr>
              <a:lnSpc>
                <a:spcPct val="150000"/>
              </a:lnSpc>
            </a:pPr>
            <a:r>
              <a:rPr lang="en-US" sz="4800" dirty="0">
                <a:latin typeface="Arial" panose="020B0604020202020204" pitchFamily="34" charset="0"/>
                <a:cs typeface="Arial" panose="020B0604020202020204" pitchFamily="34" charset="0"/>
              </a:rPr>
              <a:t>See you! </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Keep Practicing </a:t>
            </a:r>
          </a:p>
        </p:txBody>
      </p:sp>
    </p:spTree>
    <p:extLst>
      <p:ext uri="{BB962C8B-B14F-4D97-AF65-F5344CB8AC3E}">
        <p14:creationId xmlns:p14="http://schemas.microsoft.com/office/powerpoint/2010/main" val="3557117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 – Part One</a:t>
            </a:r>
          </a:p>
        </p:txBody>
      </p:sp>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2138493" y="2987977"/>
            <a:ext cx="9090577" cy="22202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nSpc>
                <a:spcPct val="100000"/>
              </a:lnSpc>
            </a:pPr>
            <a:r>
              <a:rPr lang="en-US" sz="3600" dirty="0"/>
              <a:t>Check your Inbox for New Mail </a:t>
            </a:r>
          </a:p>
          <a:p>
            <a:pPr marL="571500" indent="-571500">
              <a:lnSpc>
                <a:spcPct val="100000"/>
              </a:lnSpc>
            </a:pPr>
            <a:r>
              <a:rPr lang="en-US" sz="3600" dirty="0"/>
              <a:t>Write and Send an Email to One Person </a:t>
            </a:r>
          </a:p>
          <a:p>
            <a:pPr marL="0" indent="0">
              <a:buNone/>
            </a:pPr>
            <a:endParaRPr lang="en-US" sz="3600" dirty="0"/>
          </a:p>
        </p:txBody>
      </p:sp>
      <p:sp>
        <p:nvSpPr>
          <p:cNvPr id="6" name="TextBox 5">
            <a:extLst>
              <a:ext uri="{FF2B5EF4-FFF2-40B4-BE49-F238E27FC236}">
                <a16:creationId xmlns:a16="http://schemas.microsoft.com/office/drawing/2014/main" id="{44104F81-0ED6-4F66-85DA-8907C2EFCBDE}"/>
              </a:ext>
            </a:extLst>
          </p:cNvPr>
          <p:cNvSpPr txBox="1"/>
          <p:nvPr/>
        </p:nvSpPr>
        <p:spPr>
          <a:xfrm>
            <a:off x="3702423" y="1980191"/>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1971839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 – Part Two</a:t>
            </a:r>
          </a:p>
        </p:txBody>
      </p:sp>
      <p:sp>
        <p:nvSpPr>
          <p:cNvPr id="6" name="TextBox 5">
            <a:extLst>
              <a:ext uri="{FF2B5EF4-FFF2-40B4-BE49-F238E27FC236}">
                <a16:creationId xmlns:a16="http://schemas.microsoft.com/office/drawing/2014/main" id="{3CBD816E-8CED-4389-9457-02A107885099}"/>
              </a:ext>
            </a:extLst>
          </p:cNvPr>
          <p:cNvSpPr txBox="1"/>
          <p:nvPr/>
        </p:nvSpPr>
        <p:spPr>
          <a:xfrm>
            <a:off x="3702423" y="2104273"/>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
        <p:nvSpPr>
          <p:cNvPr id="2" name="TextBox 1">
            <a:extLst>
              <a:ext uri="{FF2B5EF4-FFF2-40B4-BE49-F238E27FC236}">
                <a16:creationId xmlns:a16="http://schemas.microsoft.com/office/drawing/2014/main" id="{B14FCD74-E309-A741-AE8B-D3A93A54CB98}"/>
              </a:ext>
            </a:extLst>
          </p:cNvPr>
          <p:cNvSpPr txBox="1"/>
          <p:nvPr/>
        </p:nvSpPr>
        <p:spPr>
          <a:xfrm>
            <a:off x="3649651" y="2909342"/>
            <a:ext cx="4749826" cy="2339102"/>
          </a:xfrm>
          <a:prstGeom prst="rect">
            <a:avLst/>
          </a:prstGeom>
          <a:noFill/>
        </p:spPr>
        <p:txBody>
          <a:bodyPr wrap="none" rtlCol="0">
            <a:spAutoFit/>
          </a:bodyPr>
          <a:lstStyle/>
          <a:p>
            <a:pPr algn="ctr"/>
            <a:r>
              <a:rPr lang="en-US" sz="3200" dirty="0"/>
              <a:t>Write and send an email </a:t>
            </a:r>
          </a:p>
          <a:p>
            <a:pPr algn="ctr"/>
            <a:r>
              <a:rPr lang="en-US" sz="3200" dirty="0"/>
              <a:t>to more than one person </a:t>
            </a:r>
          </a:p>
          <a:p>
            <a:pPr marL="571500" indent="-571500" algn="ctr">
              <a:buFont typeface="Arial" panose="020B0604020202020204" pitchFamily="34" charset="0"/>
              <a:buChar char="•"/>
            </a:pPr>
            <a:r>
              <a:rPr lang="en-US" sz="3200" dirty="0"/>
              <a:t>Use “To” </a:t>
            </a:r>
          </a:p>
          <a:p>
            <a:pPr marL="571500" indent="-571500" algn="ctr">
              <a:buFont typeface="Arial" panose="020B0604020202020204" pitchFamily="34" charset="0"/>
              <a:buChar char="•"/>
            </a:pPr>
            <a:r>
              <a:rPr lang="en-US" sz="3200" dirty="0"/>
              <a:t>Use “Cc” </a:t>
            </a:r>
          </a:p>
          <a:p>
            <a:endParaRPr lang="en-US" dirty="0"/>
          </a:p>
        </p:txBody>
      </p:sp>
    </p:spTree>
    <p:extLst>
      <p:ext uri="{BB962C8B-B14F-4D97-AF65-F5344CB8AC3E}">
        <p14:creationId xmlns:p14="http://schemas.microsoft.com/office/powerpoint/2010/main" val="1034208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Objectives-Part Three</a:t>
            </a:r>
          </a:p>
        </p:txBody>
      </p:sp>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2179384" y="3215337"/>
            <a:ext cx="7833229"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t>Reply to an email</a:t>
            </a:r>
          </a:p>
          <a:p>
            <a:pPr lvl="6"/>
            <a:r>
              <a:rPr lang="en-US" sz="3200" dirty="0"/>
              <a:t>Reply</a:t>
            </a:r>
          </a:p>
          <a:p>
            <a:pPr lvl="6"/>
            <a:r>
              <a:rPr lang="en-US" sz="3200" dirty="0"/>
              <a:t>Reply All</a:t>
            </a:r>
          </a:p>
        </p:txBody>
      </p:sp>
      <p:sp>
        <p:nvSpPr>
          <p:cNvPr id="6" name="TextBox 5">
            <a:extLst>
              <a:ext uri="{FF2B5EF4-FFF2-40B4-BE49-F238E27FC236}">
                <a16:creationId xmlns:a16="http://schemas.microsoft.com/office/drawing/2014/main" id="{877442A2-201F-4692-9AAA-48E5D64146DC}"/>
              </a:ext>
            </a:extLst>
          </p:cNvPr>
          <p:cNvSpPr txBox="1"/>
          <p:nvPr/>
        </p:nvSpPr>
        <p:spPr>
          <a:xfrm>
            <a:off x="3702423" y="1954663"/>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3760813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Objectives-Part Four</a:t>
            </a:r>
          </a:p>
        </p:txBody>
      </p:sp>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4074731" y="3525781"/>
            <a:ext cx="5253045" cy="10017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t>Use “Forward” </a:t>
            </a:r>
          </a:p>
        </p:txBody>
      </p:sp>
      <p:sp>
        <p:nvSpPr>
          <p:cNvPr id="6" name="TextBox 5">
            <a:extLst>
              <a:ext uri="{FF2B5EF4-FFF2-40B4-BE49-F238E27FC236}">
                <a16:creationId xmlns:a16="http://schemas.microsoft.com/office/drawing/2014/main" id="{877442A2-201F-4692-9AAA-48E5D64146DC}"/>
              </a:ext>
            </a:extLst>
          </p:cNvPr>
          <p:cNvSpPr txBox="1"/>
          <p:nvPr/>
        </p:nvSpPr>
        <p:spPr>
          <a:xfrm>
            <a:off x="4540623" y="2246560"/>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1584195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Keep in Mind</a:t>
            </a:r>
          </a:p>
        </p:txBody>
      </p:sp>
      <p:sp>
        <p:nvSpPr>
          <p:cNvPr id="5" name="TextBox 4">
            <a:extLst>
              <a:ext uri="{FF2B5EF4-FFF2-40B4-BE49-F238E27FC236}">
                <a16:creationId xmlns:a16="http://schemas.microsoft.com/office/drawing/2014/main" id="{F7CE0702-ADD5-4271-9909-907C64F0F930}"/>
              </a:ext>
            </a:extLst>
          </p:cNvPr>
          <p:cNvSpPr txBox="1"/>
          <p:nvPr/>
        </p:nvSpPr>
        <p:spPr>
          <a:xfrm>
            <a:off x="800100" y="2756938"/>
            <a:ext cx="10515600" cy="2308324"/>
          </a:xfrm>
          <a:prstGeom prst="rect">
            <a:avLst/>
          </a:prstGeom>
          <a:noFill/>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Only do as much as the learner can absorb </a:t>
            </a:r>
          </a:p>
          <a:p>
            <a:pPr lvl="1">
              <a:defRPr/>
            </a:pPr>
            <a:r>
              <a:rPr lang="en-US" sz="3600" dirty="0"/>
              <a:t> in one session.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Do one part of the video lesson at a time.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Check in with the learner after each part.</a:t>
            </a:r>
          </a:p>
        </p:txBody>
      </p:sp>
      <p:sp>
        <p:nvSpPr>
          <p:cNvPr id="6" name="TextBox 5">
            <a:extLst>
              <a:ext uri="{FF2B5EF4-FFF2-40B4-BE49-F238E27FC236}">
                <a16:creationId xmlns:a16="http://schemas.microsoft.com/office/drawing/2014/main" id="{3EBBD1B2-DAFC-4706-858F-621DAB76DC2B}"/>
              </a:ext>
            </a:extLst>
          </p:cNvPr>
          <p:cNvSpPr txBox="1"/>
          <p:nvPr/>
        </p:nvSpPr>
        <p:spPr>
          <a:xfrm>
            <a:off x="4129208" y="1728446"/>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42098707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16302</Words>
  <Application>Microsoft Office PowerPoint</Application>
  <PresentationFormat>Widescreen</PresentationFormat>
  <Paragraphs>1851</Paragraphs>
  <Slides>42</Slides>
  <Notes>42</Notes>
  <HiddenSlides>13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Calibri Light</vt:lpstr>
      <vt:lpstr>Century Gothic</vt:lpstr>
      <vt:lpstr>Livvic-Regular</vt:lpstr>
      <vt:lpstr>Melbourne</vt:lpstr>
      <vt:lpstr>Wingdings</vt:lpstr>
      <vt:lpstr>Office Theme</vt:lpstr>
      <vt:lpstr>Employment</vt:lpstr>
      <vt:lpstr>Pre-Requisite Skills</vt:lpstr>
      <vt:lpstr>Skills Reviewed in this Lesson</vt:lpstr>
      <vt:lpstr>Instructions  For Using this PowerPoint Lesson</vt:lpstr>
      <vt:lpstr>Lesson Objectives – Part One</vt:lpstr>
      <vt:lpstr>Lesson Objectives – Part Two</vt:lpstr>
      <vt:lpstr>Lesson Objectives-Part Three</vt:lpstr>
      <vt:lpstr>Lesson Objectives-Part Four</vt:lpstr>
      <vt:lpstr>Keep in Mind</vt:lpstr>
      <vt:lpstr>Set Up and Preparation</vt:lpstr>
      <vt:lpstr>Checklist</vt:lpstr>
      <vt:lpstr>Set Up and Preparation</vt:lpstr>
      <vt:lpstr>Checklist</vt:lpstr>
      <vt:lpstr>Employment</vt:lpstr>
      <vt:lpstr>Lesson Objectives-Part One </vt:lpstr>
      <vt:lpstr>Lesson-Part One-A</vt:lpstr>
      <vt:lpstr>Check Understanding</vt:lpstr>
      <vt:lpstr>Practice-Part One-A  </vt:lpstr>
      <vt:lpstr>Lesson-Part One-B</vt:lpstr>
      <vt:lpstr>Check Understanding</vt:lpstr>
      <vt:lpstr>Practice-Part One B</vt:lpstr>
      <vt:lpstr>Lesson Objectives – Part Two</vt:lpstr>
      <vt:lpstr>Lesson-Part Two-A</vt:lpstr>
      <vt:lpstr>Check Understanding</vt:lpstr>
      <vt:lpstr>Practice-Part Two-A</vt:lpstr>
      <vt:lpstr>Lesson-Part Two-B</vt:lpstr>
      <vt:lpstr>Check Understanding</vt:lpstr>
      <vt:lpstr>Practice-Part Two-B</vt:lpstr>
      <vt:lpstr>Lesson Objectives-Part Three </vt:lpstr>
      <vt:lpstr>Lesson-Part Three-A</vt:lpstr>
      <vt:lpstr>Check Understanding</vt:lpstr>
      <vt:lpstr>Practice-Part Three-A</vt:lpstr>
      <vt:lpstr>Lesson-Part Three-B</vt:lpstr>
      <vt:lpstr>Check Understanding</vt:lpstr>
      <vt:lpstr>Practice-Part Three-B</vt:lpstr>
      <vt:lpstr>Lesson Objectives-Part Four </vt:lpstr>
      <vt:lpstr>Lesson-Part Four</vt:lpstr>
      <vt:lpstr>Check Understanding</vt:lpstr>
      <vt:lpstr>Practice-Part Four</vt:lpstr>
      <vt:lpstr>Practice Between Sessions </vt:lpstr>
      <vt:lpstr>Confirm Next Session  and Support </vt:lpstr>
      <vt:lpstr>See you!  Keep Practicing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Mouse and navigation</dc:title>
  <dc:creator/>
  <cp:lastModifiedBy/>
  <cp:revision>108</cp:revision>
  <cp:lastPrinted>2021-11-10T23:26:05Z</cp:lastPrinted>
  <dcterms:created xsi:type="dcterms:W3CDTF">2021-09-14T20:49:13Z</dcterms:created>
  <dcterms:modified xsi:type="dcterms:W3CDTF">2022-06-14T07:00:57Z</dcterms:modified>
</cp:coreProperties>
</file>