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2"/>
  </p:notesMasterIdLst>
  <p:sldIdLst>
    <p:sldId id="309" r:id="rId2"/>
    <p:sldId id="281" r:id="rId3"/>
    <p:sldId id="354" r:id="rId4"/>
    <p:sldId id="329" r:id="rId5"/>
    <p:sldId id="310" r:id="rId6"/>
    <p:sldId id="319" r:id="rId7"/>
    <p:sldId id="330" r:id="rId8"/>
    <p:sldId id="331" r:id="rId9"/>
    <p:sldId id="332" r:id="rId10"/>
    <p:sldId id="333" r:id="rId11"/>
    <p:sldId id="334" r:id="rId12"/>
    <p:sldId id="326" r:id="rId13"/>
    <p:sldId id="294" r:id="rId14"/>
    <p:sldId id="312" r:id="rId15"/>
    <p:sldId id="314" r:id="rId16"/>
    <p:sldId id="287" r:id="rId17"/>
    <p:sldId id="337" r:id="rId18"/>
    <p:sldId id="338" r:id="rId19"/>
    <p:sldId id="339" r:id="rId20"/>
    <p:sldId id="328" r:id="rId21"/>
    <p:sldId id="320" r:id="rId22"/>
    <p:sldId id="321" r:id="rId23"/>
    <p:sldId id="296" r:id="rId24"/>
    <p:sldId id="340" r:id="rId25"/>
    <p:sldId id="341" r:id="rId26"/>
    <p:sldId id="342" r:id="rId27"/>
    <p:sldId id="289" r:id="rId28"/>
    <p:sldId id="291" r:id="rId29"/>
    <p:sldId id="292" r:id="rId30"/>
    <p:sldId id="335"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MLeY06SBq/SFdJs18pCUQ==" hashData="bfLbMmfrUkUzj54557WidCydVift025NvgejN8QmqrkDXL4WmFP0V/6t08dNTGQzXZa0b9Sf0a8zRyXlUx5IRA=="/>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20264" autoAdjust="0"/>
    <p:restoredTop sz="26289" autoAdjust="0"/>
  </p:normalViewPr>
  <p:slideViewPr>
    <p:cSldViewPr snapToGrid="0">
      <p:cViewPr varScale="1">
        <p:scale>
          <a:sx n="22" d="100"/>
          <a:sy n="22" d="100"/>
        </p:scale>
        <p:origin x="2779" y="24"/>
      </p:cViewPr>
      <p:guideLst>
        <p:guide orient="horz" pos="2160"/>
        <p:guide pos="3795"/>
      </p:guideLst>
    </p:cSldViewPr>
  </p:slideViewPr>
  <p:notesTextViewPr>
    <p:cViewPr>
      <p:scale>
        <a:sx n="120" d="100"/>
        <a:sy n="120" d="100"/>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DC004A3-E2EB-0941-B3E9-59C46FE591F5}" type="datetimeFigureOut">
              <a:rPr lang="en-US" smtClean="0"/>
              <a:t>6/14/2022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E55262-9676-444A-98B3-692BE02459E9}" type="slidenum">
              <a:rPr lang="en-US" smtClean="0"/>
              <a:t>‹#›</a:t>
            </a:fld>
            <a:endParaRPr lang="en-US" dirty="0"/>
          </a:p>
        </p:txBody>
      </p:sp>
    </p:spTree>
    <p:extLst>
      <p:ext uri="{BB962C8B-B14F-4D97-AF65-F5344CB8AC3E}">
        <p14:creationId xmlns:p14="http://schemas.microsoft.com/office/powerpoint/2010/main" val="151741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This PowerPoint lesson </a:t>
            </a:r>
            <a:r>
              <a:rPr lang="en-US" sz="1200" b="0" dirty="0">
                <a:latin typeface="Century Gothic" panose="020B0502020202020204" pitchFamily="34" charset="0"/>
              </a:rPr>
              <a:t>covers the following Zoom video lessons: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171450" indent="-171450">
              <a:buFont typeface="Wingdings" pitchFamily="2" charset="2"/>
              <a:buChar char="v"/>
            </a:pPr>
            <a:r>
              <a:rPr lang="en-US" sz="1200" b="1" dirty="0">
                <a:latin typeface="Century Gothic" panose="020B0502020202020204" pitchFamily="34" charset="0"/>
              </a:rPr>
              <a:t>Part One </a:t>
            </a:r>
          </a:p>
          <a:p>
            <a:pPr marL="628650" lvl="1" indent="-171450">
              <a:buFont typeface="Arial" panose="020B0604020202020204" pitchFamily="34" charset="0"/>
              <a:buChar char="•"/>
            </a:pPr>
            <a:r>
              <a:rPr lang="en-US" sz="1200" dirty="0">
                <a:latin typeface="Century Gothic" panose="020B0502020202020204" pitchFamily="34" charset="0"/>
              </a:rPr>
              <a:t>Join a Zoom meeting</a:t>
            </a:r>
          </a:p>
          <a:p>
            <a:pPr marL="628650" lvl="1" indent="-171450">
              <a:buFont typeface="Arial" panose="020B0604020202020204" pitchFamily="34" charset="0"/>
              <a:buChar char="•"/>
            </a:pPr>
            <a:r>
              <a:rPr lang="en-US" sz="1200" dirty="0">
                <a:latin typeface="Century Gothic" panose="020B0502020202020204" pitchFamily="34" charset="0"/>
              </a:rPr>
              <a:t>Change your name</a:t>
            </a:r>
          </a:p>
          <a:p>
            <a:pPr marL="171450" indent="-171450">
              <a:buFont typeface="Arial" panose="020B0604020202020204" pitchFamily="34" charset="0"/>
              <a:buChar char="•"/>
            </a:pPr>
            <a:endParaRPr lang="en-US" sz="1200" dirty="0">
              <a:latin typeface="Century Gothic" panose="020B0502020202020204" pitchFamily="34" charset="0"/>
            </a:endParaRPr>
          </a:p>
          <a:p>
            <a:pPr marL="171450" indent="-171450">
              <a:buFont typeface="Wingdings" pitchFamily="2" charset="2"/>
              <a:buChar char="v"/>
            </a:pPr>
            <a:r>
              <a:rPr lang="en-US" sz="1200" b="1" dirty="0">
                <a:latin typeface="Century Gothic" panose="020B0502020202020204" pitchFamily="34" charset="0"/>
              </a:rPr>
              <a:t>Part Two – Basic Zoom Functions</a:t>
            </a:r>
          </a:p>
          <a:p>
            <a:pPr marL="628650" lvl="1" indent="-171450">
              <a:buFont typeface="Arial" panose="020B0604020202020204" pitchFamily="34" charset="0"/>
              <a:buChar char="•"/>
            </a:pPr>
            <a:r>
              <a:rPr lang="en-US" sz="1200" dirty="0">
                <a:latin typeface="Century Gothic" panose="020B0502020202020204" pitchFamily="34" charset="0"/>
              </a:rPr>
              <a:t>Icons No Icons</a:t>
            </a:r>
          </a:p>
          <a:p>
            <a:pPr marL="628650" lvl="1" indent="-171450">
              <a:buFont typeface="Arial" panose="020B0604020202020204" pitchFamily="34" charset="0"/>
              <a:buChar char="•"/>
            </a:pPr>
            <a:r>
              <a:rPr lang="en-US" sz="1200" dirty="0">
                <a:latin typeface="Century Gothic" panose="020B0502020202020204" pitchFamily="34" charset="0"/>
              </a:rPr>
              <a:t>Active Speaker View vs Gallery View</a:t>
            </a: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a:t>
            </a:fld>
            <a:endParaRPr lang="en-US" dirty="0"/>
          </a:p>
        </p:txBody>
      </p:sp>
    </p:spTree>
    <p:extLst>
      <p:ext uri="{BB962C8B-B14F-4D97-AF65-F5344CB8AC3E}">
        <p14:creationId xmlns:p14="http://schemas.microsoft.com/office/powerpoint/2010/main" val="231145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b="1" u="sng" dirty="0">
                <a:latin typeface="Century Gothic" panose="020B0502020202020204" pitchFamily="34" charset="0"/>
              </a:rPr>
              <a:t>SET UP</a:t>
            </a:r>
          </a:p>
          <a:p>
            <a:pPr defTabSz="966612">
              <a:defRPr/>
            </a:pPr>
            <a:r>
              <a:rPr lang="en-US" sz="1200"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LEARNER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Trouble-Shooting -Remote Tutoring </a:t>
            </a: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r>
              <a:rPr lang="en-US" sz="1200" b="1" dirty="0">
                <a:latin typeface="Century Gothic" panose="020B0502020202020204" pitchFamily="34" charset="0"/>
                <a:ea typeface="Calibri" panose="020F0502020204030204" pitchFamily="34" charset="0"/>
                <a:cs typeface="Times New Roman" panose="02020603050405020304" pitchFamily="18" charset="0"/>
              </a:rPr>
              <a:t>IMPORTANT: </a:t>
            </a:r>
          </a:p>
          <a:p>
            <a:pPr defTabSz="966612">
              <a:defRPr/>
            </a:pPr>
            <a:r>
              <a:rPr lang="en-US" sz="1200" dirty="0">
                <a:latin typeface="Century Gothic" panose="020B0502020202020204" pitchFamily="34" charset="0"/>
                <a:ea typeface="Calibri" panose="020F0502020204030204" pitchFamily="34" charset="0"/>
                <a:cs typeface="Times New Roman" panose="02020603050405020304" pitchFamily="18" charset="0"/>
              </a:rPr>
              <a:t>Go through the Learner Checklist as well. Then, you will be able to more easily troubleshoot with the learner if they have difficulty in their set up.</a:t>
            </a:r>
            <a:endParaRPr lang="en-CA" sz="1200" dirty="0">
              <a:latin typeface="Century Gothic" panose="020B0502020202020204" pitchFamily="34" charset="0"/>
            </a:endParaRPr>
          </a:p>
          <a:p>
            <a:pPr defTabSz="966612">
              <a:defRPr/>
            </a:pPr>
            <a:endParaRPr lang="en-US" sz="1200" u="sng" dirty="0">
              <a:latin typeface="Century Gothic" panose="020B0502020202020204" pitchFamily="34" charset="0"/>
            </a:endParaRPr>
          </a:p>
          <a:p>
            <a:pPr marL="0" indent="0" defTabSz="966612">
              <a:buFont typeface="+mj-lt"/>
              <a:buNone/>
              <a:defRPr/>
            </a:pPr>
            <a:r>
              <a:rPr lang="en-US" sz="1200" b="1" dirty="0">
                <a:latin typeface="Century Gothic" panose="020B0502020202020204" pitchFamily="34" charset="0"/>
              </a:rPr>
              <a:t>Communicate beforehand with the Support Person (if that learner has one):</a:t>
            </a:r>
          </a:p>
          <a:p>
            <a:pPr marL="181240" indent="-181240" defTabSz="966612">
              <a:buFont typeface="Arial" panose="020B0604020202020204" pitchFamily="34" charset="0"/>
              <a:buChar char="•"/>
              <a:defRPr/>
            </a:pPr>
            <a:r>
              <a:rPr lang="en-US" sz="1200" dirty="0">
                <a:latin typeface="Century Gothic" panose="020B0502020202020204" pitchFamily="34" charset="0"/>
              </a:rPr>
              <a:t>Email the Learner Checklist listed in #2 above to the Support Person.</a:t>
            </a:r>
          </a:p>
          <a:p>
            <a:pPr marL="181240" indent="-181240" defTabSz="966612">
              <a:buFont typeface="Arial" panose="020B0604020202020204" pitchFamily="34" charset="0"/>
              <a:buChar char="•"/>
              <a:defRPr/>
            </a:pPr>
            <a:r>
              <a:rPr lang="en-US" sz="1200" dirty="0">
                <a:latin typeface="Century Gothic" panose="020B0502020202020204" pitchFamily="34" charset="0"/>
              </a:rPr>
              <a:t>Email any instructions for this lesson to the support person (see the notes for specific slides /parts of the lesson): </a:t>
            </a:r>
          </a:p>
          <a:p>
            <a:pPr marL="181240" indent="-181240" defTabSz="966612">
              <a:buFont typeface="Arial" panose="020B0604020202020204" pitchFamily="34" charset="0"/>
              <a:buChar char="•"/>
              <a:defRPr/>
            </a:pPr>
            <a:r>
              <a:rPr lang="en-US" sz="1200" dirty="0">
                <a:latin typeface="Century Gothic" panose="020B0502020202020204" pitchFamily="34" charset="0"/>
              </a:rPr>
              <a:t>Have the support person do the preparation for the lesson on the learner’s desktop. Tutor needs to guide them re. how to do this. </a:t>
            </a: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Gmail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you could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indent="0" defTabSz="966612">
              <a:buFont typeface="Arial" panose="020B0604020202020204" pitchFamily="34" charset="0"/>
              <a:buNone/>
              <a:defRPr/>
            </a:pP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defTabSz="966612">
              <a:defRPr/>
            </a:pPr>
            <a:r>
              <a:rPr lang="en-US" sz="1200" b="1" u="sng" dirty="0">
                <a:highlight>
                  <a:srgbClr val="FFFF00"/>
                </a:highlight>
                <a:latin typeface="Century Gothic" panose="020B0502020202020204" pitchFamily="34" charset="0"/>
              </a:rPr>
              <a:t>PREPARATION</a:t>
            </a:r>
          </a:p>
          <a:p>
            <a:pPr defTabSz="966612">
              <a:defRPr/>
            </a:pPr>
            <a:r>
              <a:rPr lang="en-US" sz="1200" b="0" u="none" dirty="0">
                <a:highlight>
                  <a:srgbClr val="FFFF00"/>
                </a:highlight>
                <a:latin typeface="Century Gothic" panose="020B0502020202020204" pitchFamily="34" charset="0"/>
              </a:rPr>
              <a:t>Preparation specific to each Part of this Zoom Lesson is in the notes of the relevant slides. </a:t>
            </a:r>
          </a:p>
          <a:p>
            <a:pPr defTabSz="966612">
              <a:defRPr/>
            </a:pPr>
            <a:endParaRPr lang="en-US" sz="1200" b="0" u="none" dirty="0">
              <a:highlight>
                <a:srgbClr val="FFFF00"/>
              </a:highligh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10</a:t>
            </a:fld>
            <a:endParaRPr lang="en-US" dirty="0"/>
          </a:p>
        </p:txBody>
      </p:sp>
    </p:spTree>
    <p:extLst>
      <p:ext uri="{BB962C8B-B14F-4D97-AF65-F5344CB8AC3E}">
        <p14:creationId xmlns:p14="http://schemas.microsoft.com/office/powerpoint/2010/main" val="388903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lnSpc>
                <a:spcPct val="107000"/>
              </a:lnSpc>
              <a:spcAft>
                <a:spcPts val="846"/>
              </a:spcAft>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During Remote Tutoring Session </a:t>
            </a:r>
          </a:p>
          <a:p>
            <a:pPr marL="241653" indent="-241653" defTabSz="966612">
              <a:buFont typeface="+mj-lt"/>
              <a:buAutoNum type="arabicPeriod"/>
              <a:defRPr/>
            </a:pPr>
            <a:r>
              <a:rPr lang="en-US" sz="1200" u="sng" dirty="0">
                <a:latin typeface="Century Gothic" panose="020B0502020202020204" pitchFamily="34" charset="0"/>
              </a:rPr>
              <a:t>Learner Instructions: How to let your Tutor have Remote Control of your Computer During a Zoom Session </a:t>
            </a:r>
          </a:p>
          <a:p>
            <a:pPr marL="241653" indent="-241653" defTabSz="966612">
              <a:lnSpc>
                <a:spcPct val="107000"/>
              </a:lnSpc>
              <a:spcAft>
                <a:spcPts val="846"/>
              </a:spcAft>
              <a:buFont typeface="+mj-lt"/>
              <a:buAutoNum type="arabicPeriod"/>
              <a:defRPr/>
            </a:pPr>
            <a:r>
              <a:rPr lang="en-US" sz="1200" u="sng" dirty="0">
                <a:latin typeface="Century Gothic" panose="020B0502020202020204" pitchFamily="34" charset="0"/>
              </a:rPr>
              <a:t>Trouble-Shooting</a:t>
            </a:r>
            <a:r>
              <a:rPr lang="en-US" sz="1200" b="0" u="sng" dirty="0">
                <a:latin typeface="Century Gothic" panose="020B0502020202020204" pitchFamily="34" charset="0"/>
              </a:rPr>
              <a:t>: Remote Tutoring </a:t>
            </a:r>
          </a:p>
          <a:p>
            <a:pPr>
              <a:lnSpc>
                <a:spcPct val="107000"/>
              </a:lnSpc>
              <a:spcAft>
                <a:spcPts val="846"/>
              </a:spcAft>
            </a:pP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lnSpc>
                <a:spcPct val="107000"/>
              </a:lnSpc>
              <a:spcAft>
                <a:spcPts val="846"/>
              </a:spcAft>
              <a:defRPr/>
            </a:pPr>
            <a:endParaRPr lang="en-US" sz="1200" b="1"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Be ready to assist learner by using the </a:t>
            </a:r>
            <a:r>
              <a:rPr lang="en-US" sz="1200" b="1" dirty="0">
                <a:latin typeface="Century Gothic" panose="020B0502020202020204" pitchFamily="34" charset="0"/>
              </a:rPr>
              <a:t>Requesting Remote Control </a:t>
            </a:r>
            <a:r>
              <a:rPr lang="en-US" sz="1200" dirty="0">
                <a:latin typeface="Century Gothic" panose="020B0502020202020204" pitchFamily="34" charset="0"/>
              </a:rPr>
              <a:t>function (refer </a:t>
            </a:r>
            <a:r>
              <a:rPr lang="en-US" sz="1200" u="none" dirty="0">
                <a:latin typeface="Century Gothic" panose="020B0502020202020204" pitchFamily="34" charset="0"/>
              </a:rPr>
              <a:t>to checklists 1 and 2 listed above</a:t>
            </a:r>
            <a:r>
              <a:rPr lang="en-US" sz="1200" dirty="0">
                <a:latin typeface="Century Gothic" panose="020B0502020202020204" pitchFamily="34" charset="0"/>
              </a:rPr>
              <a:t>). </a:t>
            </a: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You may have to set up the learner’s desktop for “Practice” activities if the learner needs support and no support person is available to do that beforehand.  This is possible to do using </a:t>
            </a:r>
            <a:r>
              <a:rPr lang="en-US" sz="1200" b="1" dirty="0">
                <a:latin typeface="Century Gothic" panose="020B0502020202020204" pitchFamily="34" charset="0"/>
              </a:rPr>
              <a:t>Request Remote Control</a:t>
            </a:r>
            <a:r>
              <a:rPr lang="en-US" sz="1200" dirty="0">
                <a:latin typeface="Century Gothic" panose="020B0502020202020204" pitchFamily="34" charset="0"/>
              </a:rPr>
              <a:t> in Zoom. </a:t>
            </a: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algn="l"/>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11</a:t>
            </a:fld>
            <a:endParaRPr lang="en-US" dirty="0"/>
          </a:p>
        </p:txBody>
      </p:sp>
    </p:spTree>
    <p:extLst>
      <p:ext uri="{BB962C8B-B14F-4D97-AF65-F5344CB8AC3E}">
        <p14:creationId xmlns:p14="http://schemas.microsoft.com/office/powerpoint/2010/main" val="255432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Show slide to the learner</a:t>
            </a:r>
          </a:p>
          <a:p>
            <a:endParaRPr lang="en-US" b="1" dirty="0">
              <a:latin typeface="Century Gothic" panose="020B0502020202020204" pitchFamily="34" charset="0"/>
            </a:endParaRPr>
          </a:p>
          <a:p>
            <a:endParaRPr lang="en-US" b="1" dirty="0">
              <a:latin typeface="Century Gothic" panose="020B0502020202020204" pitchFamily="34" charset="0"/>
            </a:endParaRPr>
          </a:p>
          <a:p>
            <a:pPr marL="0" indent="0">
              <a:buFont typeface="Arial" panose="020B0604020202020204" pitchFamily="34" charset="0"/>
              <a:buNone/>
            </a:pPr>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7:45 mins</a:t>
            </a:r>
          </a:p>
          <a:p>
            <a:pPr marL="638440" lvl="1" indent="-181240">
              <a:buFont typeface="Arial" panose="020B0604020202020204" pitchFamily="34" charset="0"/>
              <a:buChar char="•"/>
            </a:pPr>
            <a:r>
              <a:rPr lang="en-US" b="1" dirty="0">
                <a:latin typeface="Century Gothic" panose="020B0502020202020204" pitchFamily="34" charset="0"/>
              </a:rPr>
              <a:t>Part One A: Join a Zoom Meeting:  0:00-2.17 mins 	[2.17 mins]</a:t>
            </a:r>
          </a:p>
          <a:p>
            <a:pPr marL="638175" lvl="1" indent="-180975">
              <a:buFont typeface="Arial" panose="020B0604020202020204" pitchFamily="34" charset="0"/>
              <a:buChar char="•"/>
            </a:pPr>
            <a:r>
              <a:rPr lang="en-US" b="1" dirty="0">
                <a:latin typeface="Century Gothic" panose="020B0502020202020204" pitchFamily="34" charset="0"/>
              </a:rPr>
              <a:t>Part One B: Change Your Name: 2.17-3:46 		[1.29 mins]</a:t>
            </a: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dirty="0">
                <a:latin typeface="Century Gothic" panose="020B0502020202020204" pitchFamily="34" charset="0"/>
              </a:rPr>
              <a:t>Today, we’re going to learn some basic Zoom functions, so we can join and participate in online meetings.</a:t>
            </a:r>
          </a:p>
          <a:p>
            <a:endParaRPr lang="en-US"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12</a:t>
            </a:fld>
            <a:endParaRPr lang="en-US" dirty="0"/>
          </a:p>
        </p:txBody>
      </p:sp>
    </p:spTree>
    <p:extLst>
      <p:ext uri="{BB962C8B-B14F-4D97-AF65-F5344CB8AC3E}">
        <p14:creationId xmlns:p14="http://schemas.microsoft.com/office/powerpoint/2010/main" val="234350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the lesson.  </a:t>
            </a:r>
          </a:p>
          <a:p>
            <a:endParaRPr lang="en-US" dirty="0">
              <a:latin typeface="Century Gothic" panose="020B0502020202020204" pitchFamily="34" charset="0"/>
            </a:endParaRPr>
          </a:p>
          <a:p>
            <a:pPr marL="0" indent="0">
              <a:buNone/>
            </a:pPr>
            <a:r>
              <a:rPr lang="en-US" sz="1200" dirty="0">
                <a:latin typeface="Century Gothic" panose="020B0502020202020204" pitchFamily="34" charset="0"/>
              </a:rPr>
              <a:t>A. Join a Zoom Meeting</a:t>
            </a:r>
          </a:p>
          <a:p>
            <a:pPr marL="0" indent="0">
              <a:buNone/>
            </a:pPr>
            <a:r>
              <a:rPr lang="en-US" sz="1200" dirty="0">
                <a:latin typeface="Century Gothic" panose="020B0502020202020204" pitchFamily="34" charset="0"/>
              </a:rPr>
              <a:t>B. Change Your Name</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latin typeface="Century Gothic" panose="020B0502020202020204" pitchFamily="34" charset="0"/>
              </a:rPr>
              <a:t>In Part One, we’re going to review how to join a Zoom meeting from an email link.</a:t>
            </a:r>
          </a:p>
          <a:p>
            <a:r>
              <a:rPr lang="en-US" i="1" dirty="0">
                <a:latin typeface="Century Gothic" panose="020B0502020202020204" pitchFamily="34" charset="0"/>
              </a:rPr>
              <a:t>Then, we’re going to learn how to change your name in a Zoom meeting.</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Note for Remote tutoring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entury Gothic" panose="020B0502020202020204" pitchFamily="34" charset="0"/>
              </a:rPr>
              <a:t>Learner may have joined the meeting for this lesson with help from the support person. The goal is that learner can join a Zoom meeting from an email independently.</a:t>
            </a:r>
          </a:p>
          <a:p>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13</a:t>
            </a:fld>
            <a:endParaRPr lang="en-US" dirty="0"/>
          </a:p>
        </p:txBody>
      </p:sp>
    </p:spTree>
    <p:extLst>
      <p:ext uri="{BB962C8B-B14F-4D97-AF65-F5344CB8AC3E}">
        <p14:creationId xmlns:p14="http://schemas.microsoft.com/office/powerpoint/2010/main" val="233766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7:45 mins</a:t>
            </a:r>
          </a:p>
          <a:p>
            <a:pPr marL="638440" lvl="1" indent="-181240">
              <a:buFont typeface="Arial" panose="020B0604020202020204" pitchFamily="34" charset="0"/>
              <a:buChar char="•"/>
            </a:pPr>
            <a:r>
              <a:rPr lang="en-US" b="1" dirty="0">
                <a:latin typeface="Century Gothic" panose="020B0502020202020204" pitchFamily="34" charset="0"/>
              </a:rPr>
              <a:t>Part One A: Join a Zoom Meeting:  0:00-2.17 mins 	[2.17 mins]</a:t>
            </a:r>
          </a:p>
          <a:p>
            <a:pPr marL="638175" lvl="1" indent="-180975">
              <a:buFont typeface="Arial" panose="020B0604020202020204" pitchFamily="34" charset="0"/>
              <a:buChar char="•"/>
            </a:pPr>
            <a:r>
              <a:rPr lang="en-US" b="1" dirty="0">
                <a:latin typeface="Century Gothic" panose="020B0502020202020204" pitchFamily="34" charset="0"/>
              </a:rPr>
              <a:t>Part One B: Change Your Name: 2.17-3:46 		[1.29 mins]</a:t>
            </a: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dirty="0">
                <a:latin typeface="Century Gothic" panose="020B0502020202020204" pitchFamily="34" charset="0"/>
              </a:rPr>
              <a:t>We are going to review how to join a Zoom meeting from an email link on your computer. We will watch a video. </a:t>
            </a:r>
          </a:p>
          <a:p>
            <a:r>
              <a:rPr lang="en-US"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dirty="0">
              <a:latin typeface="Century Gothic" panose="020B0502020202020204" pitchFamily="34" charset="0"/>
            </a:endParaRPr>
          </a:p>
          <a:p>
            <a:r>
              <a:rPr lang="en-US"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Do A only [Join a Zoom Meeting] Stop the video at </a:t>
            </a:r>
            <a:r>
              <a:rPr lang="en-US" b="1" dirty="0">
                <a:latin typeface="Century Gothic" panose="020B0502020202020204" pitchFamily="34" charset="0"/>
              </a:rPr>
              <a:t>2:17 mins</a:t>
            </a:r>
            <a:r>
              <a:rPr lang="en-US" dirty="0">
                <a:latin typeface="Century Gothic" panose="020B0502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One A.</a:t>
            </a:r>
          </a:p>
          <a:p>
            <a:pPr marL="171450" indent="-171450">
              <a:buFont typeface="Arial" panose="020B0604020202020204" pitchFamily="34" charset="0"/>
              <a:buChar char="•"/>
            </a:pPr>
            <a:r>
              <a:rPr lang="en-US" dirty="0">
                <a:latin typeface="Century Gothic" panose="020B0502020202020204" pitchFamily="34" charset="0"/>
              </a:rPr>
              <a:t>After that, repeat the steps for Part One B [Change Your Name.] –These steps are in subsequent slides.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a:buFont typeface="Arial" panose="020B0604020202020204" pitchFamily="34" charset="0"/>
              <a:buNone/>
            </a:pPr>
            <a:r>
              <a:rPr lang="en-US" b="1" dirty="0">
                <a:latin typeface="Century Gothic" panose="020B0502020202020204" pitchFamily="34" charset="0"/>
              </a:rPr>
              <a:t>https://youtu.be/jRJ4-p1j7cw</a:t>
            </a:r>
            <a:endParaRPr lang="en-US" b="1" dirty="0">
              <a:solidFill>
                <a:srgbClr val="000000"/>
              </a:solidFill>
              <a:latin typeface="Century Gothic" panose="020B0502020202020204" pitchFamily="34" charset="0"/>
              <a:cs typeface="Calibri" panose="020F0502020204030204"/>
            </a:endParaRPr>
          </a:p>
          <a:p>
            <a:pPr marL="171450" indent="-171450">
              <a:buFont typeface="Arial" panose="020B0604020202020204" pitchFamily="34" charset="0"/>
              <a:buChar char="•"/>
            </a:pPr>
            <a:endParaRPr lang="en-US" dirty="0">
              <a:solidFill>
                <a:srgbClr val="000000"/>
              </a:solidFill>
              <a:latin typeface="Century Gothic" panose="020B0502020202020204" pitchFamily="34" charset="0"/>
              <a:cs typeface="Calibri" panose="020F0502020204030204"/>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a:buFont typeface="Arial" panose="020B0604020202020204" pitchFamily="34" charset="0"/>
              <a:buChar cha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Note</a:t>
            </a:r>
            <a:r>
              <a:rPr lang="en-US" dirty="0">
                <a:latin typeface="Century Gothic" panose="020B0502020202020204" pitchFamily="34" charset="0"/>
              </a:rPr>
              <a:t>: This is not mentioned in the video lesson; but if a computer doesn’t have the Zoom app installed, the user will be prompted to download the Zoom app. If this is not possible, look for “</a:t>
            </a:r>
            <a:r>
              <a:rPr lang="en-US" b="0" i="0" dirty="0">
                <a:solidFill>
                  <a:srgbClr val="232333"/>
                </a:solidFill>
                <a:effectLst/>
                <a:latin typeface="Century Gothic" panose="020B0502020202020204" pitchFamily="34" charset="0"/>
              </a:rPr>
              <a:t>Having issues with Zoom Client? </a:t>
            </a:r>
            <a:r>
              <a:rPr lang="en-US" b="0" i="0" u="none" strike="noStrike" dirty="0">
                <a:solidFill>
                  <a:srgbClr val="0E72ED"/>
                </a:solidFill>
                <a:effectLst/>
                <a:latin typeface="Century Gothic" panose="020B0502020202020204" pitchFamily="34" charset="0"/>
              </a:rPr>
              <a:t>Join from Your Browser” at the bottom of the screen and click on the link to join from the browser.</a:t>
            </a:r>
            <a:endParaRPr lang="en-US" b="0" i="0" dirty="0">
              <a:solidFill>
                <a:srgbClr val="232333"/>
              </a:solidFill>
              <a:effectLst/>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14</a:t>
            </a:fld>
            <a:endParaRPr lang="en-US" dirty="0"/>
          </a:p>
        </p:txBody>
      </p:sp>
    </p:spTree>
    <p:extLst>
      <p:ext uri="{BB962C8B-B14F-4D97-AF65-F5344CB8AC3E}">
        <p14:creationId xmlns:p14="http://schemas.microsoft.com/office/powerpoint/2010/main" val="317687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After watching the segment of the video lesson, check understanding (review and elicit) before moving on.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Check understanding - ask the learner as you watch the video or as you demonstrate on your computer. </a:t>
            </a:r>
          </a:p>
          <a:p>
            <a:pPr defTabSz="966612">
              <a:defRPr/>
            </a:pPr>
            <a:r>
              <a:rPr lang="en-US" dirty="0">
                <a:latin typeface="Century Gothic" panose="020B0502020202020204" pitchFamily="34" charset="0"/>
              </a:rPr>
              <a:t>Ask these comprehension check questions, or others, to check understanding: </a:t>
            </a:r>
          </a:p>
          <a:p>
            <a:pPr defTabSz="966612">
              <a:defRPr/>
            </a:pPr>
            <a:endParaRPr lang="en-US" dirty="0">
              <a:latin typeface="Century Gothic" panose="020B0502020202020204" pitchFamily="34" charset="0"/>
            </a:endParaRPr>
          </a:p>
          <a:p>
            <a:r>
              <a:rPr lang="en-US" b="1" u="sng" dirty="0">
                <a:latin typeface="Century Gothic" panose="020B0502020202020204" pitchFamily="34" charset="0"/>
              </a:rPr>
              <a:t>Join a Zoom meeting</a:t>
            </a:r>
            <a:endParaRPr lang="en-US" u="sng" dirty="0">
              <a:latin typeface="Century Gothic" panose="020B0502020202020204" pitchFamily="34" charset="0"/>
            </a:endParaRPr>
          </a:p>
          <a:p>
            <a:pPr marL="0" indent="0">
              <a:buFont typeface="Arial" panose="020B0604020202020204" pitchFamily="34" charset="0"/>
              <a:buNone/>
            </a:pPr>
            <a:r>
              <a:rPr lang="en-US" b="1" i="1" dirty="0">
                <a:latin typeface="Century Gothic" panose="020B0502020202020204" pitchFamily="34" charset="0"/>
              </a:rPr>
              <a:t>Say to the Learner:</a:t>
            </a:r>
          </a:p>
          <a:p>
            <a:pPr marL="181240" indent="-181240">
              <a:buFont typeface="Arial" panose="020B0604020202020204" pitchFamily="34" charset="0"/>
              <a:buChar char="•"/>
            </a:pPr>
            <a:r>
              <a:rPr lang="en-US" i="1" dirty="0">
                <a:latin typeface="Century Gothic" panose="020B0502020202020204" pitchFamily="34" charset="0"/>
              </a:rPr>
              <a:t>In a Zoom invitation email, where do you click to join the Zoom meeting? </a:t>
            </a:r>
            <a:r>
              <a:rPr lang="en-US" b="1" i="1" dirty="0">
                <a:latin typeface="Century Gothic" panose="020B0502020202020204" pitchFamily="34" charset="0"/>
              </a:rPr>
              <a:t>Answer:</a:t>
            </a:r>
            <a:r>
              <a:rPr lang="en-US" i="1" dirty="0">
                <a:latin typeface="Century Gothic" panose="020B0502020202020204" pitchFamily="34" charset="0"/>
              </a:rPr>
              <a:t> Click on the invitation link</a:t>
            </a:r>
          </a:p>
          <a:p>
            <a:pPr marL="181240" indent="-181240">
              <a:buFont typeface="Arial" panose="020B0604020202020204" pitchFamily="34" charset="0"/>
              <a:buChar char="•"/>
            </a:pPr>
            <a:r>
              <a:rPr lang="en-US" i="1" dirty="0">
                <a:latin typeface="Century Gothic" panose="020B0502020202020204" pitchFamily="34" charset="0"/>
              </a:rPr>
              <a:t>What happens to the cursor when you hover over the invitation link in the email? </a:t>
            </a:r>
            <a:r>
              <a:rPr lang="en-US" b="1" i="1" dirty="0">
                <a:latin typeface="Century Gothic" panose="020B0502020202020204" pitchFamily="34" charset="0"/>
              </a:rPr>
              <a:t>Answer:</a:t>
            </a:r>
            <a:r>
              <a:rPr lang="en-US" i="1" dirty="0">
                <a:latin typeface="Century Gothic" panose="020B0502020202020204" pitchFamily="34" charset="0"/>
              </a:rPr>
              <a:t>  The cursor becomes a hand </a:t>
            </a:r>
          </a:p>
          <a:p>
            <a:pPr marL="181240" indent="-181240">
              <a:buFont typeface="Arial" panose="020B0604020202020204" pitchFamily="34" charset="0"/>
              <a:buChar char="•"/>
            </a:pPr>
            <a:r>
              <a:rPr lang="en-US" i="1" dirty="0">
                <a:latin typeface="Century Gothic" panose="020B0502020202020204" pitchFamily="34" charset="0"/>
              </a:rPr>
              <a:t>What do you do after you click on the zoom link in an email? </a:t>
            </a:r>
            <a:r>
              <a:rPr lang="en-US" b="1" i="1" dirty="0">
                <a:latin typeface="Century Gothic" panose="020B0502020202020204" pitchFamily="34" charset="0"/>
              </a:rPr>
              <a:t>Answer:</a:t>
            </a:r>
            <a:r>
              <a:rPr lang="en-US" i="1" dirty="0">
                <a:latin typeface="Century Gothic" panose="020B0502020202020204" pitchFamily="34" charset="0"/>
              </a:rPr>
              <a:t> Click Open Zoom Meetings</a:t>
            </a:r>
          </a:p>
          <a:p>
            <a:endParaRPr lang="en-US" i="1" dirty="0">
              <a:latin typeface="Century Gothic" panose="020B0502020202020204" pitchFamily="34" charset="0"/>
            </a:endParaRPr>
          </a:p>
          <a:p>
            <a:endParaRPr lang="en-US"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IMPORTANT</a:t>
            </a: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to the Tutor: </a:t>
            </a:r>
          </a:p>
          <a:p>
            <a:r>
              <a:rPr lang="en-US" dirty="0">
                <a:latin typeface="Century Gothic" panose="020B0502020202020204" pitchFamily="34" charset="0"/>
              </a:rPr>
              <a:t>For example, learner may not know where to click on the Zoom invitation email;</a:t>
            </a:r>
          </a:p>
          <a:p>
            <a:r>
              <a:rPr lang="en-US" dirty="0">
                <a:latin typeface="Century Gothic" panose="020B0502020202020204" pitchFamily="34" charset="0"/>
              </a:rPr>
              <a:t>If so, go to the Digital Literacy Curriculum Resource (DLCR) and use the relevant module before using this video review lesson. </a:t>
            </a:r>
          </a:p>
          <a:p>
            <a:r>
              <a:rPr lang="en-US" dirty="0">
                <a:latin typeface="Century Gothic" panose="020B0502020202020204" pitchFamily="34" charset="0"/>
              </a:rPr>
              <a:t>Teach the skills and have the learner practice. </a:t>
            </a:r>
          </a:p>
          <a:p>
            <a:endParaRPr lang="en-US" dirty="0">
              <a:latin typeface="Century Gothic" panose="020B0502020202020204" pitchFamily="34" charset="0"/>
            </a:endParaRPr>
          </a:p>
          <a:p>
            <a:r>
              <a:rPr lang="en-US" dirty="0">
                <a:latin typeface="Century Gothic" panose="020B0502020202020204" pitchFamily="34" charset="0"/>
              </a:rPr>
              <a:t>For example, use Module 8 Zoom on Computer, or Module 1 Mouse and Navigating, depending on learner needs. </a:t>
            </a:r>
          </a:p>
          <a:p>
            <a:r>
              <a:rPr lang="en-US" b="1" dirty="0">
                <a:latin typeface="Century Gothic" panose="020B0502020202020204" pitchFamily="34" charset="0"/>
              </a:rPr>
              <a:t>Tip</a:t>
            </a:r>
            <a:r>
              <a:rPr lang="en-US" dirty="0">
                <a:latin typeface="Century Gothic" panose="020B0502020202020204" pitchFamily="34" charset="0"/>
              </a:rPr>
              <a:t>: Do the Needs Assessment to determine needs; use the Needs Assessment tools in the DLCR for this.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15</a:t>
            </a:fld>
            <a:endParaRPr lang="en-US" dirty="0"/>
          </a:p>
        </p:txBody>
      </p:sp>
    </p:spTree>
    <p:extLst>
      <p:ext uri="{BB962C8B-B14F-4D97-AF65-F5344CB8AC3E}">
        <p14:creationId xmlns:p14="http://schemas.microsoft.com/office/powerpoint/2010/main" val="1911645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endParaRPr lang="en-US" b="1" dirty="0">
              <a:latin typeface="Century Gothic" panose="020B0502020202020204" pitchFamily="34" charset="0"/>
            </a:endParaRPr>
          </a:p>
          <a:p>
            <a:r>
              <a:rPr lang="en-US" b="1" dirty="0">
                <a:latin typeface="Century Gothic" panose="020B0502020202020204" pitchFamily="34" charset="0"/>
              </a:rPr>
              <a:t>PRACTICE- Part One-A </a:t>
            </a:r>
            <a:r>
              <a:rPr lang="en-US" b="0" dirty="0">
                <a:latin typeface="Century Gothic" panose="020B0502020202020204" pitchFamily="34" charset="0"/>
              </a:rPr>
              <a:t>Lesson Focus: </a:t>
            </a:r>
            <a:r>
              <a:rPr lang="en-US" dirty="0">
                <a:latin typeface="Century Gothic" panose="020B0502020202020204" pitchFamily="34" charset="0"/>
              </a:rPr>
              <a:t>Join a Zoom meeting.</a:t>
            </a:r>
          </a:p>
          <a:p>
            <a:endParaRPr lang="en-US" dirty="0">
              <a:latin typeface="Century Gothic" panose="020B0502020202020204" pitchFamily="34" charset="0"/>
            </a:endParaRPr>
          </a:p>
          <a:p>
            <a:r>
              <a:rPr lang="en-US" b="1" dirty="0">
                <a:latin typeface="Century Gothic" panose="020B0502020202020204" pitchFamily="34" charset="0"/>
              </a:rPr>
              <a:t>PREPARATION</a:t>
            </a:r>
            <a:endParaRPr lang="en-US" dirty="0">
              <a:latin typeface="Century Gothic" panose="020B0502020202020204" pitchFamily="34" charset="0"/>
            </a:endParaRPr>
          </a:p>
          <a:p>
            <a:pPr marL="181240" indent="-181240">
              <a:buFont typeface="Arial" panose="020B0604020202020204" pitchFamily="34" charset="0"/>
              <a:buChar char="•"/>
            </a:pPr>
            <a:r>
              <a:rPr lang="en-US" dirty="0">
                <a:latin typeface="Century Gothic" panose="020B0502020202020204" pitchFamily="34" charset="0"/>
              </a:rPr>
              <a:t>Email two Zoom invitations to the learner before the lesson. </a:t>
            </a:r>
          </a:p>
          <a:p>
            <a:pPr marL="181240" indent="-181240">
              <a:buFont typeface="Arial" panose="020B0604020202020204" pitchFamily="34" charset="0"/>
              <a:buChar char="•"/>
            </a:pPr>
            <a:r>
              <a:rPr lang="en-US" dirty="0">
                <a:latin typeface="Century Gothic" panose="020B0502020202020204" pitchFamily="34" charset="0"/>
              </a:rPr>
              <a:t>Open the first Zoom meeting before the lesson: “Staff Meeting”.</a:t>
            </a:r>
          </a:p>
          <a:p>
            <a:pPr marL="0" indent="0">
              <a:buFont typeface="Arial" panose="020B0604020202020204" pitchFamily="34" charset="0"/>
              <a:buNone/>
            </a:pPr>
            <a:r>
              <a:rPr lang="en-US" b="1" dirty="0">
                <a:latin typeface="Century Gothic" panose="020B0502020202020204" pitchFamily="34" charset="0"/>
              </a:rPr>
              <a:t>Note: </a:t>
            </a:r>
            <a:r>
              <a:rPr lang="en-US" b="0" dirty="0">
                <a:latin typeface="Century Gothic" panose="020B0502020202020204" pitchFamily="34" charset="0"/>
              </a:rPr>
              <a:t>If tutoring in-person, l</a:t>
            </a:r>
            <a:r>
              <a:rPr lang="en-US" dirty="0">
                <a:latin typeface="Century Gothic" panose="020B0502020202020204" pitchFamily="34" charset="0"/>
              </a:rPr>
              <a:t>earner should not check Join with Audio. Otherwise, there will be audio feedback. </a:t>
            </a:r>
          </a:p>
          <a:p>
            <a:pPr marL="0" indent="0">
              <a:buFont typeface="Arial" panose="020B0604020202020204" pitchFamily="34" charset="0"/>
              <a:buNone/>
            </a:pPr>
            <a:r>
              <a:rPr lang="en-US" dirty="0">
                <a:latin typeface="Century Gothic" panose="020B0502020202020204" pitchFamily="34" charset="0"/>
              </a:rPr>
              <a:t>           Or </a:t>
            </a:r>
          </a:p>
          <a:p>
            <a:pPr marL="0" indent="0">
              <a:buFont typeface="Arial" panose="020B0604020202020204" pitchFamily="34" charset="0"/>
              <a:buNone/>
            </a:pPr>
            <a:r>
              <a:rPr lang="en-US" dirty="0">
                <a:latin typeface="Century Gothic" panose="020B0502020202020204" pitchFamily="34" charset="0"/>
              </a:rPr>
              <a:t>           Both tutor and learner should mute their mics.</a:t>
            </a:r>
          </a:p>
          <a:p>
            <a:pPr marL="171450" indent="-171450">
              <a:buFont typeface="Arial" panose="020B0604020202020204" pitchFamily="34" charset="0"/>
              <a:buChar char="•"/>
            </a:pPr>
            <a:r>
              <a:rPr lang="en-US" dirty="0">
                <a:latin typeface="Century Gothic" panose="020B0502020202020204" pitchFamily="34" charset="0"/>
              </a:rPr>
              <a:t>Also, join the meeting from another device while you demonstrate.</a:t>
            </a:r>
          </a:p>
          <a:p>
            <a:pPr marL="0" indent="0">
              <a:buFont typeface="Arial" panose="020B0604020202020204" pitchFamily="34" charset="0"/>
              <a:buNone/>
            </a:pPr>
            <a:endParaRPr lang="en-US" dirty="0">
              <a:latin typeface="Century Gothic" panose="020B0502020202020204" pitchFamily="34" charset="0"/>
            </a:endParaRPr>
          </a:p>
          <a:p>
            <a:pPr marL="0" indent="0">
              <a:buFont typeface="Arial" panose="020B0604020202020204" pitchFamily="34" charset="0"/>
              <a:buNone/>
            </a:pPr>
            <a:endParaRPr lang="en-US" dirty="0">
              <a:latin typeface="Century Gothic" panose="020B0502020202020204" pitchFamily="34" charset="0"/>
            </a:endParaRPr>
          </a:p>
          <a:p>
            <a:pPr defTabSz="966612">
              <a:defRPr/>
            </a:pPr>
            <a:r>
              <a:rPr lang="en-US" b="0" dirty="0">
                <a:latin typeface="Century Gothic" panose="020B0502020202020204" pitchFamily="34" charset="0"/>
              </a:rPr>
              <a:t>[The following are two example Zoom meeting invitation which you can copy and paste to send to your learner(s).]</a:t>
            </a:r>
          </a:p>
          <a:p>
            <a:pPr defTabSz="966612">
              <a:defRPr/>
            </a:pPr>
            <a:endParaRPr lang="en-US" b="1" i="1" u="none" dirty="0">
              <a:latin typeface="Century Gothic" panose="020B0502020202020204" pitchFamily="34" charset="0"/>
            </a:endParaRPr>
          </a:p>
          <a:p>
            <a:pPr defTabSz="966612">
              <a:defRPr/>
            </a:pPr>
            <a:r>
              <a:rPr lang="en-US" b="1" i="1" u="none" dirty="0">
                <a:latin typeface="Century Gothic" panose="020B0502020202020204" pitchFamily="34" charset="0"/>
              </a:rPr>
              <a:t>Example Email Zoom Invitation 1</a:t>
            </a:r>
          </a:p>
          <a:p>
            <a:pPr defTabSz="966612">
              <a:defRPr/>
            </a:pPr>
            <a:endParaRPr lang="en-US" b="1" u="sng" dirty="0">
              <a:latin typeface="Century Gothic" panose="020B0502020202020204" pitchFamily="34" charset="0"/>
            </a:endParaRPr>
          </a:p>
          <a:p>
            <a:pPr marL="0" indent="0">
              <a:buNone/>
            </a:pPr>
            <a:r>
              <a:rPr lang="en-US" b="1" dirty="0">
                <a:latin typeface="Century Gothic" panose="020B0502020202020204" pitchFamily="34" charset="0"/>
              </a:rPr>
              <a:t>Subject: Staff Meeting</a:t>
            </a:r>
          </a:p>
          <a:p>
            <a:pPr marL="0" indent="0">
              <a:buNone/>
            </a:pPr>
            <a:endParaRPr lang="en-US" b="0" dirty="0">
              <a:latin typeface="Century Gothic" panose="020B0502020202020204" pitchFamily="34" charset="0"/>
            </a:endParaRPr>
          </a:p>
          <a:p>
            <a:pPr marL="0" indent="0">
              <a:buNone/>
            </a:pPr>
            <a:r>
              <a:rPr lang="en-US" b="0" dirty="0">
                <a:latin typeface="Century Gothic" panose="020B0502020202020204" pitchFamily="34" charset="0"/>
              </a:rPr>
              <a:t>Hi all, </a:t>
            </a:r>
          </a:p>
          <a:p>
            <a:pPr marL="0" indent="0">
              <a:buNone/>
            </a:pPr>
            <a:endParaRPr lang="en-US" b="0" dirty="0">
              <a:latin typeface="Century Gothic" panose="020B0502020202020204" pitchFamily="34" charset="0"/>
            </a:endParaRPr>
          </a:p>
          <a:p>
            <a:pPr marL="0" indent="0">
              <a:buNone/>
            </a:pPr>
            <a:r>
              <a:rPr lang="en-US" b="0" dirty="0">
                <a:latin typeface="Century Gothic" panose="020B0502020202020204" pitchFamily="34" charset="0"/>
              </a:rPr>
              <a:t>Our weekly staff meeting is on ______day, 10 am. </a:t>
            </a:r>
          </a:p>
          <a:p>
            <a:pPr marL="0" indent="0">
              <a:buNone/>
            </a:pPr>
            <a:endParaRPr lang="en-US" b="0" dirty="0">
              <a:latin typeface="Century Gothic" panose="020B0502020202020204" pitchFamily="34" charset="0"/>
            </a:endParaRPr>
          </a:p>
          <a:p>
            <a:pPr marL="0" indent="0">
              <a:buNone/>
            </a:pPr>
            <a:r>
              <a:rPr lang="en-US" b="0" dirty="0">
                <a:latin typeface="Century Gothic" panose="020B0502020202020204" pitchFamily="34" charset="0"/>
              </a:rPr>
              <a:t>Click on the link to join the meeting:</a:t>
            </a:r>
          </a:p>
          <a:p>
            <a:pPr marL="0" indent="0">
              <a:buNone/>
            </a:pPr>
            <a:r>
              <a:rPr lang="en-US" b="0" i="1" u="sng" dirty="0">
                <a:latin typeface="Century Gothic" panose="020B0502020202020204" pitchFamily="34" charset="0"/>
              </a:rPr>
              <a:t>Insert Zoom meeting link here.</a:t>
            </a:r>
          </a:p>
          <a:p>
            <a:pPr marL="0" indent="0">
              <a:buNone/>
            </a:pPr>
            <a:endParaRPr lang="en-US" b="0" dirty="0">
              <a:latin typeface="Century Gothic" panose="020B0502020202020204" pitchFamily="34" charset="0"/>
            </a:endParaRPr>
          </a:p>
          <a:p>
            <a:pPr marL="0" indent="0">
              <a:buNone/>
            </a:pPr>
            <a:r>
              <a:rPr lang="en-US" b="0" dirty="0">
                <a:latin typeface="Century Gothic" panose="020B0502020202020204" pitchFamily="34" charset="0"/>
              </a:rPr>
              <a:t>See you soon, </a:t>
            </a:r>
          </a:p>
          <a:p>
            <a:pPr marL="0" indent="0">
              <a:buNone/>
            </a:pPr>
            <a:endParaRPr lang="en-US" b="0" dirty="0">
              <a:latin typeface="Century Gothic" panose="020B0502020202020204" pitchFamily="34" charset="0"/>
            </a:endParaRPr>
          </a:p>
          <a:p>
            <a:pPr marL="0" indent="0">
              <a:buNone/>
            </a:pPr>
            <a:r>
              <a:rPr lang="en-US" b="0" dirty="0">
                <a:latin typeface="Century Gothic" panose="020B0502020202020204" pitchFamily="34" charset="0"/>
              </a:rPr>
              <a:t>Mary</a:t>
            </a:r>
          </a:p>
          <a:p>
            <a:pPr marL="0" indent="0">
              <a:buNone/>
            </a:pPr>
            <a:r>
              <a:rPr lang="en-US" b="0" dirty="0">
                <a:latin typeface="Century Gothic" panose="020B0502020202020204" pitchFamily="34" charset="0"/>
              </a:rPr>
              <a:t>Team Supervisor</a:t>
            </a:r>
          </a:p>
          <a:p>
            <a:endParaRPr lang="en-US" b="0" dirty="0">
              <a:latin typeface="Century Gothic" panose="020B0502020202020204" pitchFamily="34" charset="0"/>
            </a:endParaRPr>
          </a:p>
          <a:p>
            <a:endParaRPr lang="en-US" b="0" dirty="0">
              <a:latin typeface="Century Gothic" panose="020B0502020202020204" pitchFamily="34" charset="0"/>
            </a:endParaRPr>
          </a:p>
          <a:p>
            <a:endParaRPr lang="en-US" b="1" i="1" u="none" dirty="0">
              <a:latin typeface="Century Gothic" panose="020B0502020202020204" pitchFamily="34" charset="0"/>
            </a:endParaRPr>
          </a:p>
          <a:p>
            <a:r>
              <a:rPr lang="en-US" b="1" i="1" u="none" dirty="0">
                <a:latin typeface="Century Gothic" panose="020B0502020202020204" pitchFamily="34" charset="0"/>
              </a:rPr>
              <a:t>Example Email Zoom Invitation 2</a:t>
            </a:r>
          </a:p>
          <a:p>
            <a:endParaRPr lang="en-US" b="0" dirty="0">
              <a:latin typeface="Century Gothic" panose="020B0502020202020204" pitchFamily="34" charset="0"/>
            </a:endParaRPr>
          </a:p>
          <a:p>
            <a:r>
              <a:rPr lang="en-US" b="1" dirty="0">
                <a:latin typeface="Century Gothic" panose="020B0502020202020204" pitchFamily="34" charset="0"/>
              </a:rPr>
              <a:t>Subject: Brainstorming Session</a:t>
            </a:r>
          </a:p>
          <a:p>
            <a:endParaRPr lang="en-US" b="0" dirty="0">
              <a:latin typeface="Century Gothic" panose="020B0502020202020204" pitchFamily="34" charset="0"/>
            </a:endParaRPr>
          </a:p>
          <a:p>
            <a:r>
              <a:rPr lang="en-US" b="0" dirty="0">
                <a:latin typeface="Century Gothic" panose="020B0502020202020204" pitchFamily="34" charset="0"/>
              </a:rPr>
              <a:t>Hi all, </a:t>
            </a:r>
          </a:p>
          <a:p>
            <a:endParaRPr lang="en-US"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Brainstorming Session</a:t>
            </a:r>
          </a:p>
          <a:p>
            <a:endParaRPr lang="en-US" b="0" dirty="0">
              <a:latin typeface="Century Gothic" panose="020B0502020202020204" pitchFamily="34" charset="0"/>
            </a:endParaRPr>
          </a:p>
          <a:p>
            <a:r>
              <a:rPr lang="en-US" b="0" dirty="0">
                <a:latin typeface="Century Gothic" panose="020B0502020202020204" pitchFamily="34" charset="0"/>
              </a:rPr>
              <a:t>Click on the link to join in Zoom.</a:t>
            </a:r>
          </a:p>
          <a:p>
            <a:r>
              <a:rPr lang="en-US" b="0" dirty="0">
                <a:latin typeface="Century Gothic" panose="020B0502020202020204" pitchFamily="34" charset="0"/>
              </a:rPr>
              <a:t>Zara Mahmud is inviting you to a scheduled Zoom meeting.</a:t>
            </a:r>
          </a:p>
          <a:p>
            <a:endParaRPr lang="en-US" b="0" dirty="0">
              <a:latin typeface="Century Gothic" panose="020B0502020202020204" pitchFamily="34" charset="0"/>
            </a:endParaRPr>
          </a:p>
          <a:p>
            <a:r>
              <a:rPr lang="en-US" b="0" dirty="0">
                <a:latin typeface="Century Gothic" panose="020B0502020202020204" pitchFamily="34" charset="0"/>
              </a:rPr>
              <a:t>Topic: </a:t>
            </a:r>
            <a:r>
              <a:rPr lang="en-US" b="1" dirty="0">
                <a:latin typeface="Century Gothic" panose="020B0502020202020204" pitchFamily="34" charset="0"/>
              </a:rPr>
              <a:t>Brainstorming Session</a:t>
            </a:r>
          </a:p>
          <a:p>
            <a:r>
              <a:rPr lang="en-US" b="0" dirty="0">
                <a:latin typeface="Century Gothic" panose="020B0502020202020204" pitchFamily="34" charset="0"/>
              </a:rPr>
              <a:t>Time</a:t>
            </a:r>
            <a:r>
              <a:rPr lang="en-US" b="0" i="1" u="none" dirty="0">
                <a:latin typeface="Century Gothic" panose="020B0502020202020204" pitchFamily="34" charset="0"/>
              </a:rPr>
              <a:t>: Insert Month and Day</a:t>
            </a:r>
            <a:r>
              <a:rPr lang="en-US" b="0" dirty="0">
                <a:latin typeface="Century Gothic" panose="020B0502020202020204" pitchFamily="34" charset="0"/>
              </a:rPr>
              <a:t>, 2022 11:00 AM Vancouver</a:t>
            </a:r>
          </a:p>
          <a:p>
            <a:endParaRPr lang="en-US" b="0" dirty="0">
              <a:latin typeface="Century Gothic" panose="020B0502020202020204" pitchFamily="34" charset="0"/>
            </a:endParaRPr>
          </a:p>
          <a:p>
            <a:r>
              <a:rPr lang="en-US" b="0" dirty="0">
                <a:latin typeface="Century Gothic" panose="020B0502020202020204" pitchFamily="34" charset="0"/>
              </a:rPr>
              <a:t>Join Zoom Meeting </a:t>
            </a:r>
          </a:p>
          <a:p>
            <a:r>
              <a:rPr lang="en-US" b="0" i="1" u="sng" dirty="0">
                <a:latin typeface="Century Gothic" panose="020B0502020202020204" pitchFamily="34" charset="0"/>
              </a:rPr>
              <a:t>Insert Zoom link </a:t>
            </a:r>
          </a:p>
          <a:p>
            <a:endParaRPr lang="en-US" b="0" u="none" dirty="0">
              <a:latin typeface="Century Gothic" panose="020B0502020202020204" pitchFamily="34" charset="0"/>
            </a:endParaRPr>
          </a:p>
          <a:p>
            <a:r>
              <a:rPr lang="en-US" b="0" u="none" dirty="0">
                <a:latin typeface="Century Gothic" panose="020B0502020202020204" pitchFamily="34" charset="0"/>
              </a:rPr>
              <a:t>Meeting ID: XXXX</a:t>
            </a:r>
          </a:p>
          <a:p>
            <a:pPr marL="0" indent="0">
              <a:buFont typeface="Arial" panose="020B0604020202020204" pitchFamily="34" charset="0"/>
              <a:buNone/>
            </a:pPr>
            <a:endParaRPr lang="en-US"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dirty="0">
                <a:latin typeface="Century Gothic" panose="020B0502020202020204" pitchFamily="34" charset="0"/>
              </a:rPr>
              <a:t>Send the Zoom links and instructions for the two practice instructions (below) to the support person.</a:t>
            </a:r>
          </a:p>
          <a:p>
            <a:pPr marL="181240" indent="-181240">
              <a:buFont typeface="Arial" panose="020B0604020202020204" pitchFamily="34" charset="0"/>
              <a:buChar char="•"/>
            </a:pPr>
            <a:r>
              <a:rPr lang="en-US" dirty="0">
                <a:latin typeface="Century Gothic" panose="020B0502020202020204" pitchFamily="34" charset="0"/>
              </a:rPr>
              <a:t>Support person should give the practice instructions to the learner while the learner opens their email to click on the Zoom invitation link in order to connect with you on Zoom. </a:t>
            </a:r>
          </a:p>
          <a:p>
            <a:pPr marL="0" indent="0">
              <a:buFont typeface="Arial" panose="020B0604020202020204" pitchFamily="34" charset="0"/>
              <a:buNone/>
            </a:pPr>
            <a:r>
              <a:rPr lang="en-US" b="1" dirty="0">
                <a:latin typeface="Century Gothic" panose="020B0502020202020204" pitchFamily="34" charset="0"/>
              </a:rPr>
              <a:t>_________________________________________________________________________________________________</a:t>
            </a:r>
          </a:p>
          <a:p>
            <a:endParaRPr lang="en-US" b="1" dirty="0">
              <a:latin typeface="Century Gothic" panose="020B0502020202020204" pitchFamily="34" charset="0"/>
            </a:endParaRPr>
          </a:p>
          <a:p>
            <a:r>
              <a:rPr lang="en-US" b="1" dirty="0">
                <a:latin typeface="Century Gothic" panose="020B0502020202020204" pitchFamily="34" charset="0"/>
              </a:rPr>
              <a:t>PRACTICE </a:t>
            </a: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defTabSz="966612">
              <a:defRPr/>
            </a:pPr>
            <a:r>
              <a:rPr lang="en-US" b="0" dirty="0">
                <a:latin typeface="Century Gothic" panose="020B0502020202020204" pitchFamily="34" charset="0"/>
              </a:rPr>
              <a:t>Demonstrate first, then let the learner practice. </a:t>
            </a:r>
            <a:endParaRPr lang="en-US" b="1" dirty="0">
              <a:latin typeface="Century Gothic" panose="020B0502020202020204" pitchFamily="34" charset="0"/>
            </a:endParaRPr>
          </a:p>
          <a:p>
            <a:pPr defTabSz="966612">
              <a:defRPr/>
            </a:pPr>
            <a:endParaRPr lang="en-US" b="0"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review how to join a Zoom meeting. </a:t>
            </a:r>
          </a:p>
          <a:p>
            <a:pPr defTabSz="966612">
              <a:defRPr/>
            </a:pPr>
            <a:endParaRPr lang="en-US" b="0" i="1" dirty="0">
              <a:latin typeface="Century Gothic" panose="020B0502020202020204" pitchFamily="34" charset="0"/>
            </a:endParaRPr>
          </a:p>
          <a:p>
            <a:pPr defTabSz="966612">
              <a:defRPr/>
            </a:pPr>
            <a:r>
              <a:rPr lang="en-US" b="0" i="0" dirty="0">
                <a:latin typeface="Century Gothic" panose="020B0502020202020204" pitchFamily="34" charset="0"/>
              </a:rPr>
              <a:t>[After each of the following steps, wait for the learner to complete the step. Guide the learner as needed. </a:t>
            </a:r>
          </a:p>
          <a:p>
            <a:pPr defTabSz="966612">
              <a:defRPr/>
            </a:pPr>
            <a:r>
              <a:rPr lang="en-US" b="0" i="0" dirty="0">
                <a:latin typeface="Century Gothic" panose="020B0502020202020204" pitchFamily="34" charset="0"/>
              </a:rPr>
              <a:t>For in-person tutoring, demonstrate on another device.]</a:t>
            </a:r>
          </a:p>
          <a:p>
            <a:pPr defTabSz="966612">
              <a:defRPr/>
            </a:pPr>
            <a:endParaRPr lang="en-US" b="0" i="1" dirty="0">
              <a:latin typeface="Century Gothic" panose="020B0502020202020204" pitchFamily="34" charset="0"/>
            </a:endParaRPr>
          </a:p>
          <a:p>
            <a:pPr marL="241653" indent="-241653">
              <a:buAutoNum type="arabicParenR"/>
            </a:pPr>
            <a:r>
              <a:rPr lang="en-US" b="0" i="1" dirty="0">
                <a:latin typeface="Century Gothic" panose="020B0502020202020204" pitchFamily="34" charset="0"/>
              </a:rPr>
              <a:t>I sent you an email that has a Zoom invitation link. The subject line in the email is “Staff Meeting”. Open your email and find that now.  </a:t>
            </a:r>
          </a:p>
          <a:p>
            <a:pPr marL="241653" indent="-241653">
              <a:buAutoNum type="arabicParenR"/>
            </a:pPr>
            <a:r>
              <a:rPr lang="en-US" b="0" i="1" dirty="0">
                <a:latin typeface="Century Gothic" panose="020B0502020202020204" pitchFamily="34" charset="0"/>
              </a:rPr>
              <a:t>Now, find the Zoom link.</a:t>
            </a:r>
          </a:p>
          <a:p>
            <a:pPr marL="241653" indent="-241653">
              <a:buAutoNum type="arabicParenR"/>
            </a:pPr>
            <a:r>
              <a:rPr lang="en-US" b="0" i="1" dirty="0">
                <a:latin typeface="Century Gothic" panose="020B0502020202020204" pitchFamily="34" charset="0"/>
              </a:rPr>
              <a:t>Click on the link.</a:t>
            </a:r>
          </a:p>
          <a:p>
            <a:pPr marL="241653" indent="-241653">
              <a:buAutoNum type="arabicParenR"/>
            </a:pPr>
            <a:r>
              <a:rPr lang="en-US" b="0" i="1" dirty="0">
                <a:latin typeface="Century Gothic" panose="020B0502020202020204" pitchFamily="34" charset="0"/>
              </a:rPr>
              <a:t>Then click Open Zoom Meeting.</a:t>
            </a:r>
          </a:p>
          <a:p>
            <a:pPr marL="241653" indent="-241653">
              <a:buAutoNum type="arabicParenR"/>
            </a:pPr>
            <a:r>
              <a:rPr lang="en-US" b="0" i="1" dirty="0">
                <a:latin typeface="Century Gothic" panose="020B0502020202020204" pitchFamily="34" charset="0"/>
              </a:rPr>
              <a:t>Wait for the host to let you in. </a:t>
            </a:r>
          </a:p>
          <a:p>
            <a:pPr marL="241653" indent="-241653">
              <a:buAutoNum type="arabicParenR"/>
            </a:pPr>
            <a:r>
              <a:rPr lang="en-US" b="0" i="1" dirty="0">
                <a:latin typeface="Century Gothic" panose="020B0502020202020204" pitchFamily="34" charset="0"/>
              </a:rPr>
              <a:t>You’re in the Zoom meeting!</a:t>
            </a:r>
          </a:p>
          <a:p>
            <a:pPr marL="0" indent="0">
              <a:buNone/>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Remote tutoring only:</a:t>
            </a:r>
          </a:p>
          <a:p>
            <a:pPr marL="0" indent="0">
              <a:buNone/>
            </a:pPr>
            <a:r>
              <a:rPr lang="en-US" b="0" dirty="0">
                <a:latin typeface="Century Gothic" panose="020B0502020202020204" pitchFamily="34" charset="0"/>
              </a:rPr>
              <a:t>[Tutor ends meeting for this Zoom lesson and opens “Staff Meeting” link. Support person will give the instructions while the tutor waits for the learner to join the Zoom Staff meeting.]</a:t>
            </a:r>
          </a:p>
          <a:p>
            <a:pPr marL="0" indent="0">
              <a:buNone/>
            </a:pPr>
            <a:endParaRPr lang="en-US" b="1" dirty="0">
              <a:latin typeface="Century Gothic" panose="020B0502020202020204" pitchFamily="34" charset="0"/>
            </a:endParaRPr>
          </a:p>
          <a:p>
            <a:pPr marL="0" indent="0">
              <a:buNone/>
            </a:pPr>
            <a:r>
              <a:rPr lang="en-US" b="1" dirty="0">
                <a:latin typeface="Century Gothic" panose="020B0502020202020204" pitchFamily="34" charset="0"/>
              </a:rPr>
              <a:t>More Practice: </a:t>
            </a:r>
          </a:p>
          <a:p>
            <a:pPr marL="0" indent="0">
              <a:buNone/>
            </a:pPr>
            <a:r>
              <a:rPr lang="en-US" b="0" dirty="0">
                <a:latin typeface="Century Gothic" panose="020B0502020202020204" pitchFamily="34" charset="0"/>
              </a:rPr>
              <a:t>[Before beginning, remember to “End Meeting for All” for the previous Zoom Staff Meeting, and then open the new meeting: Brainstorming Session.]</a:t>
            </a:r>
          </a:p>
          <a:p>
            <a:pPr marL="0" indent="0">
              <a:buNone/>
            </a:pPr>
            <a:r>
              <a:rPr lang="en-US" b="0" dirty="0">
                <a:latin typeface="Century Gothic" panose="020B0502020202020204" pitchFamily="34" charset="0"/>
              </a:rPr>
              <a:t> </a:t>
            </a:r>
          </a:p>
          <a:p>
            <a:pPr marL="0" indent="0">
              <a:buNone/>
            </a:pPr>
            <a:r>
              <a:rPr lang="en-US" b="1" dirty="0">
                <a:latin typeface="Century Gothic" panose="020B0502020202020204" pitchFamily="34" charset="0"/>
              </a:rPr>
              <a:t>Say to the Learner: </a:t>
            </a:r>
          </a:p>
          <a:p>
            <a:pPr marL="228600" indent="-228600">
              <a:buFont typeface="+mj-lt"/>
              <a:buAutoNum type="arabicPeriod"/>
            </a:pPr>
            <a:r>
              <a:rPr lang="en-US" b="0" i="1" dirty="0">
                <a:latin typeface="Century Gothic" panose="020B0502020202020204" pitchFamily="34" charset="0"/>
              </a:rPr>
              <a:t>Now go back to your email Inbox again. </a:t>
            </a:r>
          </a:p>
          <a:p>
            <a:pPr marL="228600" indent="-228600">
              <a:buFont typeface="+mj-lt"/>
              <a:buAutoNum type="arabicPeriod"/>
            </a:pPr>
            <a:r>
              <a:rPr lang="en-US" b="0" i="1" dirty="0">
                <a:latin typeface="Century Gothic" panose="020B0502020202020204" pitchFamily="34" charset="0"/>
              </a:rPr>
              <a:t>Click on the email I send you. The subject is “Brainstorming Session”. </a:t>
            </a:r>
          </a:p>
          <a:p>
            <a:pPr marL="228600" indent="-228600">
              <a:buFont typeface="+mj-lt"/>
              <a:buAutoNum type="arabicPeriod"/>
            </a:pPr>
            <a:r>
              <a:rPr lang="en-US" b="0" i="1" dirty="0">
                <a:latin typeface="Century Gothic" panose="020B0502020202020204" pitchFamily="34" charset="0"/>
              </a:rPr>
              <a:t>Now find the Zoom link in the email and click on it. </a:t>
            </a:r>
          </a:p>
          <a:p>
            <a:pPr marL="228600" indent="-228600">
              <a:buFont typeface="+mj-lt"/>
              <a:buAutoNum type="arabicPeriod"/>
            </a:pPr>
            <a:r>
              <a:rPr lang="en-US" b="0" i="1" dirty="0">
                <a:latin typeface="Century Gothic" panose="020B0502020202020204" pitchFamily="34" charset="0"/>
              </a:rPr>
              <a:t>Join the Zoom meeting.</a:t>
            </a:r>
          </a:p>
          <a:p>
            <a:pPr defTabSz="966612">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Remote tutoring only:</a:t>
            </a:r>
          </a:p>
          <a:p>
            <a:pPr marL="0" indent="0">
              <a:buNone/>
            </a:pPr>
            <a:r>
              <a:rPr lang="en-US" b="0" dirty="0">
                <a:latin typeface="Century Gothic" panose="020B0502020202020204" pitchFamily="34" charset="0"/>
              </a:rPr>
              <a:t>[Tutor ends meeting for “Staff Meeting” and opens “Brainstorming Session” meeting. Support person will give the instructions while the tutor waits for the learner to join the meeting]</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302066" indent="-302066" defTabSz="966612">
              <a:buFont typeface="Arial" panose="020B0604020202020204" pitchFamily="34" charset="0"/>
              <a:buChar char="•"/>
              <a:defRPr/>
            </a:pPr>
            <a:r>
              <a:rPr lang="en-US" dirty="0">
                <a:effectLst/>
                <a:latin typeface="Century Gothic" panose="020B0502020202020204" pitchFamily="34" charset="0"/>
              </a:rPr>
              <a:t>Have the learner repeat this activity and practice as many times as they need (at least three times.)</a:t>
            </a:r>
          </a:p>
          <a:p>
            <a:pPr marL="302066" indent="-302066" defTabSz="966612">
              <a:buFont typeface="Arial" panose="020B0604020202020204" pitchFamily="34" charset="0"/>
              <a:buChar char="•"/>
              <a:defRPr/>
            </a:pPr>
            <a:endParaRPr lang="en-US"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dirty="0">
                <a:effectLst/>
                <a:latin typeface="Century Gothic" panose="020B0502020202020204" pitchFamily="34" charset="0"/>
              </a:rPr>
              <a:t>Have the learner show you they can do the skills at least three times without support. </a:t>
            </a:r>
          </a:p>
          <a:p>
            <a:pPr marL="0" indent="0">
              <a:buNone/>
            </a:pPr>
            <a:endParaRPr lang="en-US" b="0" dirty="0"/>
          </a:p>
        </p:txBody>
      </p:sp>
      <p:sp>
        <p:nvSpPr>
          <p:cNvPr id="4" name="Slide Number Placeholder 3"/>
          <p:cNvSpPr>
            <a:spLocks noGrp="1"/>
          </p:cNvSpPr>
          <p:nvPr>
            <p:ph type="sldNum" sz="quarter" idx="5"/>
          </p:nvPr>
        </p:nvSpPr>
        <p:spPr/>
        <p:txBody>
          <a:bodyPr/>
          <a:lstStyle/>
          <a:p>
            <a:fld id="{84E55262-9676-444A-98B3-692BE02459E9}" type="slidenum">
              <a:rPr lang="en-US" smtClean="0"/>
              <a:t>16</a:t>
            </a:fld>
            <a:endParaRPr lang="en-US" dirty="0"/>
          </a:p>
        </p:txBody>
      </p:sp>
    </p:spTree>
    <p:extLst>
      <p:ext uri="{BB962C8B-B14F-4D97-AF65-F5344CB8AC3E}">
        <p14:creationId xmlns:p14="http://schemas.microsoft.com/office/powerpoint/2010/main" val="142783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latin typeface="Century Gothic" panose="020B0502020202020204" pitchFamily="34" charset="0"/>
              </a:rPr>
              <a:t>Video length: Part One B.</a:t>
            </a:r>
            <a:r>
              <a:rPr lang="en-US" b="1" dirty="0">
                <a:latin typeface="Century Gothic" panose="020B0502020202020204" pitchFamily="34" charset="0"/>
              </a:rPr>
              <a:t> Change Your Name: 2.17-3:46 	[1.29 mins]</a:t>
            </a: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dirty="0">
                <a:latin typeface="Century Gothic" panose="020B0502020202020204" pitchFamily="34" charset="0"/>
              </a:rPr>
              <a:t>We are going to learn how to change your name in a Zoom meeting on your computer. We will watch a video. </a:t>
            </a:r>
            <a:r>
              <a:rPr lang="en-US"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dirty="0">
              <a:latin typeface="Century Gothic" panose="020B0502020202020204" pitchFamily="34" charset="0"/>
            </a:endParaRPr>
          </a:p>
          <a:p>
            <a:r>
              <a:rPr lang="en-US" b="1" dirty="0">
                <a:latin typeface="Century Gothic" panose="020B0502020202020204" pitchFamily="34" charset="0"/>
              </a:rPr>
              <a:t>Instructions for the Tutor: </a:t>
            </a:r>
          </a:p>
          <a:p>
            <a:pPr marL="171450" indent="-171450">
              <a:buFont typeface="Arial,Sans-Serif" panose="020B0604020202020204" pitchFamily="34" charset="0"/>
              <a:buChar char="•"/>
              <a:defRPr/>
            </a:pPr>
            <a:r>
              <a:rPr lang="en-US" dirty="0">
                <a:latin typeface="Century Gothic" panose="020B0502020202020204" pitchFamily="34" charset="0"/>
              </a:rPr>
              <a:t>Click on the PLAY icon in the slide to open the video lesson.</a:t>
            </a:r>
            <a:endParaRPr lang="en-US" dirty="0">
              <a:latin typeface="Century Gothic" panose="020B0502020202020204"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 One B.</a:t>
            </a:r>
          </a:p>
          <a:p>
            <a:pPr marL="171450" indent="-171450">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a:buFont typeface="Arial" panose="020B0604020202020204" pitchFamily="34" charset="0"/>
              <a:buNone/>
            </a:pPr>
            <a:r>
              <a:rPr lang="en-US" b="1" dirty="0">
                <a:latin typeface="Century Gothic" panose="020B0502020202020204" pitchFamily="34" charset="0"/>
              </a:rPr>
              <a:t>https://youtu.be/jRJ4-p1j7cw</a:t>
            </a:r>
            <a:endParaRPr lang="en-US" b="1" dirty="0">
              <a:solidFill>
                <a:srgbClr val="000000"/>
              </a:solidFill>
              <a:latin typeface="Century Gothic" panose="020B0502020202020204" pitchFamily="34" charset="0"/>
              <a:cs typeface="Calibri" panose="020F0502020204030204"/>
            </a:endParaRPr>
          </a:p>
          <a:p>
            <a:endParaRPr lang="en-US" dirty="0">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p:txBody>
      </p:sp>
      <p:sp>
        <p:nvSpPr>
          <p:cNvPr id="4" name="Slide Number Placeholder 3"/>
          <p:cNvSpPr>
            <a:spLocks noGrp="1"/>
          </p:cNvSpPr>
          <p:nvPr>
            <p:ph type="sldNum" sz="quarter" idx="5"/>
          </p:nvPr>
        </p:nvSpPr>
        <p:spPr/>
        <p:txBody>
          <a:bodyPr/>
          <a:lstStyle/>
          <a:p>
            <a:fld id="{84E55262-9676-444A-98B3-692BE02459E9}" type="slidenum">
              <a:rPr lang="en-US" smtClean="0"/>
              <a:t>17</a:t>
            </a:fld>
            <a:endParaRPr lang="en-US" dirty="0"/>
          </a:p>
        </p:txBody>
      </p:sp>
    </p:spTree>
    <p:extLst>
      <p:ext uri="{BB962C8B-B14F-4D97-AF65-F5344CB8AC3E}">
        <p14:creationId xmlns:p14="http://schemas.microsoft.com/office/powerpoint/2010/main" val="3672444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After watching this segment of the video lesson, check understanding (review and elicit) before moving on to the next part.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Check understanding - ask the learner as you watch the video or as you demonstrate on your computer. </a:t>
            </a:r>
          </a:p>
          <a:p>
            <a:pPr defTabSz="966612">
              <a:defRPr/>
            </a:pPr>
            <a:r>
              <a:rPr lang="en-US" dirty="0">
                <a:latin typeface="Century Gothic" panose="020B0502020202020204" pitchFamily="34" charset="0"/>
              </a:rPr>
              <a:t>Ask these comprehension check questions or others to check understanding:</a:t>
            </a:r>
          </a:p>
          <a:p>
            <a:pPr defTabSz="966612">
              <a:defRPr/>
            </a:pPr>
            <a:endParaRPr lang="en-US" dirty="0">
              <a:latin typeface="Century Gothic" panose="020B0502020202020204" pitchFamily="34" charset="0"/>
            </a:endParaRPr>
          </a:p>
          <a:p>
            <a:r>
              <a:rPr lang="en-US" b="1" u="none" dirty="0">
                <a:latin typeface="Century Gothic" panose="020B0502020202020204" pitchFamily="34" charset="0"/>
              </a:rPr>
              <a:t>[Change your name]</a:t>
            </a:r>
          </a:p>
          <a:p>
            <a:pPr marL="0" indent="0">
              <a:buFont typeface="Arial" panose="020B0604020202020204" pitchFamily="34" charset="0"/>
              <a:buNone/>
            </a:pPr>
            <a:r>
              <a:rPr lang="en-US" b="1" dirty="0">
                <a:latin typeface="Century Gothic" panose="020B0502020202020204" pitchFamily="34" charset="0"/>
              </a:rPr>
              <a:t>Say to the leaner: </a:t>
            </a:r>
          </a:p>
          <a:p>
            <a:pPr marL="181240" indent="-181240">
              <a:buFont typeface="Arial" panose="020B0604020202020204" pitchFamily="34" charset="0"/>
              <a:buChar char="•"/>
            </a:pPr>
            <a:r>
              <a:rPr lang="en-US" i="1" dirty="0">
                <a:latin typeface="Century Gothic" panose="020B0502020202020204" pitchFamily="34" charset="0"/>
              </a:rPr>
              <a:t>How do you open the menu to change your name? </a:t>
            </a:r>
            <a:r>
              <a:rPr lang="en-US" b="1" i="1" dirty="0">
                <a:latin typeface="Century Gothic" panose="020B0502020202020204" pitchFamily="34" charset="0"/>
              </a:rPr>
              <a:t>Answer: </a:t>
            </a:r>
            <a:r>
              <a:rPr lang="en-US" i="1" dirty="0">
                <a:latin typeface="Century Gothic" panose="020B0502020202020204" pitchFamily="34" charset="0"/>
              </a:rPr>
              <a:t>Right click on the name.</a:t>
            </a:r>
          </a:p>
          <a:p>
            <a:pPr marL="181240" indent="-181240">
              <a:buFont typeface="Arial" panose="020B0604020202020204" pitchFamily="34" charset="0"/>
              <a:buChar char="•"/>
            </a:pPr>
            <a:r>
              <a:rPr lang="en-US" i="1" dirty="0">
                <a:latin typeface="Century Gothic" panose="020B0502020202020204" pitchFamily="34" charset="0"/>
              </a:rPr>
              <a:t>What opens when you right click on your name ? </a:t>
            </a:r>
            <a:r>
              <a:rPr lang="en-US" b="1" i="1" dirty="0">
                <a:latin typeface="Century Gothic" panose="020B0502020202020204" pitchFamily="34" charset="0"/>
              </a:rPr>
              <a:t>Answer:</a:t>
            </a:r>
            <a:r>
              <a:rPr lang="en-US" i="1" dirty="0">
                <a:latin typeface="Century Gothic" panose="020B0502020202020204" pitchFamily="34" charset="0"/>
              </a:rPr>
              <a:t> A menu opens</a:t>
            </a:r>
          </a:p>
          <a:p>
            <a:pPr marL="181240" indent="-181240">
              <a:buFont typeface="Arial" panose="020B0604020202020204" pitchFamily="34" charset="0"/>
              <a:buChar char="•"/>
            </a:pPr>
            <a:r>
              <a:rPr lang="en-US" i="1" dirty="0">
                <a:latin typeface="Century Gothic" panose="020B0502020202020204" pitchFamily="34" charset="0"/>
              </a:rPr>
              <a:t>What do you find and click on in the menu ? </a:t>
            </a:r>
            <a:r>
              <a:rPr lang="en-US" b="1" i="1" dirty="0">
                <a:latin typeface="Century Gothic" panose="020B0502020202020204" pitchFamily="34" charset="0"/>
              </a:rPr>
              <a:t>Answer: </a:t>
            </a:r>
            <a:r>
              <a:rPr lang="en-US" i="1" dirty="0">
                <a:latin typeface="Century Gothic" panose="020B0502020202020204" pitchFamily="34" charset="0"/>
              </a:rPr>
              <a:t>Click on “Rename”</a:t>
            </a:r>
          </a:p>
          <a:p>
            <a:pPr marL="181240" indent="-181240">
              <a:buFont typeface="Arial" panose="020B0604020202020204" pitchFamily="34" charset="0"/>
              <a:buChar char="•"/>
            </a:pPr>
            <a:r>
              <a:rPr lang="en-US" i="1" dirty="0">
                <a:latin typeface="Century Gothic" panose="020B0502020202020204" pitchFamily="34" charset="0"/>
              </a:rPr>
              <a:t>Then what do you do ? </a:t>
            </a:r>
            <a:r>
              <a:rPr lang="en-US" b="1" i="1" dirty="0">
                <a:latin typeface="Century Gothic" panose="020B0502020202020204" pitchFamily="34" charset="0"/>
              </a:rPr>
              <a:t>Answer:</a:t>
            </a:r>
            <a:r>
              <a:rPr lang="en-US" i="1" dirty="0">
                <a:latin typeface="Century Gothic" panose="020B0502020202020204" pitchFamily="34" charset="0"/>
              </a:rPr>
              <a:t> Type your name in the blue box.</a:t>
            </a:r>
          </a:p>
          <a:p>
            <a:pPr marL="181240" indent="-181240">
              <a:buFont typeface="Arial" panose="020B0604020202020204" pitchFamily="34" charset="0"/>
              <a:buChar char="•"/>
            </a:pPr>
            <a:r>
              <a:rPr lang="en-US" i="1" dirty="0">
                <a:latin typeface="Century Gothic" panose="020B0502020202020204" pitchFamily="34" charset="0"/>
              </a:rPr>
              <a:t>What do you click on after you type your name ? </a:t>
            </a:r>
            <a:r>
              <a:rPr lang="en-US" b="1" i="1" dirty="0">
                <a:latin typeface="Century Gothic" panose="020B0502020202020204" pitchFamily="34" charset="0"/>
              </a:rPr>
              <a:t>Answer:</a:t>
            </a:r>
            <a:r>
              <a:rPr lang="en-US" i="1" dirty="0">
                <a:latin typeface="Century Gothic" panose="020B0502020202020204" pitchFamily="34" charset="0"/>
              </a:rPr>
              <a:t> OK </a:t>
            </a:r>
          </a:p>
          <a:p>
            <a:pPr marL="181240" indent="-181240">
              <a:buFont typeface="Arial" panose="020B0604020202020204" pitchFamily="34" charset="0"/>
              <a:buChar char="•"/>
            </a:pPr>
            <a:r>
              <a:rPr lang="en-US" i="1" dirty="0">
                <a:latin typeface="Century Gothic" panose="020B0502020202020204" pitchFamily="34" charset="0"/>
              </a:rPr>
              <a:t>If you are not using your own computer, should you check “Remember my name for future meetings?” </a:t>
            </a:r>
            <a:r>
              <a:rPr lang="en-US" b="1" i="1" dirty="0">
                <a:latin typeface="Century Gothic" panose="020B0502020202020204" pitchFamily="34" charset="0"/>
              </a:rPr>
              <a:t>Answer: </a:t>
            </a:r>
            <a:r>
              <a:rPr lang="en-US" i="1" dirty="0">
                <a:latin typeface="Century Gothic" panose="020B0502020202020204" pitchFamily="34" charset="0"/>
              </a:rPr>
              <a:t>No</a:t>
            </a:r>
          </a:p>
          <a:p>
            <a:pPr marL="181240" indent="-181240">
              <a:buFont typeface="Arial" panose="020B0604020202020204" pitchFamily="34" charset="0"/>
              <a:buChar char="•"/>
            </a:pPr>
            <a:r>
              <a:rPr lang="en-US" i="1" dirty="0">
                <a:latin typeface="Century Gothic" panose="020B0502020202020204" pitchFamily="34" charset="0"/>
              </a:rPr>
              <a:t>Should we give our first and last name when we join a Zoom meeting? </a:t>
            </a:r>
            <a:r>
              <a:rPr lang="en-US" b="1" i="1" dirty="0">
                <a:latin typeface="Century Gothic" panose="020B0502020202020204" pitchFamily="34" charset="0"/>
              </a:rPr>
              <a:t>Answer: </a:t>
            </a:r>
            <a:r>
              <a:rPr lang="en-US" i="1" dirty="0">
                <a:latin typeface="Century Gothic" panose="020B0502020202020204" pitchFamily="34" charset="0"/>
              </a:rPr>
              <a:t>No, just the first name is ok; OR, just the first name and the initial of the last name is ok. </a:t>
            </a:r>
          </a:p>
          <a:p>
            <a:pPr marL="181240" indent="-181240">
              <a:buFont typeface="Arial" panose="020B0604020202020204" pitchFamily="34" charset="0"/>
              <a:buChar char="•"/>
            </a:pPr>
            <a:r>
              <a:rPr lang="en-US" i="1" dirty="0">
                <a:latin typeface="Century Gothic" panose="020B0502020202020204" pitchFamily="34" charset="0"/>
              </a:rPr>
              <a:t>Why is it better to just put your first name or your first name and the initial of your last name ? </a:t>
            </a:r>
            <a:r>
              <a:rPr lang="en-US" b="1" i="1" dirty="0">
                <a:latin typeface="Century Gothic" panose="020B0502020202020204" pitchFamily="34" charset="0"/>
              </a:rPr>
              <a:t>Answer:</a:t>
            </a:r>
            <a:r>
              <a:rPr lang="en-US" i="1" dirty="0">
                <a:latin typeface="Century Gothic" panose="020B0502020202020204" pitchFamily="34" charset="0"/>
              </a:rPr>
              <a:t> it helps you stay safe online. </a:t>
            </a:r>
          </a:p>
          <a:p>
            <a:pPr marL="181240" indent="-181240">
              <a:buFont typeface="Arial" panose="020B0604020202020204" pitchFamily="34" charset="0"/>
              <a:buChar char="•"/>
            </a:pPr>
            <a:endParaRPr lang="en-US"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IMPORTANT</a:t>
            </a: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a:p>
            <a:endParaRPr lang="en-US" dirty="0">
              <a:latin typeface="Century Gothic" panose="020B0502020202020204" pitchFamily="34" charset="0"/>
            </a:endParaRPr>
          </a:p>
          <a:p>
            <a:r>
              <a:rPr lang="en-US" dirty="0">
                <a:latin typeface="Century Gothic" panose="020B0502020202020204" pitchFamily="34" charset="0"/>
              </a:rPr>
              <a:t>For example, learner may have difficulty typing. </a:t>
            </a:r>
          </a:p>
          <a:p>
            <a:r>
              <a:rPr lang="en-US" dirty="0">
                <a:latin typeface="Century Gothic" panose="020B0502020202020204" pitchFamily="34" charset="0"/>
              </a:rPr>
              <a:t>If so, go to the Digital Literacy Curriculum Resource (DLCR) and use the relevant module before using this video review lesson. </a:t>
            </a:r>
          </a:p>
          <a:p>
            <a:r>
              <a:rPr lang="en-US" dirty="0">
                <a:latin typeface="Century Gothic" panose="020B0502020202020204" pitchFamily="34" charset="0"/>
              </a:rPr>
              <a:t>Teach the skills and have the learner practice. </a:t>
            </a:r>
          </a:p>
          <a:p>
            <a:endParaRPr lang="en-US" dirty="0">
              <a:latin typeface="Century Gothic" panose="020B0502020202020204" pitchFamily="34" charset="0"/>
            </a:endParaRPr>
          </a:p>
          <a:p>
            <a:r>
              <a:rPr lang="en-US" dirty="0">
                <a:latin typeface="Century Gothic" panose="020B0502020202020204" pitchFamily="34" charset="0"/>
              </a:rPr>
              <a:t>For example, use Module 8 Zoom on Computer, or if needed first: Module 2 Keyboarding, depending on learner needs. </a:t>
            </a:r>
          </a:p>
          <a:p>
            <a:r>
              <a:rPr lang="en-US" b="1" dirty="0">
                <a:latin typeface="Century Gothic" panose="020B0502020202020204" pitchFamily="34" charset="0"/>
              </a:rPr>
              <a:t>Tip</a:t>
            </a:r>
            <a:r>
              <a:rPr lang="en-US" dirty="0">
                <a:latin typeface="Century Gothic" panose="020B0502020202020204" pitchFamily="34" charset="0"/>
              </a:rPr>
              <a:t>: Do the Needs Assessment to determine needs; use the Needs Assessment tools in the DLCR for this.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18</a:t>
            </a:fld>
            <a:endParaRPr lang="en-US" dirty="0"/>
          </a:p>
        </p:txBody>
      </p:sp>
    </p:spTree>
    <p:extLst>
      <p:ext uri="{BB962C8B-B14F-4D97-AF65-F5344CB8AC3E}">
        <p14:creationId xmlns:p14="http://schemas.microsoft.com/office/powerpoint/2010/main" val="553692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PRACTICE- Part One </a:t>
            </a:r>
            <a:r>
              <a:rPr lang="en-US" b="0" dirty="0">
                <a:latin typeface="Century Gothic" panose="020B0502020202020204" pitchFamily="34" charset="0"/>
              </a:rPr>
              <a:t>Lesson Focus: C</a:t>
            </a:r>
            <a:r>
              <a:rPr lang="en-US" dirty="0">
                <a:latin typeface="Century Gothic" panose="020B0502020202020204" pitchFamily="34" charset="0"/>
              </a:rPr>
              <a:t>hange Your Name.</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endParaRPr lang="en-US" dirty="0">
              <a:latin typeface="Century Gothic" panose="020B0502020202020204" pitchFamily="34" charset="0"/>
            </a:endParaRPr>
          </a:p>
          <a:p>
            <a:r>
              <a:rPr lang="en-US" b="1" dirty="0">
                <a:latin typeface="Century Gothic" panose="020B0502020202020204" pitchFamily="34" charset="0"/>
              </a:rPr>
              <a:t>PREPARATION</a:t>
            </a:r>
            <a:endParaRPr lang="en-US" dirty="0">
              <a:latin typeface="Century Gothic" panose="020B0502020202020204" pitchFamily="34" charset="0"/>
            </a:endParaRPr>
          </a:p>
          <a:p>
            <a:pPr marL="181240" indent="-181240">
              <a:buFont typeface="Arial" panose="020B0604020202020204" pitchFamily="34" charset="0"/>
              <a:buChar char="•"/>
            </a:pPr>
            <a:r>
              <a:rPr lang="en-US" dirty="0">
                <a:latin typeface="Century Gothic" panose="020B0502020202020204" pitchFamily="34" charset="0"/>
              </a:rPr>
              <a:t>Learner may still be in the Zoom Meeting from doing Practice-Part One A.</a:t>
            </a:r>
          </a:p>
          <a:p>
            <a:pPr marL="181240" indent="-181240">
              <a:buFont typeface="Arial" panose="020B0604020202020204" pitchFamily="34" charset="0"/>
              <a:buChar char="•"/>
            </a:pPr>
            <a:r>
              <a:rPr lang="en-US" dirty="0">
                <a:latin typeface="Century Gothic" panose="020B0502020202020204" pitchFamily="34" charset="0"/>
              </a:rPr>
              <a:t>If not, email a Zoom invitation to learner before this practice. </a:t>
            </a:r>
          </a:p>
          <a:p>
            <a:pPr marL="181240" indent="-181240">
              <a:buFont typeface="Arial" panose="020B0604020202020204" pitchFamily="34" charset="0"/>
              <a:buChar char="•"/>
            </a:pPr>
            <a:r>
              <a:rPr lang="en-US" dirty="0">
                <a:latin typeface="Century Gothic" panose="020B0502020202020204" pitchFamily="34" charset="0"/>
              </a:rPr>
              <a:t>Change your name to a different name in the Zoom meeting (so you can demonstrate)</a:t>
            </a:r>
          </a:p>
          <a:p>
            <a:pPr marL="0" indent="0">
              <a:buFont typeface="Arial" panose="020B0604020202020204" pitchFamily="34" charset="0"/>
              <a:buNone/>
            </a:pPr>
            <a:endParaRPr lang="en-US" b="1" dirty="0">
              <a:latin typeface="Century Gothic" panose="020B0502020202020204" pitchFamily="34" charset="0"/>
            </a:endParaRPr>
          </a:p>
          <a:p>
            <a:pPr marL="0" indent="0">
              <a:buFont typeface="Arial" panose="020B0604020202020204" pitchFamily="34" charset="0"/>
              <a:buNone/>
            </a:pPr>
            <a:r>
              <a:rPr lang="en-US" b="1" dirty="0">
                <a:latin typeface="Century Gothic" panose="020B0502020202020204" pitchFamily="34" charset="0"/>
              </a:rPr>
              <a:t>Note: </a:t>
            </a:r>
            <a:r>
              <a:rPr lang="en-US" b="0" dirty="0">
                <a:latin typeface="Century Gothic" panose="020B0502020202020204" pitchFamily="34" charset="0"/>
              </a:rPr>
              <a:t>If tutoring in-person, L</a:t>
            </a:r>
            <a:r>
              <a:rPr lang="en-US" dirty="0">
                <a:latin typeface="Century Gothic" panose="020B0502020202020204" pitchFamily="34" charset="0"/>
              </a:rPr>
              <a:t>earner(s) should not check Join with Audio. Otherwise, there will be audio feedback. </a:t>
            </a:r>
          </a:p>
          <a:p>
            <a:pPr marL="0" indent="0">
              <a:buFont typeface="Arial" panose="020B0604020202020204" pitchFamily="34" charset="0"/>
              <a:buNone/>
            </a:pPr>
            <a:r>
              <a:rPr lang="en-US" dirty="0">
                <a:latin typeface="Century Gothic" panose="020B0502020202020204" pitchFamily="34" charset="0"/>
              </a:rPr>
              <a:t>           Or </a:t>
            </a:r>
          </a:p>
          <a:p>
            <a:pPr marL="0" indent="0">
              <a:buFont typeface="Arial" panose="020B0604020202020204" pitchFamily="34" charset="0"/>
              <a:buNone/>
            </a:pPr>
            <a:r>
              <a:rPr lang="en-US" dirty="0">
                <a:latin typeface="Century Gothic" panose="020B0502020202020204" pitchFamily="34" charset="0"/>
              </a:rPr>
              <a:t>           Both tutor and learner should mute their mics.</a:t>
            </a:r>
          </a:p>
          <a:p>
            <a:pPr marL="0" indent="0">
              <a:buFont typeface="Arial" panose="020B0604020202020204" pitchFamily="34" charset="0"/>
              <a:buNone/>
            </a:pPr>
            <a:endParaRPr lang="en-US"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dirty="0">
                <a:latin typeface="Century Gothic" panose="020B0502020202020204" pitchFamily="34" charset="0"/>
              </a:rPr>
              <a:t>Support person at home should oversee as learner changes name. </a:t>
            </a:r>
          </a:p>
          <a:p>
            <a:pPr marL="0" indent="0">
              <a:buFont typeface="Arial" panose="020B0604020202020204" pitchFamily="34" charset="0"/>
              <a:buNone/>
            </a:pPr>
            <a:endParaRPr lang="en-US" dirty="0">
              <a:latin typeface="Century Gothic" panose="020B0502020202020204" pitchFamily="34" charset="0"/>
            </a:endParaRPr>
          </a:p>
          <a:p>
            <a:pPr marL="0" indent="0">
              <a:buFont typeface="Arial" panose="020B0604020202020204" pitchFamily="34" charset="0"/>
              <a:buNone/>
            </a:pPr>
            <a:r>
              <a:rPr lang="en-US" b="1" dirty="0">
                <a:latin typeface="Century Gothic" panose="020B0502020202020204" pitchFamily="34" charset="0"/>
              </a:rPr>
              <a:t>************************************************************************************************</a:t>
            </a:r>
          </a:p>
          <a:p>
            <a:pPr defTabSz="966612">
              <a:defRPr/>
            </a:pPr>
            <a:endParaRPr lang="en-US" b="0" dirty="0">
              <a:latin typeface="Century Gothic" panose="020B0502020202020204" pitchFamily="34" charset="0"/>
            </a:endParaRPr>
          </a:p>
          <a:p>
            <a:pPr defTabSz="966612">
              <a:defRPr/>
            </a:pPr>
            <a:r>
              <a:rPr lang="en-US" b="0" dirty="0">
                <a:latin typeface="Century Gothic" panose="020B0502020202020204" pitchFamily="34" charset="0"/>
              </a:rPr>
              <a:t>Demonstrate first, then let the learner practice. </a:t>
            </a:r>
            <a:endParaRPr lang="en-US" b="1" dirty="0">
              <a:latin typeface="Century Gothic" panose="020B0502020202020204" pitchFamily="34" charset="0"/>
            </a:endParaRPr>
          </a:p>
          <a:p>
            <a:pPr defTabSz="966612">
              <a:defRPr/>
            </a:pPr>
            <a:endParaRPr lang="en-US" b="0"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practice how to change our name in a Zoom meeting</a:t>
            </a:r>
            <a:r>
              <a:rPr lang="en-US" b="0" dirty="0">
                <a:latin typeface="Century Gothic" panose="020B0502020202020204" pitchFamily="34" charset="0"/>
              </a:rPr>
              <a:t>. </a:t>
            </a:r>
          </a:p>
          <a:p>
            <a:pPr defTabSz="966612">
              <a:defRPr/>
            </a:pPr>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pPr defTabSz="966612">
              <a:defRPr/>
            </a:pPr>
            <a:endParaRPr lang="en-US" b="0" dirty="0">
              <a:latin typeface="Century Gothic" panose="020B0502020202020204" pitchFamily="34" charset="0"/>
            </a:endParaRPr>
          </a:p>
          <a:p>
            <a:pPr marL="241653" indent="-241653">
              <a:buAutoNum type="arabicParenR"/>
            </a:pPr>
            <a:r>
              <a:rPr lang="en-US" b="0" i="1" dirty="0">
                <a:latin typeface="Century Gothic" panose="020B0502020202020204" pitchFamily="34" charset="0"/>
              </a:rPr>
              <a:t>We’re in a Zoom meeting.</a:t>
            </a:r>
          </a:p>
          <a:p>
            <a:pPr marL="241653" indent="-241653">
              <a:buAutoNum type="arabicParenR"/>
            </a:pPr>
            <a:r>
              <a:rPr lang="en-US" b="0" i="1" dirty="0">
                <a:latin typeface="Century Gothic" panose="020B0502020202020204" pitchFamily="34" charset="0"/>
              </a:rPr>
              <a:t>Is your name correct? Mine is wrong. This is not my name (point to wrong name on your video)</a:t>
            </a:r>
          </a:p>
          <a:p>
            <a:pPr marL="241653" indent="-241653">
              <a:buAutoNum type="arabicParenR"/>
            </a:pPr>
            <a:r>
              <a:rPr lang="en-US" b="0" i="1" dirty="0">
                <a:latin typeface="Century Gothic" panose="020B0502020202020204" pitchFamily="34" charset="0"/>
              </a:rPr>
              <a:t>How do you change your name? Yes, right click on the name.</a:t>
            </a:r>
          </a:p>
          <a:p>
            <a:pPr marL="241653" indent="-241653">
              <a:buAutoNum type="arabicParenR"/>
            </a:pPr>
            <a:r>
              <a:rPr lang="en-US" b="0" i="1" dirty="0">
                <a:latin typeface="Century Gothic" panose="020B0502020202020204" pitchFamily="34" charset="0"/>
              </a:rPr>
              <a:t>A menu opens. Choose “Rename”. </a:t>
            </a:r>
          </a:p>
          <a:p>
            <a:pPr marL="241653" indent="-241653">
              <a:buAutoNum type="arabicParenR"/>
            </a:pPr>
            <a:r>
              <a:rPr lang="en-US" b="0" i="1" dirty="0">
                <a:latin typeface="Century Gothic" panose="020B0502020202020204" pitchFamily="34" charset="0"/>
              </a:rPr>
              <a:t>Click on “Rename”.</a:t>
            </a:r>
          </a:p>
          <a:p>
            <a:pPr marL="241653" indent="-241653">
              <a:buAutoNum type="arabicParenR"/>
            </a:pPr>
            <a:r>
              <a:rPr lang="en-US" b="0" i="1" dirty="0">
                <a:latin typeface="Century Gothic" panose="020B0502020202020204" pitchFamily="34" charset="0"/>
              </a:rPr>
              <a:t>T</a:t>
            </a:r>
            <a:r>
              <a:rPr lang="en-US" sz="1200" i="1" dirty="0">
                <a:effectLst/>
                <a:latin typeface="Century Gothic" panose="020B0502020202020204" pitchFamily="34" charset="0"/>
                <a:ea typeface="Calibri" panose="020F0502020204030204" pitchFamily="34" charset="0"/>
                <a:cs typeface="Arial" panose="020B0604020202020204" pitchFamily="34" charset="0"/>
              </a:rPr>
              <a:t>ype your name in the blue box.</a:t>
            </a:r>
          </a:p>
          <a:p>
            <a:pPr marL="241653" indent="-241653">
              <a:buAutoNum type="arabicParenR"/>
            </a:pPr>
            <a:r>
              <a:rPr lang="en-US" sz="1200" i="1" dirty="0">
                <a:effectLst/>
                <a:latin typeface="Century Gothic" panose="020B0502020202020204" pitchFamily="34" charset="0"/>
                <a:ea typeface="Calibri" panose="020F0502020204030204" pitchFamily="34" charset="0"/>
                <a:cs typeface="Arial" panose="020B0604020202020204" pitchFamily="34" charset="0"/>
              </a:rPr>
              <a:t>“Remember my name for future meetings”? Because I’m not using my own computer, </a:t>
            </a:r>
            <a:r>
              <a:rPr lang="en-US" sz="1200" i="1" dirty="0">
                <a:effectLst/>
                <a:highlight>
                  <a:srgbClr val="FFFF00"/>
                </a:highlight>
                <a:latin typeface="Century Gothic" panose="020B0502020202020204" pitchFamily="34" charset="0"/>
                <a:ea typeface="Calibri" panose="020F0502020204030204" pitchFamily="34" charset="0"/>
                <a:cs typeface="Arial" panose="020B0604020202020204" pitchFamily="34" charset="0"/>
              </a:rPr>
              <a:t>I’m not going to</a:t>
            </a:r>
            <a:r>
              <a:rPr lang="en-US" sz="1200" i="1" dirty="0">
                <a:effectLst/>
                <a:latin typeface="Century Gothic" panose="020B0502020202020204" pitchFamily="34" charset="0"/>
                <a:ea typeface="Calibri" panose="020F0502020204030204" pitchFamily="34" charset="0"/>
                <a:cs typeface="Arial" panose="020B0604020202020204" pitchFamily="34" charset="0"/>
              </a:rPr>
              <a:t> check the box. </a:t>
            </a:r>
            <a:r>
              <a:rPr lang="en-US" sz="1200" i="1" dirty="0">
                <a:effectLst/>
                <a:highlight>
                  <a:srgbClr val="D3D3D3"/>
                </a:highlight>
                <a:latin typeface="Century Gothic" panose="020B0502020202020204" pitchFamily="34" charset="0"/>
                <a:ea typeface="Calibri" panose="020F0502020204030204" pitchFamily="34" charset="0"/>
                <a:cs typeface="Arial" panose="020B0604020202020204" pitchFamily="34" charset="0"/>
              </a:rPr>
              <a:t>(uncheck box) OR (If this is your own computer, leave the box checked).</a:t>
            </a:r>
            <a:endParaRPr lang="en-CA" sz="1200" i="1" dirty="0">
              <a:effectLst/>
              <a:highlight>
                <a:srgbClr val="D3D3D3"/>
              </a:highlight>
              <a:latin typeface="Century Gothic" panose="020B0502020202020204" pitchFamily="34" charset="0"/>
              <a:ea typeface="Calibri" panose="020F0502020204030204" pitchFamily="34" charset="0"/>
              <a:cs typeface="Arial" panose="020B0604020202020204" pitchFamily="34" charset="0"/>
            </a:endParaRPr>
          </a:p>
          <a:p>
            <a:pPr marL="241653" indent="-241653">
              <a:buAutoNum type="arabicParenR"/>
            </a:pPr>
            <a:r>
              <a:rPr lang="en-US" sz="1200" i="1" dirty="0">
                <a:effectLst/>
                <a:latin typeface="Century Gothic" panose="020B0502020202020204" pitchFamily="34" charset="0"/>
                <a:ea typeface="Calibri" panose="020F0502020204030204" pitchFamily="34" charset="0"/>
                <a:cs typeface="Arial" panose="020B0604020202020204" pitchFamily="34" charset="0"/>
              </a:rPr>
              <a:t>Now what do you do ? Yes, click “Ok”.</a:t>
            </a:r>
            <a:endParaRPr lang="en-CA" sz="1200" i="1" dirty="0">
              <a:effectLst/>
              <a:latin typeface="Century Gothic" panose="020B0502020202020204" pitchFamily="34" charset="0"/>
              <a:ea typeface="Calibri" panose="020F0502020204030204" pitchFamily="34" charset="0"/>
              <a:cs typeface="Arial" panose="020B0604020202020204" pitchFamily="34" charset="0"/>
            </a:endParaRPr>
          </a:p>
          <a:p>
            <a:pPr marL="0" indent="0">
              <a:buNone/>
            </a:pPr>
            <a:endParaRPr lang="en-US" b="1" dirty="0">
              <a:latin typeface="Century Gothic" panose="020B0502020202020204" pitchFamily="34" charset="0"/>
            </a:endParaRPr>
          </a:p>
          <a:p>
            <a:pPr marL="0" indent="0">
              <a:buNone/>
            </a:pPr>
            <a:r>
              <a:rPr lang="en-US" b="1" dirty="0">
                <a:latin typeface="Century Gothic" panose="020B0502020202020204" pitchFamily="34" charset="0"/>
              </a:rPr>
              <a:t>More Practice: </a:t>
            </a:r>
          </a:p>
          <a:p>
            <a:pPr marL="0" indent="0">
              <a:buNone/>
            </a:pPr>
            <a:r>
              <a:rPr lang="en-US" b="1" dirty="0">
                <a:latin typeface="Century Gothic" panose="020B0502020202020204" pitchFamily="34" charset="0"/>
              </a:rPr>
              <a:t>Say to the Learner: </a:t>
            </a:r>
          </a:p>
          <a:p>
            <a:pPr marL="228600" indent="-228600">
              <a:buFont typeface="+mj-lt"/>
              <a:buAutoNum type="arabicPeriod"/>
            </a:pPr>
            <a:r>
              <a:rPr lang="en-US" b="0" i="1" dirty="0">
                <a:latin typeface="Century Gothic" panose="020B0502020202020204" pitchFamily="34" charset="0"/>
              </a:rPr>
              <a:t>Let’s practice some more. </a:t>
            </a:r>
          </a:p>
          <a:p>
            <a:pPr marL="228600" indent="-228600">
              <a:buFont typeface="+mj-lt"/>
              <a:buAutoNum type="arabicPeriod"/>
            </a:pPr>
            <a:r>
              <a:rPr lang="en-US" b="0" i="1" dirty="0">
                <a:latin typeface="Century Gothic" panose="020B0502020202020204" pitchFamily="34" charset="0"/>
              </a:rPr>
              <a:t>Change your name to include your first name and the initial of your last name. For example my first name is ________ and my last name is ______ So I am _______ (tutor gives first name and initial of last name).</a:t>
            </a:r>
          </a:p>
          <a:p>
            <a:pPr marL="228600" indent="-228600">
              <a:buFont typeface="+mj-lt"/>
              <a:buAutoNum type="arabicPeriod"/>
            </a:pPr>
            <a:r>
              <a:rPr lang="en-US" b="0" i="1" dirty="0">
                <a:latin typeface="Century Gothic" panose="020B0502020202020204" pitchFamily="34" charset="0"/>
              </a:rPr>
              <a:t>Now, let’s change your name to include your first name and initial of your last name. </a:t>
            </a:r>
          </a:p>
          <a:p>
            <a:pPr marL="228600" indent="-228600">
              <a:buFont typeface="+mj-lt"/>
              <a:buAutoNum type="arabicPeriod"/>
            </a:pPr>
            <a:r>
              <a:rPr lang="en-US" b="0" i="1" dirty="0">
                <a:latin typeface="Century Gothic" panose="020B0502020202020204" pitchFamily="34" charset="0"/>
              </a:rPr>
              <a:t>Finished? Let’s practice some more.</a:t>
            </a:r>
          </a:p>
          <a:p>
            <a:pPr marL="228600" indent="-228600">
              <a:buFont typeface="+mj-lt"/>
              <a:buAutoNum type="arabicPeriod"/>
            </a:pPr>
            <a:r>
              <a:rPr lang="en-US" b="0" i="1" dirty="0">
                <a:latin typeface="Century Gothic" panose="020B0502020202020204" pitchFamily="34" charset="0"/>
              </a:rPr>
              <a:t>Let’s change our names back to just our first names.</a:t>
            </a:r>
          </a:p>
          <a:p>
            <a:pPr marL="228600" indent="-228600">
              <a:buFont typeface="+mj-lt"/>
              <a:buAutoNum type="arabicPeriod"/>
            </a:pPr>
            <a:r>
              <a:rPr lang="en-US" b="0" i="1" dirty="0">
                <a:latin typeface="Century Gothic" panose="020B0502020202020204" pitchFamily="34" charset="0"/>
              </a:rPr>
              <a:t>Great! You learned how to change your name on Zoom.</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endParaRPr lang="en-US" dirty="0">
              <a:effectLst/>
              <a:latin typeface="Century Gothic" panose="020B0502020202020204" pitchFamily="34" charset="0"/>
            </a:endParaRPr>
          </a:p>
          <a:p>
            <a:pPr marL="302066" indent="-302066" defTabSz="966612">
              <a:buFont typeface="Arial" panose="020B0604020202020204" pitchFamily="34" charset="0"/>
              <a:buChar char="•"/>
              <a:defRPr/>
            </a:pPr>
            <a:r>
              <a:rPr lang="en-US" dirty="0">
                <a:effectLst/>
                <a:latin typeface="Century Gothic" panose="020B0502020202020204" pitchFamily="34" charset="0"/>
              </a:rPr>
              <a:t>Have the learner repeat this activity and practice as many times as they need (at least three times.)</a:t>
            </a:r>
          </a:p>
          <a:p>
            <a:pPr marL="302066" indent="-302066" defTabSz="966612">
              <a:buFont typeface="Arial" panose="020B0604020202020204" pitchFamily="34" charset="0"/>
              <a:buChar char="•"/>
              <a:defRPr/>
            </a:pPr>
            <a:endParaRPr lang="en-US" dirty="0">
              <a:effectLst/>
              <a:latin typeface="Century Gothic" panose="020B0502020202020204" pitchFamily="34" charset="0"/>
            </a:endParaRPr>
          </a:p>
          <a:p>
            <a:pPr marL="0" indent="0" defTabSz="966612">
              <a:buFont typeface="Arial" panose="020B0604020202020204" pitchFamily="34" charset="0"/>
              <a:buNone/>
              <a:defRPr/>
            </a:pPr>
            <a:r>
              <a:rPr lang="en-US" b="1" dirty="0">
                <a:effectLst/>
                <a:latin typeface="Century Gothic" panose="020B0502020202020204" pitchFamily="34" charset="0"/>
              </a:rPr>
              <a:t>For remote tutoring only:</a:t>
            </a:r>
          </a:p>
          <a:p>
            <a:pPr marL="171450" lvl="0" indent="-171450" defTabSz="966612">
              <a:buFont typeface="Arial" panose="020B0604020202020204" pitchFamily="34" charset="0"/>
              <a:buChar char="•"/>
              <a:defRPr/>
            </a:pPr>
            <a:r>
              <a:rPr lang="en-US" b="0" dirty="0">
                <a:effectLst/>
                <a:latin typeface="Century Gothic" panose="020B0502020202020204" pitchFamily="34" charset="0"/>
              </a:rPr>
              <a:t>   Support person should oversee that learner is able to follow the instructions.</a:t>
            </a:r>
          </a:p>
          <a:p>
            <a:pPr marL="171450" lvl="0" indent="-171450" defTabSz="966612">
              <a:buFont typeface="Arial" panose="020B0604020202020204" pitchFamily="34" charset="0"/>
              <a:buChar char="•"/>
              <a:defRPr/>
            </a:pPr>
            <a:r>
              <a:rPr lang="en-US" b="0" dirty="0">
                <a:effectLst/>
                <a:latin typeface="Century Gothic" panose="020B0502020202020204" pitchFamily="34" charset="0"/>
              </a:rPr>
              <a:t>   Tutor may want learner to share screen. If so, email the support person LEARNER INSTRUCTIONS: HOW TO SHARE YOUR SCREEN DURING A ZOOM SESSION available in Remote Tutoring-&gt;Checklists for Remote Tutoring-&gt;Learner Checklists</a:t>
            </a:r>
          </a:p>
          <a:p>
            <a:pPr marL="0" indent="0" defTabSz="966612">
              <a:buFont typeface="Arial" panose="020B0604020202020204" pitchFamily="34" charset="0"/>
              <a:buNone/>
              <a:defRPr/>
            </a:pPr>
            <a:endParaRPr lang="en-US"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dirty="0">
                <a:effectLst/>
                <a:latin typeface="Century Gothic" panose="020B0502020202020204" pitchFamily="34" charset="0"/>
              </a:rPr>
              <a:t>Have the learner show you they can do the skills at least three times without support. </a:t>
            </a:r>
          </a:p>
          <a:p>
            <a:pPr marL="0" indent="0">
              <a:buNone/>
            </a:pPr>
            <a:endParaRPr lang="en-US" b="0" dirty="0"/>
          </a:p>
        </p:txBody>
      </p:sp>
      <p:sp>
        <p:nvSpPr>
          <p:cNvPr id="4" name="Slide Number Placeholder 3"/>
          <p:cNvSpPr>
            <a:spLocks noGrp="1"/>
          </p:cNvSpPr>
          <p:nvPr>
            <p:ph type="sldNum" sz="quarter" idx="5"/>
          </p:nvPr>
        </p:nvSpPr>
        <p:spPr/>
        <p:txBody>
          <a:bodyPr/>
          <a:lstStyle/>
          <a:p>
            <a:fld id="{84E55262-9676-444A-98B3-692BE02459E9}" type="slidenum">
              <a:rPr lang="en-US" smtClean="0"/>
              <a:t>19</a:t>
            </a:fld>
            <a:endParaRPr lang="en-US" dirty="0"/>
          </a:p>
        </p:txBody>
      </p:sp>
    </p:spTree>
    <p:extLst>
      <p:ext uri="{BB962C8B-B14F-4D97-AF65-F5344CB8AC3E}">
        <p14:creationId xmlns:p14="http://schemas.microsoft.com/office/powerpoint/2010/main" val="164225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latin typeface="Century Gothic" panose="020B0502020202020204" pitchFamily="34" charset="0"/>
              </a:rPr>
              <a:t>Slide hidden from the learner.</a:t>
            </a:r>
          </a:p>
          <a:p>
            <a:endParaRPr lang="en-US" b="0"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ighlight>
                  <a:srgbClr val="FFFF00"/>
                </a:highlight>
                <a:latin typeface="Century Gothic" panose="020B0502020202020204" pitchFamily="34" charset="0"/>
              </a:rPr>
              <a:t>Information for the Tutor</a:t>
            </a:r>
          </a:p>
          <a:p>
            <a:endParaRPr lang="en-US" b="0" u="sng" dirty="0">
              <a:latin typeface="Century Gothic" panose="020B0502020202020204" pitchFamily="34" charset="0"/>
            </a:endParaRPr>
          </a:p>
          <a:p>
            <a:r>
              <a:rPr lang="en-US" b="1" u="sng" dirty="0">
                <a:latin typeface="Century Gothic" panose="020B0502020202020204" pitchFamily="34" charset="0"/>
              </a:rPr>
              <a:t>Pre-Requisite Skills</a:t>
            </a:r>
            <a:endParaRPr lang="en-US" dirty="0">
              <a:latin typeface="Century Gothic" panose="020B0502020202020204" pitchFamily="34" charset="0"/>
            </a:endParaRPr>
          </a:p>
          <a:p>
            <a:endParaRPr lang="en-US" dirty="0">
              <a:latin typeface="Century Gothic" panose="020B0502020202020204" pitchFamily="34" charset="0"/>
            </a:endParaRPr>
          </a:p>
          <a:p>
            <a:pPr defTabSz="966612">
              <a:defRPr/>
            </a:pPr>
            <a:r>
              <a:rPr lang="en-US" dirty="0">
                <a:latin typeface="Century Gothic" panose="020B0502020202020204" pitchFamily="34" charset="0"/>
              </a:rPr>
              <a:t>Remember: like all lessons in Module 9 – Employment (Review), this is a </a:t>
            </a:r>
            <a:r>
              <a:rPr lang="en-US" b="1" u="sng" dirty="0">
                <a:latin typeface="Century Gothic" panose="020B0502020202020204" pitchFamily="34" charset="0"/>
              </a:rPr>
              <a:t>review</a:t>
            </a:r>
            <a:r>
              <a:rPr lang="en-US" dirty="0">
                <a:latin typeface="Century Gothic" panose="020B0502020202020204" pitchFamily="34" charset="0"/>
              </a:rPr>
              <a:t> lesson of the digital skills, and the learners may not be ready for this lesson.  </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Make sure the learner has the “Prerequisite Skills” listed in this slide.</a:t>
            </a:r>
          </a:p>
          <a:p>
            <a:pPr defTabSz="966612">
              <a:defRPr/>
            </a:pPr>
            <a:r>
              <a:rPr lang="en-US" dirty="0">
                <a:latin typeface="Century Gothic" panose="020B0502020202020204" pitchFamily="34" charset="0"/>
              </a:rPr>
              <a:t>These skills are not specifically reviewed in this lesson, but the learner needs to have them to be able to do the lesson.</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If the learner struggles, stop the lesson and go to the following modules in the Digital Literacy Curriculum Resource (DLCR) and teach the pre-requisite skills before doing this lesson: </a:t>
            </a:r>
          </a:p>
          <a:p>
            <a:pPr lvl="0">
              <a:defRPr/>
            </a:pPr>
            <a:r>
              <a:rPr lang="en-US" dirty="0">
                <a:latin typeface="Century Gothic" panose="020B0502020202020204" pitchFamily="34" charset="0"/>
              </a:rPr>
              <a:t>Module 1 Mouse and Navigating</a:t>
            </a:r>
          </a:p>
          <a:p>
            <a:pPr lvl="0">
              <a:defRPr/>
            </a:pPr>
            <a:r>
              <a:rPr lang="en-US" dirty="0">
                <a:latin typeface="Century Gothic" panose="020B0502020202020204" pitchFamily="34" charset="0"/>
              </a:rPr>
              <a:t>Module 2-Keyboarding</a:t>
            </a:r>
          </a:p>
          <a:p>
            <a:pPr lvl="0">
              <a:defRPr/>
            </a:pPr>
            <a:r>
              <a:rPr lang="en-US" dirty="0">
                <a:latin typeface="Century Gothic" panose="020B0502020202020204" pitchFamily="34" charset="0"/>
              </a:rPr>
              <a:t>Module 5-Email Skills</a:t>
            </a:r>
          </a:p>
          <a:p>
            <a:pPr defTabSz="966612">
              <a:defRPr/>
            </a:pPr>
            <a:endParaRPr lang="en-US" dirty="0">
              <a:latin typeface="Century Gothic" panose="020B0502020202020204" pitchFamily="34" charset="0"/>
            </a:endParaRPr>
          </a:p>
          <a:p>
            <a:pPr defTabSz="966612">
              <a:defRPr/>
            </a:pPr>
            <a:endParaRPr lang="en-US" dirty="0">
              <a:latin typeface="Century Gothic" panose="020B0502020202020204" pitchFamily="34" charset="0"/>
            </a:endParaRPr>
          </a:p>
          <a:p>
            <a:pPr defTabSz="966612">
              <a:defRPr/>
            </a:pPr>
            <a:r>
              <a:rPr lang="en-US" b="1" dirty="0">
                <a:latin typeface="Century Gothic" panose="020B0502020202020204" pitchFamily="34" charset="0"/>
              </a:rPr>
              <a:t>IMPORTANT:</a:t>
            </a:r>
          </a:p>
          <a:p>
            <a:pPr defTabSz="966612">
              <a:defRPr/>
            </a:pPr>
            <a:r>
              <a:rPr lang="en-US" dirty="0">
                <a:latin typeface="Century Gothic" panose="020B0502020202020204" pitchFamily="34" charset="0"/>
              </a:rPr>
              <a:t>The learner needs to have an email account in order to practice joining a Zoom meeting through a Zoom link in an email you the tutor send them. If they don’t have an email account, STOP this review lesson. Instead, do the following: </a:t>
            </a:r>
          </a:p>
          <a:p>
            <a:pPr lvl="0">
              <a:defRPr/>
            </a:pPr>
            <a:r>
              <a:rPr lang="en-US" dirty="0">
                <a:latin typeface="Century Gothic" panose="020B0502020202020204" pitchFamily="34" charset="0"/>
              </a:rPr>
              <a:t>Go to the Digital Literacy Curriculum Resource.</a:t>
            </a:r>
          </a:p>
          <a:p>
            <a:pPr lvl="0">
              <a:defRPr/>
            </a:pPr>
            <a:r>
              <a:rPr lang="en-US" dirty="0">
                <a:latin typeface="Century Gothic" panose="020B0502020202020204" pitchFamily="34" charset="0"/>
              </a:rPr>
              <a:t>Use Module 5-Email. Teach them how to create an email account first.  </a:t>
            </a:r>
          </a:p>
          <a:p>
            <a:pPr defTabSz="966612">
              <a:defRPr/>
            </a:pPr>
            <a:endParaRPr lang="en-US" dirty="0">
              <a:latin typeface="Century Gothic" panose="020B0502020202020204" pitchFamily="34" charset="0"/>
            </a:endParaRPr>
          </a:p>
          <a:p>
            <a:pPr lvl="0">
              <a:defRPr/>
            </a:pPr>
            <a:endParaRPr lang="en-US" dirty="0">
              <a:latin typeface="Century Gothic" panose="020B0502020202020204" pitchFamily="34" charset="0"/>
            </a:endParaRPr>
          </a:p>
          <a:p>
            <a:pPr marL="181240" indent="-181240">
              <a:buFont typeface="Arial" panose="020B0604020202020204" pitchFamily="34" charset="0"/>
              <a:buChar char="•"/>
            </a:pPr>
            <a:r>
              <a:rPr lang="en-US" dirty="0">
                <a:latin typeface="Century Gothic" panose="020B0502020202020204" pitchFamily="34" charset="0"/>
              </a:rPr>
              <a:t>https://digital-literacy.issbc.org.  </a:t>
            </a:r>
          </a:p>
          <a:p>
            <a:pPr marL="181240" indent="-181240">
              <a:buFont typeface="Arial" panose="020B0604020202020204" pitchFamily="34" charset="0"/>
              <a:buChar char="•"/>
            </a:pPr>
            <a:r>
              <a:rPr lang="en-US" dirty="0">
                <a:latin typeface="Century Gothic" panose="020B0502020202020204" pitchFamily="34" charset="0"/>
              </a:rPr>
              <a:t>Go to the </a:t>
            </a:r>
            <a:r>
              <a:rPr lang="en-US" b="1" dirty="0">
                <a:latin typeface="Century Gothic" panose="020B0502020202020204" pitchFamily="34" charset="0"/>
              </a:rPr>
              <a:t>Teachers </a:t>
            </a:r>
            <a:r>
              <a:rPr lang="en-US" dirty="0">
                <a:latin typeface="Century Gothic" panose="020B0502020202020204" pitchFamily="34" charset="0"/>
              </a:rPr>
              <a:t>tab. </a:t>
            </a:r>
          </a:p>
          <a:p>
            <a:pPr marL="181240" indent="-181240">
              <a:buFont typeface="Arial" panose="020B0604020202020204" pitchFamily="34" charset="0"/>
              <a:buChar char="•"/>
            </a:pPr>
            <a:r>
              <a:rPr lang="en-US" dirty="0">
                <a:latin typeface="Century Gothic" panose="020B0502020202020204" pitchFamily="34" charset="0"/>
              </a:rPr>
              <a:t>Password: Diglit4T</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a:t>
            </a:fld>
            <a:endParaRPr lang="en-US" dirty="0"/>
          </a:p>
        </p:txBody>
      </p:sp>
    </p:spTree>
    <p:extLst>
      <p:ext uri="{BB962C8B-B14F-4D97-AF65-F5344CB8AC3E}">
        <p14:creationId xmlns:p14="http://schemas.microsoft.com/office/powerpoint/2010/main" val="352944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entury Gothic" panose="020B0502020202020204" pitchFamily="34" charset="0"/>
            </a:endParaRPr>
          </a:p>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the lesson.  </a:t>
            </a:r>
          </a:p>
          <a:p>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7:45 mins (Part Two: 03:47 –07:45)</a:t>
            </a:r>
          </a:p>
          <a:p>
            <a:pPr marL="0" indent="0">
              <a:buFont typeface="Arial" panose="020B0604020202020204" pitchFamily="34" charset="0"/>
              <a:buNone/>
            </a:pPr>
            <a:endParaRPr lang="en-US" b="1" dirty="0">
              <a:latin typeface="Century Gothic" panose="020B0502020202020204" pitchFamily="34" charset="0"/>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Century Gothic" panose="020B0502020202020204" pitchFamily="34" charset="0"/>
              </a:rPr>
              <a:t>Part Two-A: Icons No Icons:  3:47-5:22 mins [1:35 mins] </a:t>
            </a:r>
          </a:p>
          <a:p>
            <a:pPr marL="638440" lvl="1" indent="-181240">
              <a:buFont typeface="Arial" panose="020B0604020202020204" pitchFamily="34" charset="0"/>
              <a:buChar char="•"/>
            </a:pPr>
            <a:endParaRPr lang="en-US" b="1" dirty="0">
              <a:latin typeface="Century Gothic" panose="020B0502020202020204" pitchFamily="34" charset="0"/>
            </a:endParaRPr>
          </a:p>
          <a:p>
            <a:pPr marL="638440" lvl="1" indent="-181240">
              <a:buFont typeface="Arial" panose="020B0604020202020204" pitchFamily="34" charset="0"/>
              <a:buChar char="•"/>
            </a:pPr>
            <a:r>
              <a:rPr lang="en-US" b="1" dirty="0">
                <a:latin typeface="Century Gothic" panose="020B0502020202020204" pitchFamily="34" charset="0"/>
              </a:rPr>
              <a:t>Part Two-B: Active Speaker Views vs Gallery View: 5:25- 7:45/end [2:20 mins]</a:t>
            </a:r>
          </a:p>
          <a:p>
            <a:endParaRPr lang="en-US" b="1" dirty="0">
              <a:latin typeface="Century Gothic" panose="020B0502020202020204" pitchFamily="34" charset="0"/>
            </a:endParaRPr>
          </a:p>
          <a:p>
            <a:pPr marL="0" indent="0">
              <a:buFont typeface="Arial" panose="020B0604020202020204" pitchFamily="34" charset="0"/>
              <a:buNone/>
            </a:pPr>
            <a:endParaRPr lang="en-US" b="1" dirty="0">
              <a:highlight>
                <a:srgbClr val="FFFF00"/>
              </a:highlight>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pPr defTabSz="966612">
              <a:defRPr/>
            </a:pPr>
            <a:r>
              <a:rPr lang="en-CA" i="1" dirty="0">
                <a:effectLst/>
                <a:latin typeface="Century Gothic" panose="020B0502020202020204" pitchFamily="34" charset="0"/>
                <a:ea typeface="Calibri" panose="020F0502020204030204" pitchFamily="34" charset="0"/>
                <a:cs typeface="Arial" panose="020B0604020202020204" pitchFamily="34" charset="0"/>
              </a:rPr>
              <a:t>In Part Two, we’re going to learn some basic Zoom functions so we can participate in the meeting. </a:t>
            </a:r>
          </a:p>
          <a:p>
            <a:pPr defTabSz="966612">
              <a:defRPr/>
            </a:pPr>
            <a:endParaRPr lang="en-CA" i="1" dirty="0">
              <a:effectLst/>
              <a:latin typeface="Century Gothic" panose="020B0502020202020204" pitchFamily="34" charset="0"/>
              <a:ea typeface="Calibri" panose="020F0502020204030204" pitchFamily="34" charset="0"/>
              <a:cs typeface="Arial" panose="020B0604020202020204" pitchFamily="34" charset="0"/>
            </a:endParaRPr>
          </a:p>
          <a:p>
            <a:r>
              <a:rPr lang="en-US" i="1" dirty="0">
                <a:latin typeface="Century Gothic" panose="020B0502020202020204" pitchFamily="34" charset="0"/>
              </a:rPr>
              <a:t>We are going to do the following: </a:t>
            </a:r>
          </a:p>
          <a:p>
            <a:pPr marL="181240" indent="-181240">
              <a:buFont typeface="Arial" panose="020B0604020202020204" pitchFamily="34" charset="0"/>
              <a:buChar char="•"/>
            </a:pPr>
            <a:r>
              <a:rPr lang="en-US" i="1" dirty="0">
                <a:latin typeface="Century Gothic" panose="020B0502020202020204" pitchFamily="34" charset="0"/>
              </a:rPr>
              <a:t>Find Zoom icons when they disappear</a:t>
            </a:r>
          </a:p>
          <a:p>
            <a:pPr marL="181240" indent="-181240">
              <a:buFont typeface="Arial" panose="020B0604020202020204" pitchFamily="34" charset="0"/>
              <a:buChar char="•"/>
            </a:pPr>
            <a:r>
              <a:rPr lang="en-US" i="1" dirty="0">
                <a:latin typeface="Century Gothic" panose="020B0502020202020204" pitchFamily="34" charset="0"/>
              </a:rPr>
              <a:t>Switch between Active Speaker and Gallery views</a:t>
            </a:r>
          </a:p>
          <a:p>
            <a:endParaRPr lang="en-US" i="1" strike="noStrike" dirty="0">
              <a:latin typeface="Century Gothic" panose="020B0502020202020204" pitchFamily="34" charset="0"/>
            </a:endParaRPr>
          </a:p>
          <a:p>
            <a:r>
              <a:rPr lang="en-US" i="1" strike="noStrike" dirty="0">
                <a:latin typeface="Century Gothic" panose="020B0502020202020204" pitchFamily="34" charset="0"/>
              </a:rPr>
              <a:t>We’ll watch a video to learn/review this.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i="1" strike="noStrike"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20</a:t>
            </a:fld>
            <a:endParaRPr lang="en-US" dirty="0"/>
          </a:p>
        </p:txBody>
      </p:sp>
    </p:spTree>
    <p:extLst>
      <p:ext uri="{BB962C8B-B14F-4D97-AF65-F5344CB8AC3E}">
        <p14:creationId xmlns:p14="http://schemas.microsoft.com/office/powerpoint/2010/main" val="51742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Part Two A: Icons No Icons:  3:47-5:22 mins 		[1:35 mins]</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r>
              <a:rPr lang="en-US" i="1" dirty="0">
                <a:latin typeface="Century Gothic" panose="020B0502020202020204" pitchFamily="34" charset="0"/>
              </a:rPr>
              <a:t>Now, let’s watch a video on how to find Zoom icons when they disappear. </a:t>
            </a:r>
            <a:r>
              <a:rPr lang="en-US" b="0" i="1" dirty="0">
                <a:solidFill>
                  <a:srgbClr val="000000"/>
                </a:solidFill>
                <a:effectLst/>
                <a:latin typeface="Century Gothic" panose="020B0502020202020204" pitchFamily="34" charset="0"/>
              </a:rPr>
              <a:t>We can watch the video several times. So, don't worry if you don't catch everything the first time.</a:t>
            </a:r>
            <a:endParaRPr lang="en-US" i="1" dirty="0">
              <a:latin typeface="Century Gothic" panose="020B0502020202020204" pitchFamily="34" charset="0"/>
            </a:endParaRPr>
          </a:p>
          <a:p>
            <a:pPr defTabSz="966612">
              <a:defRPr/>
            </a:pPr>
            <a:endParaRPr lang="en-US" b="1" dirty="0">
              <a:latin typeface="Century Gothic" panose="020B0502020202020204" pitchFamily="34" charset="0"/>
            </a:endParaRPr>
          </a:p>
          <a:p>
            <a:r>
              <a:rPr lang="en-US" b="1" strike="noStrike" dirty="0">
                <a:latin typeface="Century Gothic" panose="020B0502020202020204" pitchFamily="34" charset="0"/>
              </a:rPr>
              <a:t>Instructions for the Tutor: </a:t>
            </a:r>
          </a:p>
          <a:p>
            <a:pPr marL="171450" indent="-171450">
              <a:buFont typeface="Arial,Sans-Serif" panose="020B0604020202020204" pitchFamily="34" charset="0"/>
              <a:buChar char="•"/>
            </a:pPr>
            <a:r>
              <a:rPr lang="en-US" dirty="0">
                <a:latin typeface="Century Gothic" panose="020B0502020202020204" pitchFamily="34" charset="0"/>
              </a:rPr>
              <a:t>Click on the PLAY icon in the slide to open the video lesson.</a:t>
            </a:r>
            <a:endParaRPr lang="en-US" dirty="0">
              <a:latin typeface="Century Gothic" panose="020B0502020202020204" pitchFamily="34" charset="0"/>
              <a:cs typeface="Calibri"/>
            </a:endParaRPr>
          </a:p>
          <a:p>
            <a:pPr marL="180975" indent="-180975">
              <a:buFont typeface="Arial" panose="020B0604020202020204" pitchFamily="34" charset="0"/>
              <a:buChar char="•"/>
            </a:pPr>
            <a:r>
              <a:rPr lang="en-US" dirty="0">
                <a:latin typeface="Century Gothic" panose="020B0502020202020204" pitchFamily="34" charset="0"/>
              </a:rPr>
              <a:t>Play the video segment several times to the end. </a:t>
            </a:r>
            <a:endParaRPr lang="en-US" dirty="0">
              <a:latin typeface="Century Gothic" panose="020B0502020202020204" pitchFamily="34"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Two-Part A.</a:t>
            </a:r>
          </a:p>
          <a:p>
            <a:pPr marL="171450" indent="-171450">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a:buFont typeface="Arial" panose="020B0604020202020204" pitchFamily="34" charset="0"/>
              <a:buNone/>
            </a:pPr>
            <a:r>
              <a:rPr lang="en-US" b="1" dirty="0">
                <a:latin typeface="Century Gothic" panose="020B0502020202020204" pitchFamily="34" charset="0"/>
              </a:rPr>
              <a:t>https://youtu.be/jRJ4-p1j7cw</a:t>
            </a:r>
            <a:endParaRPr lang="en-US" b="1" dirty="0">
              <a:solidFill>
                <a:srgbClr val="000000"/>
              </a:solidFill>
              <a:latin typeface="Century Gothic" panose="020B0502020202020204" pitchFamily="34" charset="0"/>
              <a:cs typeface="Calibri" panose="020F0502020204030204"/>
            </a:endParaRPr>
          </a:p>
          <a:p>
            <a:endParaRPr lang="en-US" dirty="0">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endParaRPr lang="en-US" b="1"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21</a:t>
            </a:fld>
            <a:endParaRPr lang="en-US" dirty="0"/>
          </a:p>
        </p:txBody>
      </p:sp>
    </p:spTree>
    <p:extLst>
      <p:ext uri="{BB962C8B-B14F-4D97-AF65-F5344CB8AC3E}">
        <p14:creationId xmlns:p14="http://schemas.microsoft.com/office/powerpoint/2010/main" val="2392791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After watching this segment of the video lesson, check understanding (review and elicit) before moving on to the next part.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Check understanding - ask the learner as you watch the video or as you demonstrate on your computer. </a:t>
            </a:r>
          </a:p>
          <a:p>
            <a:pPr defTabSz="966612">
              <a:defRPr/>
            </a:pPr>
            <a:r>
              <a:rPr lang="en-US" dirty="0">
                <a:latin typeface="Century Gothic" panose="020B0502020202020204" pitchFamily="34" charset="0"/>
              </a:rPr>
              <a:t>Ask these comprehension check questions or others to check understanding:</a:t>
            </a:r>
          </a:p>
          <a:p>
            <a:pPr defTabSz="966612">
              <a:defRPr/>
            </a:pPr>
            <a:endParaRPr lang="en-US"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[Icons no Icons]</a:t>
            </a:r>
          </a:p>
          <a:p>
            <a:pPr defTabSz="966612">
              <a:defRPr/>
            </a:pPr>
            <a:r>
              <a:rPr lang="en-US" b="1" dirty="0">
                <a:latin typeface="Century Gothic" panose="020B0502020202020204" pitchFamily="34" charset="0"/>
              </a:rPr>
              <a:t>Part Two-A:</a:t>
            </a:r>
          </a:p>
          <a:p>
            <a:endParaRPr lang="en-US" b="1" dirty="0">
              <a:latin typeface="Century Gothic" panose="020B0502020202020204" pitchFamily="34" charset="0"/>
            </a:endParaRPr>
          </a:p>
          <a:p>
            <a:r>
              <a:rPr lang="en-US" b="1" dirty="0">
                <a:latin typeface="Century Gothic" panose="020B0502020202020204" pitchFamily="34" charset="0"/>
              </a:rPr>
              <a:t>Say to the Learner:</a:t>
            </a:r>
            <a:endParaRPr lang="en-US" dirty="0">
              <a:latin typeface="Century Gothic" panose="020B0502020202020204" pitchFamily="34" charset="0"/>
            </a:endParaRPr>
          </a:p>
          <a:p>
            <a:pPr marL="181240" indent="-181240">
              <a:buFont typeface="Arial" panose="020B0604020202020204" pitchFamily="34" charset="0"/>
              <a:buChar char="•"/>
            </a:pPr>
            <a:r>
              <a:rPr lang="en-US" i="1" dirty="0">
                <a:latin typeface="Century Gothic" panose="020B0502020202020204" pitchFamily="34" charset="0"/>
              </a:rPr>
              <a:t>Can you name some icons in a Zoom meeting that we often use? </a:t>
            </a:r>
            <a:r>
              <a:rPr lang="en-US" b="1" i="1" dirty="0">
                <a:latin typeface="Century Gothic" panose="020B0502020202020204" pitchFamily="34" charset="0"/>
              </a:rPr>
              <a:t>Answer: </a:t>
            </a:r>
            <a:r>
              <a:rPr lang="en-US" i="1" dirty="0">
                <a:latin typeface="Century Gothic" panose="020B0502020202020204" pitchFamily="34" charset="0"/>
              </a:rPr>
              <a:t>Mic, Video, Leave Meeting, Chat etc. </a:t>
            </a:r>
          </a:p>
          <a:p>
            <a:pPr marL="181240" indent="-181240">
              <a:buFont typeface="Arial" panose="020B0604020202020204" pitchFamily="34" charset="0"/>
              <a:buChar char="•"/>
            </a:pPr>
            <a:r>
              <a:rPr lang="en-US" i="1" dirty="0">
                <a:latin typeface="Century Gothic" panose="020B0502020202020204" pitchFamily="34" charset="0"/>
              </a:rPr>
              <a:t>What do we do when the icons disappear and we want to see them again? </a:t>
            </a:r>
            <a:r>
              <a:rPr lang="en-US" b="1" i="1" dirty="0">
                <a:latin typeface="Century Gothic" panose="020B0502020202020204" pitchFamily="34" charset="0"/>
              </a:rPr>
              <a:t>Answer: </a:t>
            </a:r>
            <a:r>
              <a:rPr lang="en-US" i="1" dirty="0">
                <a:latin typeface="Century Gothic" panose="020B0502020202020204" pitchFamily="34" charset="0"/>
              </a:rPr>
              <a:t>Move the mouse or trackpad a bit. </a:t>
            </a:r>
          </a:p>
          <a:p>
            <a:pPr marL="181240" indent="-181240">
              <a:buFont typeface="Arial" panose="020B0604020202020204" pitchFamily="34" charset="0"/>
              <a:buChar char="•"/>
            </a:pPr>
            <a:r>
              <a:rPr lang="en-US" i="1" dirty="0">
                <a:latin typeface="Century Gothic" panose="020B0502020202020204" pitchFamily="34" charset="0"/>
              </a:rPr>
              <a:t>What do we do when the icons disappear on a cell phone? </a:t>
            </a:r>
            <a:r>
              <a:rPr lang="en-US" b="1" i="1" dirty="0">
                <a:latin typeface="Century Gothic" panose="020B0502020202020204" pitchFamily="34" charset="0"/>
              </a:rPr>
              <a:t>Answer: </a:t>
            </a:r>
            <a:r>
              <a:rPr lang="en-US" i="1" dirty="0">
                <a:latin typeface="Century Gothic" panose="020B0502020202020204" pitchFamily="34" charset="0"/>
              </a:rPr>
              <a:t>tap the screen</a:t>
            </a:r>
          </a:p>
          <a:p>
            <a:endParaRPr lang="en-US"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Then 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a:p>
            <a:endParaRPr lang="en-US" i="1" dirty="0">
              <a:latin typeface="Century Gothic" panose="020B0502020202020204" pitchFamily="34" charset="0"/>
            </a:endParaRPr>
          </a:p>
          <a:p>
            <a:endParaRPr lang="en-US" b="1" i="0" dirty="0">
              <a:latin typeface="Century Gothic" panose="020B0502020202020204" pitchFamily="34" charset="0"/>
            </a:endParaRPr>
          </a:p>
          <a:p>
            <a:r>
              <a:rPr lang="en-US" b="1" i="0" dirty="0">
                <a:latin typeface="Century Gothic" panose="020B0502020202020204" pitchFamily="34" charset="0"/>
              </a:rPr>
              <a:t>Note: </a:t>
            </a:r>
            <a:r>
              <a:rPr lang="en-US" i="0" dirty="0">
                <a:latin typeface="Century Gothic" panose="020B0502020202020204" pitchFamily="34" charset="0"/>
              </a:rPr>
              <a:t>New update from Zoom (not shown in the video): Press ALT on your keyboard to make the icons appear. The icons will not disappear until you press ALT again.</a:t>
            </a:r>
            <a:endParaRPr lang="en-US" b="1" i="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22</a:t>
            </a:fld>
            <a:endParaRPr lang="en-US" dirty="0"/>
          </a:p>
        </p:txBody>
      </p:sp>
    </p:spTree>
    <p:extLst>
      <p:ext uri="{BB962C8B-B14F-4D97-AF65-F5344CB8AC3E}">
        <p14:creationId xmlns:p14="http://schemas.microsoft.com/office/powerpoint/2010/main" val="1274763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latin typeface="Century Gothic" panose="020B0502020202020204" pitchFamily="34" charset="0"/>
              </a:rPr>
              <a:t>PRACTICE- Part Two A</a:t>
            </a:r>
          </a:p>
          <a:p>
            <a:r>
              <a:rPr lang="en-US" b="1" dirty="0">
                <a:latin typeface="Century Gothic" panose="020B0502020202020204" pitchFamily="34" charset="0"/>
              </a:rPr>
              <a:t>Lesson Focus: </a:t>
            </a:r>
            <a:r>
              <a:rPr lang="en-US" dirty="0">
                <a:latin typeface="Century Gothic" panose="020B0502020202020204" pitchFamily="34" charset="0"/>
              </a:rPr>
              <a:t>Icons no Icons</a:t>
            </a:r>
          </a:p>
          <a:p>
            <a:pPr defTabSz="966612">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181240" indent="-181240" defTabSz="966612">
              <a:buFont typeface="Arial" panose="020B0604020202020204" pitchFamily="34" charset="0"/>
              <a:buChar char="•"/>
              <a:defRPr/>
            </a:pPr>
            <a:r>
              <a:rPr lang="en-US" dirty="0">
                <a:latin typeface="Century Gothic" panose="020B0502020202020204" pitchFamily="34" charset="0"/>
              </a:rPr>
              <a:t>If this practice is done on the same day the learner does Practice Part One, use the same link as Practice Part One. If this practice is done on a separate day from Practice Part One, send a Zoom meeting invitation to the learner before the lesson. This will be also be review of Practice Part One A. Demonstrate to learner first before letting them practice.</a:t>
            </a: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we’re going to practice what we just saw in the video: what to do when the icons in the zoom meeting disappear.</a:t>
            </a:r>
          </a:p>
          <a:p>
            <a:endParaRPr lang="en-US" b="0" dirty="0">
              <a:latin typeface="Century Gothic" panose="020B0502020202020204" pitchFamily="34" charset="0"/>
            </a:endParaRPr>
          </a:p>
          <a:p>
            <a:r>
              <a:rPr lang="en-US" b="0" dirty="0">
                <a:latin typeface="Century Gothic" panose="020B0502020202020204" pitchFamily="34" charset="0"/>
              </a:rPr>
              <a:t>[Start here if this practice is done on separate days from Practice Part One]:</a:t>
            </a:r>
          </a:p>
          <a:p>
            <a:pPr marL="241653" indent="-241653">
              <a:buAutoNum type="arabicParenR"/>
            </a:pPr>
            <a:r>
              <a:rPr lang="en-US" b="0" i="1" dirty="0">
                <a:latin typeface="Century Gothic" panose="020B0502020202020204" pitchFamily="34" charset="0"/>
              </a:rPr>
              <a:t>First, let’s join the Zoom meeting from your email inbox. Find the email I sent you. </a:t>
            </a:r>
          </a:p>
          <a:p>
            <a:pPr marL="241653" indent="-241653">
              <a:buAutoNum type="arabicParenR"/>
            </a:pPr>
            <a:r>
              <a:rPr lang="en-US" b="0" i="1" dirty="0">
                <a:latin typeface="Century Gothic" panose="020B0502020202020204" pitchFamily="34" charset="0"/>
              </a:rPr>
              <a:t>Then find the Zoom link. </a:t>
            </a:r>
          </a:p>
          <a:p>
            <a:pPr marL="241653" marR="0" lvl="0" indent="-241653" algn="l" defTabSz="914400" rtl="0" eaLnBrk="1" fontAlgn="auto" latinLnBrk="0" hangingPunct="1">
              <a:lnSpc>
                <a:spcPct val="100000"/>
              </a:lnSpc>
              <a:spcBef>
                <a:spcPts val="0"/>
              </a:spcBef>
              <a:spcAft>
                <a:spcPts val="0"/>
              </a:spcAft>
              <a:buClrTx/>
              <a:buSzTx/>
              <a:buFontTx/>
              <a:buAutoNum type="arabicParenR"/>
              <a:tabLst/>
              <a:defRPr/>
            </a:pPr>
            <a:r>
              <a:rPr lang="en-US" b="0" i="1" dirty="0">
                <a:latin typeface="Century Gothic" panose="020B0502020202020204" pitchFamily="34" charset="0"/>
              </a:rPr>
              <a:t>Remember, do not click on Join Audio. It will be very noisy. </a:t>
            </a:r>
          </a:p>
          <a:p>
            <a:pPr marL="241653" indent="-241653">
              <a:buAutoNum type="arabicParenR"/>
            </a:pPr>
            <a:r>
              <a:rPr lang="en-US" b="0" i="1" dirty="0">
                <a:latin typeface="Century Gothic" panose="020B0502020202020204" pitchFamily="34" charset="0"/>
              </a:rPr>
              <a:t>Let’s change our names to our first name and the initial of our last name. Remember how to do that? </a:t>
            </a:r>
          </a:p>
          <a:p>
            <a:pPr marL="241653" indent="-241653">
              <a:buAutoNum type="arabicParenR"/>
            </a:pPr>
            <a:r>
              <a:rPr lang="en-US" b="0" i="0" dirty="0">
                <a:latin typeface="Century Gothic" panose="020B0502020202020204" pitchFamily="34" charset="0"/>
              </a:rPr>
              <a:t>If learner does not remember, then say: </a:t>
            </a:r>
            <a:r>
              <a:rPr lang="en-US" b="0" i="1" dirty="0">
                <a:latin typeface="Century Gothic" panose="020B0502020202020204" pitchFamily="34" charset="0"/>
              </a:rPr>
              <a:t>Right click on the name with your mouse/trackpad to open the menu. </a:t>
            </a:r>
          </a:p>
          <a:p>
            <a:pPr marL="241653" indent="-241653">
              <a:buAutoNum type="arabicParenR"/>
            </a:pPr>
            <a:r>
              <a:rPr lang="en-US" b="0" i="1" dirty="0">
                <a:latin typeface="Century Gothic" panose="020B0502020202020204" pitchFamily="34" charset="0"/>
              </a:rPr>
              <a:t>Choose “Rename”. </a:t>
            </a:r>
          </a:p>
          <a:p>
            <a:pPr marL="241653" indent="-241653">
              <a:buAutoNum type="arabicParenR"/>
            </a:pPr>
            <a:r>
              <a:rPr lang="en-US" b="0" i="1" dirty="0">
                <a:latin typeface="Century Gothic" panose="020B0502020202020204" pitchFamily="34" charset="0"/>
              </a:rPr>
              <a:t>Type your first name and the initial of your last name in the blue box. </a:t>
            </a:r>
          </a:p>
          <a:p>
            <a:pPr marL="241653" indent="-241653">
              <a:buAutoNum type="arabicParenR"/>
            </a:pPr>
            <a:r>
              <a:rPr lang="en-US" b="0" i="1" dirty="0">
                <a:latin typeface="Century Gothic" panose="020B0502020202020204" pitchFamily="34" charset="0"/>
              </a:rPr>
              <a:t>Click 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entury Gothic" panose="020B0502020202020204" pitchFamily="34" charset="0"/>
              </a:rPr>
              <a:t>Continue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entury Gothic" panose="020B0502020202020204" pitchFamily="34" charset="0"/>
              </a:rPr>
              <a:t>[Start here if this practice is done on the same day as Practice Part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latin typeface="Century Gothic" panose="020B0502020202020204" pitchFamily="34" charset="0"/>
              </a:rPr>
              <a:t>Method 1 (Shown in video)</a:t>
            </a:r>
          </a:p>
          <a:p>
            <a:pPr marL="228600" indent="-228600">
              <a:buFont typeface="+mj-lt"/>
              <a:buAutoNum type="arabicParenR"/>
            </a:pPr>
            <a:r>
              <a:rPr lang="en-US" b="0" i="1" dirty="0">
                <a:latin typeface="Century Gothic" panose="020B0502020202020204" pitchFamily="34" charset="0"/>
              </a:rPr>
              <a:t>We are all in the Zoom meeting. Please do not touch the mouse (or screen or trackpad – depending on the device used).</a:t>
            </a:r>
          </a:p>
          <a:p>
            <a:pPr marL="241653" indent="-241653">
              <a:buAutoNum type="arabicParenR"/>
            </a:pPr>
            <a:r>
              <a:rPr lang="en-US" b="0" i="1" dirty="0">
                <a:latin typeface="Century Gothic" panose="020B0502020202020204" pitchFamily="34" charset="0"/>
              </a:rPr>
              <a:t>After a while, the Zoom icons disappear. </a:t>
            </a:r>
          </a:p>
          <a:p>
            <a:pPr marL="241653" indent="-241653">
              <a:buAutoNum type="arabicParenR"/>
            </a:pPr>
            <a:r>
              <a:rPr lang="en-US" b="0" i="1" dirty="0">
                <a:latin typeface="Century Gothic" panose="020B0502020202020204" pitchFamily="34" charset="0"/>
              </a:rPr>
              <a:t>Now move your mouse (tap your screen or trackpad). The icons appear again. </a:t>
            </a:r>
          </a:p>
          <a:p>
            <a:pPr marL="241653" indent="-241653">
              <a:buAutoNum type="arabicParenR"/>
            </a:pPr>
            <a:r>
              <a:rPr lang="en-US" b="0" i="1" dirty="0">
                <a:latin typeface="Century Gothic" panose="020B0502020202020204" pitchFamily="34" charset="0"/>
              </a:rPr>
              <a:t>Let’s try that again. Wait for the icons to disappear.</a:t>
            </a:r>
          </a:p>
          <a:p>
            <a:pPr marL="241653" indent="-241653">
              <a:buAutoNum type="arabicParenR"/>
            </a:pPr>
            <a:r>
              <a:rPr lang="en-US" b="0" i="1" dirty="0">
                <a:latin typeface="Century Gothic" panose="020B0502020202020204" pitchFamily="34" charset="0"/>
              </a:rPr>
              <a:t>Make the icons appear again. What do you do? Yes, move your mouse (or tap your screen or your trackpad).</a:t>
            </a:r>
          </a:p>
          <a:p>
            <a:pPr marL="241653" indent="-241653">
              <a:buAutoNum type="arabicParenR"/>
            </a:pPr>
            <a:endParaRPr lang="en-US" b="0" i="1" dirty="0">
              <a:latin typeface="Century Gothic" panose="020B0502020202020204" pitchFamily="34" charset="0"/>
            </a:endParaRPr>
          </a:p>
          <a:p>
            <a:pPr marL="0" indent="0">
              <a:buNone/>
            </a:pPr>
            <a:endParaRPr lang="en-US" b="0" i="1" dirty="0">
              <a:latin typeface="Century Gothic" panose="020B0502020202020204" pitchFamily="34" charset="0"/>
            </a:endParaRPr>
          </a:p>
          <a:p>
            <a:pPr marL="0" indent="0">
              <a:buNone/>
            </a:pPr>
            <a:r>
              <a:rPr lang="en-US" b="1" i="0" dirty="0">
                <a:latin typeface="Century Gothic" panose="020B0502020202020204" pitchFamily="34" charset="0"/>
              </a:rPr>
              <a:t>Method 2 (Optional, not shown in video)</a:t>
            </a:r>
          </a:p>
          <a:p>
            <a:pPr marL="228600" indent="-228600">
              <a:buFont typeface="+mj-lt"/>
              <a:buAutoNum type="arabicParenR"/>
            </a:pPr>
            <a:r>
              <a:rPr lang="en-US" b="0" i="1" dirty="0">
                <a:latin typeface="Century Gothic" panose="020B0502020202020204" pitchFamily="34" charset="0"/>
              </a:rPr>
              <a:t>We will learn another method to make the icons appear again that is not shown in the video.</a:t>
            </a:r>
          </a:p>
          <a:p>
            <a:pPr marL="228600" indent="-228600">
              <a:buFont typeface="+mj-lt"/>
              <a:buAutoNum type="arabicParenR"/>
            </a:pPr>
            <a:r>
              <a:rPr lang="en-US" b="0" i="1" dirty="0">
                <a:latin typeface="Century Gothic" panose="020B0502020202020204" pitchFamily="34" charset="0"/>
              </a:rPr>
              <a:t>We are all in the Zoom meeting. Do not touch the mouse (or screen or trackpad – depending on the device used).</a:t>
            </a:r>
          </a:p>
          <a:p>
            <a:pPr marL="241653" indent="-241653">
              <a:buAutoNum type="arabicParenR"/>
            </a:pPr>
            <a:r>
              <a:rPr lang="en-US" b="0" i="1" dirty="0">
                <a:latin typeface="Century Gothic" panose="020B0502020202020204" pitchFamily="34" charset="0"/>
              </a:rPr>
              <a:t>After a while, the Zoom icons disappear. </a:t>
            </a:r>
          </a:p>
          <a:p>
            <a:pPr marL="241653" indent="-241653">
              <a:buAutoNum type="arabicParenR"/>
            </a:pPr>
            <a:r>
              <a:rPr lang="en-US" b="0" i="1" dirty="0">
                <a:latin typeface="Century Gothic" panose="020B0502020202020204" pitchFamily="34" charset="0"/>
              </a:rPr>
              <a:t>Press ALT on your keyboard. Can you find it? It is the button beside the space bar. </a:t>
            </a:r>
          </a:p>
          <a:p>
            <a:pPr marL="241653" indent="-241653">
              <a:buAutoNum type="arabicParenR"/>
            </a:pPr>
            <a:r>
              <a:rPr lang="en-US" b="0" i="1" dirty="0">
                <a:latin typeface="Century Gothic" panose="020B0502020202020204" pitchFamily="34" charset="0"/>
              </a:rPr>
              <a:t>The icons will remain and not disappear again.</a:t>
            </a:r>
          </a:p>
          <a:p>
            <a:pPr marL="241653" indent="-241653">
              <a:buAutoNum type="arabicParenR"/>
            </a:pPr>
            <a:r>
              <a:rPr lang="en-US" b="0" i="1" dirty="0">
                <a:latin typeface="Century Gothic" panose="020B0502020202020204" pitchFamily="34" charset="0"/>
              </a:rPr>
              <a:t>To make the icons disappear again, press ALT again.</a:t>
            </a:r>
          </a:p>
          <a:p>
            <a:endParaRPr lang="en-US" b="0" dirty="0">
              <a:latin typeface="Century Gothic" panose="020B0502020202020204" pitchFamily="34" charset="0"/>
            </a:endParaRPr>
          </a:p>
          <a:p>
            <a:pPr marL="0" indent="0">
              <a:buNone/>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indent="0" defTabSz="966612">
              <a:buFont typeface="Arial" panose="020B0604020202020204" pitchFamily="34" charset="0"/>
              <a:buNone/>
              <a:defRPr/>
            </a:pPr>
            <a:r>
              <a:rPr lang="en-US" sz="1200" b="1" dirty="0">
                <a:latin typeface="Century Gothic" panose="020B0502020202020204" pitchFamily="34" charset="0"/>
              </a:rPr>
              <a:t>Say to the Learner: </a:t>
            </a:r>
            <a:r>
              <a:rPr lang="en-US" sz="1200" i="1" dirty="0">
                <a:latin typeface="Century Gothic" panose="020B0502020202020204" pitchFamily="34" charset="0"/>
              </a:rPr>
              <a:t>Let’s practice this again. </a:t>
            </a: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0" indent="0" defTabSz="966612">
              <a:buFont typeface="Arial" panose="020B0604020202020204" pitchFamily="34" charset="0"/>
              <a:buNone/>
              <a:defRPr/>
            </a:pPr>
            <a:r>
              <a:rPr lang="en-US" dirty="0">
                <a:effectLst/>
                <a:latin typeface="Century Gothic" panose="020B0502020202020204" pitchFamily="34" charset="0"/>
              </a:rPr>
              <a:t>Have the learner show you they can do the skills at least three times without support. </a:t>
            </a:r>
          </a:p>
          <a:p>
            <a:endParaRPr lang="en-CA" b="1" dirty="0"/>
          </a:p>
        </p:txBody>
      </p:sp>
      <p:sp>
        <p:nvSpPr>
          <p:cNvPr id="4" name="Slide Number Placeholder 3"/>
          <p:cNvSpPr>
            <a:spLocks noGrp="1"/>
          </p:cNvSpPr>
          <p:nvPr>
            <p:ph type="sldNum" sz="quarter" idx="5"/>
          </p:nvPr>
        </p:nvSpPr>
        <p:spPr/>
        <p:txBody>
          <a:bodyPr/>
          <a:lstStyle/>
          <a:p>
            <a:fld id="{84E55262-9676-444A-98B3-692BE02459E9}" type="slidenum">
              <a:rPr lang="en-US" smtClean="0"/>
              <a:t>23</a:t>
            </a:fld>
            <a:endParaRPr lang="en-US" dirty="0"/>
          </a:p>
        </p:txBody>
      </p:sp>
    </p:spTree>
    <p:extLst>
      <p:ext uri="{BB962C8B-B14F-4D97-AF65-F5344CB8AC3E}">
        <p14:creationId xmlns:p14="http://schemas.microsoft.com/office/powerpoint/2010/main" val="413944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latin typeface="Century Gothic" panose="020B0502020202020204" pitchFamily="34" charset="0"/>
              </a:rPr>
              <a:t>Part Two B: Active Speaker View vs Gallery View</a:t>
            </a:r>
          </a:p>
          <a:p>
            <a:pPr marL="0" lvl="0" indent="0">
              <a:buFont typeface="Arial" panose="020B0604020202020204" pitchFamily="34" charset="0"/>
              <a:buNone/>
            </a:pPr>
            <a:endParaRPr lang="en-US" b="1" dirty="0">
              <a:latin typeface="Century Gothic" panose="020B0502020202020204" pitchFamily="34" charset="0"/>
            </a:endParaRPr>
          </a:p>
          <a:p>
            <a:pPr marL="0" lvl="0" indent="0">
              <a:buFont typeface="Arial" panose="020B0604020202020204" pitchFamily="34" charset="0"/>
              <a:buNone/>
            </a:pPr>
            <a:r>
              <a:rPr lang="en-US" b="1" dirty="0">
                <a:latin typeface="Century Gothic" panose="020B0502020202020204" pitchFamily="34" charset="0"/>
              </a:rPr>
              <a:t>Video Length: 5:25- 7:44 (end) 	[2:19 mins]</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r>
              <a:rPr lang="en-US" i="1" dirty="0">
                <a:latin typeface="Century Gothic" panose="020B0502020202020204" pitchFamily="34" charset="0"/>
              </a:rPr>
              <a:t>Now, let’s watch a video on how to switch between Active Speaker View and Gallery View. </a:t>
            </a:r>
            <a:r>
              <a:rPr lang="en-US" b="0" i="1" dirty="0">
                <a:solidFill>
                  <a:srgbClr val="000000"/>
                </a:solidFill>
                <a:effectLst/>
                <a:latin typeface="Century Gothic" panose="020B0502020202020204" pitchFamily="34" charset="0"/>
              </a:rPr>
              <a:t>We can watch the video several times. So, don't worry if you don't catch everything the first time.</a:t>
            </a:r>
            <a:endParaRPr lang="en-US" i="1" dirty="0">
              <a:latin typeface="Century Gothic" panose="020B0502020202020204" pitchFamily="34" charset="0"/>
            </a:endParaRPr>
          </a:p>
          <a:p>
            <a:pPr defTabSz="966612">
              <a:defRPr/>
            </a:pPr>
            <a:endParaRPr lang="en-US" b="1" dirty="0">
              <a:latin typeface="Century Gothic" panose="020B0502020202020204" pitchFamily="34" charset="0"/>
            </a:endParaRPr>
          </a:p>
          <a:p>
            <a:r>
              <a:rPr lang="en-US" b="1" strike="noStrike" dirty="0">
                <a:latin typeface="Century Gothic" panose="020B0502020202020204" pitchFamily="34" charset="0"/>
              </a:rPr>
              <a:t>Instructions for the Tutor: </a:t>
            </a:r>
          </a:p>
          <a:p>
            <a:pPr marL="181240" indent="-181240">
              <a:buFont typeface="Arial" panose="020B0604020202020204" pitchFamily="34" charset="0"/>
              <a:buChar char="•"/>
            </a:pPr>
            <a:r>
              <a:rPr lang="en-US" strike="noStrike" dirty="0">
                <a:latin typeface="Century Gothic" panose="020B0502020202020204" pitchFamily="34" charset="0"/>
              </a:rPr>
              <a:t>Click on the PLAY icon to open the video lesson.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 Part Two B.</a:t>
            </a:r>
          </a:p>
          <a:p>
            <a:pPr marL="171450" indent="-171450">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a:buFont typeface="Arial" panose="020B0604020202020204" pitchFamily="34" charset="0"/>
              <a:buNone/>
            </a:pPr>
            <a:r>
              <a:rPr lang="en-US" b="1" dirty="0">
                <a:latin typeface="Century Gothic" panose="020B0502020202020204" pitchFamily="34" charset="0"/>
              </a:rPr>
              <a:t>https://youtu.be/jRJ4-p1j7cw</a:t>
            </a:r>
          </a:p>
          <a:p>
            <a:endParaRPr lang="en-US" dirty="0">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p:txBody>
      </p:sp>
      <p:sp>
        <p:nvSpPr>
          <p:cNvPr id="4" name="Slide Number Placeholder 3"/>
          <p:cNvSpPr>
            <a:spLocks noGrp="1"/>
          </p:cNvSpPr>
          <p:nvPr>
            <p:ph type="sldNum" sz="quarter" idx="5"/>
          </p:nvPr>
        </p:nvSpPr>
        <p:spPr/>
        <p:txBody>
          <a:bodyPr/>
          <a:lstStyle/>
          <a:p>
            <a:fld id="{84E55262-9676-444A-98B3-692BE02459E9}" type="slidenum">
              <a:rPr lang="en-US" smtClean="0"/>
              <a:t>24</a:t>
            </a:fld>
            <a:endParaRPr lang="en-US" dirty="0"/>
          </a:p>
        </p:txBody>
      </p:sp>
    </p:spTree>
    <p:extLst>
      <p:ext uri="{BB962C8B-B14F-4D97-AF65-F5344CB8AC3E}">
        <p14:creationId xmlns:p14="http://schemas.microsoft.com/office/powerpoint/2010/main" val="1095595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After watching this segment of the video lesson, check understanding (review and elicit) before moving on to the next part.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Check understanding - ask the learner as you watch the video or as you demonstrate on your computer. </a:t>
            </a:r>
          </a:p>
          <a:p>
            <a:pPr defTabSz="966612">
              <a:defRPr/>
            </a:pPr>
            <a:r>
              <a:rPr lang="en-US" dirty="0">
                <a:latin typeface="Century Gothic" panose="020B0502020202020204" pitchFamily="34" charset="0"/>
              </a:rPr>
              <a:t>Ask these comprehension check questions or others to check understanding: </a:t>
            </a:r>
          </a:p>
          <a:p>
            <a:pPr defTabSz="966612">
              <a:defRPr/>
            </a:pPr>
            <a:endParaRPr lang="en-US" dirty="0">
              <a:latin typeface="Century Gothic" panose="020B0502020202020204" pitchFamily="34" charset="0"/>
            </a:endParaRPr>
          </a:p>
          <a:p>
            <a:r>
              <a:rPr lang="en-US" b="1" dirty="0">
                <a:latin typeface="Century Gothic" panose="020B0502020202020204" pitchFamily="34" charset="0"/>
              </a:rPr>
              <a:t>[Active Speaker View vs Gallery View]</a:t>
            </a: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pPr marL="181240" indent="-181240">
              <a:buFont typeface="Arial" panose="020B0604020202020204" pitchFamily="34" charset="0"/>
              <a:buChar char="•"/>
            </a:pPr>
            <a:r>
              <a:rPr lang="en-US" i="1" dirty="0">
                <a:latin typeface="Century Gothic" panose="020B0502020202020204" pitchFamily="34" charset="0"/>
              </a:rPr>
              <a:t>Who are the people in a meeting called? </a:t>
            </a:r>
            <a:r>
              <a:rPr lang="en-US" b="1" i="1" dirty="0">
                <a:latin typeface="Century Gothic" panose="020B0502020202020204" pitchFamily="34" charset="0"/>
              </a:rPr>
              <a:t>Answer:</a:t>
            </a:r>
            <a:r>
              <a:rPr lang="en-US" i="1" dirty="0">
                <a:latin typeface="Century Gothic" panose="020B0502020202020204" pitchFamily="34" charset="0"/>
              </a:rPr>
              <a:t> Participants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latin typeface="Century Gothic" panose="020B0502020202020204" pitchFamily="34" charset="0"/>
              </a:rPr>
              <a:t>Where is the “View” icon? </a:t>
            </a:r>
            <a:r>
              <a:rPr lang="en-US" b="1" i="1" dirty="0">
                <a:latin typeface="Century Gothic" panose="020B0502020202020204" pitchFamily="34" charset="0"/>
              </a:rPr>
              <a:t>Answer:</a:t>
            </a:r>
            <a:r>
              <a:rPr lang="en-US" i="1" dirty="0">
                <a:latin typeface="Century Gothic" panose="020B0502020202020204" pitchFamily="34" charset="0"/>
              </a:rPr>
              <a:t> in the top right corner.</a:t>
            </a:r>
          </a:p>
          <a:p>
            <a:pPr marL="181240" indent="-181240">
              <a:buFont typeface="Arial" panose="020B0604020202020204" pitchFamily="34" charset="0"/>
              <a:buChar char="•"/>
            </a:pPr>
            <a:r>
              <a:rPr lang="en-US" i="1" dirty="0">
                <a:latin typeface="Century Gothic" panose="020B0502020202020204" pitchFamily="34" charset="0"/>
              </a:rPr>
              <a:t>You want to see every participant clearly. Which view should you choose? </a:t>
            </a:r>
            <a:r>
              <a:rPr lang="en-US" b="1" i="1" dirty="0">
                <a:latin typeface="Century Gothic" panose="020B0502020202020204" pitchFamily="34" charset="0"/>
              </a:rPr>
              <a:t>Answer:</a:t>
            </a:r>
            <a:r>
              <a:rPr lang="en-US" b="0" i="1" dirty="0">
                <a:latin typeface="Century Gothic" panose="020B0502020202020204" pitchFamily="34" charset="0"/>
              </a:rPr>
              <a:t> Gallery View</a:t>
            </a:r>
            <a:endParaRPr lang="en-US" i="1" dirty="0">
              <a:latin typeface="Century Gothic" panose="020B0502020202020204" pitchFamily="34" charset="0"/>
            </a:endParaRPr>
          </a:p>
          <a:p>
            <a:pPr marL="181240" indent="-181240">
              <a:buFont typeface="Arial" panose="020B0604020202020204" pitchFamily="34" charset="0"/>
              <a:buChar char="•"/>
            </a:pPr>
            <a:r>
              <a:rPr lang="en-US" i="1" dirty="0">
                <a:latin typeface="Century Gothic" panose="020B0502020202020204" pitchFamily="34" charset="0"/>
              </a:rPr>
              <a:t>You want to switch from Active Speaker view to Gallery view, what do you do? Show me. </a:t>
            </a:r>
            <a:r>
              <a:rPr lang="en-US" b="1" i="1" dirty="0">
                <a:latin typeface="Century Gothic" panose="020B0502020202020204" pitchFamily="34" charset="0"/>
              </a:rPr>
              <a:t>Answer: </a:t>
            </a:r>
            <a:r>
              <a:rPr lang="en-US" i="1" dirty="0">
                <a:latin typeface="Century Gothic" panose="020B0502020202020204" pitchFamily="34" charset="0"/>
              </a:rPr>
              <a:t>Click on the View icon, choose Gallery. Click on it.</a:t>
            </a:r>
          </a:p>
          <a:p>
            <a:pPr marL="181240" indent="-181240">
              <a:buFont typeface="Arial" panose="020B0604020202020204" pitchFamily="34" charset="0"/>
              <a:buChar char="•"/>
            </a:pPr>
            <a:r>
              <a:rPr lang="en-US" i="1" dirty="0">
                <a:latin typeface="Century Gothic" panose="020B0502020202020204" pitchFamily="34" charset="0"/>
              </a:rPr>
              <a:t>In Gallery view, what colour is the box of the speaker? </a:t>
            </a:r>
            <a:r>
              <a:rPr lang="en-US" b="1" i="1" dirty="0">
                <a:latin typeface="Century Gothic" panose="020B0502020202020204" pitchFamily="34" charset="0"/>
              </a:rPr>
              <a:t>Answer: </a:t>
            </a:r>
            <a:r>
              <a:rPr lang="en-US" i="1" dirty="0">
                <a:latin typeface="Century Gothic" panose="020B0502020202020204" pitchFamily="34" charset="0"/>
              </a:rPr>
              <a:t>Yellow. Yes, the speaker has a yellow box around their video.</a:t>
            </a:r>
          </a:p>
          <a:p>
            <a:pPr marL="181240" indent="-181240">
              <a:buFont typeface="Arial" panose="020B0604020202020204" pitchFamily="34" charset="0"/>
              <a:buChar char="•"/>
            </a:pPr>
            <a:r>
              <a:rPr lang="en-US" i="1" dirty="0">
                <a:latin typeface="Century Gothic" panose="020B0502020202020204" pitchFamily="34" charset="0"/>
              </a:rPr>
              <a:t>You want to switch to Speaker view again, what do you do? </a:t>
            </a:r>
            <a:r>
              <a:rPr lang="en-US" b="1" i="1" dirty="0">
                <a:latin typeface="Century Gothic" panose="020B0502020202020204" pitchFamily="34" charset="0"/>
              </a:rPr>
              <a:t>Answer: </a:t>
            </a:r>
            <a:r>
              <a:rPr lang="en-US" i="1" dirty="0">
                <a:latin typeface="Century Gothic" panose="020B0502020202020204" pitchFamily="34" charset="0"/>
              </a:rPr>
              <a:t>Click on the View icon, choose Speaker. Click on it.</a:t>
            </a:r>
          </a:p>
          <a:p>
            <a:pPr marL="181240" indent="-181240">
              <a:buFont typeface="Arial" panose="020B0604020202020204" pitchFamily="34" charset="0"/>
              <a:buChar char="•"/>
            </a:pPr>
            <a:r>
              <a:rPr lang="en-US" i="1" dirty="0">
                <a:latin typeface="Century Gothic" panose="020B0502020202020204" pitchFamily="34" charset="0"/>
              </a:rPr>
              <a:t>Whose video is the biggest in Speaker view ? </a:t>
            </a:r>
            <a:r>
              <a:rPr lang="en-US" b="1" i="1" dirty="0">
                <a:latin typeface="Century Gothic" panose="020B0502020202020204" pitchFamily="34" charset="0"/>
              </a:rPr>
              <a:t>Answer:</a:t>
            </a:r>
            <a:r>
              <a:rPr lang="en-US" i="1" dirty="0">
                <a:latin typeface="Century Gothic" panose="020B0502020202020204" pitchFamily="34" charset="0"/>
              </a:rPr>
              <a:t> the person who is speaking</a:t>
            </a:r>
          </a:p>
          <a:p>
            <a:endParaRPr lang="en-US"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Then 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endParaRPr lang="en-US"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25</a:t>
            </a:fld>
            <a:endParaRPr lang="en-US" dirty="0"/>
          </a:p>
        </p:txBody>
      </p:sp>
    </p:spTree>
    <p:extLst>
      <p:ext uri="{BB962C8B-B14F-4D97-AF65-F5344CB8AC3E}">
        <p14:creationId xmlns:p14="http://schemas.microsoft.com/office/powerpoint/2010/main" val="3673326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Century Gothic" panose="020B0502020202020204" pitchFamily="34" charset="0"/>
              </a:rPr>
              <a:t>PRACTICE-Part Two B</a:t>
            </a:r>
          </a:p>
          <a:p>
            <a:r>
              <a:rPr lang="en-US" b="1" dirty="0">
                <a:latin typeface="Century Gothic" panose="020B0502020202020204" pitchFamily="34" charset="0"/>
              </a:rPr>
              <a:t>Lesson Focus</a:t>
            </a:r>
            <a:r>
              <a:rPr lang="en-US" b="0" dirty="0">
                <a:latin typeface="Century Gothic" panose="020B0502020202020204" pitchFamily="34" charset="0"/>
              </a:rPr>
              <a:t>: </a:t>
            </a:r>
            <a:r>
              <a:rPr lang="en-US" dirty="0">
                <a:latin typeface="Century Gothic" panose="020B0502020202020204" pitchFamily="34" charset="0"/>
              </a:rPr>
              <a:t>Active Speaker View vs Gallery View</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181240" indent="-181240" defTabSz="966612">
              <a:buFont typeface="Arial" panose="020B0604020202020204" pitchFamily="34" charset="0"/>
              <a:buChar char="•"/>
              <a:defRPr/>
            </a:pPr>
            <a:r>
              <a:rPr lang="en-US" dirty="0">
                <a:latin typeface="Century Gothic" panose="020B0502020202020204" pitchFamily="34" charset="0"/>
              </a:rPr>
              <a:t>If this practice is done on a separate day from Practice One, send a new Zoom meeting invitation to the learner before the lesson. This will also be review from Practice One. Demonstrate to the learner first before letting them practice.</a:t>
            </a:r>
          </a:p>
          <a:p>
            <a:pPr marL="181240" indent="-181240" defTabSz="966612">
              <a:buFont typeface="Arial" panose="020B0604020202020204" pitchFamily="34" charset="0"/>
              <a:buChar char="•"/>
              <a:defRPr/>
            </a:pPr>
            <a:r>
              <a:rPr lang="en-US" dirty="0">
                <a:latin typeface="Century Gothic" panose="020B0502020202020204" pitchFamily="34" charset="0"/>
              </a:rPr>
              <a:t>If there is only one learner, sign into Zoom on another device so there are at least three participants in the meeting.</a:t>
            </a: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we’re going to practice what we just saw in the video: how to switch between “Active Speaker View” and “Gallery View”.</a:t>
            </a:r>
          </a:p>
          <a:p>
            <a:r>
              <a:rPr lang="en-US" b="0" i="1" dirty="0">
                <a:latin typeface="Century Gothic" panose="020B0502020202020204" pitchFamily="34" charset="0"/>
              </a:rPr>
              <a:t> We can use Gallery view only when there are three or more participants.</a:t>
            </a:r>
          </a:p>
          <a:p>
            <a:endParaRPr lang="en-US" b="0" i="1" dirty="0">
              <a:latin typeface="Century Gothic" panose="020B0502020202020204" pitchFamily="34" charset="0"/>
            </a:endParaRPr>
          </a:p>
          <a:p>
            <a:pPr marL="241653" indent="-241653">
              <a:buFont typeface="+mj-lt"/>
              <a:buAutoNum type="arabicParenR"/>
            </a:pPr>
            <a:r>
              <a:rPr lang="en-US" b="0" i="1" dirty="0">
                <a:latin typeface="Century Gothic" panose="020B0502020202020204" pitchFamily="34" charset="0"/>
              </a:rPr>
              <a:t>When you join the Zoom meeting, the video of the person who is speaking is big. The other participants’ videos are small; this is Active Speaker View. </a:t>
            </a:r>
          </a:p>
          <a:p>
            <a:pPr marL="241653" indent="-241653">
              <a:buFont typeface="+mj-lt"/>
              <a:buAutoNum type="arabicParenR"/>
            </a:pPr>
            <a:r>
              <a:rPr lang="en-US" b="0" i="1" dirty="0">
                <a:latin typeface="Century Gothic" panose="020B0502020202020204" pitchFamily="34" charset="0"/>
              </a:rPr>
              <a:t>You want to see the other participants. What do you do? Yes, C</a:t>
            </a:r>
            <a:r>
              <a:rPr lang="en-US" i="1" dirty="0">
                <a:latin typeface="Century Gothic" panose="020B0502020202020204" pitchFamily="34" charset="0"/>
              </a:rPr>
              <a:t>lick on the “View” icon, choose “Gallery”. Click on it.</a:t>
            </a:r>
          </a:p>
          <a:p>
            <a:pPr marL="241653" indent="-241653">
              <a:buFont typeface="+mj-lt"/>
              <a:buAutoNum type="arabicParenR"/>
            </a:pPr>
            <a:r>
              <a:rPr lang="en-US" b="0" i="1" dirty="0">
                <a:latin typeface="Century Gothic" panose="020B0502020202020204" pitchFamily="34" charset="0"/>
              </a:rPr>
              <a:t>Let’s go back to the “Active Speaker” view again. Click on “View”, choose “Speaker”. Click on it. </a:t>
            </a:r>
          </a:p>
          <a:p>
            <a:pPr marL="241653" indent="-241653">
              <a:buAutoNum type="arabicParenR"/>
            </a:pPr>
            <a:r>
              <a:rPr lang="en-US" b="0" i="1" dirty="0">
                <a:latin typeface="Century Gothic" panose="020B0502020202020204" pitchFamily="34" charset="0"/>
              </a:rPr>
              <a:t>Now, you try. Let’s switch to “Gallery View”, then to “Active Speaker” view again. And one more time. </a:t>
            </a:r>
          </a:p>
          <a:p>
            <a:pPr marL="241653" indent="-241653">
              <a:buAutoNum type="arabicParenR"/>
            </a:pPr>
            <a:endParaRPr lang="en-US" b="0" dirty="0">
              <a:latin typeface="Century Gothic" panose="020B0502020202020204" pitchFamily="34" charset="0"/>
            </a:endParaRPr>
          </a:p>
          <a:p>
            <a:pPr marL="0" indent="0">
              <a:buNone/>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171450" lvl="0" indent="-171450">
              <a:buFont typeface="Arial" panose="020B0604020202020204" pitchFamily="34" charset="0"/>
              <a:buChar char="•"/>
            </a:pPr>
            <a:r>
              <a:rPr lang="en-US" b="0" dirty="0">
                <a:latin typeface="Century Gothic" panose="020B0502020202020204" pitchFamily="34" charset="0"/>
              </a:rPr>
              <a:t>Repeat the above at least three times. </a:t>
            </a:r>
          </a:p>
          <a:p>
            <a:pPr marL="0" indent="0" defTabSz="966612">
              <a:buFont typeface="Arial" panose="020B0604020202020204" pitchFamily="34" charset="0"/>
              <a:buNone/>
              <a:defRPr/>
            </a:pPr>
            <a:r>
              <a:rPr lang="en-US" b="1" u="none" dirty="0">
                <a:effectLst/>
                <a:latin typeface="Century Gothic" panose="020B0502020202020204" pitchFamily="34" charset="0"/>
              </a:rPr>
              <a:t>Say to the Learner: </a:t>
            </a:r>
            <a:r>
              <a:rPr lang="en-US" b="0" i="1" u="none" dirty="0">
                <a:effectLst/>
                <a:latin typeface="Century Gothic" panose="020B0502020202020204" pitchFamily="34" charset="0"/>
              </a:rPr>
              <a:t>Let’s practice again. </a:t>
            </a: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171450" indent="-171450" defTabSz="966612">
              <a:buFont typeface="Arial" panose="020B0604020202020204" pitchFamily="34" charset="0"/>
              <a:buChar char="•"/>
              <a:defRPr/>
            </a:pPr>
            <a:r>
              <a:rPr lang="en-US" dirty="0">
                <a:effectLst/>
                <a:latin typeface="Century Gothic" panose="020B0502020202020204" pitchFamily="34" charset="0"/>
              </a:rPr>
              <a:t>Have the learner show you they can do the skill at least three times without support. </a:t>
            </a:r>
          </a:p>
          <a:p>
            <a:endParaRPr lang="en-CA" b="1" dirty="0"/>
          </a:p>
        </p:txBody>
      </p:sp>
      <p:sp>
        <p:nvSpPr>
          <p:cNvPr id="4" name="Slide Number Placeholder 3"/>
          <p:cNvSpPr>
            <a:spLocks noGrp="1"/>
          </p:cNvSpPr>
          <p:nvPr>
            <p:ph type="sldNum" sz="quarter" idx="5"/>
          </p:nvPr>
        </p:nvSpPr>
        <p:spPr/>
        <p:txBody>
          <a:bodyPr/>
          <a:lstStyle/>
          <a:p>
            <a:fld id="{84E55262-9676-444A-98B3-692BE02459E9}" type="slidenum">
              <a:rPr lang="en-US" smtClean="0"/>
              <a:t>26</a:t>
            </a:fld>
            <a:endParaRPr lang="en-US" dirty="0"/>
          </a:p>
        </p:txBody>
      </p:sp>
    </p:spTree>
    <p:extLst>
      <p:ext uri="{BB962C8B-B14F-4D97-AF65-F5344CB8AC3E}">
        <p14:creationId xmlns:p14="http://schemas.microsoft.com/office/powerpoint/2010/main" val="4168085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Extra Practice</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a:t>
            </a:r>
          </a:p>
          <a:p>
            <a:r>
              <a:rPr lang="en-US" sz="1200" b="1" dirty="0">
                <a:latin typeface="Century Gothic" panose="020B0502020202020204" pitchFamily="34" charset="0"/>
              </a:rPr>
              <a:t>Preparation</a:t>
            </a:r>
          </a:p>
          <a:p>
            <a:pPr marL="171450" indent="-171450">
              <a:buFont typeface="Arial" panose="020B0604020202020204" pitchFamily="34" charset="0"/>
              <a:buChar char="•"/>
            </a:pPr>
            <a:r>
              <a:rPr lang="en-US" sz="1200" dirty="0">
                <a:latin typeface="Century Gothic" panose="020B0502020202020204" pitchFamily="34" charset="0"/>
              </a:rPr>
              <a:t>If you and the learner are still in a Zoom meeting because you were doing practice for Part Two, click on “End Meeting for All” </a:t>
            </a:r>
          </a:p>
          <a:p>
            <a:pPr marL="171450" indent="-171450">
              <a:buFont typeface="Arial" panose="020B0604020202020204" pitchFamily="34" charset="0"/>
              <a:buChar char="•"/>
            </a:pPr>
            <a:r>
              <a:rPr lang="en-US" sz="1200" dirty="0">
                <a:latin typeface="Century Gothic" panose="020B0502020202020204" pitchFamily="34" charset="0"/>
              </a:rPr>
              <a:t>Start Zoom again and use the Zoom meeting link for “Staff Meeting” from Part One of this lesson.</a:t>
            </a:r>
          </a:p>
          <a:p>
            <a:endParaRPr lang="en-US" sz="1200" dirty="0">
              <a:latin typeface="Century Gothic" panose="020B0502020202020204" pitchFamily="34" charset="0"/>
            </a:endParaRPr>
          </a:p>
          <a:p>
            <a:r>
              <a:rPr lang="en-US" sz="1200" b="1" dirty="0">
                <a:latin typeface="Century Gothic" panose="020B0502020202020204" pitchFamily="34" charset="0"/>
              </a:rPr>
              <a:t>For Remote Tutoring only:</a:t>
            </a:r>
          </a:p>
          <a:p>
            <a:pPr marL="171450" indent="-171450">
              <a:buFont typeface="Arial" panose="020B0604020202020204" pitchFamily="34" charset="0"/>
              <a:buChar char="•"/>
            </a:pPr>
            <a:r>
              <a:rPr lang="en-US" sz="1200" dirty="0">
                <a:latin typeface="Century Gothic" panose="020B0502020202020204" pitchFamily="34" charset="0"/>
              </a:rPr>
              <a:t>Ask learner to sign in to Zoom again using the email invitation: “Staff Meeting”.</a:t>
            </a:r>
          </a:p>
          <a:p>
            <a:endParaRPr lang="en-US" sz="1200" dirty="0">
              <a:latin typeface="Century Gothic" panose="020B0502020202020204" pitchFamily="34" charset="0"/>
            </a:endParaRPr>
          </a:p>
          <a:p>
            <a:r>
              <a:rPr lang="en-US" sz="1200" dirty="0">
                <a:latin typeface="Century Gothic" panose="020B0502020202020204" pitchFamily="34" charset="0"/>
              </a:rPr>
              <a:t>**********************************************************************************************************************************</a:t>
            </a: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i="1" dirty="0">
                <a:latin typeface="Century Gothic" panose="020B0502020202020204" pitchFamily="34" charset="0"/>
              </a:rPr>
              <a:t>Let’s practice some more.</a:t>
            </a:r>
          </a:p>
          <a:p>
            <a:endParaRPr lang="en-US" sz="1200" i="1" dirty="0">
              <a:latin typeface="Century Gothic" panose="020B0502020202020204" pitchFamily="34" charset="0"/>
            </a:endParaRPr>
          </a:p>
          <a:p>
            <a:pPr marL="241653" indent="-241653">
              <a:buFont typeface="+mj-lt"/>
              <a:buAutoNum type="arabicParenR"/>
            </a:pPr>
            <a:r>
              <a:rPr lang="en-US" sz="1200" i="1" dirty="0">
                <a:latin typeface="Century Gothic" panose="020B0502020202020204" pitchFamily="34" charset="0"/>
              </a:rPr>
              <a:t>Let’s join the Zoom meeting again from the email invitation: “Staff Meeting”. It is in your inbox.</a:t>
            </a:r>
          </a:p>
          <a:p>
            <a:pPr marL="241653" indent="-241653">
              <a:buFont typeface="+mj-lt"/>
              <a:buAutoNum type="arabicParenR"/>
            </a:pPr>
            <a:r>
              <a:rPr lang="en-US" sz="1200" i="1" dirty="0">
                <a:latin typeface="Century Gothic" panose="020B0502020202020204" pitchFamily="34" charset="0"/>
              </a:rPr>
              <a:t>After you join, change your name to only your first name (or change your name to your first name and initial of your last name).</a:t>
            </a:r>
          </a:p>
          <a:p>
            <a:pPr marL="241653" indent="-241653">
              <a:buFont typeface="+mj-lt"/>
              <a:buAutoNum type="arabicParenR"/>
            </a:pPr>
            <a:r>
              <a:rPr lang="en-US" sz="1200" i="1" dirty="0">
                <a:latin typeface="Century Gothic" panose="020B0502020202020204" pitchFamily="34" charset="0"/>
              </a:rPr>
              <a:t>Hey, the Zoom icons disappeared. Make the icons appear again.</a:t>
            </a:r>
          </a:p>
          <a:p>
            <a:pPr marL="241653" indent="-241653">
              <a:buFont typeface="+mj-lt"/>
              <a:buAutoNum type="arabicParenR"/>
            </a:pPr>
            <a:r>
              <a:rPr lang="en-US" sz="1200" i="1" dirty="0">
                <a:latin typeface="Century Gothic" panose="020B0502020202020204" pitchFamily="34" charset="0"/>
              </a:rPr>
              <a:t>Switch from Gallery View to Active Speaker View.</a:t>
            </a:r>
          </a:p>
          <a:p>
            <a:pPr marL="241653" indent="-241653">
              <a:buFont typeface="+mj-lt"/>
              <a:buAutoNum type="arabicParenR"/>
            </a:pPr>
            <a:r>
              <a:rPr lang="en-US" sz="1200" i="1" dirty="0">
                <a:latin typeface="Century Gothic" panose="020B0502020202020204" pitchFamily="34" charset="0"/>
              </a:rPr>
              <a:t>Switch from Active Speaker View to Gallery View. </a:t>
            </a:r>
          </a:p>
          <a:p>
            <a:pPr marL="241653" indent="-241653">
              <a:buFont typeface="+mj-lt"/>
              <a:buAutoNum type="arabicParenR"/>
            </a:pPr>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latin typeface="Century Gothic" panose="020B0502020202020204" pitchFamily="34" charset="0"/>
              </a:rPr>
              <a:t>Have the learner repeat this activity and practice as many times as they need (at least three times.)</a:t>
            </a:r>
          </a:p>
          <a:p>
            <a:pPr marL="302066" indent="-302066" defTabSz="966612">
              <a:buFont typeface="Arial" panose="020B0604020202020204" pitchFamily="34" charset="0"/>
              <a:buChar char="•"/>
              <a:defRPr/>
            </a:pPr>
            <a:r>
              <a:rPr lang="en-US" sz="1200" dirty="0">
                <a:latin typeface="Century Gothic" panose="020B0502020202020204" pitchFamily="34" charset="0"/>
              </a:rPr>
              <a:t>Check the Learner's skills. Has the learner shown you they can do the skills at least three times without support?</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27</a:t>
            </a:fld>
            <a:endParaRPr lang="en-US" dirty="0"/>
          </a:p>
        </p:txBody>
      </p:sp>
    </p:spTree>
    <p:extLst>
      <p:ext uri="{BB962C8B-B14F-4D97-AF65-F5344CB8AC3E}">
        <p14:creationId xmlns:p14="http://schemas.microsoft.com/office/powerpoint/2010/main" val="733075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latin typeface="Century Gothic" panose="020B0502020202020204" pitchFamily="34" charset="0"/>
            </a:endParaRPr>
          </a:p>
          <a:p>
            <a:r>
              <a:rPr lang="en-US" sz="1200" b="1" u="none" dirty="0">
                <a:latin typeface="Century Gothic" panose="020B0502020202020204" pitchFamily="34" charset="0"/>
              </a:rPr>
              <a:t>INSTRUCTIONS FOR THE TUTOR:</a:t>
            </a:r>
          </a:p>
          <a:p>
            <a:endParaRPr lang="en-US" sz="1200" b="1" u="none" dirty="0">
              <a:latin typeface="Century Gothic" panose="020B0502020202020204" pitchFamily="34" charset="0"/>
            </a:endParaRPr>
          </a:p>
          <a:p>
            <a:r>
              <a:rPr lang="en-US" sz="1200" b="1" u="sng" dirty="0">
                <a:latin typeface="Century Gothic" panose="020B0502020202020204" pitchFamily="34" charset="0"/>
              </a:rPr>
              <a:t>In-person tutoring and Remote Tutoring: </a:t>
            </a:r>
          </a:p>
          <a:p>
            <a:pPr marL="181240" indent="-181240">
              <a:buFont typeface="Arial" panose="020B0604020202020204" pitchFamily="34" charset="0"/>
              <a:buChar char="•"/>
            </a:pPr>
            <a:r>
              <a:rPr lang="en-US" sz="1200" dirty="0">
                <a:latin typeface="Century Gothic" panose="020B0502020202020204" pitchFamily="34" charset="0"/>
              </a:rPr>
              <a:t>Make sure the learner knows how to access the video lesson(s) you just used so they can practice between tutoring sessions. </a:t>
            </a:r>
          </a:p>
          <a:p>
            <a:pPr marL="181240" indent="-181240">
              <a:buFont typeface="Arial" panose="020B0604020202020204" pitchFamily="34" charset="0"/>
              <a:buChar char="•"/>
            </a:pPr>
            <a:r>
              <a:rPr lang="en-US" sz="1200" dirty="0">
                <a:latin typeface="Century Gothic" panose="020B0502020202020204" pitchFamily="34" charset="0"/>
              </a:rPr>
              <a:t>If relevant, make sure the support person at home knows how to access the video(s) too. </a:t>
            </a:r>
          </a:p>
          <a:p>
            <a:endParaRPr lang="en-US" sz="1200" b="1" dirty="0">
              <a:latin typeface="Century Gothic" panose="020B0502020202020204" pitchFamily="34" charset="0"/>
            </a:endParaRPr>
          </a:p>
          <a:p>
            <a:r>
              <a:rPr lang="en-US" sz="1200" b="1" dirty="0">
                <a:latin typeface="Century Gothic" panose="020B0502020202020204" pitchFamily="34" charset="0"/>
              </a:rPr>
              <a:t>Option One</a:t>
            </a:r>
          </a:p>
          <a:p>
            <a:pPr marL="181240" indent="-181240">
              <a:buFont typeface="Arial" panose="020B0604020202020204" pitchFamily="34" charset="0"/>
              <a:buChar char="•"/>
            </a:pPr>
            <a:r>
              <a:rPr lang="en-US" sz="1200" dirty="0">
                <a:latin typeface="Century Gothic" panose="020B0502020202020204" pitchFamily="34" charset="0"/>
              </a:rPr>
              <a:t>Email the video link to the learner, and if relevant the at-home support person. They can use the link in the email to access the video lesson(s).</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dirty="0">
                <a:latin typeface="Century Gothic" panose="020B0502020202020204" pitchFamily="34" charset="0"/>
              </a:rPr>
              <a:t>Option Two </a:t>
            </a:r>
          </a:p>
          <a:p>
            <a:pPr marL="181240" indent="-181240" defTabSz="966612">
              <a:buFont typeface="Arial" panose="020B0604020202020204" pitchFamily="34" charset="0"/>
              <a:buChar char="•"/>
              <a:defRPr/>
            </a:pPr>
            <a:r>
              <a:rPr lang="en-US" sz="1200" dirty="0">
                <a:latin typeface="Century Gothic" panose="020B0502020202020204" pitchFamily="34" charset="0"/>
              </a:rPr>
              <a:t>Put a link to the specific video lesson(s) you did on the learner’s desktop so they can access the video easily. </a:t>
            </a:r>
          </a:p>
          <a:p>
            <a:pPr marL="483306" lvl="1" defTabSz="966612">
              <a:defRPr/>
            </a:pPr>
            <a:r>
              <a:rPr lang="en-US" sz="1200" b="1" dirty="0">
                <a:latin typeface="Century Gothic" panose="020B0502020202020204" pitchFamily="34" charset="0"/>
              </a:rPr>
              <a:t>How</a:t>
            </a:r>
            <a:r>
              <a:rPr lang="en-US" sz="1200" dirty="0">
                <a:latin typeface="Century Gothic" panose="020B0502020202020204" pitchFamily="34" charset="0"/>
              </a:rPr>
              <a:t>: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Open the website address for the lesson in the browser.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In the address bar, click to highlight the lesson address.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Drag the address (link) onto the desktop. It will make an icon on the desktop.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Find the icon on the desktop and check that the link works.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Show the learner where it is. Tell them to just click to access it for practice.  </a:t>
            </a:r>
          </a:p>
          <a:p>
            <a:pPr marL="181240" indent="-181240">
              <a:buFont typeface="Arial" panose="020B0604020202020204" pitchFamily="34" charset="0"/>
              <a:buChar char="•"/>
            </a:pPr>
            <a:endParaRPr lang="en-US" sz="1200" dirty="0">
              <a:latin typeface="Century Gothic" panose="020B0502020202020204" pitchFamily="34" charset="0"/>
            </a:endParaRPr>
          </a:p>
          <a:p>
            <a:endParaRPr lang="en-US" sz="1200" b="1" u="sng" dirty="0">
              <a:latin typeface="Century Gothic" panose="020B0502020202020204" pitchFamily="34" charset="0"/>
            </a:endParaRPr>
          </a:p>
          <a:p>
            <a:r>
              <a:rPr lang="en-US" sz="1200" b="1" u="sng" dirty="0">
                <a:latin typeface="Century Gothic" panose="020B0502020202020204" pitchFamily="34" charset="0"/>
              </a:rPr>
              <a:t>Remote Tutoring Only: </a:t>
            </a:r>
          </a:p>
          <a:p>
            <a:r>
              <a:rPr lang="en-US" sz="1200" dirty="0">
                <a:latin typeface="Century Gothic" panose="020B0502020202020204" pitchFamily="34" charset="0"/>
              </a:rPr>
              <a:t>You can do Option Two above by using </a:t>
            </a:r>
            <a:r>
              <a:rPr lang="en-US" sz="1200" b="1" dirty="0">
                <a:latin typeface="Century Gothic" panose="020B0502020202020204" pitchFamily="34" charset="0"/>
              </a:rPr>
              <a:t>Request Remote Control </a:t>
            </a:r>
            <a:r>
              <a:rPr lang="en-US" sz="1200" dirty="0">
                <a:latin typeface="Century Gothic" panose="020B0502020202020204" pitchFamily="34" charset="0"/>
              </a:rPr>
              <a:t>in Zoom during the tutoring session.  </a:t>
            </a:r>
          </a:p>
          <a:p>
            <a:pPr rtl="0" fontAlgn="base"/>
            <a:r>
              <a:rPr lang="en-US" sz="1200" dirty="0">
                <a:latin typeface="Century Gothic" panose="020B0502020202020204" pitchFamily="34" charset="0"/>
              </a:rPr>
              <a:t>Refer to the following for the steps on how to do that:  </a:t>
            </a:r>
            <a:endParaRPr lang="en-US" sz="1200" b="1" dirty="0">
              <a:latin typeface="Century Gothic" panose="020B0502020202020204" pitchFamily="34" charset="0"/>
            </a:endParaRPr>
          </a:p>
          <a:p>
            <a:pPr marL="181240" indent="-181240" fontAlgn="base">
              <a:buFont typeface="Arial" panose="020B0604020202020204" pitchFamily="34" charset="0"/>
              <a:buChar char="•"/>
            </a:pPr>
            <a:r>
              <a:rPr lang="en-US" sz="1200" b="1" dirty="0">
                <a:latin typeface="Century Gothic" panose="020B0502020202020204" pitchFamily="34" charset="0"/>
              </a:rPr>
              <a:t>Tutor Checklist-During Remote Tutoring Sessions </a:t>
            </a:r>
          </a:p>
          <a:p>
            <a:pPr marL="181240" indent="-181240" fontAlgn="base">
              <a:buFont typeface="Arial" panose="020B0604020202020204" pitchFamily="34" charset="0"/>
              <a:buChar char="•"/>
            </a:pPr>
            <a:r>
              <a:rPr lang="en-US" sz="1200" b="1" i="0" kern="1200" dirty="0">
                <a:solidFill>
                  <a:schemeClr val="tx1"/>
                </a:solidFill>
                <a:effectLst/>
                <a:latin typeface="Century Gothic" panose="020B0502020202020204" pitchFamily="34" charset="0"/>
                <a:ea typeface="+mn-ea"/>
                <a:cs typeface="+mn-cs"/>
              </a:rPr>
              <a:t>Learner Instructions:</a:t>
            </a:r>
            <a:r>
              <a:rPr lang="en-US" sz="1200" dirty="0">
                <a:latin typeface="Century Gothic" panose="020B0502020202020204" pitchFamily="34" charset="0"/>
              </a:rPr>
              <a:t> </a:t>
            </a:r>
            <a:r>
              <a:rPr lang="en-US" sz="1200" b="1" dirty="0">
                <a:latin typeface="Century Gothic" panose="020B0502020202020204" pitchFamily="34" charset="0"/>
              </a:rPr>
              <a:t>L</a:t>
            </a:r>
            <a:r>
              <a:rPr lang="en-US" sz="1200" b="1" i="0" kern="1200" dirty="0">
                <a:solidFill>
                  <a:schemeClr val="tx1"/>
                </a:solidFill>
                <a:effectLst/>
                <a:latin typeface="Century Gothic" panose="020B0502020202020204" pitchFamily="34" charset="0"/>
                <a:ea typeface="+mn-ea"/>
                <a:cs typeface="+mn-cs"/>
              </a:rPr>
              <a:t>et Tutor have Remote Control of your Computer During a Zoom Session</a:t>
            </a:r>
            <a:r>
              <a:rPr lang="en-US" sz="1200" b="0" i="0" kern="1200" dirty="0">
                <a:solidFill>
                  <a:schemeClr val="tx1"/>
                </a:solidFill>
                <a:effectLst/>
                <a:latin typeface="Century Gothic" panose="020B0502020202020204" pitchFamily="34" charset="0"/>
                <a:ea typeface="+mn-ea"/>
                <a:cs typeface="+mn-cs"/>
              </a:rPr>
              <a:t> </a:t>
            </a:r>
          </a:p>
          <a:p>
            <a:pPr marL="181240" indent="-181240" fontAlgn="base">
              <a:buFont typeface="Arial" panose="020B0604020202020204" pitchFamily="34" charset="0"/>
              <a:buChar char="•"/>
            </a:pPr>
            <a:endParaRPr lang="en-US" sz="1200" b="0" i="0" kern="1200" dirty="0">
              <a:solidFill>
                <a:schemeClr val="tx1"/>
              </a:solidFill>
              <a:effectLst/>
              <a:latin typeface="Century Gothic" panose="020B0502020202020204" pitchFamily="34" charset="0"/>
              <a:ea typeface="+mn-ea"/>
              <a:cs typeface="+mn-cs"/>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483306" lvl="1" fontAlgn="base"/>
            <a:endParaRPr lang="en-US" sz="1200" dirty="0">
              <a:latin typeface="Century Gothic" panose="020B0502020202020204" pitchFamily="34" charset="0"/>
            </a:endParaRPr>
          </a:p>
          <a:p>
            <a:pPr marL="26106" lvl="0" fontAlgn="base"/>
            <a:r>
              <a:rPr lang="en-US" sz="1200" dirty="0">
                <a:latin typeface="Century Gothic" panose="020B0502020202020204" pitchFamily="34" charset="0"/>
              </a:rPr>
              <a:t>**********************************************************************************************************************************</a:t>
            </a:r>
          </a:p>
          <a:p>
            <a:pPr marL="483306" lvl="1" fontAlgn="base"/>
            <a:endParaRPr lang="en-US" sz="1200" dirty="0">
              <a:latin typeface="Century Gothic" panose="020B0502020202020204" pitchFamily="34" charset="0"/>
            </a:endParaRPr>
          </a:p>
          <a:p>
            <a:r>
              <a:rPr lang="en-US" sz="1200" b="1" dirty="0">
                <a:solidFill>
                  <a:srgbClr val="FF0000"/>
                </a:solidFill>
                <a:highlight>
                  <a:srgbClr val="C0C0C0"/>
                </a:highlight>
                <a:latin typeface="Century Gothic" panose="020B0502020202020204" pitchFamily="34" charset="0"/>
              </a:rPr>
              <a:t>SAY TO THE LEARNER: </a:t>
            </a:r>
          </a:p>
          <a:p>
            <a:pPr marL="181240" indent="-181240" defTabSz="966612">
              <a:buFont typeface="Arial" panose="020B0604020202020204" pitchFamily="34" charset="0"/>
              <a:buChar char="•"/>
              <a:defRPr/>
            </a:pPr>
            <a:r>
              <a:rPr lang="en-US" sz="1200" b="0" i="1" dirty="0">
                <a:latin typeface="Century Gothic" panose="020B0502020202020204" pitchFamily="34" charset="0"/>
              </a:rPr>
              <a:t>You did well today. </a:t>
            </a:r>
          </a:p>
          <a:p>
            <a:pPr marL="181240" indent="-181240" defTabSz="966612">
              <a:buFont typeface="Arial" panose="020B0604020202020204" pitchFamily="34" charset="0"/>
              <a:buChar char="•"/>
              <a:defRPr/>
            </a:pPr>
            <a:r>
              <a:rPr lang="en-US" sz="1200" b="0" i="1" dirty="0">
                <a:latin typeface="Century Gothic" panose="020B0502020202020204" pitchFamily="34" charset="0"/>
              </a:rPr>
              <a:t>So, what did you learn and practice today? </a:t>
            </a:r>
            <a:r>
              <a:rPr lang="en-US" sz="1200" i="1" dirty="0">
                <a:latin typeface="Century Gothic" panose="020B0502020202020204" pitchFamily="34" charset="0"/>
                <a:sym typeface="Wingdings" pitchFamily="2" charset="2"/>
              </a:rPr>
              <a:t></a:t>
            </a:r>
          </a:p>
          <a:p>
            <a:pPr lvl="1">
              <a:defRPr/>
            </a:pPr>
            <a:r>
              <a:rPr lang="en-US" sz="1200" b="0" i="1" dirty="0">
                <a:latin typeface="Century Gothic" panose="020B0502020202020204" pitchFamily="34" charset="0"/>
              </a:rPr>
              <a:t> Today, we learned and practiced how to:  [o</a:t>
            </a:r>
            <a:r>
              <a:rPr lang="en-US" sz="1200" i="1" dirty="0">
                <a:latin typeface="Century Gothic" panose="020B0502020202020204" pitchFamily="34" charset="0"/>
              </a:rPr>
              <a:t>nly mention the parts you covered]</a:t>
            </a:r>
          </a:p>
          <a:p>
            <a:pPr lvl="1">
              <a:defRPr/>
            </a:pPr>
            <a:endParaRPr lang="en-US" sz="1200" b="0" i="1" dirty="0">
              <a:latin typeface="Century Gothic" panose="020B0502020202020204" pitchFamily="34" charset="0"/>
            </a:endParaRPr>
          </a:p>
          <a:p>
            <a:pPr marL="724959" lvl="1" indent="-241653">
              <a:buFont typeface="+mj-lt"/>
              <a:buAutoNum type="arabicParenR"/>
            </a:pPr>
            <a:r>
              <a:rPr lang="en-US" sz="1200" i="1" dirty="0">
                <a:latin typeface="Century Gothic" panose="020B0502020202020204" pitchFamily="34" charset="0"/>
              </a:rPr>
              <a:t>Join a Zoom meeting</a:t>
            </a:r>
          </a:p>
          <a:p>
            <a:pPr marL="724959" lvl="1" indent="-241653">
              <a:buFont typeface="+mj-lt"/>
              <a:buAutoNum type="arabicParenR"/>
            </a:pPr>
            <a:r>
              <a:rPr lang="en-US" sz="1200" i="1" dirty="0">
                <a:latin typeface="Century Gothic" panose="020B0502020202020204" pitchFamily="34" charset="0"/>
              </a:rPr>
              <a:t>Change your name</a:t>
            </a:r>
          </a:p>
          <a:p>
            <a:pPr marL="724959" lvl="1" indent="-241653">
              <a:buFont typeface="+mj-lt"/>
              <a:buAutoNum type="arabicParenR"/>
            </a:pPr>
            <a:r>
              <a:rPr lang="en-US" sz="1200" i="1" dirty="0">
                <a:latin typeface="Century Gothic" panose="020B0502020202020204" pitchFamily="34" charset="0"/>
              </a:rPr>
              <a:t>Find Zoom icons when they disappear</a:t>
            </a:r>
          </a:p>
          <a:p>
            <a:pPr marL="724959" lvl="1" indent="-241653">
              <a:buFont typeface="+mj-lt"/>
              <a:buAutoNum type="arabicParenR"/>
            </a:pPr>
            <a:r>
              <a:rPr lang="en-US" sz="1200" i="1" dirty="0">
                <a:latin typeface="Century Gothic" panose="020B0502020202020204" pitchFamily="34" charset="0"/>
              </a:rPr>
              <a:t>Switch between “Active Speaker View” and “Gallery view”</a:t>
            </a:r>
          </a:p>
          <a:p>
            <a:pPr marL="724959" lvl="1" indent="-241653">
              <a:buFont typeface="+mj-lt"/>
              <a:buAutoNum type="arabicParenR"/>
            </a:pPr>
            <a:endParaRPr lang="en-US" sz="1200" b="0" dirty="0">
              <a:latin typeface="Century Gothic" panose="020B0502020202020204" pitchFamily="34" charset="0"/>
            </a:endParaRPr>
          </a:p>
          <a:p>
            <a:pPr marL="171450" indent="-171450">
              <a:buFont typeface="Arial" panose="020B0604020202020204" pitchFamily="34" charset="0"/>
              <a:buChar char="•"/>
            </a:pPr>
            <a:r>
              <a:rPr lang="en-US" sz="1200" b="0" i="1" dirty="0">
                <a:latin typeface="Century Gothic" panose="020B0502020202020204" pitchFamily="34" charset="0"/>
              </a:rPr>
              <a:t>It’s really important to review and practice as much as you can! Please do that before our next tutoring session. </a:t>
            </a:r>
          </a:p>
          <a:p>
            <a:pPr marL="181240" indent="-181240">
              <a:buFont typeface="Arial" panose="020B0604020202020204" pitchFamily="34" charset="0"/>
              <a:buChar char="•"/>
            </a:pPr>
            <a:r>
              <a:rPr lang="en-US" sz="1200" b="0" i="1" dirty="0">
                <a:latin typeface="Century Gothic" panose="020B0502020202020204" pitchFamily="34" charset="0"/>
              </a:rPr>
              <a:t>Watch the video again, as many times as you need.</a:t>
            </a:r>
          </a:p>
          <a:p>
            <a:pPr marL="181240" indent="-181240">
              <a:buFont typeface="Arial" panose="020B0604020202020204" pitchFamily="34" charset="0"/>
              <a:buChar char="•"/>
            </a:pPr>
            <a:r>
              <a:rPr lang="en-US" sz="1200" b="0" i="1" dirty="0">
                <a:latin typeface="Century Gothic" panose="020B0502020202020204" pitchFamily="34" charset="0"/>
              </a:rPr>
              <a:t>I’ve emailed you the link. Let/s make sure you can open it. </a:t>
            </a:r>
          </a:p>
          <a:p>
            <a:pPr marL="483306" lvl="1"/>
            <a:r>
              <a:rPr lang="en-US" sz="1200" b="0" i="1" dirty="0">
                <a:latin typeface="Century Gothic" panose="020B0502020202020204" pitchFamily="34" charset="0"/>
              </a:rPr>
              <a:t>(OR) </a:t>
            </a:r>
          </a:p>
          <a:p>
            <a:pPr marL="181240" indent="-181240">
              <a:buFont typeface="Arial" panose="020B0604020202020204" pitchFamily="34" charset="0"/>
              <a:buChar char="•"/>
            </a:pPr>
            <a:r>
              <a:rPr lang="en-US" sz="1200" b="0" i="1" dirty="0">
                <a:latin typeface="Century Gothic" panose="020B0502020202020204" pitchFamily="34" charset="0"/>
              </a:rPr>
              <a:t>We’ve put the link on your desktop. Here it is. Just click on it to watch the video. </a:t>
            </a:r>
          </a:p>
          <a:p>
            <a:pPr lvl="1"/>
            <a:r>
              <a:rPr lang="en-US" sz="1200" i="1" dirty="0">
                <a:latin typeface="Century Gothic" panose="020B0502020202020204" pitchFamily="34" charset="0"/>
              </a:rPr>
              <a:t>Let’s make sure it works ok. </a:t>
            </a:r>
            <a:endParaRPr lang="en-US" sz="1200" b="0" i="1" dirty="0">
              <a:latin typeface="Century Gothic" panose="020B0502020202020204" pitchFamily="34" charset="0"/>
            </a:endParaRPr>
          </a:p>
          <a:p>
            <a:endParaRPr lang="en-US" sz="1200" b="0" dirty="0">
              <a:latin typeface="Century Gothic" panose="020B0502020202020204" pitchFamily="34" charset="0"/>
            </a:endParaRPr>
          </a:p>
          <a:p>
            <a:pPr algn="l" rtl="0" fontAlgn="base">
              <a:buFont typeface="+mj-lt"/>
              <a:buNone/>
            </a:pPr>
            <a:r>
              <a:rPr lang="en-US" sz="1200" b="1" i="0" u="sng" dirty="0">
                <a:solidFill>
                  <a:srgbClr val="000000"/>
                </a:solidFill>
                <a:effectLst/>
                <a:latin typeface="Century Gothic" panose="020B0502020202020204" pitchFamily="34" charset="0"/>
              </a:rPr>
              <a:t>[Practice Plan]</a:t>
            </a: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dirty="0">
                <a:solidFill>
                  <a:srgbClr val="000000"/>
                </a:solidFill>
                <a:effectLst/>
                <a:latin typeface="Century Gothic" panose="020B0502020202020204" pitchFamily="34" charset="0"/>
              </a:rPr>
              <a:t>Say to the learner:</a:t>
            </a:r>
          </a:p>
          <a:p>
            <a:pPr marL="181240" indent="-181240">
              <a:buFont typeface="Arial" panose="020B0604020202020204" pitchFamily="34" charset="0"/>
              <a:buChar char="•"/>
            </a:pPr>
            <a:r>
              <a:rPr lang="en-US" sz="1200" b="0" dirty="0">
                <a:latin typeface="Century Gothic" panose="020B0502020202020204" pitchFamily="34" charset="0"/>
              </a:rPr>
              <a:t>P</a:t>
            </a:r>
            <a:r>
              <a:rPr lang="en-US" sz="1200" dirty="0">
                <a:latin typeface="Century Gothic" panose="020B0502020202020204" pitchFamily="34" charset="0"/>
              </a:rPr>
              <a:t>ractice at least three more times before our next session. </a:t>
            </a:r>
            <a:endParaRPr lang="en-US" sz="1200" b="0" i="0"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Here is what to practice: </a:t>
            </a:r>
          </a:p>
          <a:p>
            <a:pPr marL="457200" lvl="1" indent="0">
              <a:buFont typeface="Arial" panose="020B0604020202020204" pitchFamily="34" charset="0"/>
              <a:buNone/>
            </a:pPr>
            <a:r>
              <a:rPr lang="en-US" sz="1200" b="0" i="0" dirty="0">
                <a:solidFill>
                  <a:srgbClr val="000000"/>
                </a:solidFill>
                <a:effectLst/>
                <a:latin typeface="Century Gothic" panose="020B0502020202020204" pitchFamily="34" charset="0"/>
              </a:rPr>
              <a:t>[For example:</a:t>
            </a:r>
            <a:r>
              <a:rPr lang="en-US" sz="1200" b="0" i="0" u="none" dirty="0">
                <a:solidFill>
                  <a:srgbClr val="000000"/>
                </a:solidFill>
                <a:effectLst/>
                <a:latin typeface="Century Gothic" panose="020B0502020202020204" pitchFamily="34" charset="0"/>
              </a:rPr>
              <a:t>  </a:t>
            </a:r>
            <a:r>
              <a:rPr lang="en-US" sz="1200" b="0" i="1" u="none" dirty="0">
                <a:solidFill>
                  <a:srgbClr val="000000"/>
                </a:solidFill>
                <a:effectLst/>
                <a:latin typeface="Century Gothic" panose="020B0502020202020204" pitchFamily="34" charset="0"/>
              </a:rPr>
              <a:t>I will send you three zoom links by email with the date and time to join the meetings.</a:t>
            </a:r>
          </a:p>
          <a:p>
            <a:pPr marL="457200" lvl="1" indent="0">
              <a:buFont typeface="Arial" panose="020B0604020202020204" pitchFamily="34" charset="0"/>
              <a:buNone/>
            </a:pPr>
            <a:r>
              <a:rPr lang="en-US" sz="1200" b="0" i="0" u="none" dirty="0">
                <a:solidFill>
                  <a:srgbClr val="000000"/>
                </a:solidFill>
                <a:effectLst/>
                <a:latin typeface="Century Gothic" panose="020B0502020202020204" pitchFamily="34" charset="0"/>
              </a:rPr>
              <a:t>OR</a:t>
            </a:r>
          </a:p>
          <a:p>
            <a:pPr marL="457200" lvl="1" indent="0">
              <a:buFont typeface="Arial" panose="020B0604020202020204" pitchFamily="34" charset="0"/>
              <a:buNone/>
            </a:pPr>
            <a:r>
              <a:rPr lang="en-US" sz="1200" b="0" i="1" u="none" dirty="0">
                <a:solidFill>
                  <a:srgbClr val="000000"/>
                </a:solidFill>
                <a:effectLst/>
                <a:latin typeface="Century Gothic" panose="020B0502020202020204" pitchFamily="34" charset="0"/>
              </a:rPr>
              <a:t>Your support person will send you three zoom links by email with the date and time to join the meetings.</a:t>
            </a:r>
          </a:p>
          <a:p>
            <a:pPr marL="457200" lvl="1" indent="0">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pPr marL="171450" lvl="0" indent="-171450">
              <a:buFont typeface="Arial" panose="020B0604020202020204" pitchFamily="34" charset="0"/>
              <a:buChar char="•"/>
            </a:pPr>
            <a:r>
              <a:rPr lang="en-US" sz="1200" b="0" i="1" dirty="0">
                <a:solidFill>
                  <a:srgbClr val="000000"/>
                </a:solidFill>
                <a:effectLst/>
                <a:latin typeface="Century Gothic" panose="020B0502020202020204" pitchFamily="34" charset="0"/>
              </a:rPr>
              <a:t>I will email you this Practice Plan (see below). Please reply to the email so I know you got it and have what you need to do the practice.</a:t>
            </a:r>
          </a:p>
          <a:p>
            <a:pPr marL="302066" indent="-302066" fontAlgn="base">
              <a:buFont typeface="Arial" panose="020B0604020202020204" pitchFamily="34" charset="0"/>
              <a:buChar char="•"/>
            </a:pPr>
            <a:endParaRPr lang="en-US" sz="1200" b="0" i="0" dirty="0">
              <a:solidFill>
                <a:srgbClr val="000000"/>
              </a:solidFill>
              <a:effectLst/>
              <a:latin typeface="Century Gothic" panose="020B0502020202020204" pitchFamily="34" charset="0"/>
            </a:endParaRPr>
          </a:p>
          <a:p>
            <a:pPr defTabSz="966612" fontAlgn="base">
              <a:defRPr/>
            </a:pPr>
            <a:r>
              <a:rPr lang="en-US" sz="1200" dirty="0">
                <a:latin typeface="Century Gothic" panose="020B0502020202020204" pitchFamily="34" charset="0"/>
              </a:rPr>
              <a:t>[Get learner to confirm they will practice and tell you when. Get specific.] </a:t>
            </a:r>
          </a:p>
          <a:p>
            <a:pPr marL="302066" indent="-302066" fontAlgn="base">
              <a:buFont typeface="Arial" panose="020B0604020202020204" pitchFamily="34" charset="0"/>
              <a:buChar char="•"/>
            </a:pPr>
            <a:r>
              <a:rPr lang="en-US" sz="1200" i="1" dirty="0">
                <a:latin typeface="Century Gothic" panose="020B0502020202020204" pitchFamily="34" charset="0"/>
              </a:rPr>
              <a:t>When are you going to do the practice? How many times? etc.</a:t>
            </a:r>
          </a:p>
          <a:p>
            <a:pPr algn="l" rtl="0" fontAlgn="base">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r>
              <a:rPr lang="en-US" sz="1200" b="1" u="none" dirty="0">
                <a:latin typeface="Century Gothic" panose="020B0502020202020204" pitchFamily="34" charset="0"/>
              </a:rPr>
              <a:t>Instructions for the Tutor:</a:t>
            </a:r>
          </a:p>
          <a:p>
            <a:r>
              <a:rPr lang="en-US" sz="1200" b="0" u="none" dirty="0">
                <a:latin typeface="Century Gothic" panose="020B0502020202020204" pitchFamily="34" charset="0"/>
              </a:rPr>
              <a:t>Email three example Zoom invitations to the learner, and if you are not able to meet them on Zoom in between sessions, the Support Person should email the invitations to the learner and practice with the learner.</a:t>
            </a:r>
          </a:p>
          <a:p>
            <a:endParaRPr lang="en-US" sz="1200" b="0" u="none" dirty="0">
              <a:latin typeface="Century Gothic" panose="020B0502020202020204" pitchFamily="34" charset="0"/>
            </a:endParaRPr>
          </a:p>
          <a:p>
            <a:endParaRPr lang="en-US" sz="1200" b="0" u="none" dirty="0">
              <a:latin typeface="Century Gothic" panose="020B0502020202020204" pitchFamily="34" charset="0"/>
            </a:endParaRPr>
          </a:p>
          <a:p>
            <a:pPr defTabSz="966612">
              <a:defRPr/>
            </a:pPr>
            <a:r>
              <a:rPr lang="en-US" sz="1200" b="1" i="1" u="none" dirty="0">
                <a:latin typeface="Century Gothic" panose="020B0502020202020204" pitchFamily="34" charset="0"/>
              </a:rPr>
              <a:t>Example Zoom Email Invitations</a:t>
            </a:r>
          </a:p>
          <a:p>
            <a:pPr defTabSz="966612">
              <a:defRPr/>
            </a:pPr>
            <a:endParaRPr lang="en-US" sz="1200" b="1" u="sng" dirty="0">
              <a:latin typeface="Century Gothic" panose="020B0502020202020204" pitchFamily="34" charset="0"/>
            </a:endParaRPr>
          </a:p>
          <a:p>
            <a:pPr marL="0" indent="0">
              <a:buNone/>
            </a:pPr>
            <a:r>
              <a:rPr lang="en-US" sz="1200" b="1" dirty="0">
                <a:latin typeface="Century Gothic" panose="020B0502020202020204" pitchFamily="34" charset="0"/>
              </a:rPr>
              <a:t>Subject: Quick Meeting 1, 2 and 3</a:t>
            </a:r>
          </a:p>
          <a:p>
            <a:pPr marL="0" indent="0">
              <a:buNone/>
            </a:pPr>
            <a:endParaRPr lang="en-US" sz="1200" b="0" dirty="0">
              <a:latin typeface="Century Gothic" panose="020B0502020202020204" pitchFamily="34" charset="0"/>
            </a:endParaRPr>
          </a:p>
          <a:p>
            <a:pPr marL="0" indent="0">
              <a:buNone/>
            </a:pPr>
            <a:r>
              <a:rPr lang="en-US" sz="1200" b="0" dirty="0">
                <a:latin typeface="Century Gothic" panose="020B0502020202020204" pitchFamily="34" charset="0"/>
              </a:rPr>
              <a:t>Hi all, </a:t>
            </a:r>
          </a:p>
          <a:p>
            <a:pPr marL="0" indent="0">
              <a:buNone/>
            </a:pPr>
            <a:endParaRPr lang="en-US" sz="1200" b="0" dirty="0">
              <a:latin typeface="Century Gothic" panose="020B0502020202020204" pitchFamily="34" charset="0"/>
            </a:endParaRPr>
          </a:p>
          <a:p>
            <a:pPr marL="0" indent="0">
              <a:buNone/>
            </a:pPr>
            <a:r>
              <a:rPr lang="en-US" sz="1200" b="0" dirty="0">
                <a:latin typeface="Century Gothic" panose="020B0502020202020204" pitchFamily="34" charset="0"/>
              </a:rPr>
              <a:t>Let’s meet in Zoom for a quick meeting on </a:t>
            </a:r>
            <a:r>
              <a:rPr lang="en-US" sz="1200" b="0" u="sng" dirty="0">
                <a:latin typeface="Century Gothic" panose="020B0502020202020204" pitchFamily="34" charset="0"/>
              </a:rPr>
              <a:t>time and date</a:t>
            </a:r>
            <a:r>
              <a:rPr lang="en-US" sz="1200" b="0" dirty="0">
                <a:latin typeface="Century Gothic" panose="020B0502020202020204" pitchFamily="34" charset="0"/>
              </a:rPr>
              <a:t>.</a:t>
            </a:r>
          </a:p>
          <a:p>
            <a:pPr marL="0" indent="0">
              <a:buNone/>
            </a:pPr>
            <a:endParaRPr lang="en-US" sz="1200" b="0" dirty="0">
              <a:latin typeface="Century Gothic" panose="020B0502020202020204" pitchFamily="34" charset="0"/>
            </a:endParaRPr>
          </a:p>
          <a:p>
            <a:pPr marL="0" indent="0">
              <a:buNone/>
            </a:pPr>
            <a:r>
              <a:rPr lang="en-US" sz="1200" b="0" i="1" u="sng" dirty="0">
                <a:latin typeface="Century Gothic" panose="020B0502020202020204" pitchFamily="34" charset="0"/>
              </a:rPr>
              <a:t>Insert Zoom meeting link here.</a:t>
            </a:r>
          </a:p>
          <a:p>
            <a:pPr marL="0" indent="0">
              <a:buNone/>
            </a:pPr>
            <a:endParaRPr lang="en-US" sz="1200" b="0" dirty="0">
              <a:latin typeface="Century Gothic" panose="020B0502020202020204" pitchFamily="34" charset="0"/>
            </a:endParaRPr>
          </a:p>
          <a:p>
            <a:pPr marL="0" indent="0">
              <a:buNone/>
            </a:pPr>
            <a:r>
              <a:rPr lang="en-US" sz="1200" b="0" dirty="0">
                <a:latin typeface="Century Gothic" panose="020B0502020202020204" pitchFamily="34" charset="0"/>
              </a:rPr>
              <a:t>See you!</a:t>
            </a:r>
          </a:p>
          <a:p>
            <a:pPr marL="0" indent="0">
              <a:buNone/>
            </a:pPr>
            <a:r>
              <a:rPr lang="en-US" sz="1200" b="0" dirty="0">
                <a:latin typeface="Century Gothic" panose="020B0502020202020204" pitchFamily="34" charset="0"/>
              </a:rPr>
              <a:t>-Tutor’s name</a:t>
            </a:r>
          </a:p>
          <a:p>
            <a:endParaRPr lang="en-US" sz="1200" b="0" u="none" dirty="0">
              <a:latin typeface="Century Gothic" panose="020B0502020202020204" pitchFamily="34" charset="0"/>
            </a:endParaRPr>
          </a:p>
          <a:p>
            <a:endParaRPr lang="en-US" sz="1200" b="0" u="none" dirty="0">
              <a:latin typeface="Century Gothic" panose="020B0502020202020204" pitchFamily="34" charset="0"/>
            </a:endParaRPr>
          </a:p>
          <a:p>
            <a:r>
              <a:rPr lang="en-US" sz="1200" b="1" u="none" dirty="0">
                <a:latin typeface="Century Gothic" panose="020B0502020202020204" pitchFamily="34" charset="0"/>
              </a:rPr>
              <a:t>Practice Plan:</a:t>
            </a:r>
          </a:p>
          <a:p>
            <a:pPr marL="241653" indent="-241653">
              <a:buFont typeface="+mj-lt"/>
              <a:buAutoNum type="arabicParenR"/>
            </a:pPr>
            <a:r>
              <a:rPr lang="en-US" sz="1200" i="1" dirty="0">
                <a:latin typeface="Century Gothic" panose="020B0502020202020204" pitchFamily="34" charset="0"/>
              </a:rPr>
              <a:t>Change your name to only your first name (or change your name to your first name and initial of your last name).</a:t>
            </a:r>
          </a:p>
          <a:p>
            <a:pPr marL="241653" indent="-241653">
              <a:buFont typeface="+mj-lt"/>
              <a:buAutoNum type="arabicParenR"/>
            </a:pPr>
            <a:r>
              <a:rPr lang="en-US" sz="1200" i="1" dirty="0">
                <a:latin typeface="Century Gothic" panose="020B0502020202020204" pitchFamily="34" charset="0"/>
              </a:rPr>
              <a:t>Wait until the Zoom icons disappear. Then make them appear again.</a:t>
            </a:r>
          </a:p>
          <a:p>
            <a:pPr marL="241653" indent="-241653">
              <a:buFont typeface="+mj-lt"/>
              <a:buAutoNum type="arabicParenR"/>
            </a:pPr>
            <a:r>
              <a:rPr lang="en-US" sz="1200" i="1" dirty="0">
                <a:latin typeface="Century Gothic" panose="020B0502020202020204" pitchFamily="34" charset="0"/>
              </a:rPr>
              <a:t>Switch from Gallery view to Active Speaker view.</a:t>
            </a:r>
          </a:p>
          <a:p>
            <a:pPr marL="241653" indent="-241653">
              <a:buFont typeface="+mj-lt"/>
              <a:buAutoNum type="arabicParenR"/>
            </a:pPr>
            <a:r>
              <a:rPr lang="en-US" sz="1200" i="1" dirty="0">
                <a:latin typeface="Century Gothic" panose="020B0502020202020204" pitchFamily="34" charset="0"/>
              </a:rPr>
              <a:t>Switch from Active Speaker view to Gallery view. </a:t>
            </a:r>
          </a:p>
          <a:p>
            <a:endParaRPr lang="en-US" sz="1200" b="1" u="sng" dirty="0">
              <a:latin typeface="Century Gothic" panose="020B0502020202020204" pitchFamily="34" charset="0"/>
            </a:endParaRPr>
          </a:p>
          <a:p>
            <a:endParaRPr lang="en-US" b="1" u="sng" dirty="0"/>
          </a:p>
        </p:txBody>
      </p:sp>
      <p:sp>
        <p:nvSpPr>
          <p:cNvPr id="4" name="Slide Number Placeholder 3"/>
          <p:cNvSpPr>
            <a:spLocks noGrp="1"/>
          </p:cNvSpPr>
          <p:nvPr>
            <p:ph type="sldNum" sz="quarter" idx="5"/>
          </p:nvPr>
        </p:nvSpPr>
        <p:spPr/>
        <p:txBody>
          <a:bodyPr/>
          <a:lstStyle/>
          <a:p>
            <a:fld id="{84E55262-9676-444A-98B3-692BE02459E9}" type="slidenum">
              <a:rPr lang="en-US" smtClean="0"/>
              <a:t>28</a:t>
            </a:fld>
            <a:endParaRPr lang="en-US" dirty="0"/>
          </a:p>
        </p:txBody>
      </p:sp>
    </p:spTree>
    <p:extLst>
      <p:ext uri="{BB962C8B-B14F-4D97-AF65-F5344CB8AC3E}">
        <p14:creationId xmlns:p14="http://schemas.microsoft.com/office/powerpoint/2010/main" val="3388402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u="none" dirty="0">
                <a:latin typeface="Century Gothic" panose="020B0502020202020204" pitchFamily="34" charset="0"/>
              </a:rPr>
              <a:t>Instructions for the Tutor:</a:t>
            </a:r>
          </a:p>
          <a:p>
            <a:pPr marL="181240" indent="-181240">
              <a:buFont typeface="Arial" panose="020B0604020202020204" pitchFamily="34" charset="0"/>
              <a:buChar char="•"/>
            </a:pPr>
            <a:r>
              <a:rPr lang="en-US" dirty="0">
                <a:latin typeface="Century Gothic" panose="020B0502020202020204" pitchFamily="34" charset="0"/>
              </a:rPr>
              <a:t>Confirm the next tutoring session.</a:t>
            </a:r>
          </a:p>
          <a:p>
            <a:pPr marL="181240" indent="-181240">
              <a:buFont typeface="Arial" panose="020B0604020202020204" pitchFamily="34" charset="0"/>
              <a:buChar char="•"/>
            </a:pPr>
            <a:r>
              <a:rPr lang="en-US" dirty="0">
                <a:latin typeface="Century Gothic" panose="020B0502020202020204" pitchFamily="34" charset="0"/>
              </a:rPr>
              <a:t>Clarify any support in-between sessions if you are offering that.  </a:t>
            </a:r>
          </a:p>
          <a:p>
            <a:pPr marL="483306" lvl="1" defTabSz="966612">
              <a:defRPr/>
            </a:pPr>
            <a:r>
              <a:rPr lang="en-US" dirty="0">
                <a:latin typeface="Century Gothic" panose="020B0502020202020204" pitchFamily="34" charset="0"/>
              </a:rPr>
              <a:t>If offering support outside the session time, put boundaries, be clear about when and how you are giving support. </a:t>
            </a:r>
          </a:p>
          <a:p>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e.g. Great work today! etc. </a:t>
            </a:r>
          </a:p>
          <a:p>
            <a:r>
              <a:rPr lang="en-US" i="1" dirty="0">
                <a:latin typeface="Century Gothic" panose="020B0502020202020204" pitchFamily="34" charset="0"/>
              </a:rPr>
              <a:t>Let’s meet again on X date at X time. Does that work for you? </a:t>
            </a:r>
          </a:p>
          <a:p>
            <a:r>
              <a:rPr lang="en-US" i="1" dirty="0">
                <a:latin typeface="Century Gothic" panose="020B0502020202020204" pitchFamily="34" charset="0"/>
              </a:rPr>
              <a:t>Wonderful. </a:t>
            </a:r>
          </a:p>
          <a:p>
            <a:endParaRPr lang="en-US" dirty="0">
              <a:latin typeface="Century Gothic" panose="020B0502020202020204" pitchFamily="34" charset="0"/>
            </a:endParaRPr>
          </a:p>
          <a:p>
            <a:r>
              <a:rPr lang="en-US" dirty="0">
                <a:latin typeface="Century Gothic" panose="020B0502020202020204" pitchFamily="34" charset="0"/>
              </a:rPr>
              <a:t>[If offering support before next session:]</a:t>
            </a:r>
          </a:p>
          <a:p>
            <a:r>
              <a:rPr lang="en-US" i="1" dirty="0">
                <a:latin typeface="Century Gothic" panose="020B0502020202020204" pitchFamily="34" charset="0"/>
              </a:rPr>
              <a:t>If you need support before our next session, please ......... </a:t>
            </a:r>
          </a:p>
          <a:p>
            <a:endParaRPr lang="en-US" dirty="0">
              <a:latin typeface="Century Gothic" panose="020B0502020202020204" pitchFamily="34" charset="0"/>
            </a:endParaRPr>
          </a:p>
          <a:p>
            <a:r>
              <a:rPr lang="en-US" dirty="0">
                <a:latin typeface="Century Gothic" panose="020B0502020202020204" pitchFamily="34" charset="0"/>
              </a:rPr>
              <a:t>[For remote support</a:t>
            </a:r>
            <a:r>
              <a:rPr lang="en-US" dirty="0">
                <a:latin typeface="Century Gothic" panose="020B0502020202020204" pitchFamily="34" charset="0"/>
                <a:sym typeface="Wingdings" pitchFamily="2" charset="2"/>
              </a:rPr>
              <a:t>:]</a:t>
            </a:r>
            <a:r>
              <a:rPr lang="en-US" dirty="0">
                <a:latin typeface="Century Gothic" panose="020B0502020202020204" pitchFamily="34" charset="0"/>
              </a:rPr>
              <a:t> </a:t>
            </a:r>
          </a:p>
          <a:p>
            <a:r>
              <a:rPr lang="en-US" i="1" dirty="0">
                <a:latin typeface="Century Gothic" panose="020B0502020202020204" pitchFamily="34" charset="0"/>
              </a:rPr>
              <a:t>I will send you the Zoom link the day before the tutoring session. </a:t>
            </a:r>
          </a:p>
          <a:p>
            <a:r>
              <a:rPr lang="en-US" i="1" dirty="0">
                <a:latin typeface="Century Gothic" panose="020B0502020202020204" pitchFamily="34" charset="0"/>
              </a:rPr>
              <a:t>etc.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29</a:t>
            </a:fld>
            <a:endParaRPr lang="en-US" dirty="0"/>
          </a:p>
        </p:txBody>
      </p:sp>
    </p:spTree>
    <p:extLst>
      <p:ext uri="{BB962C8B-B14F-4D97-AF65-F5344CB8AC3E}">
        <p14:creationId xmlns:p14="http://schemas.microsoft.com/office/powerpoint/2010/main" val="2578306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Information for the Tutor</a:t>
            </a:r>
          </a:p>
          <a:p>
            <a:endParaRPr lang="en-CA" dirty="0">
              <a:latin typeface="Century Gothic" panose="020B0502020202020204" pitchFamily="34" charset="0"/>
            </a:endParaRPr>
          </a:p>
          <a:p>
            <a:r>
              <a:rPr lang="en-CA" dirty="0">
                <a:latin typeface="Century Gothic" panose="020B0502020202020204" pitchFamily="34" charset="0"/>
              </a:rPr>
              <a:t>These skills are specifically reviewed in this lesson.</a:t>
            </a:r>
          </a:p>
          <a:p>
            <a:r>
              <a:rPr lang="en-CA" dirty="0">
                <a:latin typeface="Century Gothic" panose="020B0502020202020204" pitchFamily="34" charset="0"/>
              </a:rPr>
              <a:t>It is assumed the learner has already learned these skills and is doing this lesson as a review. </a:t>
            </a:r>
          </a:p>
          <a:p>
            <a:endParaRPr lang="en-CA" dirty="0">
              <a:latin typeface="Century Gothic" panose="020B0502020202020204" pitchFamily="34" charset="0"/>
            </a:endParaRPr>
          </a:p>
          <a:p>
            <a:r>
              <a:rPr lang="en-CA" b="1" dirty="0">
                <a:latin typeface="Century Gothic" panose="020B0502020202020204" pitchFamily="34" charset="0"/>
              </a:rPr>
              <a:t>Zoom Skills-Part One</a:t>
            </a:r>
          </a:p>
          <a:p>
            <a:endParaRPr lang="en-CA" b="1" dirty="0">
              <a:latin typeface="Century Gothic" panose="020B0502020202020204" pitchFamily="34" charset="0"/>
            </a:endParaRPr>
          </a:p>
          <a:p>
            <a:r>
              <a:rPr lang="en-CA" b="1" dirty="0">
                <a:latin typeface="Century Gothic" panose="020B0502020202020204" pitchFamily="34" charset="0"/>
              </a:rPr>
              <a:t>Join a Zoom Meeting</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when it is safe to open an email you receive. </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an email message in your inbox</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app</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Read and understand a simple email message</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 Zoom link in an email message</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that a meeting is remote in Zoom not in person</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that you can click on a Zoom link in an email message to join a Zoom meeting.</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you can join a Zoom meeting on your computer or cell phone</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that the cursor changes to a hand when it is on a link</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Know how to click on a Zoom link </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what happens after you click on the Zoom link: a pop up- window opens, etc.</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Know where to click next; recognize common icons: “Open”   </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Read and understand you need to wait for the host to let you in</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How to join with (computer) audio</a:t>
            </a:r>
          </a:p>
          <a:p>
            <a:endParaRPr lang="en-CA" b="1" dirty="0">
              <a:latin typeface="Century Gothic" panose="020B0502020202020204" pitchFamily="34" charset="0"/>
            </a:endParaRPr>
          </a:p>
          <a:p>
            <a:r>
              <a:rPr lang="en-US" sz="1200" b="1" dirty="0">
                <a:latin typeface="Century Gothic" panose="020B0502020202020204" pitchFamily="34" charset="0"/>
              </a:rPr>
              <a:t>Change Your Name</a:t>
            </a:r>
          </a:p>
          <a:p>
            <a:pPr marL="171450" indent="-171450">
              <a:buFont typeface="Arial" panose="020B0604020202020204" pitchFamily="34" charset="0"/>
              <a:buChar char="•"/>
            </a:pPr>
            <a:r>
              <a:rPr lang="en-US" sz="1200" b="0" dirty="0">
                <a:latin typeface="Century Gothic" panose="020B0502020202020204" pitchFamily="34" charset="0"/>
              </a:rPr>
              <a:t>Understand when you need to change your name in Zoom</a:t>
            </a:r>
          </a:p>
          <a:p>
            <a:pPr marL="171450" indent="-171450">
              <a:buFont typeface="Arial" panose="020B0604020202020204" pitchFamily="34" charset="0"/>
              <a:buChar char="•"/>
            </a:pPr>
            <a:r>
              <a:rPr lang="en-US" sz="1200" b="0" dirty="0">
                <a:latin typeface="Century Gothic" panose="020B0502020202020204" pitchFamily="34" charset="0"/>
              </a:rPr>
              <a:t>Understand options for your name: first name only, first name a last initial</a:t>
            </a:r>
          </a:p>
          <a:p>
            <a:pPr marL="171450" indent="-171450">
              <a:buFont typeface="Arial" panose="020B0604020202020204" pitchFamily="34" charset="0"/>
              <a:buChar char="•"/>
            </a:pPr>
            <a:r>
              <a:rPr lang="en-US" dirty="0">
                <a:latin typeface="Century Gothic" panose="020B0502020202020204" pitchFamily="34" charset="0"/>
              </a:rPr>
              <a:t>Change</a:t>
            </a:r>
            <a:r>
              <a:rPr lang="en-US" sz="1200" b="0" dirty="0">
                <a:latin typeface="Century Gothic" panose="020B0502020202020204" pitchFamily="34" charset="0"/>
              </a:rPr>
              <a:t> your name: right click on the name, read the pop-up menu, find and click “Rename”, type your name in the box; click ok</a:t>
            </a:r>
          </a:p>
          <a:p>
            <a:pPr marL="171450" indent="-171450">
              <a:buFont typeface="Arial" panose="020B0604020202020204" pitchFamily="34" charset="0"/>
              <a:buChar char="•"/>
            </a:pPr>
            <a:r>
              <a:rPr lang="en-US" sz="1200" b="0" dirty="0">
                <a:latin typeface="Century Gothic" panose="020B0502020202020204" pitchFamily="34" charset="0"/>
              </a:rPr>
              <a:t>Understand when and how to check “Remember my name for future meetings” </a:t>
            </a: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b="1" dirty="0">
                <a:latin typeface="Century Gothic" panose="020B0502020202020204" pitchFamily="34" charset="0"/>
              </a:rPr>
              <a:t>Icons No Icons: </a:t>
            </a:r>
          </a:p>
          <a:p>
            <a:pPr marL="171450" indent="-171450">
              <a:buFont typeface="Arial" panose="020B0604020202020204" pitchFamily="34" charset="0"/>
              <a:buChar char="•"/>
            </a:pPr>
            <a:r>
              <a:rPr lang="en-US" b="0" dirty="0">
                <a:latin typeface="Century Gothic" panose="020B0502020202020204" pitchFamily="34" charset="0"/>
              </a:rPr>
              <a:t>Understand what icons in Zoom look like </a:t>
            </a:r>
          </a:p>
          <a:p>
            <a:pPr marL="171450" indent="-171450">
              <a:buFont typeface="Arial" panose="020B0604020202020204" pitchFamily="34" charset="0"/>
              <a:buChar char="•"/>
            </a:pPr>
            <a:r>
              <a:rPr lang="en-US" b="0" dirty="0">
                <a:latin typeface="Century Gothic" panose="020B0502020202020204" pitchFamily="34" charset="0"/>
              </a:rPr>
              <a:t>Understand the function of icons</a:t>
            </a:r>
          </a:p>
          <a:p>
            <a:pPr marL="171450" indent="-171450">
              <a:buFont typeface="Arial" panose="020B0604020202020204" pitchFamily="34" charset="0"/>
              <a:buChar char="•"/>
            </a:pPr>
            <a:r>
              <a:rPr lang="en-US" b="0" dirty="0">
                <a:latin typeface="Century Gothic" panose="020B0502020202020204" pitchFamily="34" charset="0"/>
              </a:rPr>
              <a:t>Understand that sometimes the icons in Zoom disappear </a:t>
            </a:r>
          </a:p>
          <a:p>
            <a:pPr marL="171450" indent="-171450">
              <a:buFont typeface="Arial" panose="020B0604020202020204" pitchFamily="34" charset="0"/>
              <a:buChar char="•"/>
            </a:pPr>
            <a:r>
              <a:rPr lang="en-US" b="0" dirty="0">
                <a:latin typeface="Century Gothic" panose="020B0502020202020204" pitchFamily="34" charset="0"/>
              </a:rPr>
              <a:t>Understand that you can make them appear again anytime</a:t>
            </a:r>
          </a:p>
          <a:p>
            <a:pPr marL="171450" indent="-171450">
              <a:buFont typeface="Arial" panose="020B0604020202020204" pitchFamily="34" charset="0"/>
              <a:buChar char="•"/>
            </a:pPr>
            <a:r>
              <a:rPr lang="en-US" dirty="0">
                <a:latin typeface="Century Gothic" panose="020B0502020202020204" pitchFamily="34" charset="0"/>
              </a:rPr>
              <a:t>Make</a:t>
            </a:r>
            <a:r>
              <a:rPr lang="en-US" b="0" dirty="0">
                <a:latin typeface="Century Gothic" panose="020B0502020202020204" pitchFamily="34" charset="0"/>
              </a:rPr>
              <a:t> icons appear again when using a computer (move your cursor a bit)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Make</a:t>
            </a:r>
            <a:r>
              <a:rPr lang="en-US" b="0" dirty="0">
                <a:latin typeface="Century Gothic" panose="020B0502020202020204" pitchFamily="34" charset="0"/>
              </a:rPr>
              <a:t> icons appear again when using a cell phone (tap the screen)</a:t>
            </a:r>
          </a:p>
          <a:p>
            <a:pPr marL="171450" indent="-171450">
              <a:buFont typeface="Arial" panose="020B0604020202020204" pitchFamily="34" charset="0"/>
              <a:buChar char="•"/>
            </a:pPr>
            <a:endParaRPr lang="en-US" b="0" dirty="0">
              <a:latin typeface="Century Gothic" panose="020B0502020202020204" pitchFamily="34" charset="0"/>
            </a:endParaRPr>
          </a:p>
          <a:p>
            <a:endParaRPr lang="en-US"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Active Speaker View vs Gallery  View</a:t>
            </a:r>
          </a:p>
          <a:p>
            <a:endParaRPr lang="en-US" sz="1200" b="0" dirty="0">
              <a:latin typeface="Century Gothic" panose="020B0502020202020204" pitchFamily="34" charset="0"/>
            </a:endParaRPr>
          </a:p>
          <a:p>
            <a:pPr marL="171450" indent="-171450">
              <a:buFont typeface="Arial" panose="020B0604020202020204" pitchFamily="34" charset="0"/>
              <a:buChar char="•"/>
            </a:pPr>
            <a:r>
              <a:rPr lang="en-US" sz="1200" b="0" dirty="0">
                <a:latin typeface="Century Gothic" panose="020B0502020202020204" pitchFamily="34" charset="0"/>
              </a:rPr>
              <a:t>Recognize “Active Speaker View” </a:t>
            </a:r>
          </a:p>
          <a:p>
            <a:pPr marL="171450" indent="-171450">
              <a:buFont typeface="Arial" panose="020B0604020202020204" pitchFamily="34" charset="0"/>
              <a:buChar char="•"/>
            </a:pPr>
            <a:r>
              <a:rPr lang="en-US" sz="1200" b="0" dirty="0">
                <a:latin typeface="Century Gothic" panose="020B0502020202020204" pitchFamily="34" charset="0"/>
              </a:rPr>
              <a:t>Recognize “Gallery View”</a:t>
            </a:r>
          </a:p>
          <a:p>
            <a:pPr marL="171450" indent="-171450">
              <a:buFont typeface="Arial" panose="020B0604020202020204" pitchFamily="34" charset="0"/>
              <a:buChar char="•"/>
            </a:pPr>
            <a:r>
              <a:rPr lang="en-US" sz="1200" b="0" dirty="0">
                <a:latin typeface="Century Gothic" panose="020B0502020202020204" pitchFamily="34" charset="0"/>
              </a:rPr>
              <a:t>Recognize who is the speaker </a:t>
            </a:r>
          </a:p>
          <a:p>
            <a:pPr marL="171450" indent="-171450">
              <a:buFont typeface="Arial" panose="020B0604020202020204" pitchFamily="34" charset="0"/>
              <a:buChar char="•"/>
            </a:pPr>
            <a:r>
              <a:rPr lang="en-US" sz="1200" b="0" dirty="0">
                <a:latin typeface="Century Gothic" panose="020B0502020202020204" pitchFamily="34" charset="0"/>
              </a:rPr>
              <a:t>Recognize who are other participants </a:t>
            </a:r>
          </a:p>
          <a:p>
            <a:pPr marL="171450" indent="-171450">
              <a:buFont typeface="Arial" panose="020B0604020202020204" pitchFamily="34" charset="0"/>
              <a:buChar char="•"/>
              <a:defRPr/>
            </a:pPr>
            <a:r>
              <a:rPr lang="en-US" dirty="0">
                <a:latin typeface="Century Gothic" panose="020B0502020202020204" pitchFamily="34" charset="0"/>
              </a:rPr>
              <a:t>Change </a:t>
            </a:r>
            <a:r>
              <a:rPr lang="en-US" sz="1200" b="0" dirty="0">
                <a:latin typeface="Century Gothic" panose="020B0502020202020204" pitchFamily="34" charset="0"/>
              </a:rPr>
              <a:t>from</a:t>
            </a:r>
            <a:r>
              <a:rPr lang="en-US" dirty="0">
                <a:latin typeface="Century Gothic" panose="020B0502020202020204" pitchFamily="34" charset="0"/>
              </a:rPr>
              <a:t> </a:t>
            </a:r>
            <a:r>
              <a:rPr lang="en-US" sz="1200" b="0" dirty="0">
                <a:latin typeface="Century Gothic" panose="020B0502020202020204" pitchFamily="34" charset="0"/>
              </a:rPr>
              <a:t> “Active Speaker View”</a:t>
            </a:r>
            <a:r>
              <a:rPr lang="en-US" dirty="0">
                <a:latin typeface="Century Gothic" panose="020B0502020202020204" pitchFamily="34" charset="0"/>
              </a:rPr>
              <a:t> </a:t>
            </a:r>
            <a:r>
              <a:rPr lang="en-US" sz="1200" b="0" dirty="0">
                <a:latin typeface="Century Gothic" panose="020B0502020202020204" pitchFamily="34" charset="0"/>
              </a:rPr>
              <a:t> to “Gallery View” (Click on “View” icon, read pop-up window, etc. )</a:t>
            </a:r>
            <a:r>
              <a:rPr lang="en-US" dirty="0">
                <a:latin typeface="Century Gothic" panose="020B0502020202020204" pitchFamily="34" charset="0"/>
              </a:rPr>
              <a:t> </a:t>
            </a:r>
            <a:endParaRPr lang="en-US" sz="1200" b="0" dirty="0">
              <a:latin typeface="Century Gothic" panose="020B0502020202020204" pitchFamily="34" charset="0"/>
            </a:endParaRPr>
          </a:p>
          <a:p>
            <a:pPr marL="171450" indent="-171450">
              <a:buFont typeface="Arial" panose="020B0604020202020204" pitchFamily="34" charset="0"/>
              <a:buChar char="•"/>
              <a:defRPr/>
            </a:pPr>
            <a:r>
              <a:rPr lang="en-US" dirty="0">
                <a:latin typeface="Century Gothic" panose="020B0502020202020204" pitchFamily="34" charset="0"/>
              </a:rPr>
              <a:t>Change </a:t>
            </a:r>
            <a:r>
              <a:rPr lang="en-US" sz="1200" b="0" dirty="0">
                <a:latin typeface="Century Gothic" panose="020B0502020202020204" pitchFamily="34" charset="0"/>
              </a:rPr>
              <a:t>from “Gallery View” to</a:t>
            </a:r>
            <a:r>
              <a:rPr lang="en-US" dirty="0">
                <a:latin typeface="Century Gothic" panose="020B0502020202020204" pitchFamily="34" charset="0"/>
              </a:rPr>
              <a:t> </a:t>
            </a:r>
            <a:r>
              <a:rPr lang="en-US" sz="1200" b="0" dirty="0">
                <a:latin typeface="Century Gothic" panose="020B0502020202020204" pitchFamily="34" charset="0"/>
              </a:rPr>
              <a:t> “Active Speaker View”</a:t>
            </a:r>
            <a:r>
              <a:rPr lang="en-US" dirty="0">
                <a:latin typeface="Century Gothic" panose="020B0502020202020204" pitchFamily="34" charset="0"/>
              </a:rPr>
              <a:t> </a:t>
            </a:r>
            <a:endParaRPr lang="en-US" sz="1200" b="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Understand when you want to use “Gallery 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Understand when you want to use “Active Speaker 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Know you can change the view anytime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Century Gothic" panose="020B0502020202020204" pitchFamily="34" charset="0"/>
            </a:endParaRPr>
          </a:p>
          <a:p>
            <a:pPr marL="171450" indent="-171450">
              <a:buFont typeface="Arial" panose="020B0604020202020204" pitchFamily="34" charset="0"/>
              <a:buChar char="•"/>
            </a:pPr>
            <a:endParaRPr lang="en-US" sz="1200" b="0" dirty="0">
              <a:latin typeface="Century Gothic" panose="020B0502020202020204" pitchFamily="34" charset="0"/>
            </a:endParaRP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endParaRPr lang="en-CA" b="1" dirty="0"/>
          </a:p>
        </p:txBody>
      </p:sp>
      <p:sp>
        <p:nvSpPr>
          <p:cNvPr id="4" name="Slide Number Placeholder 3"/>
          <p:cNvSpPr>
            <a:spLocks noGrp="1"/>
          </p:cNvSpPr>
          <p:nvPr>
            <p:ph type="sldNum" sz="quarter" idx="5"/>
          </p:nvPr>
        </p:nvSpPr>
        <p:spPr/>
        <p:txBody>
          <a:bodyPr/>
          <a:lstStyle/>
          <a:p>
            <a:fld id="{84E55262-9676-444A-98B3-692BE02459E9}" type="slidenum">
              <a:rPr lang="en-US" smtClean="0"/>
              <a:t>3</a:t>
            </a:fld>
            <a:endParaRPr lang="en-US" dirty="0"/>
          </a:p>
        </p:txBody>
      </p:sp>
    </p:spTree>
    <p:extLst>
      <p:ext uri="{BB962C8B-B14F-4D97-AF65-F5344CB8AC3E}">
        <p14:creationId xmlns:p14="http://schemas.microsoft.com/office/powerpoint/2010/main" val="3232090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Bye and see you on X date at X time. </a:t>
            </a:r>
          </a:p>
          <a:p>
            <a:r>
              <a:rPr lang="en-US" i="1" dirty="0">
                <a:latin typeface="Century Gothic" panose="020B0502020202020204" pitchFamily="34" charset="0"/>
              </a:rPr>
              <a:t>Keep practicing!</a:t>
            </a:r>
          </a:p>
        </p:txBody>
      </p:sp>
      <p:sp>
        <p:nvSpPr>
          <p:cNvPr id="4" name="Slide Number Placeholder 3"/>
          <p:cNvSpPr>
            <a:spLocks noGrp="1"/>
          </p:cNvSpPr>
          <p:nvPr>
            <p:ph type="sldNum" sz="quarter" idx="5"/>
          </p:nvPr>
        </p:nvSpPr>
        <p:spPr/>
        <p:txBody>
          <a:bodyPr/>
          <a:lstStyle/>
          <a:p>
            <a:fld id="{84E55262-9676-444A-98B3-692BE02459E9}" type="slidenum">
              <a:rPr lang="en-US" smtClean="0"/>
              <a:t>30</a:t>
            </a:fld>
            <a:endParaRPr lang="en-US" dirty="0"/>
          </a:p>
        </p:txBody>
      </p:sp>
    </p:spTree>
    <p:extLst>
      <p:ext uri="{BB962C8B-B14F-4D97-AF65-F5344CB8AC3E}">
        <p14:creationId xmlns:p14="http://schemas.microsoft.com/office/powerpoint/2010/main" val="347278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none" dirty="0">
                <a:latin typeface="Century Gothic" panose="020B0502020202020204" pitchFamily="34" charset="0"/>
              </a:rPr>
              <a:t>Slide hidden from learner</a:t>
            </a:r>
            <a:endParaRPr lang="en-US" sz="1200" b="1"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This PowerPoint lesson contains everything the tutor needs: the lesson notes, suggested instructional language, the links to the video lesson(s), and also Practice for each part.  ​</a:t>
            </a:r>
          </a:p>
          <a:p>
            <a:pPr marL="0" lvl="0" indent="0" algn="l" rtl="0">
              <a:spcBef>
                <a:spcPts val="0"/>
              </a:spcBef>
              <a:spcAft>
                <a:spcPts val="0"/>
              </a:spcAft>
              <a:buNone/>
            </a:pP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IMPORTANT</a:t>
            </a:r>
            <a:br>
              <a:rPr lang="en-US" sz="1200" b="1" dirty="0">
                <a:latin typeface="Century Gothic" panose="020B0502020202020204" pitchFamily="34" charset="0"/>
              </a:rPr>
            </a:br>
            <a:r>
              <a:rPr lang="en-US" sz="1200" dirty="0">
                <a:latin typeface="Century Gothic" panose="020B0502020202020204" pitchFamily="34" charset="0"/>
              </a:rPr>
              <a:t>Read through the </a:t>
            </a:r>
            <a:r>
              <a:rPr lang="en-US" sz="1200" b="1" u="sng" dirty="0">
                <a:latin typeface="Century Gothic" panose="020B0502020202020204" pitchFamily="34" charset="0"/>
              </a:rPr>
              <a:t>entire lesson </a:t>
            </a:r>
            <a:r>
              <a:rPr lang="en-US" sz="1200" dirty="0">
                <a:latin typeface="Century Gothic" panose="020B0502020202020204" pitchFamily="34" charset="0"/>
              </a:rPr>
              <a:t>a few days before tutoring so you are clear about what to do and have time to get any questions answered and to do any preparation. </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The first 11 slides are hidden from the learner; they contain information and instructions for the tutor. </a:t>
            </a:r>
          </a:p>
          <a:p>
            <a:pPr marL="171450" lvl="0"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Green Slides 	= Lesson Objectives</a:t>
            </a:r>
          </a:p>
          <a:p>
            <a:pPr marL="171450" lvl="0"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Blue Slides		= The Start of each Part of the Lesson</a:t>
            </a:r>
          </a:p>
          <a:p>
            <a:pPr marL="171450" lvl="0"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Yellow Slides	= Practice Activities</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specific to each lesson </a:t>
            </a:r>
            <a:r>
              <a:rPr lang="en-US" sz="1200" dirty="0">
                <a:latin typeface="Century Gothic" panose="020B0502020202020204" pitchFamily="34" charset="0"/>
              </a:rPr>
              <a:t>are</a:t>
            </a:r>
            <a:r>
              <a:rPr lang="en-US" sz="1200" b="1" dirty="0">
                <a:latin typeface="Century Gothic" panose="020B0502020202020204" pitchFamily="34" charset="0"/>
              </a:rPr>
              <a:t> </a:t>
            </a:r>
            <a:r>
              <a:rPr lang="en-US" sz="1200" dirty="0">
                <a:latin typeface="Century Gothic" panose="020B0502020202020204" pitchFamily="34" charset="0"/>
              </a:rPr>
              <a:t>in the notes pages of each PowerPoint. ​</a:t>
            </a:r>
          </a:p>
          <a:p>
            <a:pPr marL="0" lvl="0" indent="0" algn="l" rtl="0">
              <a:spcBef>
                <a:spcPts val="0"/>
              </a:spcBef>
              <a:spcAft>
                <a:spcPts val="0"/>
              </a:spcAft>
              <a:buNone/>
            </a:pPr>
            <a:r>
              <a:rPr lang="en-US" sz="1200" dirty="0">
                <a:latin typeface="Century Gothic" panose="020B0502020202020204" pitchFamily="34" charset="0"/>
              </a:rPr>
              <a:t>Identical notes are also available as a separate PDF for tutors who prefer that format. ​See Option B below. </a:t>
            </a:r>
          </a:p>
          <a:p>
            <a:pPr marL="0" lvl="0" indent="0" algn="l" rtl="0">
              <a:spcBef>
                <a:spcPts val="0"/>
              </a:spcBef>
              <a:spcAft>
                <a:spcPts val="0"/>
              </a:spcAft>
              <a:buNone/>
            </a:pPr>
            <a:r>
              <a:rPr lang="en-US" sz="1200" dirty="0">
                <a:latin typeface="Century Gothic" panose="020B0502020202020204" pitchFamily="34" charset="0"/>
              </a:rPr>
              <a:t> </a:t>
            </a:r>
          </a:p>
          <a:p>
            <a:pPr marL="0" lvl="0" indent="0" algn="l" rtl="0">
              <a:spcBef>
                <a:spcPts val="0"/>
              </a:spcBef>
              <a:spcAft>
                <a:spcPts val="0"/>
              </a:spcAft>
              <a:buNone/>
            </a:pPr>
            <a:r>
              <a:rPr lang="en-US" sz="1200" dirty="0">
                <a:latin typeface="Century Gothic" panose="020B0502020202020204" pitchFamily="34" charset="0"/>
              </a:rPr>
              <a:t>You will </a:t>
            </a:r>
            <a:r>
              <a:rPr lang="en-US" sz="1200" b="1" dirty="0">
                <a:latin typeface="Century Gothic" panose="020B0502020202020204" pitchFamily="34" charset="0"/>
              </a:rPr>
              <a:t>NOT</a:t>
            </a:r>
            <a:r>
              <a:rPr lang="en-US" sz="1200" dirty="0">
                <a:latin typeface="Century Gothic" panose="020B0502020202020204" pitchFamily="34" charset="0"/>
              </a:rPr>
              <a:t> be able to copy and paste from this PowerPoint because it is “Read Only”. </a:t>
            </a:r>
          </a:p>
          <a:p>
            <a:pPr marL="0" lvl="0" indent="0" algn="l" rtl="0">
              <a:spcBef>
                <a:spcPts val="0"/>
              </a:spcBef>
              <a:spcAft>
                <a:spcPts val="0"/>
              </a:spcAft>
              <a:buNone/>
            </a:pPr>
            <a:r>
              <a:rPr lang="en-US" sz="1200" dirty="0">
                <a:latin typeface="Century Gothic" panose="020B0502020202020204" pitchFamily="34" charset="0"/>
              </a:rPr>
              <a:t>In the Practice for each Part of this lesson, you may be asked to copy some text from this lesson and paste it into a Word document to use with the learner. </a:t>
            </a:r>
          </a:p>
          <a:p>
            <a:pPr marL="0" lvl="0" indent="0" algn="l" rtl="0">
              <a:spcBef>
                <a:spcPts val="0"/>
              </a:spcBef>
              <a:spcAft>
                <a:spcPts val="0"/>
              </a:spcAft>
              <a:buNone/>
            </a:pPr>
            <a:r>
              <a:rPr lang="en-US" sz="1200" dirty="0">
                <a:latin typeface="Century Gothic" panose="020B0502020202020204" pitchFamily="34" charset="0"/>
              </a:rPr>
              <a:t>You will not be able to do that from this PowerPoint lesson. Instead, copy and paste the text from the PDF version of the (same) lesson. </a:t>
            </a:r>
          </a:p>
          <a:p>
            <a:pPr marL="0" lvl="0" indent="0" algn="l" rtl="0">
              <a:spcBef>
                <a:spcPts val="0"/>
              </a:spcBef>
              <a:spcAft>
                <a:spcPts val="0"/>
              </a:spcAft>
              <a:buNone/>
            </a:pPr>
            <a:endParaRPr lang="en-US" sz="1200" dirty="0">
              <a:latin typeface="Century Gothic" panose="020B0502020202020204" pitchFamily="34" charset="0"/>
            </a:endParaRPr>
          </a:p>
          <a:p>
            <a:r>
              <a:rPr lang="en-US" sz="1200" b="1" dirty="0">
                <a:latin typeface="Century Gothic" panose="020B0502020202020204" pitchFamily="34" charset="0"/>
              </a:rPr>
              <a:t>There are different options for using this PowerPoint lesson and /or the PDF version of this (same) lesson:  </a:t>
            </a:r>
            <a:endParaRPr lang="en-US" sz="1200" dirty="0">
              <a:latin typeface="Century Gothic" panose="020B0502020202020204" pitchFamily="34" charset="0"/>
            </a:endParaRPr>
          </a:p>
          <a:p>
            <a:pPr fontAlgn="base"/>
            <a:r>
              <a:rPr lang="en-US" sz="1200" b="1" u="sng" dirty="0">
                <a:latin typeface="Century Gothic" panose="020B0502020202020204" pitchFamily="34" charset="0"/>
              </a:rPr>
              <a:t>Lesson Format Options for the Tutor</a:t>
            </a:r>
            <a:endParaRPr lang="en-CA" sz="1200" b="1" u="sng"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A</a:t>
            </a: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Use a printed version of the notes for you as tutor (not for the learner) </a:t>
            </a:r>
          </a:p>
          <a:p>
            <a:pPr marL="0" lvl="0" indent="0" algn="l" rtl="0">
              <a:spcBef>
                <a:spcPts val="0"/>
              </a:spcBef>
              <a:spcAft>
                <a:spcPts val="0"/>
              </a:spcAft>
              <a:buNone/>
            </a:pPr>
            <a:r>
              <a:rPr lang="en-US" sz="1200" dirty="0">
                <a:latin typeface="Century Gothic" panose="020B0502020202020204" pitchFamily="34" charset="0"/>
              </a:rPr>
              <a:t>plus</a:t>
            </a:r>
          </a:p>
          <a:p>
            <a:pPr marL="0" lvl="0" indent="0" algn="l" rtl="0">
              <a:spcBef>
                <a:spcPts val="0"/>
              </a:spcBef>
              <a:spcAft>
                <a:spcPts val="0"/>
              </a:spcAft>
              <a:buNone/>
            </a:pPr>
            <a:r>
              <a:rPr lang="en-US" sz="1200" dirty="0">
                <a:latin typeface="Century Gothic" panose="020B0502020202020204" pitchFamily="34" charset="0"/>
              </a:rPr>
              <a:t>Use the PowerPoint slideshow for the learner. </a:t>
            </a:r>
          </a:p>
          <a:p>
            <a:pPr marL="0" lvl="0" indent="0" algn="l" rtl="0">
              <a:spcBef>
                <a:spcPts val="0"/>
              </a:spcBef>
              <a:spcAft>
                <a:spcPts val="0"/>
              </a:spcAft>
              <a:buNone/>
            </a:pPr>
            <a:r>
              <a:rPr lang="en-US" sz="1200" b="1" dirty="0">
                <a:latin typeface="Century Gothic" panose="020B0502020202020204" pitchFamily="34" charset="0"/>
              </a:rPr>
              <a:t>How: </a:t>
            </a:r>
            <a:endParaRPr lang="en-US"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Open the PowerPoint, download and save it. </a:t>
            </a: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Click “File” then "Print" ​ </a:t>
            </a: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Then under “Settings” choose " Notes Pages" .</a:t>
            </a: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Print</a:t>
            </a: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Now, you can use the printed version for tutoring. </a:t>
            </a:r>
          </a:p>
          <a:p>
            <a:pPr marL="457200" lvl="1" indent="0" algn="l" rtl="0">
              <a:spcBef>
                <a:spcPts val="0"/>
              </a:spcBef>
              <a:spcAft>
                <a:spcPts val="0"/>
              </a:spcAft>
              <a:buNone/>
            </a:pPr>
            <a:r>
              <a:rPr lang="en-US" sz="1200" dirty="0">
                <a:latin typeface="Century Gothic" panose="020B0502020202020204" pitchFamily="34" charset="0"/>
              </a:rPr>
              <a:t> </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B</a:t>
            </a:r>
            <a:endParaRPr lang="en-US" sz="1200" dirty="0">
              <a:latin typeface="Century Gothic" panose="020B0502020202020204" pitchFamily="34"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separate electronic PDF of the PowerPoint slides and notes for you as tutor (if you don’t have PowerPoint on your computer or if you prefer to use a PDF version) </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Plus</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PowerPoint slideshow for the learner, or the PDF-Slides Only version (if the learner’s computer doesn’t have PowerPoint).  ​</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You can have the PDF open to use for you as tutor beside the PowerPoint slideshow, or the PDF version of the slides (for the learner).  </a:t>
            </a:r>
            <a:endParaRPr lang="en-CA" sz="1200" dirty="0">
              <a:effectLst/>
              <a:latin typeface="Century Gothic" panose="020B0502020202020204" pitchFamily="34" charset="0"/>
              <a:ea typeface="Times New Roman" panose="02020603050405020304" pitchFamily="18"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 </a:t>
            </a:r>
          </a:p>
          <a:p>
            <a:pPr marL="0" lvl="0" indent="0" algn="l" rtl="0">
              <a:spcBef>
                <a:spcPts val="0"/>
              </a:spcBef>
              <a:spcAft>
                <a:spcPts val="0"/>
              </a:spcAft>
              <a:buNone/>
            </a:pPr>
            <a:r>
              <a:rPr lang="en-US" sz="1200" b="1" dirty="0">
                <a:latin typeface="Century Gothic" panose="020B0502020202020204" pitchFamily="34" charset="0"/>
              </a:rPr>
              <a:t>Option C</a:t>
            </a: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Use the PowerPoint slideshow in “Presenter View”. </a:t>
            </a:r>
          </a:p>
          <a:p>
            <a:pPr marL="0" lvl="0" indent="0" algn="l" rtl="0">
              <a:spcBef>
                <a:spcPts val="0"/>
              </a:spcBef>
              <a:spcAft>
                <a:spcPts val="0"/>
              </a:spcAft>
              <a:buNone/>
            </a:pPr>
            <a:r>
              <a:rPr lang="en-US" sz="1200" dirty="0">
                <a:latin typeface="Century Gothic" panose="020B0502020202020204" pitchFamily="34" charset="0"/>
              </a:rPr>
              <a:t>This lets you show the slideshow to the learner, and also lets you see the notes as well as the slideshow that the learner sees. </a:t>
            </a:r>
          </a:p>
          <a:p>
            <a:pPr marL="0" lvl="0" indent="0" algn="l" rtl="0">
              <a:spcBef>
                <a:spcPts val="0"/>
              </a:spcBef>
              <a:spcAft>
                <a:spcPts val="0"/>
              </a:spcAft>
              <a:buNone/>
            </a:pPr>
            <a:r>
              <a:rPr lang="en-US" sz="1200" dirty="0">
                <a:latin typeface="Century Gothic" panose="020B0502020202020204" pitchFamily="34" charset="0"/>
              </a:rPr>
              <a:t>This works for remote and in-person tutoring. </a:t>
            </a:r>
          </a:p>
          <a:p>
            <a:pPr marL="0" lvl="0" indent="0" algn="l" rtl="0">
              <a:spcBef>
                <a:spcPts val="0"/>
              </a:spcBef>
              <a:spcAft>
                <a:spcPts val="0"/>
              </a:spcAft>
              <a:buNone/>
            </a:pPr>
            <a:r>
              <a:rPr lang="en-US" sz="1200" dirty="0">
                <a:latin typeface="Century Gothic" panose="020B0502020202020204" pitchFamily="34" charset="0"/>
              </a:rPr>
              <a:t>However, for in person tutoring for small groups you need a separate monitor or projector to do this: one for you and one for the learners.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4</a:t>
            </a:fld>
            <a:endParaRPr lang="en-US" dirty="0"/>
          </a:p>
        </p:txBody>
      </p:sp>
    </p:spTree>
    <p:extLst>
      <p:ext uri="{BB962C8B-B14F-4D97-AF65-F5344CB8AC3E}">
        <p14:creationId xmlns:p14="http://schemas.microsoft.com/office/powerpoint/2010/main" val="235031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u="none" dirty="0">
                <a:latin typeface="Century Gothic" panose="020B0502020202020204" pitchFamily="34" charset="0"/>
              </a:rPr>
              <a:t>Slide hidden from learner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Part </a:t>
            </a:r>
            <a:r>
              <a:rPr lang="en-US" b="1" dirty="0">
                <a:latin typeface="Century Gothic" panose="020B0502020202020204" pitchFamily="34" charset="0"/>
              </a:rPr>
              <a:t>One: 7:45 mins</a:t>
            </a:r>
          </a:p>
          <a:p>
            <a:pPr marL="638440" lvl="1" indent="-181240">
              <a:buFont typeface="Arial" panose="020B0604020202020204" pitchFamily="34" charset="0"/>
              <a:buChar char="•"/>
            </a:pPr>
            <a:r>
              <a:rPr lang="en-US" b="0" dirty="0">
                <a:latin typeface="Century Gothic" panose="020B0502020202020204" pitchFamily="34" charset="0"/>
              </a:rPr>
              <a:t>Part A: Join a Zoom Meeting:  0:00-2.17 mins </a:t>
            </a:r>
            <a:r>
              <a:rPr lang="en-US" b="1" dirty="0">
                <a:latin typeface="Century Gothic" panose="020B0502020202020204" pitchFamily="34" charset="0"/>
              </a:rPr>
              <a:t>[2:17 mins</a:t>
            </a:r>
            <a:r>
              <a:rPr lang="en-US" b="0" dirty="0">
                <a:latin typeface="Century Gothic" panose="020B0502020202020204" pitchFamily="34" charset="0"/>
              </a:rPr>
              <a:t>]</a:t>
            </a:r>
          </a:p>
          <a:p>
            <a:pPr marL="638440" lvl="1" indent="-181240">
              <a:buFont typeface="Arial" panose="020B0604020202020204" pitchFamily="34" charset="0"/>
              <a:buChar char="•"/>
            </a:pPr>
            <a:r>
              <a:rPr lang="en-US" b="0" dirty="0">
                <a:latin typeface="Century Gothic" panose="020B0502020202020204" pitchFamily="34" charset="0"/>
              </a:rPr>
              <a:t>Part B: Change Your Name: 2.17-3:46 </a:t>
            </a:r>
            <a:r>
              <a:rPr lang="en-US" b="1" dirty="0">
                <a:latin typeface="Century Gothic" panose="020B0502020202020204" pitchFamily="34" charset="0"/>
              </a:rPr>
              <a:t>[1:29 mins]</a:t>
            </a:r>
          </a:p>
          <a:p>
            <a:endParaRPr lang="en-US" b="0" dirty="0">
              <a:latin typeface="Century Gothic" panose="020B0502020202020204" pitchFamily="34" charset="0"/>
            </a:endParaRPr>
          </a:p>
          <a:p>
            <a:endParaRPr lang="en-US" b="0"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5</a:t>
            </a:fld>
            <a:endParaRPr lang="en-US" dirty="0"/>
          </a:p>
        </p:txBody>
      </p:sp>
    </p:spTree>
    <p:extLst>
      <p:ext uri="{BB962C8B-B14F-4D97-AF65-F5344CB8AC3E}">
        <p14:creationId xmlns:p14="http://schemas.microsoft.com/office/powerpoint/2010/main" val="175506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u="none" dirty="0">
                <a:latin typeface="Century Gothic" panose="020B0502020202020204" pitchFamily="34" charset="0"/>
              </a:rPr>
              <a:t>Slide hidden from learner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CA"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Part Two</a:t>
            </a:r>
            <a:r>
              <a:rPr lang="en-US" b="1" dirty="0">
                <a:latin typeface="Century Gothic" panose="020B0502020202020204" pitchFamily="34" charset="0"/>
              </a:rPr>
              <a:t>: 7:45 mins</a:t>
            </a:r>
          </a:p>
          <a:p>
            <a:pPr marL="638440" lvl="1" indent="-181240">
              <a:buFont typeface="Arial" panose="020B0604020202020204" pitchFamily="34" charset="0"/>
              <a:buChar char="•"/>
            </a:pPr>
            <a:r>
              <a:rPr lang="en-US" b="0" dirty="0">
                <a:latin typeface="Century Gothic" panose="020B0502020202020204" pitchFamily="34" charset="0"/>
              </a:rPr>
              <a:t>Part Two-A: Icons No Icons:  3:47-5:25 mins </a:t>
            </a:r>
            <a:r>
              <a:rPr lang="en-US" b="1" dirty="0">
                <a:latin typeface="Century Gothic" panose="020B0502020202020204" pitchFamily="34" charset="0"/>
              </a:rPr>
              <a:t>[1:38 mins]</a:t>
            </a:r>
          </a:p>
          <a:p>
            <a:pPr marL="638440" lvl="1" indent="-181240">
              <a:buFont typeface="Arial" panose="020B0604020202020204" pitchFamily="34" charset="0"/>
              <a:buChar char="•"/>
            </a:pPr>
            <a:r>
              <a:rPr lang="en-US" b="0" dirty="0">
                <a:latin typeface="Century Gothic" panose="020B0502020202020204" pitchFamily="34" charset="0"/>
              </a:rPr>
              <a:t>Part Two-B: Active Speaker Views vs Gallery View: 5:25- 7:45/end </a:t>
            </a:r>
            <a:r>
              <a:rPr lang="en-US" b="1" dirty="0">
                <a:latin typeface="Century Gothic" panose="020B0502020202020204" pitchFamily="34" charset="0"/>
              </a:rPr>
              <a:t>[2 mins]</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6</a:t>
            </a:fld>
            <a:endParaRPr lang="en-US" dirty="0"/>
          </a:p>
        </p:txBody>
      </p:sp>
    </p:spTree>
    <p:extLst>
      <p:ext uri="{BB962C8B-B14F-4D97-AF65-F5344CB8AC3E}">
        <p14:creationId xmlns:p14="http://schemas.microsoft.com/office/powerpoint/2010/main" val="324189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dirty="0">
              <a:latin typeface="Century Gothic" panose="020B0502020202020204" pitchFamily="34" charset="0"/>
            </a:endParaRPr>
          </a:p>
          <a:p>
            <a:r>
              <a:rPr lang="en-US" dirty="0">
                <a:latin typeface="Century Gothic" panose="020B0502020202020204" pitchFamily="34" charset="0"/>
              </a:rPr>
              <a:t>According to the learner’s pace, do one part of the video lesson, check their understanding, and have the learner practice the skills. </a:t>
            </a:r>
          </a:p>
          <a:p>
            <a:r>
              <a:rPr lang="en-US" dirty="0">
                <a:latin typeface="Century Gothic" panose="020B0502020202020204" pitchFamily="34" charset="0"/>
              </a:rPr>
              <a:t>Then, let them show you they can do the skills (at least three times) before proceeding to the next part.</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Look for signs of learner fatigue. </a:t>
            </a:r>
          </a:p>
          <a:p>
            <a:pPr defTabSz="966612">
              <a:defRPr/>
            </a:pPr>
            <a:r>
              <a:rPr lang="en-US" dirty="0">
                <a:latin typeface="Century Gothic" panose="020B0502020202020204" pitchFamily="34" charset="0"/>
              </a:rPr>
              <a:t>Check in with learner after each part. </a:t>
            </a:r>
          </a:p>
          <a:p>
            <a:r>
              <a:rPr lang="en-US" dirty="0">
                <a:latin typeface="Century Gothic" panose="020B0502020202020204" pitchFamily="34" charset="0"/>
              </a:rPr>
              <a:t>Is the learner doing any of the following? : </a:t>
            </a:r>
          </a:p>
          <a:p>
            <a:pPr marL="181240" indent="-181240">
              <a:buFont typeface="Arial" panose="020B0604020202020204" pitchFamily="34" charset="0"/>
              <a:buChar char="•"/>
            </a:pPr>
            <a:r>
              <a:rPr lang="en-US" dirty="0">
                <a:latin typeface="Century Gothic" panose="020B0502020202020204" pitchFamily="34" charset="0"/>
              </a:rPr>
              <a:t>Expressing frustration </a:t>
            </a:r>
          </a:p>
          <a:p>
            <a:pPr marL="181240" indent="-181240">
              <a:buFont typeface="Arial" panose="020B0604020202020204" pitchFamily="34" charset="0"/>
              <a:buChar char="•"/>
            </a:pPr>
            <a:r>
              <a:rPr lang="en-US" dirty="0">
                <a:latin typeface="Century Gothic" panose="020B0502020202020204" pitchFamily="34" charset="0"/>
              </a:rPr>
              <a:t>Not asking questions, shutting down, not taking in what you are saying</a:t>
            </a:r>
          </a:p>
          <a:p>
            <a:pPr marL="181240" indent="-181240">
              <a:buFont typeface="Arial" panose="020B0604020202020204" pitchFamily="34" charset="0"/>
              <a:buChar char="•"/>
            </a:pPr>
            <a:r>
              <a:rPr lang="en-US" dirty="0">
                <a:latin typeface="Century Gothic" panose="020B0502020202020204" pitchFamily="34" charset="0"/>
              </a:rPr>
              <a:t>Seeming overwhelmed</a:t>
            </a:r>
          </a:p>
          <a:p>
            <a:pPr marL="181240" indent="-181240">
              <a:buFont typeface="Arial" panose="020B0604020202020204" pitchFamily="34" charset="0"/>
              <a:buChar char="•"/>
            </a:pPr>
            <a:r>
              <a:rPr lang="en-US" dirty="0">
                <a:latin typeface="Century Gothic" panose="020B0502020202020204" pitchFamily="34" charset="0"/>
              </a:rPr>
              <a:t>Saying, “Are we done yet?” etc. </a:t>
            </a:r>
          </a:p>
          <a:p>
            <a:pPr marL="181240" indent="-181240">
              <a:buFont typeface="Arial" panose="020B0604020202020204" pitchFamily="34" charset="0"/>
              <a:buChar char="•"/>
            </a:pPr>
            <a:r>
              <a:rPr lang="en-US" dirty="0">
                <a:latin typeface="Century Gothic" panose="020B0502020202020204" pitchFamily="34" charset="0"/>
              </a:rPr>
              <a:t>Lots of yawning etc.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These are clues that it is time to stop the session and resume another day.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7</a:t>
            </a:fld>
            <a:endParaRPr lang="en-US" dirty="0"/>
          </a:p>
        </p:txBody>
      </p:sp>
    </p:spTree>
    <p:extLst>
      <p:ext uri="{BB962C8B-B14F-4D97-AF65-F5344CB8AC3E}">
        <p14:creationId xmlns:p14="http://schemas.microsoft.com/office/powerpoint/2010/main" val="220898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dirty="0">
              <a:highlight>
                <a:srgbClr val="FFFF00"/>
              </a:highlight>
              <a:latin typeface="Century Gothic" panose="020B0502020202020204" pitchFamily="34" charset="0"/>
            </a:endParaRPr>
          </a:p>
          <a:p>
            <a:pPr defTabSz="966612">
              <a:defRPr/>
            </a:pPr>
            <a:r>
              <a:rPr lang="en-US" sz="1200" b="1" dirty="0">
                <a:latin typeface="Century Gothic" panose="020B0502020202020204" pitchFamily="34" charset="0"/>
              </a:rPr>
              <a:t>SET UP</a:t>
            </a:r>
          </a:p>
          <a:p>
            <a:pPr defTabSz="966612">
              <a:defRPr/>
            </a:pPr>
            <a:r>
              <a:rPr lang="en-US" sz="1200" dirty="0">
                <a:latin typeface="Century Gothic" panose="020B0502020202020204" pitchFamily="34" charset="0"/>
              </a:rPr>
              <a:t>Refer to </a:t>
            </a:r>
            <a:r>
              <a:rPr lang="en-US" sz="1200" u="sng" dirty="0">
                <a:latin typeface="Century Gothic" panose="020B0502020202020204" pitchFamily="34" charset="0"/>
              </a:rPr>
              <a:t>TUTOR CHECKLIST- Set up for In-Person Tutoring </a:t>
            </a:r>
          </a:p>
          <a:p>
            <a:pPr defTabSz="966612">
              <a:defRPr/>
            </a:pPr>
            <a:endParaRPr lang="en-US" sz="1200" b="0" u="sng" dirty="0">
              <a:latin typeface="Century Gothic" panose="020B0502020202020204" pitchFamily="34" charset="0"/>
            </a:endParaRPr>
          </a:p>
          <a:p>
            <a:pPr defTabSz="966612">
              <a:defRPr/>
            </a:pPr>
            <a:endParaRPr lang="en-US" sz="1200" b="0" u="sng" dirty="0">
              <a:latin typeface="Century Gothic" panose="020B0502020202020204" pitchFamily="34" charset="0"/>
            </a:endParaRPr>
          </a:p>
          <a:p>
            <a:pPr defTabSz="966612">
              <a:defRPr/>
            </a:pPr>
            <a:r>
              <a:rPr lang="en-US" sz="1200" b="1" u="none" dirty="0">
                <a:latin typeface="Century Gothic" panose="020B0502020202020204" pitchFamily="34" charset="0"/>
              </a:rPr>
              <a:t>PREPARATION</a:t>
            </a:r>
          </a:p>
          <a:p>
            <a:pPr defTabSz="966612">
              <a:defRPr/>
            </a:pPr>
            <a:r>
              <a:rPr lang="en-US" sz="1200" b="0" u="none" dirty="0">
                <a:latin typeface="Century Gothic" panose="020B0502020202020204" pitchFamily="34" charset="0"/>
              </a:rPr>
              <a:t>Preparation specific to the </a:t>
            </a:r>
            <a:r>
              <a:rPr lang="en-US" sz="1200" b="1" u="none" dirty="0">
                <a:latin typeface="Century Gothic" panose="020B0502020202020204" pitchFamily="34" charset="0"/>
              </a:rPr>
              <a:t>PRACTICE</a:t>
            </a:r>
            <a:r>
              <a:rPr lang="en-US" sz="1200" b="0" u="none" dirty="0">
                <a:latin typeface="Century Gothic" panose="020B0502020202020204" pitchFamily="34" charset="0"/>
              </a:rPr>
              <a:t> for each Part of this lesson is in the notes of each “PRACTICE” slide. </a:t>
            </a:r>
          </a:p>
          <a:p>
            <a:pPr defTabSz="966612">
              <a:defRPr/>
            </a:pPr>
            <a:endParaRPr lang="en-US" sz="1200" b="1" u="sng" dirty="0">
              <a:latin typeface="Century Gothic" panose="020B0502020202020204" pitchFamily="34" charset="0"/>
            </a:endParaRPr>
          </a:p>
          <a:p>
            <a:pPr defTabSz="966612">
              <a:defRPr/>
            </a:pPr>
            <a:endParaRPr lang="en-US" sz="1200" b="1" u="sng"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8</a:t>
            </a:fld>
            <a:endParaRPr lang="en-US" dirty="0"/>
          </a:p>
        </p:txBody>
      </p:sp>
    </p:spTree>
    <p:extLst>
      <p:ext uri="{BB962C8B-B14F-4D97-AF65-F5344CB8AC3E}">
        <p14:creationId xmlns:p14="http://schemas.microsoft.com/office/powerpoint/2010/main" val="376048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 </a:t>
            </a:r>
          </a:p>
          <a:p>
            <a:pPr defTabSz="966612">
              <a:defRPr/>
            </a:pPr>
            <a:r>
              <a:rPr lang="en-US" sz="1200" b="0" u="sng" dirty="0">
                <a:latin typeface="Century Gothic" panose="020B0502020202020204" pitchFamily="34" charset="0"/>
              </a:rPr>
              <a:t>TUTOR CHECKLIST- During In-Person Tutoring Sessions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ndParaRPr>
          </a:p>
          <a:p>
            <a:pPr defTabSz="966612">
              <a:defRPr/>
            </a:pPr>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9</a:t>
            </a:fld>
            <a:endParaRPr lang="en-US" dirty="0"/>
          </a:p>
        </p:txBody>
      </p:sp>
    </p:spTree>
    <p:extLst>
      <p:ext uri="{BB962C8B-B14F-4D97-AF65-F5344CB8AC3E}">
        <p14:creationId xmlns:p14="http://schemas.microsoft.com/office/powerpoint/2010/main" val="388668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4335-7512-8E4D-A34B-983AB1D3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A7AE3-BBF2-3340-92C2-2DE5E0C02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354D5-AC41-D640-9EB6-18773B7E4CF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CC7F920-760E-9C45-871D-DF1C24B31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F1861-BCDB-6941-9267-9ACABA9795BB}"/>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78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B26F-33B1-1F45-8A88-680C09FEA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79A4-D01C-FB46-82A3-CB28AE508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B45C5-6A3A-8341-AD31-8F3DE7CC2D2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2CF98A78-2F01-584A-AFFD-7C549D93A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B55BB-AFC9-8C44-B327-19DB559D1442}"/>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1992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3330D-34D1-4F49-9A29-2EBBEC6466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26C956-9044-4E48-A427-CF07691B3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4D212-956E-2146-A6C7-87B8CE6E0CB2}"/>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A856656-388C-2A4A-9E2E-48D68E47C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D97E4-FAFB-9346-A5F0-C1CC6524B0C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65121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7870" y="581613"/>
            <a:ext cx="1024130" cy="478537"/>
          </a:xfrm>
          <a:prstGeom prst="rect">
            <a:avLst/>
          </a:prstGeom>
        </p:spPr>
      </p:pic>
      <p:sp>
        <p:nvSpPr>
          <p:cNvPr id="11" name="Title 10">
            <a:extLst>
              <a:ext uri="{FF2B5EF4-FFF2-40B4-BE49-F238E27FC236}">
                <a16:creationId xmlns:a16="http://schemas.microsoft.com/office/drawing/2014/main" id="{9AF8F468-A464-3442-8CF2-A790F04FF7E9}"/>
              </a:ext>
            </a:extLst>
          </p:cNvPr>
          <p:cNvSpPr>
            <a:spLocks noGrp="1"/>
          </p:cNvSpPr>
          <p:nvPr>
            <p:ph type="title" hasCustomPrompt="1"/>
          </p:nvPr>
        </p:nvSpPr>
        <p:spPr>
          <a:xfrm>
            <a:off x="1200150" y="1196975"/>
            <a:ext cx="9796182" cy="719857"/>
          </a:xfrm>
          <a:prstGeom prst="rect">
            <a:avLst/>
          </a:prstGeom>
        </p:spPr>
        <p:txBody>
          <a:bodyPr/>
          <a:lstStyle>
            <a:lvl1pPr algn="ctr">
              <a:defRPr sz="5400" b="1">
                <a:solidFill>
                  <a:srgbClr val="B10937"/>
                </a:solidFill>
                <a:latin typeface="Melbourne" panose="02000000000000000000" pitchFamily="2" charset="0"/>
              </a:defRPr>
            </a:lvl1pPr>
          </a:lstStyle>
          <a:p>
            <a:r>
              <a:rPr lang="en-US"/>
              <a:t>CLICK TO EDIT TITLE</a:t>
            </a:r>
          </a:p>
        </p:txBody>
      </p:sp>
      <p:pic>
        <p:nvPicPr>
          <p:cNvPr id="3" name="Picture 2">
            <a:extLst>
              <a:ext uri="{FF2B5EF4-FFF2-40B4-BE49-F238E27FC236}">
                <a16:creationId xmlns:a16="http://schemas.microsoft.com/office/drawing/2014/main" id="{2F36A60D-06E4-314B-8502-5D16B1132EF2}"/>
              </a:ext>
            </a:extLst>
          </p:cNvPr>
          <p:cNvPicPr>
            <a:picLocks noChangeAspect="1"/>
          </p:cNvPicPr>
          <p:nvPr userDrawn="1"/>
        </p:nvPicPr>
        <p:blipFill>
          <a:blip r:embed="rId3"/>
          <a:stretch>
            <a:fillRect/>
          </a:stretch>
        </p:blipFill>
        <p:spPr>
          <a:xfrm>
            <a:off x="0" y="5851304"/>
            <a:ext cx="1286297" cy="567662"/>
          </a:xfrm>
          <a:prstGeom prst="rect">
            <a:avLst/>
          </a:prstGeom>
        </p:spPr>
      </p:pic>
    </p:spTree>
    <p:extLst>
      <p:ext uri="{BB962C8B-B14F-4D97-AF65-F5344CB8AC3E}">
        <p14:creationId xmlns:p14="http://schemas.microsoft.com/office/powerpoint/2010/main" val="218181131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579E-4826-7640-B544-AECEFE9AD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2C51A-2B31-5B4B-8D35-8B23A1154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EC836-D2AA-9649-9707-4A69E82EA246}"/>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3228166A-920C-C64A-8070-A22AA97BA5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8BF7F-6134-F047-B99D-63FFA04B4519}"/>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38791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FE4B-A3A9-5744-BD2E-B4289B26A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1318D-A864-AF4C-886E-F3CFBAF6D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23FBE-C2E5-8945-9189-D77E8F6E485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DB89DFEC-D0F2-054D-9AD0-4426BEB60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0C2DEE-91C1-5148-A565-C89085F05CA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981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F560-4DEB-C340-8712-677B50631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9242B-932A-7C47-90D5-189A34462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D10DC-A40F-984D-B2FF-3716183A5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060FD-C628-034F-B1CF-17A132018088}"/>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AEB781B0-73A1-3E40-80A6-F5F9062D6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683D9-DF13-4745-AB07-D6DCCD05A127}"/>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328616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E96F-F269-F546-9243-4494DE8FCC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9DAEC-F154-6341-A7FB-B852CF8E3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647A6-F65A-6246-9C48-3C8E0CCA8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6761B-ED6E-264B-8996-42877FAB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6C43F-8F1B-EC4A-B8D8-8BC2B8C40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48B70-054E-1446-83B3-3CD8B61D73C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8" name="Footer Placeholder 7">
            <a:extLst>
              <a:ext uri="{FF2B5EF4-FFF2-40B4-BE49-F238E27FC236}">
                <a16:creationId xmlns:a16="http://schemas.microsoft.com/office/drawing/2014/main" id="{7880EFDE-27AD-B247-865B-7A68FC95D3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CB08C3-16E9-5B48-8F7D-2CD7216AA2FF}"/>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428380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D280-287F-F546-99E6-5D7E370C4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52A34-B6E5-6145-A5E2-E6B58EC8E15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4" name="Footer Placeholder 3">
            <a:extLst>
              <a:ext uri="{FF2B5EF4-FFF2-40B4-BE49-F238E27FC236}">
                <a16:creationId xmlns:a16="http://schemas.microsoft.com/office/drawing/2014/main" id="{4D887C02-6659-174D-A0C8-9E4E5D7653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61D476-88CD-994D-8423-8EBF526E898E}"/>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8387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2D001-F5A4-304E-BCD0-C192C462CA15}"/>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3" name="Footer Placeholder 2">
            <a:extLst>
              <a:ext uri="{FF2B5EF4-FFF2-40B4-BE49-F238E27FC236}">
                <a16:creationId xmlns:a16="http://schemas.microsoft.com/office/drawing/2014/main" id="{8C7B35E0-8582-F245-8364-249256360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E63E6E-E21D-024D-9841-E32951C1216A}"/>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21505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4076-B848-7849-A9A8-37991C57A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621F-20F0-894D-89D8-156CA081A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CE20E-D3F7-1643-8B87-46F43737A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F75FE-6746-DF4D-8393-971B5E9789C9}"/>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F2E0326-DC1B-7D4B-B46E-6181C52FF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167635-01AB-6144-B9CB-B44EB874E76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3285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1799-35C2-1248-A604-4F74A95AF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6875B-B08B-3140-A4DD-2E4F5EA35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19D889-65DB-5245-A58A-573814E76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1CD58-8D50-864F-9E43-2E7C46667AE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7A54542-93CE-0E4C-852C-52148664B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1891D4-10C7-4041-B74B-BBFCD177DE2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05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42C47-BF3B-7246-97A6-70BBAD82D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B91ED-B141-4A41-8192-8CFEC2B7D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3E4E7-AD3B-6246-B598-F433B034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8711FE3D-2F12-7345-96A5-FECA2FDE2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C45F02D-7F1E-1841-965E-68BA65A00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01198-F913-194D-B15C-4916AD4D7F1E}" type="slidenum">
              <a:rPr lang="en-US" smtClean="0"/>
              <a:t>‹#›</a:t>
            </a:fld>
            <a:endParaRPr lang="en-US" dirty="0"/>
          </a:p>
        </p:txBody>
      </p:sp>
    </p:spTree>
    <p:extLst>
      <p:ext uri="{BB962C8B-B14F-4D97-AF65-F5344CB8AC3E}">
        <p14:creationId xmlns:p14="http://schemas.microsoft.com/office/powerpoint/2010/main" val="418748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youtu.be/jRJ4-p1j7c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hyperlink" Target="https://youtu.be/jRJ4-p1j7c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digital-literacy.issbc.org/for-teach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hyperlink" Target="https://youtu.be/jRJ4-p1j7cw"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hyperlink" Target="https://youtu.be/jRJ4-p1j7cw"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109651" y="1043882"/>
            <a:ext cx="2082348"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2322923" y="2271695"/>
            <a:ext cx="8286462" cy="830997"/>
          </a:xfrm>
          <a:prstGeom prst="rect">
            <a:avLst/>
          </a:prstGeom>
          <a:noFill/>
        </p:spPr>
        <p:txBody>
          <a:bodyPr wrap="square" lIns="0" tIns="0" rIns="0" bIns="0" rtlCol="0">
            <a:spAutoFit/>
          </a:bodyPr>
          <a:lstStyle/>
          <a:p>
            <a:pPr algn="ctr"/>
            <a:r>
              <a:rPr lang="en-US" sz="5400" b="1" dirty="0"/>
              <a:t>Zoom Skills 1</a:t>
            </a:r>
            <a:endParaRPr lang="en-US" sz="2400" b="1" dirty="0">
              <a:solidFill>
                <a:schemeClr val="tx1">
                  <a:lumMod val="75000"/>
                  <a:lumOff val="25000"/>
                </a:schemeClr>
              </a:solidFill>
            </a:endParaRPr>
          </a:p>
        </p:txBody>
      </p:sp>
      <p:sp>
        <p:nvSpPr>
          <p:cNvPr id="6" name="TextBox 5">
            <a:extLst>
              <a:ext uri="{FF2B5EF4-FFF2-40B4-BE49-F238E27FC236}">
                <a16:creationId xmlns:a16="http://schemas.microsoft.com/office/drawing/2014/main" id="{08B955D3-394A-4C75-989E-0EE3F9D8D7EF}"/>
              </a:ext>
            </a:extLst>
          </p:cNvPr>
          <p:cNvSpPr txBox="1"/>
          <p:nvPr/>
        </p:nvSpPr>
        <p:spPr>
          <a:xfrm>
            <a:off x="3352800" y="4475747"/>
            <a:ext cx="4154905" cy="369332"/>
          </a:xfrm>
          <a:prstGeom prst="rect">
            <a:avLst/>
          </a:prstGeom>
          <a:noFill/>
        </p:spPr>
        <p:txBody>
          <a:bodyPr wrap="square" lIns="91440" tIns="45720" rIns="91440" bIns="45720" rtlCol="0" anchor="t">
            <a:spAutoFit/>
          </a:bodyPr>
          <a:lstStyle/>
          <a:p>
            <a:endParaRPr lang="en-US" dirty="0">
              <a:highlight>
                <a:srgbClr val="FFFF00"/>
              </a:highlight>
              <a:cs typeface="Calibri"/>
            </a:endParaRPr>
          </a:p>
        </p:txBody>
      </p:sp>
      <p:sp>
        <p:nvSpPr>
          <p:cNvPr id="4" name="TextBox 3">
            <a:extLst>
              <a:ext uri="{FF2B5EF4-FFF2-40B4-BE49-F238E27FC236}">
                <a16:creationId xmlns:a16="http://schemas.microsoft.com/office/drawing/2014/main" id="{5D97CC0E-3B5F-4FEE-8E38-759ADCFAC239}"/>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A person in a wheelchair sitting at a desk looking at a computer screen&#10;showing four people's videos in a Zoom meeting">
            <a:extLst>
              <a:ext uri="{FF2B5EF4-FFF2-40B4-BE49-F238E27FC236}">
                <a16:creationId xmlns:a16="http://schemas.microsoft.com/office/drawing/2014/main" id="{603075A0-042A-4A99-B4EF-0F07243E41F0}"/>
              </a:ext>
            </a:extLst>
          </p:cNvPr>
          <p:cNvPicPr>
            <a:picLocks noChangeAspect="1"/>
          </p:cNvPicPr>
          <p:nvPr/>
        </p:nvPicPr>
        <p:blipFill>
          <a:blip r:embed="rId4"/>
          <a:stretch>
            <a:fillRect/>
          </a:stretch>
        </p:blipFill>
        <p:spPr>
          <a:xfrm>
            <a:off x="3685402" y="3205833"/>
            <a:ext cx="5015928" cy="2821459"/>
          </a:xfrm>
          <a:prstGeom prst="rect">
            <a:avLst/>
          </a:prstGeom>
        </p:spPr>
      </p:pic>
    </p:spTree>
    <p:extLst>
      <p:ext uri="{BB962C8B-B14F-4D97-AF65-F5344CB8AC3E}">
        <p14:creationId xmlns:p14="http://schemas.microsoft.com/office/powerpoint/2010/main" val="250732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lstStyle/>
          <a:p>
            <a:pPr algn="ctr"/>
            <a:r>
              <a:rPr lang="en-US" dirty="0"/>
              <a:t>Set Up and Preparation</a:t>
            </a:r>
          </a:p>
        </p:txBody>
      </p:sp>
      <p:sp>
        <p:nvSpPr>
          <p:cNvPr id="5" name="TextBox 4">
            <a:extLst>
              <a:ext uri="{FF2B5EF4-FFF2-40B4-BE49-F238E27FC236}">
                <a16:creationId xmlns:a16="http://schemas.microsoft.com/office/drawing/2014/main" id="{B25DDEAB-C13E-4175-AED1-45A54FB5DD29}"/>
              </a:ext>
            </a:extLst>
          </p:cNvPr>
          <p:cNvSpPr txBox="1"/>
          <p:nvPr/>
        </p:nvSpPr>
        <p:spPr>
          <a:xfrm>
            <a:off x="3485313" y="2530919"/>
            <a:ext cx="6695917"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Before Remote Tutoring</a:t>
            </a:r>
          </a:p>
        </p:txBody>
      </p:sp>
      <p:sp>
        <p:nvSpPr>
          <p:cNvPr id="6" name="TextBox 5">
            <a:extLst>
              <a:ext uri="{FF2B5EF4-FFF2-40B4-BE49-F238E27FC236}">
                <a16:creationId xmlns:a16="http://schemas.microsoft.com/office/drawing/2014/main" id="{27E3E386-405A-4494-AEC6-3A38F93A4FA2}"/>
              </a:ext>
            </a:extLst>
          </p:cNvPr>
          <p:cNvSpPr txBox="1"/>
          <p:nvPr/>
        </p:nvSpPr>
        <p:spPr>
          <a:xfrm>
            <a:off x="3780149" y="1897455"/>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Remote set up showing tutor setting up. ">
            <a:extLst>
              <a:ext uri="{FF2B5EF4-FFF2-40B4-BE49-F238E27FC236}">
                <a16:creationId xmlns:a16="http://schemas.microsoft.com/office/drawing/2014/main" id="{13C2ABFA-7D8A-419F-B4DF-36AB34F07F34}"/>
              </a:ext>
            </a:extLst>
          </p:cNvPr>
          <p:cNvPicPr>
            <a:picLocks noChangeAspect="1"/>
          </p:cNvPicPr>
          <p:nvPr/>
        </p:nvPicPr>
        <p:blipFill>
          <a:blip r:embed="rId4"/>
          <a:stretch>
            <a:fillRect/>
          </a:stretch>
        </p:blipFill>
        <p:spPr>
          <a:xfrm>
            <a:off x="3485313" y="3349049"/>
            <a:ext cx="5855065" cy="2893280"/>
          </a:xfrm>
          <a:prstGeom prst="rect">
            <a:avLst/>
          </a:prstGeom>
        </p:spPr>
      </p:pic>
    </p:spTree>
    <p:extLst>
      <p:ext uri="{BB962C8B-B14F-4D97-AF65-F5344CB8AC3E}">
        <p14:creationId xmlns:p14="http://schemas.microsoft.com/office/powerpoint/2010/main" val="3997684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1471"/>
            <a:ext cx="10515600" cy="1325563"/>
          </a:xfrm>
        </p:spPr>
        <p:txBody>
          <a:bodyPr>
            <a:normAutofit fontScale="90000"/>
          </a:bodyPr>
          <a:lstStyle/>
          <a:p>
            <a:pPr algn="ctr"/>
            <a:br>
              <a:rPr lang="en-US" dirty="0"/>
            </a:br>
            <a:r>
              <a:rPr lang="en-US" dirty="0"/>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3526258" y="2619137"/>
            <a:ext cx="6259188"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During Remote Tutoring</a:t>
            </a:r>
          </a:p>
        </p:txBody>
      </p:sp>
      <p:pic>
        <p:nvPicPr>
          <p:cNvPr id="7" name="Picture 6" descr="During a Zoom tutoring session. &#10;Learner's face showing and also a document shown using ShareScreen. ">
            <a:extLst>
              <a:ext uri="{FF2B5EF4-FFF2-40B4-BE49-F238E27FC236}">
                <a16:creationId xmlns:a16="http://schemas.microsoft.com/office/drawing/2014/main" id="{A7169F0F-C7EA-4E5D-844B-C997A5A9DA64}"/>
              </a:ext>
            </a:extLst>
          </p:cNvPr>
          <p:cNvPicPr>
            <a:picLocks noChangeAspect="1"/>
          </p:cNvPicPr>
          <p:nvPr/>
        </p:nvPicPr>
        <p:blipFill>
          <a:blip r:embed="rId4"/>
          <a:stretch>
            <a:fillRect/>
          </a:stretch>
        </p:blipFill>
        <p:spPr>
          <a:xfrm>
            <a:off x="4373005" y="3606405"/>
            <a:ext cx="3971827" cy="2482392"/>
          </a:xfrm>
          <a:prstGeom prst="rect">
            <a:avLst/>
          </a:prstGeom>
        </p:spPr>
      </p:pic>
      <p:sp>
        <p:nvSpPr>
          <p:cNvPr id="8" name="TextBox 7">
            <a:extLst>
              <a:ext uri="{FF2B5EF4-FFF2-40B4-BE49-F238E27FC236}">
                <a16:creationId xmlns:a16="http://schemas.microsoft.com/office/drawing/2014/main" id="{4382FE25-CB71-472C-9217-09592AEC6E2A}"/>
              </a:ext>
            </a:extLst>
          </p:cNvPr>
          <p:cNvSpPr txBox="1"/>
          <p:nvPr/>
        </p:nvSpPr>
        <p:spPr>
          <a:xfrm>
            <a:off x="3854823" y="1945698"/>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85449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2292997" y="1760654"/>
            <a:ext cx="8286462" cy="830997"/>
          </a:xfrm>
          <a:prstGeom prst="rect">
            <a:avLst/>
          </a:prstGeom>
          <a:noFill/>
        </p:spPr>
        <p:txBody>
          <a:bodyPr wrap="square" lIns="0" tIns="0" rIns="0" bIns="0" rtlCol="0">
            <a:spAutoFit/>
          </a:bodyPr>
          <a:lstStyle/>
          <a:p>
            <a:pPr algn="ctr"/>
            <a:r>
              <a:rPr lang="en-US" sz="5400" b="1" dirty="0"/>
              <a:t>Zoom Skills 1</a:t>
            </a:r>
            <a:endParaRPr lang="en-US" sz="2400" b="1" dirty="0">
              <a:solidFill>
                <a:schemeClr val="tx1">
                  <a:lumMod val="75000"/>
                  <a:lumOff val="25000"/>
                </a:schemeClr>
              </a:solidFill>
            </a:endParaRPr>
          </a:p>
        </p:txBody>
      </p:sp>
      <p:sp>
        <p:nvSpPr>
          <p:cNvPr id="6" name="TextBox 5">
            <a:extLst>
              <a:ext uri="{FF2B5EF4-FFF2-40B4-BE49-F238E27FC236}">
                <a16:creationId xmlns:a16="http://schemas.microsoft.com/office/drawing/2014/main" id="{08B955D3-394A-4C75-989E-0EE3F9D8D7EF}"/>
              </a:ext>
            </a:extLst>
          </p:cNvPr>
          <p:cNvSpPr txBox="1"/>
          <p:nvPr/>
        </p:nvSpPr>
        <p:spPr>
          <a:xfrm>
            <a:off x="3352800" y="4475747"/>
            <a:ext cx="4154905" cy="369332"/>
          </a:xfrm>
          <a:prstGeom prst="rect">
            <a:avLst/>
          </a:prstGeom>
          <a:noFill/>
        </p:spPr>
        <p:txBody>
          <a:bodyPr wrap="square" lIns="91440" tIns="45720" rIns="91440" bIns="45720" rtlCol="0" anchor="t">
            <a:spAutoFit/>
          </a:bodyPr>
          <a:lstStyle/>
          <a:p>
            <a:endParaRPr lang="en-US" dirty="0">
              <a:highlight>
                <a:srgbClr val="FFFF00"/>
              </a:highlight>
              <a:cs typeface="Calibri"/>
            </a:endParaRPr>
          </a:p>
        </p:txBody>
      </p:sp>
      <p:pic>
        <p:nvPicPr>
          <p:cNvPr id="8" name="Picture 7" descr="A person in a wheelchair sitting at a desk looking at a computer screen&#10;showing four people's videos in a Zoom meeting&#10;">
            <a:extLst>
              <a:ext uri="{FF2B5EF4-FFF2-40B4-BE49-F238E27FC236}">
                <a16:creationId xmlns:a16="http://schemas.microsoft.com/office/drawing/2014/main" id="{603075A0-042A-4A99-B4EF-0F07243E41F0}"/>
              </a:ext>
            </a:extLst>
          </p:cNvPr>
          <p:cNvPicPr>
            <a:picLocks noChangeAspect="1"/>
          </p:cNvPicPr>
          <p:nvPr/>
        </p:nvPicPr>
        <p:blipFill>
          <a:blip r:embed="rId4"/>
          <a:stretch>
            <a:fillRect/>
          </a:stretch>
        </p:blipFill>
        <p:spPr>
          <a:xfrm>
            <a:off x="3761690" y="3069754"/>
            <a:ext cx="4999087" cy="2811986"/>
          </a:xfrm>
          <a:prstGeom prst="rect">
            <a:avLst/>
          </a:prstGeom>
        </p:spPr>
      </p:pic>
    </p:spTree>
    <p:extLst>
      <p:ext uri="{BB962C8B-B14F-4D97-AF65-F5344CB8AC3E}">
        <p14:creationId xmlns:p14="http://schemas.microsoft.com/office/powerpoint/2010/main" val="1013453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6" name="Content Placeholder 2">
            <a:extLst>
              <a:ext uri="{FF2B5EF4-FFF2-40B4-BE49-F238E27FC236}">
                <a16:creationId xmlns:a16="http://schemas.microsoft.com/office/drawing/2014/main" id="{C6828209-00F9-442E-A4E5-412A64E85169}"/>
              </a:ext>
            </a:extLst>
          </p:cNvPr>
          <p:cNvSpPr txBox="1">
            <a:spLocks/>
          </p:cNvSpPr>
          <p:nvPr/>
        </p:nvSpPr>
        <p:spPr>
          <a:xfrm>
            <a:off x="3017585" y="2469746"/>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A. Join a Zoom Meeting</a:t>
            </a:r>
          </a:p>
          <a:p>
            <a:pPr marL="0" indent="0">
              <a:buNone/>
            </a:pPr>
            <a:r>
              <a:rPr lang="en-US" sz="4400" dirty="0"/>
              <a:t>B. Change Your Name</a:t>
            </a:r>
          </a:p>
          <a:p>
            <a:pPr marL="0" indent="0">
              <a:buNone/>
            </a:pPr>
            <a:endParaRPr lang="en-US" sz="3600" dirty="0"/>
          </a:p>
        </p:txBody>
      </p:sp>
      <p:sp>
        <p:nvSpPr>
          <p:cNvPr id="7" name="Title 1">
            <a:extLst>
              <a:ext uri="{FF2B5EF4-FFF2-40B4-BE49-F238E27FC236}">
                <a16:creationId xmlns:a16="http://schemas.microsoft.com/office/drawing/2014/main" id="{2E46B1F3-8683-401F-8AB3-7CD5BA84027B}"/>
              </a:ext>
            </a:extLst>
          </p:cNvPr>
          <p:cNvSpPr>
            <a:spLocks noGrp="1"/>
          </p:cNvSpPr>
          <p:nvPr>
            <p:ph type="title"/>
          </p:nvPr>
        </p:nvSpPr>
        <p:spPr>
          <a:xfrm>
            <a:off x="1676400" y="514224"/>
            <a:ext cx="10515600" cy="1325563"/>
          </a:xfrm>
        </p:spPr>
        <p:txBody>
          <a:bodyPr/>
          <a:lstStyle/>
          <a:p>
            <a:pPr algn="ctr"/>
            <a:r>
              <a:rPr lang="en-US" dirty="0"/>
              <a:t>Lesson Objectives-Part One </a:t>
            </a:r>
          </a:p>
        </p:txBody>
      </p:sp>
    </p:spTree>
    <p:extLst>
      <p:ext uri="{BB962C8B-B14F-4D97-AF65-F5344CB8AC3E}">
        <p14:creationId xmlns:p14="http://schemas.microsoft.com/office/powerpoint/2010/main" val="164103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The link to the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10149621" y="2373800"/>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lstStyle/>
          <a:p>
            <a:pPr algn="ctr"/>
            <a:r>
              <a:rPr lang="en-US" dirty="0"/>
              <a:t>Lesson-Part One A</a:t>
            </a:r>
          </a:p>
        </p:txBody>
      </p:sp>
      <p:sp>
        <p:nvSpPr>
          <p:cNvPr id="9" name="TextBox 8">
            <a:extLst>
              <a:ext uri="{FF2B5EF4-FFF2-40B4-BE49-F238E27FC236}">
                <a16:creationId xmlns:a16="http://schemas.microsoft.com/office/drawing/2014/main" id="{31C75EA3-502B-4429-A515-CD2D74E39029}"/>
              </a:ext>
            </a:extLst>
          </p:cNvPr>
          <p:cNvSpPr txBox="1"/>
          <p:nvPr/>
        </p:nvSpPr>
        <p:spPr>
          <a:xfrm>
            <a:off x="2285149" y="1711019"/>
            <a:ext cx="8169872" cy="1046440"/>
          </a:xfrm>
          <a:prstGeom prst="rect">
            <a:avLst/>
          </a:prstGeom>
          <a:noFill/>
        </p:spPr>
        <p:txBody>
          <a:bodyPr wrap="square" rtlCol="0">
            <a:spAutoFit/>
          </a:bodyPr>
          <a:lstStyle/>
          <a:p>
            <a:pPr algn="ctr"/>
            <a:r>
              <a:rPr lang="en-US" sz="4400" dirty="0"/>
              <a:t>Join a Zoom Meeting</a:t>
            </a:r>
          </a:p>
          <a:p>
            <a:endParaRPr lang="en-US" dirty="0"/>
          </a:p>
        </p:txBody>
      </p:sp>
      <p:pic>
        <p:nvPicPr>
          <p:cNvPr id="7" name="Picture 6" descr="A Zoom meeting with six participants' videos showing">
            <a:extLst>
              <a:ext uri="{FF2B5EF4-FFF2-40B4-BE49-F238E27FC236}">
                <a16:creationId xmlns:a16="http://schemas.microsoft.com/office/drawing/2014/main" id="{D72242C2-5C4A-42BE-A080-8BD2A61F2B79}"/>
              </a:ext>
            </a:extLst>
          </p:cNvPr>
          <p:cNvPicPr>
            <a:picLocks noChangeAspect="1"/>
          </p:cNvPicPr>
          <p:nvPr/>
        </p:nvPicPr>
        <p:blipFill>
          <a:blip r:embed="rId6"/>
          <a:stretch>
            <a:fillRect/>
          </a:stretch>
        </p:blipFill>
        <p:spPr>
          <a:xfrm>
            <a:off x="4221088" y="3054010"/>
            <a:ext cx="4297994" cy="2435380"/>
          </a:xfrm>
          <a:prstGeom prst="rect">
            <a:avLst/>
          </a:prstGeom>
        </p:spPr>
      </p:pic>
    </p:spTree>
    <p:extLst>
      <p:ext uri="{BB962C8B-B14F-4D97-AF65-F5344CB8AC3E}">
        <p14:creationId xmlns:p14="http://schemas.microsoft.com/office/powerpoint/2010/main" val="2849850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3784209" y="2184282"/>
            <a:ext cx="4768947" cy="2384475"/>
          </a:xfrm>
          <a:prstGeom prst="rect">
            <a:avLst/>
          </a:prstGeom>
        </p:spPr>
      </p:pic>
    </p:spTree>
    <p:extLst>
      <p:ext uri="{BB962C8B-B14F-4D97-AF65-F5344CB8AC3E}">
        <p14:creationId xmlns:p14="http://schemas.microsoft.com/office/powerpoint/2010/main" val="3526253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Practice-Part One A</a:t>
            </a:r>
          </a:p>
        </p:txBody>
      </p:sp>
      <p:sp>
        <p:nvSpPr>
          <p:cNvPr id="5" name="TextBox 4">
            <a:extLst>
              <a:ext uri="{FF2B5EF4-FFF2-40B4-BE49-F238E27FC236}">
                <a16:creationId xmlns:a16="http://schemas.microsoft.com/office/drawing/2014/main" id="{7D3BF3E8-1E0E-49AF-BFB2-4E535C752A9C}"/>
              </a:ext>
            </a:extLst>
          </p:cNvPr>
          <p:cNvSpPr txBox="1"/>
          <p:nvPr/>
        </p:nvSpPr>
        <p:spPr>
          <a:xfrm>
            <a:off x="3859480" y="1792739"/>
            <a:ext cx="8664055"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800" dirty="0"/>
              <a:t>Join a Zoom Meeting</a:t>
            </a:r>
          </a:p>
        </p:txBody>
      </p:sp>
      <p:pic>
        <p:nvPicPr>
          <p:cNvPr id="3" name="Picture 2" descr="A Zoom meeting with six participants' videos showing">
            <a:extLst>
              <a:ext uri="{FF2B5EF4-FFF2-40B4-BE49-F238E27FC236}">
                <a16:creationId xmlns:a16="http://schemas.microsoft.com/office/drawing/2014/main" id="{3AC4935F-A7DF-445A-8C21-519D8C574CC5}"/>
              </a:ext>
            </a:extLst>
          </p:cNvPr>
          <p:cNvPicPr>
            <a:picLocks noChangeAspect="1"/>
          </p:cNvPicPr>
          <p:nvPr/>
        </p:nvPicPr>
        <p:blipFill>
          <a:blip r:embed="rId4"/>
          <a:stretch>
            <a:fillRect/>
          </a:stretch>
        </p:blipFill>
        <p:spPr>
          <a:xfrm>
            <a:off x="4373788" y="3118302"/>
            <a:ext cx="4297994" cy="2435380"/>
          </a:xfrm>
          <a:prstGeom prst="rect">
            <a:avLst/>
          </a:prstGeom>
        </p:spPr>
      </p:pic>
    </p:spTree>
    <p:extLst>
      <p:ext uri="{BB962C8B-B14F-4D97-AF65-F5344CB8AC3E}">
        <p14:creationId xmlns:p14="http://schemas.microsoft.com/office/powerpoint/2010/main" val="3659443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The link to the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10149621" y="2309505"/>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lstStyle/>
          <a:p>
            <a:pPr algn="ctr"/>
            <a:r>
              <a:rPr lang="en-US" dirty="0"/>
              <a:t>Lesson-Part One B</a:t>
            </a:r>
          </a:p>
        </p:txBody>
      </p:sp>
      <p:sp>
        <p:nvSpPr>
          <p:cNvPr id="9" name="TextBox 8">
            <a:extLst>
              <a:ext uri="{FF2B5EF4-FFF2-40B4-BE49-F238E27FC236}">
                <a16:creationId xmlns:a16="http://schemas.microsoft.com/office/drawing/2014/main" id="{31C75EA3-502B-4429-A515-CD2D74E39029}"/>
              </a:ext>
            </a:extLst>
          </p:cNvPr>
          <p:cNvSpPr txBox="1"/>
          <p:nvPr/>
        </p:nvSpPr>
        <p:spPr>
          <a:xfrm>
            <a:off x="2285149" y="1711019"/>
            <a:ext cx="8169872" cy="1046440"/>
          </a:xfrm>
          <a:prstGeom prst="rect">
            <a:avLst/>
          </a:prstGeom>
          <a:noFill/>
        </p:spPr>
        <p:txBody>
          <a:bodyPr wrap="square" rtlCol="0">
            <a:spAutoFit/>
          </a:bodyPr>
          <a:lstStyle/>
          <a:p>
            <a:pPr algn="ctr"/>
            <a:r>
              <a:rPr lang="en-US" sz="4400" dirty="0"/>
              <a:t>Change Your Name</a:t>
            </a:r>
          </a:p>
          <a:p>
            <a:endParaRPr lang="en-US" dirty="0"/>
          </a:p>
        </p:txBody>
      </p:sp>
      <p:pic>
        <p:nvPicPr>
          <p:cNvPr id="7" name="Picture 6" descr="The rename pop-up box in Zoom.">
            <a:extLst>
              <a:ext uri="{FF2B5EF4-FFF2-40B4-BE49-F238E27FC236}">
                <a16:creationId xmlns:a16="http://schemas.microsoft.com/office/drawing/2014/main" id="{5989FF83-22AA-4D71-8733-DCFB47FC8510}"/>
              </a:ext>
            </a:extLst>
          </p:cNvPr>
          <p:cNvPicPr>
            <a:picLocks noChangeAspect="1"/>
          </p:cNvPicPr>
          <p:nvPr/>
        </p:nvPicPr>
        <p:blipFill>
          <a:blip r:embed="rId6"/>
          <a:stretch>
            <a:fillRect/>
          </a:stretch>
        </p:blipFill>
        <p:spPr>
          <a:xfrm>
            <a:off x="3802403" y="2850135"/>
            <a:ext cx="5380186" cy="2911092"/>
          </a:xfrm>
          <a:prstGeom prst="rect">
            <a:avLst/>
          </a:prstGeom>
        </p:spPr>
      </p:pic>
    </p:spTree>
    <p:extLst>
      <p:ext uri="{BB962C8B-B14F-4D97-AF65-F5344CB8AC3E}">
        <p14:creationId xmlns:p14="http://schemas.microsoft.com/office/powerpoint/2010/main" val="1733432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3784209" y="2184282"/>
            <a:ext cx="4768947" cy="2384475"/>
          </a:xfrm>
          <a:prstGeom prst="rect">
            <a:avLst/>
          </a:prstGeom>
        </p:spPr>
      </p:pic>
    </p:spTree>
    <p:extLst>
      <p:ext uri="{BB962C8B-B14F-4D97-AF65-F5344CB8AC3E}">
        <p14:creationId xmlns:p14="http://schemas.microsoft.com/office/powerpoint/2010/main" val="388278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Practice-Part One B</a:t>
            </a:r>
          </a:p>
        </p:txBody>
      </p:sp>
      <p:sp>
        <p:nvSpPr>
          <p:cNvPr id="5" name="TextBox 4">
            <a:extLst>
              <a:ext uri="{FF2B5EF4-FFF2-40B4-BE49-F238E27FC236}">
                <a16:creationId xmlns:a16="http://schemas.microsoft.com/office/drawing/2014/main" id="{7D3BF3E8-1E0E-49AF-BFB2-4E535C752A9C}"/>
              </a:ext>
            </a:extLst>
          </p:cNvPr>
          <p:cNvSpPr txBox="1"/>
          <p:nvPr/>
        </p:nvSpPr>
        <p:spPr>
          <a:xfrm>
            <a:off x="4092071" y="1728446"/>
            <a:ext cx="5120808"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800" dirty="0"/>
              <a:t>Change Your Name</a:t>
            </a:r>
          </a:p>
        </p:txBody>
      </p:sp>
      <p:pic>
        <p:nvPicPr>
          <p:cNvPr id="6" name="Picture 5" descr="The Rename pop-up box in Zoom.">
            <a:extLst>
              <a:ext uri="{FF2B5EF4-FFF2-40B4-BE49-F238E27FC236}">
                <a16:creationId xmlns:a16="http://schemas.microsoft.com/office/drawing/2014/main" id="{C8828E76-34EF-4646-BE25-1DF081ABFCA4}"/>
              </a:ext>
            </a:extLst>
          </p:cNvPr>
          <p:cNvPicPr>
            <a:picLocks noChangeAspect="1"/>
          </p:cNvPicPr>
          <p:nvPr/>
        </p:nvPicPr>
        <p:blipFill>
          <a:blip r:embed="rId4"/>
          <a:stretch>
            <a:fillRect/>
          </a:stretch>
        </p:blipFill>
        <p:spPr>
          <a:xfrm>
            <a:off x="3832692" y="2843012"/>
            <a:ext cx="5380186" cy="2911092"/>
          </a:xfrm>
          <a:prstGeom prst="rect">
            <a:avLst/>
          </a:prstGeom>
        </p:spPr>
      </p:pic>
    </p:spTree>
    <p:extLst>
      <p:ext uri="{BB962C8B-B14F-4D97-AF65-F5344CB8AC3E}">
        <p14:creationId xmlns:p14="http://schemas.microsoft.com/office/powerpoint/2010/main" val="4153735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52350" y="416351"/>
            <a:ext cx="10515600" cy="1325563"/>
          </a:xfrm>
        </p:spPr>
        <p:txBody>
          <a:bodyPr/>
          <a:lstStyle/>
          <a:p>
            <a:pPr algn="ctr"/>
            <a:r>
              <a:rPr lang="en-US" dirty="0"/>
              <a:t>Pre-Requisite Skills</a:t>
            </a:r>
          </a:p>
        </p:txBody>
      </p:sp>
      <p:sp>
        <p:nvSpPr>
          <p:cNvPr id="3" name="TextBox 2">
            <a:extLst>
              <a:ext uri="{FF2B5EF4-FFF2-40B4-BE49-F238E27FC236}">
                <a16:creationId xmlns:a16="http://schemas.microsoft.com/office/drawing/2014/main" id="{10FFDB03-18CC-4F32-BFD8-EE700816A934}"/>
              </a:ext>
            </a:extLst>
          </p:cNvPr>
          <p:cNvSpPr txBox="1"/>
          <p:nvPr/>
        </p:nvSpPr>
        <p:spPr>
          <a:xfrm>
            <a:off x="1452350" y="2163555"/>
            <a:ext cx="10374976" cy="3785652"/>
          </a:xfrm>
          <a:prstGeom prst="rect">
            <a:avLst/>
          </a:prstGeom>
          <a:noFill/>
        </p:spPr>
        <p:txBody>
          <a:bodyPr wrap="square" lIns="91440" tIns="45720" rIns="91440" bIns="45720" rtlCol="0" anchor="t">
            <a:spAutoFit/>
          </a:bodyPr>
          <a:lstStyle/>
          <a:p>
            <a:pPr marL="457200" indent="-457200" algn="l">
              <a:buFont typeface="Arial" panose="020B0604020202020204" pitchFamily="34" charset="0"/>
              <a:buChar char="•"/>
            </a:pPr>
            <a:r>
              <a:rPr lang="en-US" sz="2000" b="1" i="0" u="none" strike="noStrike" baseline="0" dirty="0"/>
              <a:t>Mouse/trackpad skills</a:t>
            </a:r>
            <a:r>
              <a:rPr lang="en-US" sz="2000" b="0" i="0" u="none" strike="noStrike" baseline="0" dirty="0"/>
              <a:t>: hold mouse/use trackpad; left click, right click, different shapes of the cursor; scroll</a:t>
            </a:r>
          </a:p>
          <a:p>
            <a:pPr marL="457200" indent="-457200" algn="l">
              <a:buFont typeface="Arial" panose="020B0604020202020204" pitchFamily="34" charset="0"/>
              <a:buChar char="•"/>
            </a:pPr>
            <a:r>
              <a:rPr lang="en-US" sz="2000" b="1" i="0" u="none" strike="noStrike" baseline="0" dirty="0"/>
              <a:t>Navigation:</a:t>
            </a:r>
            <a:r>
              <a:rPr lang="en-US" sz="2000" b="0" i="0" u="none" strike="noStrike" baseline="0" dirty="0"/>
              <a:t> move the mouse/ use the trackpad to position the cursor in the correct location</a:t>
            </a:r>
            <a:endParaRPr lang="en-US" sz="2000" b="0" i="0" u="none" strike="noStrike" baseline="0" dirty="0">
              <a:highlight>
                <a:srgbClr val="FFFF00"/>
              </a:highlight>
              <a:cs typeface="Calibri"/>
            </a:endParaRPr>
          </a:p>
          <a:p>
            <a:pPr marL="457200" indent="-457200" algn="l">
              <a:buFont typeface="Arial" panose="020B0604020202020204" pitchFamily="34" charset="0"/>
              <a:buChar char="•"/>
            </a:pPr>
            <a:r>
              <a:rPr lang="en-US" sz="2000" b="1" i="0" u="none" strike="noStrike" baseline="0" dirty="0"/>
              <a:t>Keyboarding</a:t>
            </a:r>
            <a:r>
              <a:rPr lang="en-US" sz="2000" b="0" i="0" u="none" strike="noStrike" baseline="0" dirty="0"/>
              <a:t>: type words, numbers, common symbols; use Shift and Enter keys; one finger typing is ok</a:t>
            </a:r>
          </a:p>
          <a:p>
            <a:pPr marL="457200" indent="-457200">
              <a:buFont typeface="Arial" panose="020B0604020202020204" pitchFamily="34" charset="0"/>
              <a:buChar char="•"/>
            </a:pPr>
            <a:r>
              <a:rPr lang="en-US" sz="2000" b="1" i="0" u="none" strike="noStrike" dirty="0">
                <a:solidFill>
                  <a:srgbClr val="000000"/>
                </a:solidFill>
                <a:effectLst/>
                <a:latin typeface="Calibri"/>
                <a:cs typeface="Calibri"/>
              </a:rPr>
              <a:t>Email Skills: </a:t>
            </a:r>
            <a:r>
              <a:rPr lang="en-US" sz="2000" b="0" i="0" u="none" strike="noStrike" dirty="0">
                <a:solidFill>
                  <a:srgbClr val="000000"/>
                </a:solidFill>
                <a:effectLst/>
                <a:latin typeface="Calibri"/>
                <a:cs typeface="Calibri"/>
              </a:rPr>
              <a:t>Open email app; use inbox; open and read a simple email; </a:t>
            </a:r>
            <a:r>
              <a:rPr lang="en-US" sz="2000" dirty="0">
                <a:solidFill>
                  <a:srgbClr val="000000"/>
                </a:solidFill>
                <a:latin typeface="Calibri"/>
                <a:cs typeface="Calibri"/>
              </a:rPr>
              <a:t>recognize</a:t>
            </a:r>
            <a:r>
              <a:rPr lang="en-US" sz="2000" b="0" i="0" u="none" strike="noStrike" dirty="0">
                <a:solidFill>
                  <a:srgbClr val="000000"/>
                </a:solidFill>
                <a:effectLst/>
                <a:latin typeface="Calibri"/>
                <a:cs typeface="Calibri"/>
              </a:rPr>
              <a:t> &amp; use common icons</a:t>
            </a:r>
            <a:endParaRPr lang="en-US" sz="2000" b="0" i="0" u="none" strike="noStrike" baseline="0" dirty="0">
              <a:latin typeface="Calibri"/>
              <a:cs typeface="Calibri"/>
            </a:endParaRPr>
          </a:p>
          <a:p>
            <a:pPr marL="457200" indent="-457200" algn="l">
              <a:buFont typeface="Arial" panose="020B0604020202020204" pitchFamily="34" charset="0"/>
              <a:buChar char="•"/>
            </a:pPr>
            <a:endParaRPr lang="en-US" sz="2000" b="0" i="0" u="none" strike="noStrike" baseline="0" dirty="0"/>
          </a:p>
          <a:p>
            <a:pPr lvl="0">
              <a:defRPr/>
            </a:pPr>
            <a:r>
              <a:rPr lang="en-US" sz="2000" dirty="0"/>
              <a:t>LINK to the DLCR:</a:t>
            </a:r>
          </a:p>
          <a:p>
            <a:pPr lvl="0">
              <a:defRPr/>
            </a:pPr>
            <a:r>
              <a:rPr lang="en-US" sz="2000" dirty="0">
                <a:hlinkClick r:id="rId4"/>
              </a:rPr>
              <a:t>https://digital-literacy.issbc.org/for-teachers</a:t>
            </a:r>
            <a:r>
              <a:rPr lang="en-US" sz="2000" dirty="0"/>
              <a:t>/</a:t>
            </a:r>
          </a:p>
          <a:p>
            <a:pPr lvl="0">
              <a:defRPr/>
            </a:pPr>
            <a:endParaRPr lang="en-US" sz="2000" dirty="0"/>
          </a:p>
          <a:p>
            <a:r>
              <a:rPr lang="en-CA" sz="2000" dirty="0"/>
              <a:t>Password: Diglit4T</a:t>
            </a:r>
            <a:endParaRPr lang="en-CA" sz="3200" dirty="0"/>
          </a:p>
        </p:txBody>
      </p:sp>
      <p:sp>
        <p:nvSpPr>
          <p:cNvPr id="5" name="TextBox 4">
            <a:extLst>
              <a:ext uri="{FF2B5EF4-FFF2-40B4-BE49-F238E27FC236}">
                <a16:creationId xmlns:a16="http://schemas.microsoft.com/office/drawing/2014/main" id="{16AD256C-9ACB-43F2-BB1F-05E5E6212118}"/>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90673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lstStyle/>
          <a:p>
            <a:pPr algn="ctr"/>
            <a:r>
              <a:rPr lang="en-US" dirty="0"/>
              <a:t>Lesson Objectives-Part Two</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3653921" y="2305424"/>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Basic Zoom Functions </a:t>
            </a:r>
          </a:p>
          <a:p>
            <a:pPr marL="742950" indent="-742950">
              <a:buFont typeface="+mj-lt"/>
              <a:buAutoNum type="alphaUcPeriod"/>
            </a:pPr>
            <a:r>
              <a:rPr lang="en-US" sz="3600" dirty="0"/>
              <a:t>Icons No Icons</a:t>
            </a:r>
          </a:p>
          <a:p>
            <a:pPr marL="742950" indent="-742950">
              <a:buFont typeface="+mj-lt"/>
              <a:buAutoNum type="alphaUcPeriod"/>
            </a:pPr>
            <a:r>
              <a:rPr lang="en-US" sz="3600" dirty="0"/>
              <a:t>Active Speaker View vs Gallery  View</a:t>
            </a:r>
          </a:p>
        </p:txBody>
      </p:sp>
    </p:spTree>
    <p:extLst>
      <p:ext uri="{BB962C8B-B14F-4D97-AF65-F5344CB8AC3E}">
        <p14:creationId xmlns:p14="http://schemas.microsoft.com/office/powerpoint/2010/main" val="2049439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 Part Two A</a:t>
            </a:r>
          </a:p>
        </p:txBody>
      </p:sp>
      <p:pic>
        <p:nvPicPr>
          <p:cNvPr id="3" name="Picture 2" descr="The 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9580646" y="1792739"/>
            <a:ext cx="1491752" cy="1491752"/>
          </a:xfrm>
          <a:prstGeom prst="rect">
            <a:avLst/>
          </a:prstGeom>
        </p:spPr>
      </p:pic>
      <p:sp>
        <p:nvSpPr>
          <p:cNvPr id="9" name="TextBox 8">
            <a:extLst>
              <a:ext uri="{FF2B5EF4-FFF2-40B4-BE49-F238E27FC236}">
                <a16:creationId xmlns:a16="http://schemas.microsoft.com/office/drawing/2014/main" id="{A5AE18C9-E317-4ABE-912E-9A9BFB5E0DD0}"/>
              </a:ext>
            </a:extLst>
          </p:cNvPr>
          <p:cNvSpPr txBox="1"/>
          <p:nvPr/>
        </p:nvSpPr>
        <p:spPr>
          <a:xfrm>
            <a:off x="4729909" y="1589776"/>
            <a:ext cx="3585752"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Icons No Icons</a:t>
            </a:r>
          </a:p>
        </p:txBody>
      </p:sp>
      <p:pic>
        <p:nvPicPr>
          <p:cNvPr id="11" name="Picture 10" descr="Zoom icons">
            <a:extLst>
              <a:ext uri="{FF2B5EF4-FFF2-40B4-BE49-F238E27FC236}">
                <a16:creationId xmlns:a16="http://schemas.microsoft.com/office/drawing/2014/main" id="{08934754-CB19-435F-A700-5E28F7C3F5A0}"/>
              </a:ext>
            </a:extLst>
          </p:cNvPr>
          <p:cNvPicPr>
            <a:picLocks noChangeAspect="1"/>
          </p:cNvPicPr>
          <p:nvPr/>
        </p:nvPicPr>
        <p:blipFill>
          <a:blip r:embed="rId6"/>
          <a:stretch>
            <a:fillRect/>
          </a:stretch>
        </p:blipFill>
        <p:spPr>
          <a:xfrm>
            <a:off x="413558" y="3842973"/>
            <a:ext cx="11364884" cy="1069784"/>
          </a:xfrm>
          <a:prstGeom prst="rect">
            <a:avLst/>
          </a:prstGeom>
        </p:spPr>
      </p:pic>
    </p:spTree>
    <p:extLst>
      <p:ext uri="{BB962C8B-B14F-4D97-AF65-F5344CB8AC3E}">
        <p14:creationId xmlns:p14="http://schemas.microsoft.com/office/powerpoint/2010/main" val="4240637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s up and thumbs down">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3467212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 Part Two A </a:t>
            </a:r>
          </a:p>
        </p:txBody>
      </p:sp>
      <p:sp>
        <p:nvSpPr>
          <p:cNvPr id="5" name="TextBox 4">
            <a:extLst>
              <a:ext uri="{FF2B5EF4-FFF2-40B4-BE49-F238E27FC236}">
                <a16:creationId xmlns:a16="http://schemas.microsoft.com/office/drawing/2014/main" id="{7D3BF3E8-1E0E-49AF-BFB2-4E535C752A9C}"/>
              </a:ext>
            </a:extLst>
          </p:cNvPr>
          <p:cNvSpPr txBox="1"/>
          <p:nvPr/>
        </p:nvSpPr>
        <p:spPr>
          <a:xfrm>
            <a:off x="4711195" y="1728446"/>
            <a:ext cx="3623180" cy="769441"/>
          </a:xfrm>
          <a:prstGeom prst="rect">
            <a:avLst/>
          </a:prstGeom>
          <a:noFill/>
        </p:spPr>
        <p:txBody>
          <a:bodyPr wrap="square">
            <a:spAutoFit/>
          </a:bodyPr>
          <a:lstStyle/>
          <a:p>
            <a:r>
              <a:rPr lang="en-US" sz="4400" dirty="0"/>
              <a:t>Icons No Icons</a:t>
            </a:r>
          </a:p>
        </p:txBody>
      </p:sp>
      <p:pic>
        <p:nvPicPr>
          <p:cNvPr id="7" name="Picture 6" descr="Zoom icons">
            <a:extLst>
              <a:ext uri="{FF2B5EF4-FFF2-40B4-BE49-F238E27FC236}">
                <a16:creationId xmlns:a16="http://schemas.microsoft.com/office/drawing/2014/main" id="{5B1FE62F-1E45-43CD-AB07-571B17544B29}"/>
              </a:ext>
            </a:extLst>
          </p:cNvPr>
          <p:cNvPicPr>
            <a:picLocks noChangeAspect="1"/>
          </p:cNvPicPr>
          <p:nvPr/>
        </p:nvPicPr>
        <p:blipFill>
          <a:blip r:embed="rId4"/>
          <a:stretch>
            <a:fillRect/>
          </a:stretch>
        </p:blipFill>
        <p:spPr>
          <a:xfrm>
            <a:off x="415701" y="3290330"/>
            <a:ext cx="11364884" cy="1069784"/>
          </a:xfrm>
          <a:prstGeom prst="rect">
            <a:avLst/>
          </a:prstGeom>
        </p:spPr>
      </p:pic>
    </p:spTree>
    <p:extLst>
      <p:ext uri="{BB962C8B-B14F-4D97-AF65-F5344CB8AC3E}">
        <p14:creationId xmlns:p14="http://schemas.microsoft.com/office/powerpoint/2010/main" val="2534697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 Part Two B</a:t>
            </a:r>
          </a:p>
        </p:txBody>
      </p:sp>
      <p:pic>
        <p:nvPicPr>
          <p:cNvPr id="3" name="Picture 2" descr="The 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288833" y="2683124"/>
            <a:ext cx="1491752" cy="1491752"/>
          </a:xfrm>
          <a:prstGeom prst="rect">
            <a:avLst/>
          </a:prstGeom>
        </p:spPr>
      </p:pic>
      <p:pic>
        <p:nvPicPr>
          <p:cNvPr id="6" name="Picture 5" descr="Active Speaker View in Zoom showing the speaker and participants videos">
            <a:extLst>
              <a:ext uri="{FF2B5EF4-FFF2-40B4-BE49-F238E27FC236}">
                <a16:creationId xmlns:a16="http://schemas.microsoft.com/office/drawing/2014/main" id="{7BAD434D-8D1A-437B-9D05-D2598E753459}"/>
              </a:ext>
            </a:extLst>
          </p:cNvPr>
          <p:cNvPicPr>
            <a:picLocks noChangeAspect="1"/>
          </p:cNvPicPr>
          <p:nvPr/>
        </p:nvPicPr>
        <p:blipFill rotWithShape="1">
          <a:blip r:embed="rId6"/>
          <a:srcRect t="3378"/>
          <a:stretch/>
        </p:blipFill>
        <p:spPr>
          <a:xfrm>
            <a:off x="3267266" y="2720373"/>
            <a:ext cx="6511037" cy="3436725"/>
          </a:xfrm>
          <a:prstGeom prst="rect">
            <a:avLst/>
          </a:prstGeom>
        </p:spPr>
      </p:pic>
      <p:sp>
        <p:nvSpPr>
          <p:cNvPr id="11" name="TextBox 10">
            <a:extLst>
              <a:ext uri="{FF2B5EF4-FFF2-40B4-BE49-F238E27FC236}">
                <a16:creationId xmlns:a16="http://schemas.microsoft.com/office/drawing/2014/main" id="{9BA8A8C3-6645-488C-9CE9-70752E86557A}"/>
              </a:ext>
            </a:extLst>
          </p:cNvPr>
          <p:cNvSpPr txBox="1"/>
          <p:nvPr/>
        </p:nvSpPr>
        <p:spPr>
          <a:xfrm>
            <a:off x="2034288" y="1749535"/>
            <a:ext cx="8858249"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Active Speaker View vs Gallery View</a:t>
            </a:r>
          </a:p>
        </p:txBody>
      </p:sp>
    </p:spTree>
    <p:extLst>
      <p:ext uri="{BB962C8B-B14F-4D97-AF65-F5344CB8AC3E}">
        <p14:creationId xmlns:p14="http://schemas.microsoft.com/office/powerpoint/2010/main" val="4182757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s up and thumbs down">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3591345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 Part Two B </a:t>
            </a:r>
          </a:p>
        </p:txBody>
      </p:sp>
      <p:sp>
        <p:nvSpPr>
          <p:cNvPr id="5" name="TextBox 4">
            <a:extLst>
              <a:ext uri="{FF2B5EF4-FFF2-40B4-BE49-F238E27FC236}">
                <a16:creationId xmlns:a16="http://schemas.microsoft.com/office/drawing/2014/main" id="{7D3BF3E8-1E0E-49AF-BFB2-4E535C752A9C}"/>
              </a:ext>
            </a:extLst>
          </p:cNvPr>
          <p:cNvSpPr txBox="1"/>
          <p:nvPr/>
        </p:nvSpPr>
        <p:spPr>
          <a:xfrm>
            <a:off x="2529971" y="1487114"/>
            <a:ext cx="8664055" cy="769441"/>
          </a:xfrm>
          <a:prstGeom prst="rect">
            <a:avLst/>
          </a:prstGeom>
          <a:noFill/>
        </p:spPr>
        <p:txBody>
          <a:bodyPr wrap="square">
            <a:spAutoFit/>
          </a:bodyPr>
          <a:lstStyle/>
          <a:p>
            <a:r>
              <a:rPr lang="en-US" sz="4400" dirty="0"/>
              <a:t>Active Speaker View vs Gallery View</a:t>
            </a:r>
          </a:p>
        </p:txBody>
      </p:sp>
      <p:pic>
        <p:nvPicPr>
          <p:cNvPr id="6" name="Picture 5" descr="Active Speaker View in Zoom showing the speaker and participants videos">
            <a:extLst>
              <a:ext uri="{FF2B5EF4-FFF2-40B4-BE49-F238E27FC236}">
                <a16:creationId xmlns:a16="http://schemas.microsoft.com/office/drawing/2014/main" id="{CDD8B3AD-5E73-4FB1-8465-47B2EDDCBAD6}"/>
              </a:ext>
            </a:extLst>
          </p:cNvPr>
          <p:cNvPicPr>
            <a:picLocks noChangeAspect="1"/>
          </p:cNvPicPr>
          <p:nvPr/>
        </p:nvPicPr>
        <p:blipFill rotWithShape="1">
          <a:blip r:embed="rId4"/>
          <a:srcRect t="3378"/>
          <a:stretch/>
        </p:blipFill>
        <p:spPr>
          <a:xfrm>
            <a:off x="3267266" y="2720373"/>
            <a:ext cx="6511037" cy="3436725"/>
          </a:xfrm>
          <a:prstGeom prst="rect">
            <a:avLst/>
          </a:prstGeom>
        </p:spPr>
      </p:pic>
    </p:spTree>
    <p:extLst>
      <p:ext uri="{BB962C8B-B14F-4D97-AF65-F5344CB8AC3E}">
        <p14:creationId xmlns:p14="http://schemas.microsoft.com/office/powerpoint/2010/main" val="3433656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Extra Practice </a:t>
            </a:r>
          </a:p>
        </p:txBody>
      </p:sp>
      <p:pic>
        <p:nvPicPr>
          <p:cNvPr id="3" name="Picture 2" descr="Two women looking at a laptop screen&#10;&#10;">
            <a:extLst>
              <a:ext uri="{FF2B5EF4-FFF2-40B4-BE49-F238E27FC236}">
                <a16:creationId xmlns:a16="http://schemas.microsoft.com/office/drawing/2014/main" id="{CC5F5F47-3EDD-431B-9E4A-5F5E715ED7BA}"/>
              </a:ext>
            </a:extLst>
          </p:cNvPr>
          <p:cNvPicPr>
            <a:picLocks noChangeAspect="1"/>
          </p:cNvPicPr>
          <p:nvPr/>
        </p:nvPicPr>
        <p:blipFill>
          <a:blip r:embed="rId4"/>
          <a:stretch>
            <a:fillRect/>
          </a:stretch>
        </p:blipFill>
        <p:spPr>
          <a:xfrm>
            <a:off x="3686783" y="1981739"/>
            <a:ext cx="6161662" cy="4107775"/>
          </a:xfrm>
          <a:prstGeom prst="rect">
            <a:avLst/>
          </a:prstGeom>
        </p:spPr>
      </p:pic>
    </p:spTree>
    <p:extLst>
      <p:ext uri="{BB962C8B-B14F-4D97-AF65-F5344CB8AC3E}">
        <p14:creationId xmlns:p14="http://schemas.microsoft.com/office/powerpoint/2010/main" val="1718990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97624"/>
            <a:ext cx="10515600" cy="1325563"/>
          </a:xfrm>
        </p:spPr>
        <p:txBody>
          <a:bodyPr/>
          <a:lstStyle/>
          <a:p>
            <a:pPr algn="ctr"/>
            <a:r>
              <a:rPr lang="en-US" dirty="0"/>
              <a:t>Practice Between Sessions </a:t>
            </a:r>
          </a:p>
        </p:txBody>
      </p:sp>
      <p:sp>
        <p:nvSpPr>
          <p:cNvPr id="2" name="TextBox 1">
            <a:extLst>
              <a:ext uri="{FF2B5EF4-FFF2-40B4-BE49-F238E27FC236}">
                <a16:creationId xmlns:a16="http://schemas.microsoft.com/office/drawing/2014/main" id="{18FF8229-4875-476B-B4FF-B63E355B0112}"/>
              </a:ext>
            </a:extLst>
          </p:cNvPr>
          <p:cNvSpPr txBox="1"/>
          <p:nvPr/>
        </p:nvSpPr>
        <p:spPr>
          <a:xfrm>
            <a:off x="2529971" y="2257124"/>
            <a:ext cx="7624682" cy="1846659"/>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3200" b="0" dirty="0">
                <a:solidFill>
                  <a:srgbClr val="000000"/>
                </a:solidFill>
                <a:effectLst/>
              </a:rPr>
              <a:t>What did you learn/practice today? </a:t>
            </a:r>
          </a:p>
          <a:p>
            <a:pPr marL="457200" indent="-457200" algn="l" rtl="0" fontAlgn="base">
              <a:buFont typeface="Arial" panose="020B0604020202020204" pitchFamily="34" charset="0"/>
              <a:buChar char="•"/>
            </a:pPr>
            <a:r>
              <a:rPr lang="en-US" sz="3200" b="0" dirty="0">
                <a:solidFill>
                  <a:srgbClr val="000000"/>
                </a:solidFill>
                <a:effectLst/>
              </a:rPr>
              <a:t>When are you going to practice?  </a:t>
            </a:r>
          </a:p>
          <a:p>
            <a:pPr marL="457200" indent="-457200" algn="l" rtl="0" fontAlgn="base">
              <a:buFont typeface="Arial" panose="020B0604020202020204" pitchFamily="34" charset="0"/>
              <a:buChar char="•"/>
            </a:pPr>
            <a:r>
              <a:rPr lang="en-US" sz="3200" dirty="0">
                <a:solidFill>
                  <a:srgbClr val="000000"/>
                </a:solidFill>
              </a:rPr>
              <a:t>Practice Plan</a:t>
            </a:r>
            <a:endParaRPr lang="en-US" sz="3200" b="0" dirty="0">
              <a:solidFill>
                <a:srgbClr val="000000"/>
              </a:solidFill>
              <a:effectLst/>
            </a:endParaRPr>
          </a:p>
          <a:p>
            <a:endParaRPr lang="en-CA" dirty="0"/>
          </a:p>
        </p:txBody>
      </p:sp>
      <p:pic>
        <p:nvPicPr>
          <p:cNvPr id="6" name="Picture 5" descr="Left hand on a keyboard, right hand on a mouse in front of a computer monitor. ">
            <a:extLst>
              <a:ext uri="{FF2B5EF4-FFF2-40B4-BE49-F238E27FC236}">
                <a16:creationId xmlns:a16="http://schemas.microsoft.com/office/drawing/2014/main" id="{0EBE34F0-12D9-4152-AA11-A4FEB6BCF73D}"/>
              </a:ext>
            </a:extLst>
          </p:cNvPr>
          <p:cNvPicPr>
            <a:picLocks noChangeAspect="1"/>
          </p:cNvPicPr>
          <p:nvPr/>
        </p:nvPicPr>
        <p:blipFill>
          <a:blip r:embed="rId4"/>
          <a:stretch>
            <a:fillRect/>
          </a:stretch>
        </p:blipFill>
        <p:spPr>
          <a:xfrm>
            <a:off x="8584220" y="3429000"/>
            <a:ext cx="2799080" cy="2799080"/>
          </a:xfrm>
          <a:prstGeom prst="rect">
            <a:avLst/>
          </a:prstGeom>
        </p:spPr>
      </p:pic>
    </p:spTree>
    <p:extLst>
      <p:ext uri="{BB962C8B-B14F-4D97-AF65-F5344CB8AC3E}">
        <p14:creationId xmlns:p14="http://schemas.microsoft.com/office/powerpoint/2010/main" val="3667748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614248"/>
            <a:ext cx="10515600" cy="1325563"/>
          </a:xfrm>
        </p:spPr>
        <p:txBody>
          <a:bodyPr>
            <a:normAutofit fontScale="90000"/>
          </a:bodyPr>
          <a:lstStyle/>
          <a:p>
            <a:pPr algn="ctr"/>
            <a:r>
              <a:rPr lang="en-US" dirty="0"/>
              <a:t>Confirm Next Session </a:t>
            </a:r>
            <a:br>
              <a:rPr lang="en-US" dirty="0"/>
            </a:br>
            <a:r>
              <a:rPr lang="en-US" dirty="0"/>
              <a:t>and Support </a:t>
            </a:r>
          </a:p>
        </p:txBody>
      </p:sp>
      <p:pic>
        <p:nvPicPr>
          <p:cNvPr id="3" name="Picture 2" descr="What's next?&#10;">
            <a:extLst>
              <a:ext uri="{FF2B5EF4-FFF2-40B4-BE49-F238E27FC236}">
                <a16:creationId xmlns:a16="http://schemas.microsoft.com/office/drawing/2014/main" id="{41F8FC54-0B2C-4098-9572-18938D03D459}"/>
              </a:ext>
            </a:extLst>
          </p:cNvPr>
          <p:cNvPicPr>
            <a:picLocks noChangeAspect="1"/>
          </p:cNvPicPr>
          <p:nvPr/>
        </p:nvPicPr>
        <p:blipFill>
          <a:blip r:embed="rId4"/>
          <a:stretch>
            <a:fillRect/>
          </a:stretch>
        </p:blipFill>
        <p:spPr>
          <a:xfrm>
            <a:off x="3416232" y="2222863"/>
            <a:ext cx="5962650" cy="3352800"/>
          </a:xfrm>
          <a:prstGeom prst="rect">
            <a:avLst/>
          </a:prstGeom>
        </p:spPr>
      </p:pic>
    </p:spTree>
    <p:extLst>
      <p:ext uri="{BB962C8B-B14F-4D97-AF65-F5344CB8AC3E}">
        <p14:creationId xmlns:p14="http://schemas.microsoft.com/office/powerpoint/2010/main" val="726781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C59B-CA32-42F4-9B24-0E223A4CE67B}"/>
              </a:ext>
            </a:extLst>
          </p:cNvPr>
          <p:cNvSpPr>
            <a:spLocks noGrp="1"/>
          </p:cNvSpPr>
          <p:nvPr>
            <p:ph type="title"/>
          </p:nvPr>
        </p:nvSpPr>
        <p:spPr/>
        <p:txBody>
          <a:bodyPr>
            <a:normAutofit fontScale="90000"/>
          </a:bodyPr>
          <a:lstStyle/>
          <a:p>
            <a:r>
              <a:rPr lang="en-US" dirty="0"/>
              <a:t>Skills Reviewed in this Lesson</a:t>
            </a:r>
            <a:endParaRPr lang="en-CA" dirty="0"/>
          </a:p>
        </p:txBody>
      </p:sp>
      <p:sp>
        <p:nvSpPr>
          <p:cNvPr id="4" name="TextBox 3">
            <a:extLst>
              <a:ext uri="{FF2B5EF4-FFF2-40B4-BE49-F238E27FC236}">
                <a16:creationId xmlns:a16="http://schemas.microsoft.com/office/drawing/2014/main" id="{EFE0B9BB-6B1B-4E2D-A7E1-51DF3A6B0660}"/>
              </a:ext>
            </a:extLst>
          </p:cNvPr>
          <p:cNvSpPr txBox="1"/>
          <p:nvPr/>
        </p:nvSpPr>
        <p:spPr>
          <a:xfrm>
            <a:off x="1200150" y="2833517"/>
            <a:ext cx="10204174" cy="1015663"/>
          </a:xfrm>
          <a:prstGeom prst="rect">
            <a:avLst/>
          </a:prstGeom>
          <a:noFill/>
        </p:spPr>
        <p:txBody>
          <a:bodyPr wrap="square" lIns="91440" tIns="45720" rIns="91440" bIns="45720" anchor="t">
            <a:spAutoFit/>
          </a:bodyPr>
          <a:lstStyle/>
          <a:p>
            <a:pPr algn="ctr"/>
            <a:r>
              <a:rPr lang="en-US" sz="3600" dirty="0">
                <a:solidFill>
                  <a:srgbClr val="000000"/>
                </a:solidFill>
                <a:highlight>
                  <a:srgbClr val="FFFF00"/>
                </a:highlight>
                <a:latin typeface="Calibri"/>
                <a:cs typeface="Calibri"/>
              </a:rPr>
              <a:t>Check the Notes of this Slide</a:t>
            </a:r>
          </a:p>
          <a:p>
            <a:endParaRPr lang="en-US" sz="2400" b="1" dirty="0">
              <a:highlight>
                <a:srgbClr val="FFFF00"/>
              </a:highlight>
              <a:cs typeface="Calibri"/>
            </a:endParaRPr>
          </a:p>
        </p:txBody>
      </p:sp>
    </p:spTree>
    <p:extLst>
      <p:ext uri="{BB962C8B-B14F-4D97-AF65-F5344CB8AC3E}">
        <p14:creationId xmlns:p14="http://schemas.microsoft.com/office/powerpoint/2010/main" val="96522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2838-7CF1-C64F-A91F-EC61438F390F}"/>
              </a:ext>
            </a:extLst>
          </p:cNvPr>
          <p:cNvSpPr>
            <a:spLocks noGrp="1"/>
          </p:cNvSpPr>
          <p:nvPr>
            <p:ph type="title"/>
          </p:nvPr>
        </p:nvSpPr>
        <p:spPr>
          <a:xfrm>
            <a:off x="1197909" y="2709143"/>
            <a:ext cx="9796182" cy="719857"/>
          </a:xfrm>
        </p:spPr>
        <p:txBody>
          <a:bodyPr>
            <a:normAutofit fontScale="90000"/>
          </a:bodyPr>
          <a:lstStyle/>
          <a:p>
            <a:pPr>
              <a:lnSpc>
                <a:spcPct val="150000"/>
              </a:lnSpc>
            </a:pPr>
            <a:r>
              <a:rPr lang="en-US" dirty="0"/>
              <a:t>See you! </a:t>
            </a:r>
            <a:br>
              <a:rPr lang="en-US" dirty="0"/>
            </a:br>
            <a:r>
              <a:rPr lang="en-US" dirty="0"/>
              <a:t>Keep Practicing </a:t>
            </a:r>
          </a:p>
        </p:txBody>
      </p:sp>
    </p:spTree>
    <p:extLst>
      <p:ext uri="{BB962C8B-B14F-4D97-AF65-F5344CB8AC3E}">
        <p14:creationId xmlns:p14="http://schemas.microsoft.com/office/powerpoint/2010/main" val="1741540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F6BD1-5D14-1B43-B6F8-68014CF555AF}"/>
              </a:ext>
            </a:extLst>
          </p:cNvPr>
          <p:cNvSpPr txBox="1">
            <a:spLocks noGrp="1"/>
          </p:cNvSpPr>
          <p:nvPr>
            <p:ph type="title" idx="4294967295"/>
          </p:nvPr>
        </p:nvSpPr>
        <p:spPr>
          <a:xfrm>
            <a:off x="2383580" y="2599765"/>
            <a:ext cx="742484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For Using this PowerPoint Lesson</a:t>
            </a:r>
          </a:p>
        </p:txBody>
      </p:sp>
      <p:sp>
        <p:nvSpPr>
          <p:cNvPr id="4" name="TextBox 3">
            <a:extLst>
              <a:ext uri="{FF2B5EF4-FFF2-40B4-BE49-F238E27FC236}">
                <a16:creationId xmlns:a16="http://schemas.microsoft.com/office/drawing/2014/main" id="{6C3CF8AE-4362-4028-9B97-B0C29CDCC5DA}"/>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2707212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907269"/>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dirty="0"/>
              <a:t> Join a Zoom Meeting</a:t>
            </a:r>
          </a:p>
          <a:p>
            <a:r>
              <a:rPr lang="en-US" sz="4400" dirty="0"/>
              <a:t> Change Your Name</a:t>
            </a:r>
          </a:p>
          <a:p>
            <a:pPr marL="0" indent="0">
              <a:buNone/>
            </a:pPr>
            <a:endParaRPr lang="en-US" sz="3600" dirty="0"/>
          </a:p>
        </p:txBody>
      </p:sp>
      <p:sp>
        <p:nvSpPr>
          <p:cNvPr id="6" name="TextBox 5">
            <a:extLst>
              <a:ext uri="{FF2B5EF4-FFF2-40B4-BE49-F238E27FC236}">
                <a16:creationId xmlns:a16="http://schemas.microsoft.com/office/drawing/2014/main" id="{44104F81-0ED6-4F66-85DA-8907C2EFCBDE}"/>
              </a:ext>
            </a:extLst>
          </p:cNvPr>
          <p:cNvSpPr txBox="1"/>
          <p:nvPr/>
        </p:nvSpPr>
        <p:spPr>
          <a:xfrm>
            <a:off x="4641107" y="171852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9" name="Title 1">
            <a:extLst>
              <a:ext uri="{FF2B5EF4-FFF2-40B4-BE49-F238E27FC236}">
                <a16:creationId xmlns:a16="http://schemas.microsoft.com/office/drawing/2014/main" id="{9AC41847-73D7-47A4-885B-6D4B90648DEF}"/>
              </a:ext>
            </a:extLst>
          </p:cNvPr>
          <p:cNvSpPr>
            <a:spLocks noGrp="1"/>
          </p:cNvSpPr>
          <p:nvPr>
            <p:ph type="title"/>
          </p:nvPr>
        </p:nvSpPr>
        <p:spPr>
          <a:xfrm>
            <a:off x="1676400" y="539704"/>
            <a:ext cx="10515600" cy="1325563"/>
          </a:xfrm>
        </p:spPr>
        <p:txBody>
          <a:bodyPr/>
          <a:lstStyle/>
          <a:p>
            <a:pPr algn="ctr"/>
            <a:r>
              <a:rPr lang="en-US" dirty="0"/>
              <a:t>Lesson Objectives – Part One</a:t>
            </a:r>
          </a:p>
        </p:txBody>
      </p:sp>
    </p:spTree>
    <p:extLst>
      <p:ext uri="{BB962C8B-B14F-4D97-AF65-F5344CB8AC3E}">
        <p14:creationId xmlns:p14="http://schemas.microsoft.com/office/powerpoint/2010/main" val="197183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476874"/>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4400" b="1" dirty="0"/>
              <a:t>Basic Zoom Functions </a:t>
            </a:r>
          </a:p>
          <a:p>
            <a:pPr>
              <a:lnSpc>
                <a:spcPct val="100000"/>
              </a:lnSpc>
            </a:pPr>
            <a:r>
              <a:rPr lang="en-US" sz="3600" dirty="0"/>
              <a:t>Icons No Icons</a:t>
            </a:r>
          </a:p>
          <a:p>
            <a:pPr>
              <a:lnSpc>
                <a:spcPct val="100000"/>
              </a:lnSpc>
            </a:pPr>
            <a:r>
              <a:rPr lang="en-US" sz="3600" dirty="0"/>
              <a:t>Active Speaker View vs Gallery  View</a:t>
            </a:r>
          </a:p>
        </p:txBody>
      </p:sp>
      <p:sp>
        <p:nvSpPr>
          <p:cNvPr id="6" name="TextBox 5">
            <a:extLst>
              <a:ext uri="{FF2B5EF4-FFF2-40B4-BE49-F238E27FC236}">
                <a16:creationId xmlns:a16="http://schemas.microsoft.com/office/drawing/2014/main" id="{3CBD816E-8CED-4389-9457-02A107885099}"/>
              </a:ext>
            </a:extLst>
          </p:cNvPr>
          <p:cNvSpPr txBox="1"/>
          <p:nvPr/>
        </p:nvSpPr>
        <p:spPr>
          <a:xfrm>
            <a:off x="4322304" y="1728446"/>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8" name="Title 1">
            <a:extLst>
              <a:ext uri="{FF2B5EF4-FFF2-40B4-BE49-F238E27FC236}">
                <a16:creationId xmlns:a16="http://schemas.microsoft.com/office/drawing/2014/main" id="{3AA5B6A2-042A-4E83-94DD-DB91E6DCAE87}"/>
              </a:ext>
            </a:extLst>
          </p:cNvPr>
          <p:cNvSpPr>
            <a:spLocks noGrp="1"/>
          </p:cNvSpPr>
          <p:nvPr>
            <p:ph type="title"/>
          </p:nvPr>
        </p:nvSpPr>
        <p:spPr>
          <a:xfrm>
            <a:off x="1676400" y="539704"/>
            <a:ext cx="10515600" cy="1325563"/>
          </a:xfrm>
        </p:spPr>
        <p:txBody>
          <a:bodyPr/>
          <a:lstStyle/>
          <a:p>
            <a:pPr algn="ctr"/>
            <a:r>
              <a:rPr lang="en-US" dirty="0"/>
              <a:t>Lesson Objectives – Part Two</a:t>
            </a:r>
          </a:p>
        </p:txBody>
      </p:sp>
    </p:spTree>
    <p:extLst>
      <p:ext uri="{BB962C8B-B14F-4D97-AF65-F5344CB8AC3E}">
        <p14:creationId xmlns:p14="http://schemas.microsoft.com/office/powerpoint/2010/main" val="103420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Keep in Mind</a:t>
            </a:r>
          </a:p>
        </p:txBody>
      </p:sp>
      <p:sp>
        <p:nvSpPr>
          <p:cNvPr id="5" name="TextBox 4">
            <a:extLst>
              <a:ext uri="{FF2B5EF4-FFF2-40B4-BE49-F238E27FC236}">
                <a16:creationId xmlns:a16="http://schemas.microsoft.com/office/drawing/2014/main" id="{F7CE0702-ADD5-4271-9909-907C64F0F930}"/>
              </a:ext>
            </a:extLst>
          </p:cNvPr>
          <p:cNvSpPr txBox="1"/>
          <p:nvPr/>
        </p:nvSpPr>
        <p:spPr>
          <a:xfrm>
            <a:off x="1861338" y="2756938"/>
            <a:ext cx="8664055" cy="2308324"/>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Only do as much as the learner can absorb in one session.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Do one part of the video lesson at a time.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Check in with the learner after each part.</a:t>
            </a:r>
          </a:p>
        </p:txBody>
      </p:sp>
      <p:sp>
        <p:nvSpPr>
          <p:cNvPr id="6" name="TextBox 5">
            <a:extLst>
              <a:ext uri="{FF2B5EF4-FFF2-40B4-BE49-F238E27FC236}">
                <a16:creationId xmlns:a16="http://schemas.microsoft.com/office/drawing/2014/main" id="{3EBBD1B2-DAFC-4706-858F-621DAB76DC2B}"/>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160086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1470"/>
            <a:ext cx="2533828" cy="1198800"/>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25406" y="467176"/>
            <a:ext cx="10515600" cy="1325563"/>
          </a:xfrm>
        </p:spPr>
        <p:txBody>
          <a:bodyPr/>
          <a:lstStyle/>
          <a:p>
            <a:pPr algn="ctr"/>
            <a:r>
              <a:rPr lang="en-US" dirty="0"/>
              <a:t>Set Up and Preparation</a:t>
            </a:r>
          </a:p>
        </p:txBody>
      </p:sp>
      <p:sp>
        <p:nvSpPr>
          <p:cNvPr id="5" name="TextBox 4">
            <a:extLst>
              <a:ext uri="{FF2B5EF4-FFF2-40B4-BE49-F238E27FC236}">
                <a16:creationId xmlns:a16="http://schemas.microsoft.com/office/drawing/2014/main" id="{DBE74DE8-A880-4DA4-99F7-57E57C8F9E68}"/>
              </a:ext>
            </a:extLst>
          </p:cNvPr>
          <p:cNvSpPr txBox="1"/>
          <p:nvPr/>
        </p:nvSpPr>
        <p:spPr>
          <a:xfrm>
            <a:off x="3567260" y="2138537"/>
            <a:ext cx="6859690" cy="769441"/>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Before In-Person Tutoring</a:t>
            </a:r>
            <a:endParaRPr lang="en-US" dirty="0"/>
          </a:p>
        </p:txBody>
      </p:sp>
      <p:sp>
        <p:nvSpPr>
          <p:cNvPr id="6" name="TextBox 5">
            <a:extLst>
              <a:ext uri="{FF2B5EF4-FFF2-40B4-BE49-F238E27FC236}">
                <a16:creationId xmlns:a16="http://schemas.microsoft.com/office/drawing/2014/main" id="{8EBA329E-4B67-4013-9F1E-AA98BD180BB6}"/>
              </a:ext>
            </a:extLst>
          </p:cNvPr>
          <p:cNvSpPr txBox="1"/>
          <p:nvPr/>
        </p:nvSpPr>
        <p:spPr>
          <a:xfrm>
            <a:off x="4107030" y="161657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9" name="Picture 8">
            <a:extLst>
              <a:ext uri="{FF2B5EF4-FFF2-40B4-BE49-F238E27FC236}">
                <a16:creationId xmlns:a16="http://schemas.microsoft.com/office/drawing/2014/main" id="{3E70419B-9F8A-4E17-A0C2-334A44C07B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86196" y="2877960"/>
            <a:ext cx="5028823" cy="3352213"/>
          </a:xfrm>
          <a:prstGeom prst="rect">
            <a:avLst/>
          </a:prstGeom>
        </p:spPr>
      </p:pic>
    </p:spTree>
    <p:extLst>
      <p:ext uri="{BB962C8B-B14F-4D97-AF65-F5344CB8AC3E}">
        <p14:creationId xmlns:p14="http://schemas.microsoft.com/office/powerpoint/2010/main" val="138485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3299"/>
            <a:ext cx="10515600" cy="1325563"/>
          </a:xfrm>
        </p:spPr>
        <p:txBody>
          <a:bodyPr/>
          <a:lstStyle/>
          <a:p>
            <a:pPr algn="ctr"/>
            <a:r>
              <a:rPr lang="en-US" dirty="0"/>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3345872" y="2516733"/>
            <a:ext cx="6316157"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During In-Person Tutoring</a:t>
            </a:r>
          </a:p>
        </p:txBody>
      </p:sp>
      <p:sp>
        <p:nvSpPr>
          <p:cNvPr id="7" name="TextBox 6">
            <a:extLst>
              <a:ext uri="{FF2B5EF4-FFF2-40B4-BE49-F238E27FC236}">
                <a16:creationId xmlns:a16="http://schemas.microsoft.com/office/drawing/2014/main" id="{EDFC2664-9DA0-4925-A431-C898EB6D1EE8}"/>
              </a:ext>
            </a:extLst>
          </p:cNvPr>
          <p:cNvSpPr txBox="1"/>
          <p:nvPr/>
        </p:nvSpPr>
        <p:spPr>
          <a:xfrm>
            <a:off x="3799790" y="185886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3" name="Picture 2" descr="Tutor demonstrating to learner a digital skill.&#10;&#10;">
            <a:extLst>
              <a:ext uri="{FF2B5EF4-FFF2-40B4-BE49-F238E27FC236}">
                <a16:creationId xmlns:a16="http://schemas.microsoft.com/office/drawing/2014/main" id="{ED2F4DB2-B271-4D6A-A3F8-E2972021714E}"/>
              </a:ext>
            </a:extLst>
          </p:cNvPr>
          <p:cNvPicPr>
            <a:picLocks noChangeAspect="1"/>
          </p:cNvPicPr>
          <p:nvPr/>
        </p:nvPicPr>
        <p:blipFill>
          <a:blip r:embed="rId4"/>
          <a:stretch>
            <a:fillRect/>
          </a:stretch>
        </p:blipFill>
        <p:spPr>
          <a:xfrm>
            <a:off x="3345872" y="3486229"/>
            <a:ext cx="5500255" cy="3074516"/>
          </a:xfrm>
          <a:prstGeom prst="rect">
            <a:avLst/>
          </a:prstGeom>
        </p:spPr>
      </p:pic>
    </p:spTree>
    <p:extLst>
      <p:ext uri="{BB962C8B-B14F-4D97-AF65-F5344CB8AC3E}">
        <p14:creationId xmlns:p14="http://schemas.microsoft.com/office/powerpoint/2010/main" val="2698339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7995</Words>
  <Application>Microsoft Office PowerPoint</Application>
  <PresentationFormat>Widescreen</PresentationFormat>
  <Paragraphs>935</Paragraphs>
  <Slides>30</Slides>
  <Notes>30</Notes>
  <HiddenSlides>11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Arial,Sans-Serif</vt:lpstr>
      <vt:lpstr>Calibri</vt:lpstr>
      <vt:lpstr>Calibri Light</vt:lpstr>
      <vt:lpstr>Century Gothic</vt:lpstr>
      <vt:lpstr>Livvic-Regular</vt:lpstr>
      <vt:lpstr>Melbourne</vt:lpstr>
      <vt:lpstr>Wingdings</vt:lpstr>
      <vt:lpstr>Office Theme</vt:lpstr>
      <vt:lpstr>Employment</vt:lpstr>
      <vt:lpstr>Pre-Requisite Skills</vt:lpstr>
      <vt:lpstr>Skills Reviewed in this Lesson</vt:lpstr>
      <vt:lpstr>Instructions  For Using this PowerPoint Lesson</vt:lpstr>
      <vt:lpstr>Lesson Objectives – Part One</vt:lpstr>
      <vt:lpstr>Lesson Objectives – Part Two</vt:lpstr>
      <vt:lpstr>Keep in Mind</vt:lpstr>
      <vt:lpstr>Set Up and Preparation</vt:lpstr>
      <vt:lpstr>Checklist</vt:lpstr>
      <vt:lpstr>Set Up and Preparation</vt:lpstr>
      <vt:lpstr> Checklist</vt:lpstr>
      <vt:lpstr>Employment</vt:lpstr>
      <vt:lpstr>Lesson Objectives-Part One </vt:lpstr>
      <vt:lpstr>Lesson-Part One A</vt:lpstr>
      <vt:lpstr>Check Understanding</vt:lpstr>
      <vt:lpstr>Practice-Part One A</vt:lpstr>
      <vt:lpstr>Lesson-Part One B</vt:lpstr>
      <vt:lpstr>Check Understanding</vt:lpstr>
      <vt:lpstr>Practice-Part One B</vt:lpstr>
      <vt:lpstr>Lesson Objectives-Part Two</vt:lpstr>
      <vt:lpstr>Lesson- Part Two A</vt:lpstr>
      <vt:lpstr>Check Understanding</vt:lpstr>
      <vt:lpstr>Practice Part Two A </vt:lpstr>
      <vt:lpstr>Lesson- Part Two B</vt:lpstr>
      <vt:lpstr>Check Understanding</vt:lpstr>
      <vt:lpstr>Practice Part Two B </vt:lpstr>
      <vt:lpstr>Extra Practice </vt:lpstr>
      <vt:lpstr>Practice Between Sessions </vt:lpstr>
      <vt:lpstr>Confirm Next Session  and Support </vt:lpstr>
      <vt:lpstr>See you!  Keep Practicing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Mouse and navigation</dc:title>
  <dc:creator/>
  <cp:lastModifiedBy/>
  <cp:revision>36</cp:revision>
  <dcterms:created xsi:type="dcterms:W3CDTF">2021-09-14T20:49:13Z</dcterms:created>
  <dcterms:modified xsi:type="dcterms:W3CDTF">2022-06-15T00:41:36Z</dcterms:modified>
</cp:coreProperties>
</file>