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5"/>
  </p:notesMasterIdLst>
  <p:sldIdLst>
    <p:sldId id="309" r:id="rId2"/>
    <p:sldId id="281" r:id="rId3"/>
    <p:sldId id="361" r:id="rId4"/>
    <p:sldId id="329" r:id="rId5"/>
    <p:sldId id="310" r:id="rId6"/>
    <p:sldId id="319" r:id="rId7"/>
    <p:sldId id="330" r:id="rId8"/>
    <p:sldId id="331" r:id="rId9"/>
    <p:sldId id="332" r:id="rId10"/>
    <p:sldId id="333" r:id="rId11"/>
    <p:sldId id="334" r:id="rId12"/>
    <p:sldId id="326" r:id="rId13"/>
    <p:sldId id="328" r:id="rId14"/>
    <p:sldId id="343" r:id="rId15"/>
    <p:sldId id="344" r:id="rId16"/>
    <p:sldId id="345" r:id="rId17"/>
    <p:sldId id="357" r:id="rId18"/>
    <p:sldId id="358" r:id="rId19"/>
    <p:sldId id="359" r:id="rId20"/>
    <p:sldId id="346" r:id="rId21"/>
    <p:sldId id="347" r:id="rId22"/>
    <p:sldId id="348" r:id="rId23"/>
    <p:sldId id="355" r:id="rId24"/>
    <p:sldId id="349" r:id="rId25"/>
    <p:sldId id="350" r:id="rId26"/>
    <p:sldId id="351" r:id="rId27"/>
    <p:sldId id="352" r:id="rId28"/>
    <p:sldId id="353" r:id="rId29"/>
    <p:sldId id="354" r:id="rId30"/>
    <p:sldId id="289" r:id="rId31"/>
    <p:sldId id="291" r:id="rId32"/>
    <p:sldId id="292" r:id="rId33"/>
    <p:sldId id="335" r:id="rId3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mZV2qPHay81xSd73PFVsA==" hashData="DCbXLCrWtUyWB/+6RK4Pj6XI7nFmtJ59tKO31kO0RoVKIq7YuIjLK25cVhqTfGAEEcyrI0LYtV/tqX/I89wjEQ=="/>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80" autoAdjust="0"/>
  </p:normalViewPr>
  <p:slideViewPr>
    <p:cSldViewPr snapToGrid="0">
      <p:cViewPr varScale="1">
        <p:scale>
          <a:sx n="71" d="100"/>
          <a:sy n="71" d="100"/>
        </p:scale>
        <p:origin x="1109" y="53"/>
      </p:cViewPr>
      <p:guideLst>
        <p:guide orient="horz" pos="2160"/>
        <p:guide pos="3795"/>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DC004A3-E2EB-0941-B3E9-59C46FE591F5}" type="datetimeFigureOut">
              <a:rPr lang="en-US" smtClean="0"/>
              <a:t>6/14/2022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E55262-9676-444A-98B3-692BE02459E9}" type="slidenum">
              <a:rPr lang="en-US" smtClean="0"/>
              <a:t>‹#›</a:t>
            </a:fld>
            <a:endParaRPr lang="en-US" dirty="0"/>
          </a:p>
        </p:txBody>
      </p:sp>
    </p:spTree>
    <p:extLst>
      <p:ext uri="{BB962C8B-B14F-4D97-AF65-F5344CB8AC3E}">
        <p14:creationId xmlns:p14="http://schemas.microsoft.com/office/powerpoint/2010/main" val="151741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This PowerPoint lesson </a:t>
            </a:r>
            <a:r>
              <a:rPr lang="en-US" sz="1200" b="0" dirty="0">
                <a:latin typeface="Century Gothic" panose="020B0502020202020204" pitchFamily="34" charset="0"/>
              </a:rPr>
              <a:t>covers the following Zoom video lessons: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171450" indent="-171450">
              <a:buFont typeface="Wingdings" pitchFamily="2" charset="2"/>
              <a:buChar char="v"/>
            </a:pPr>
            <a:r>
              <a:rPr lang="en-US" sz="1200" b="1" dirty="0">
                <a:latin typeface="Century Gothic" panose="020B0502020202020204" pitchFamily="34" charset="0"/>
              </a:rPr>
              <a:t>Part One </a:t>
            </a:r>
          </a:p>
          <a:p>
            <a:pPr marL="628650" lvl="1" indent="-171450">
              <a:buFont typeface="Arial" panose="020B0604020202020204" pitchFamily="34" charset="0"/>
              <a:buChar char="•"/>
            </a:pPr>
            <a:r>
              <a:rPr lang="en-US" sz="1200" b="0"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Turn Mic and Video On/Off</a:t>
            </a:r>
            <a:r>
              <a:rPr lang="en-US" sz="1200" b="0" dirty="0">
                <a:effectLst/>
                <a:latin typeface="Century Gothic" panose="020B0502020202020204" pitchFamily="34" charset="0"/>
                <a:ea typeface="Calibri" panose="020F0502020204030204" pitchFamily="34" charset="0"/>
                <a:cs typeface="Times New Roman" panose="02020603050405020304" pitchFamily="18" charset="0"/>
              </a:rPr>
              <a:t> </a:t>
            </a:r>
          </a:p>
          <a:p>
            <a:pPr marL="628650" lvl="1" indent="-171450">
              <a:buFont typeface="Arial" panose="020B0604020202020204" pitchFamily="34" charset="0"/>
              <a:buChar char="•"/>
            </a:pPr>
            <a:r>
              <a:rPr lang="en-US" sz="1200" dirty="0">
                <a:latin typeface="Century Gothic" panose="020B0502020202020204" pitchFamily="34" charset="0"/>
              </a:rPr>
              <a:t>Raise Your Hand</a:t>
            </a:r>
          </a:p>
          <a:p>
            <a:pPr marL="628650" lvl="1" indent="-171450">
              <a:buFont typeface="Arial" panose="020B0604020202020204" pitchFamily="34" charset="0"/>
              <a:buChar char="•"/>
            </a:pPr>
            <a:endParaRPr lang="en-US" sz="1200" dirty="0">
              <a:latin typeface="Century Gothic" panose="020B0502020202020204" pitchFamily="34" charset="0"/>
            </a:endParaRPr>
          </a:p>
          <a:p>
            <a:pPr marL="171450" indent="-171450">
              <a:buFont typeface="Wingdings" pitchFamily="2" charset="2"/>
              <a:buChar char="v"/>
            </a:pPr>
            <a:r>
              <a:rPr lang="en-US" sz="1200" b="1" dirty="0">
                <a:latin typeface="Century Gothic" panose="020B0502020202020204" pitchFamily="34" charset="0"/>
              </a:rPr>
              <a:t>Part Two</a:t>
            </a:r>
          </a:p>
          <a:p>
            <a:pPr marL="628650" lvl="1" indent="-171450">
              <a:buFont typeface="Arial" panose="020B0604020202020204" pitchFamily="34" charset="0"/>
              <a:buChar char="•"/>
            </a:pPr>
            <a:r>
              <a:rPr lang="en-US" dirty="0">
                <a:latin typeface="Century Gothic" panose="020B0502020202020204" pitchFamily="34" charset="0"/>
              </a:rPr>
              <a:t>Send a Message to Everyone</a:t>
            </a:r>
          </a:p>
          <a:p>
            <a:pPr marL="628650" lvl="1" indent="-171450">
              <a:buFont typeface="Arial" panose="020B0604020202020204" pitchFamily="34" charset="0"/>
              <a:buChar char="•"/>
            </a:pPr>
            <a:r>
              <a:rPr lang="en-US" sz="1200" dirty="0">
                <a:latin typeface="Century Gothic" panose="020B0502020202020204" pitchFamily="34" charset="0"/>
              </a:rPr>
              <a:t>Send a Message to Just One Person</a:t>
            </a: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a:t>
            </a:fld>
            <a:endParaRPr lang="en-US" dirty="0"/>
          </a:p>
        </p:txBody>
      </p:sp>
    </p:spTree>
    <p:extLst>
      <p:ext uri="{BB962C8B-B14F-4D97-AF65-F5344CB8AC3E}">
        <p14:creationId xmlns:p14="http://schemas.microsoft.com/office/powerpoint/2010/main" val="231145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b="1" u="sng" dirty="0">
                <a:latin typeface="Century Gothic" panose="020B0502020202020204" pitchFamily="34" charset="0"/>
              </a:rPr>
              <a:t>SET UP</a:t>
            </a:r>
          </a:p>
          <a:p>
            <a:pPr defTabSz="966612">
              <a:defRPr/>
            </a:pPr>
            <a:r>
              <a:rPr lang="en-US" sz="1200"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LEARNER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Trouble-Shooting -Remote Tutoring </a:t>
            </a: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r>
              <a:rPr lang="en-US" sz="1200" b="1" dirty="0">
                <a:latin typeface="Century Gothic" panose="020B0502020202020204" pitchFamily="34" charset="0"/>
                <a:ea typeface="Calibri" panose="020F0502020204030204" pitchFamily="34" charset="0"/>
                <a:cs typeface="Times New Roman" panose="02020603050405020304" pitchFamily="18" charset="0"/>
              </a:rPr>
              <a:t>IMPORTANT: </a:t>
            </a:r>
          </a:p>
          <a:p>
            <a:pPr defTabSz="966612">
              <a:defRPr/>
            </a:pPr>
            <a:r>
              <a:rPr lang="en-US" sz="1200" dirty="0">
                <a:latin typeface="Century Gothic" panose="020B0502020202020204" pitchFamily="34" charset="0"/>
                <a:ea typeface="Calibri" panose="020F0502020204030204" pitchFamily="34" charset="0"/>
                <a:cs typeface="Times New Roman" panose="02020603050405020304" pitchFamily="18" charset="0"/>
              </a:rPr>
              <a:t>Go through the Learner Checklist as well. Then, you will be able to more easily troubleshoot with the learner if they have difficulty in their set up.</a:t>
            </a:r>
            <a:endParaRPr lang="en-CA" sz="1200" dirty="0">
              <a:latin typeface="Century Gothic" panose="020B0502020202020204" pitchFamily="34" charset="0"/>
            </a:endParaRPr>
          </a:p>
          <a:p>
            <a:pPr defTabSz="966612">
              <a:defRPr/>
            </a:pPr>
            <a:endParaRPr lang="en-US" sz="1200" u="sng" dirty="0">
              <a:latin typeface="Century Gothic" panose="020B0502020202020204" pitchFamily="34" charset="0"/>
            </a:endParaRPr>
          </a:p>
          <a:p>
            <a:pPr marL="0" indent="0" defTabSz="966612">
              <a:buFont typeface="+mj-lt"/>
              <a:buNone/>
              <a:defRPr/>
            </a:pPr>
            <a:r>
              <a:rPr lang="en-US" sz="1200" b="1" dirty="0">
                <a:latin typeface="Century Gothic" panose="020B0502020202020204" pitchFamily="34" charset="0"/>
              </a:rPr>
              <a:t>Communicate beforehand with the Support Person (if that learner has one):</a:t>
            </a:r>
          </a:p>
          <a:p>
            <a:pPr marL="181240" indent="-181240" defTabSz="966612">
              <a:buFont typeface="Arial" panose="020B0604020202020204" pitchFamily="34" charset="0"/>
              <a:buChar char="•"/>
              <a:defRPr/>
            </a:pPr>
            <a:r>
              <a:rPr lang="en-US" sz="1200" dirty="0">
                <a:latin typeface="Century Gothic" panose="020B0502020202020204" pitchFamily="34" charset="0"/>
              </a:rPr>
              <a:t>Email the Learner Checklist listed in #2 above to the Support Person.</a:t>
            </a:r>
          </a:p>
          <a:p>
            <a:pPr marL="181240" indent="-181240" defTabSz="966612">
              <a:buFont typeface="Arial" panose="020B0604020202020204" pitchFamily="34" charset="0"/>
              <a:buChar char="•"/>
              <a:defRPr/>
            </a:pPr>
            <a:r>
              <a:rPr lang="en-US" sz="1200" dirty="0">
                <a:latin typeface="Century Gothic" panose="020B0502020202020204" pitchFamily="34" charset="0"/>
              </a:rPr>
              <a:t>Email any instructions for this lesson to the support person (see the notes for specific slides /parts of the lesson): </a:t>
            </a:r>
          </a:p>
          <a:p>
            <a:pPr marL="181240" indent="-181240" defTabSz="966612">
              <a:buFont typeface="Arial" panose="020B0604020202020204" pitchFamily="34" charset="0"/>
              <a:buChar char="•"/>
              <a:defRPr/>
            </a:pPr>
            <a:r>
              <a:rPr lang="en-US" sz="1200" dirty="0">
                <a:latin typeface="Century Gothic" panose="020B0502020202020204" pitchFamily="34" charset="0"/>
              </a:rPr>
              <a:t>Have the support person do the preparation for the lesson on the learner’s desktop. Tutor needs to guide them re. how to do this. </a:t>
            </a: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Gmail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you could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0" indent="0" defTabSz="966612">
              <a:buFont typeface="Arial" panose="020B0604020202020204" pitchFamily="34" charset="0"/>
              <a:buNone/>
              <a:defRPr/>
            </a:pP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defTabSz="966612">
              <a:defRPr/>
            </a:pPr>
            <a:r>
              <a:rPr lang="en-US" sz="1200" b="1" u="sng" dirty="0">
                <a:highlight>
                  <a:srgbClr val="FFFF00"/>
                </a:highlight>
                <a:latin typeface="Century Gothic" panose="020B0502020202020204" pitchFamily="34" charset="0"/>
              </a:rPr>
              <a:t>PREPARATION</a:t>
            </a:r>
          </a:p>
          <a:p>
            <a:pPr defTabSz="966612">
              <a:defRPr/>
            </a:pPr>
            <a:r>
              <a:rPr lang="en-US" sz="1200" b="0" u="none" dirty="0">
                <a:highlight>
                  <a:srgbClr val="FFFF00"/>
                </a:highlight>
                <a:latin typeface="Century Gothic" panose="020B0502020202020204" pitchFamily="34" charset="0"/>
              </a:rPr>
              <a:t>Preparation specific to each Part of this Zoom Lesson is in the notes of the relevant slides. </a:t>
            </a:r>
          </a:p>
          <a:p>
            <a:pPr defTabSz="966612">
              <a:defRPr/>
            </a:pPr>
            <a:endParaRPr lang="en-US" sz="1200" b="0" u="none" dirty="0">
              <a:highlight>
                <a:srgbClr val="FFFF00"/>
              </a:highlight>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10</a:t>
            </a:fld>
            <a:endParaRPr lang="en-US" dirty="0"/>
          </a:p>
        </p:txBody>
      </p:sp>
    </p:spTree>
    <p:extLst>
      <p:ext uri="{BB962C8B-B14F-4D97-AF65-F5344CB8AC3E}">
        <p14:creationId xmlns:p14="http://schemas.microsoft.com/office/powerpoint/2010/main" val="388903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lnSpc>
                <a:spcPct val="107000"/>
              </a:lnSpc>
              <a:spcAft>
                <a:spcPts val="846"/>
              </a:spcAft>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During Remote Tutoring Session </a:t>
            </a:r>
          </a:p>
          <a:p>
            <a:pPr marL="241653" indent="-241653" defTabSz="966612">
              <a:buFont typeface="+mj-lt"/>
              <a:buAutoNum type="arabicPeriod"/>
              <a:defRPr/>
            </a:pPr>
            <a:r>
              <a:rPr lang="en-US" sz="1200" u="sng" dirty="0">
                <a:latin typeface="Century Gothic" panose="020B0502020202020204" pitchFamily="34" charset="0"/>
              </a:rPr>
              <a:t>Learner Instructions: How to let your Tutor have Remote Control of your Computer During a Zoom Session </a:t>
            </a:r>
          </a:p>
          <a:p>
            <a:pPr marL="241653" indent="-241653" defTabSz="966612">
              <a:lnSpc>
                <a:spcPct val="107000"/>
              </a:lnSpc>
              <a:spcAft>
                <a:spcPts val="846"/>
              </a:spcAft>
              <a:buFont typeface="+mj-lt"/>
              <a:buAutoNum type="arabicPeriod"/>
              <a:defRPr/>
            </a:pPr>
            <a:r>
              <a:rPr lang="en-US" sz="1200" u="sng" dirty="0">
                <a:latin typeface="Century Gothic" panose="020B0502020202020204" pitchFamily="34" charset="0"/>
              </a:rPr>
              <a:t>Trouble-Shooting</a:t>
            </a:r>
            <a:r>
              <a:rPr lang="en-US" sz="1200" b="0" u="sng" dirty="0">
                <a:latin typeface="Century Gothic" panose="020B0502020202020204" pitchFamily="34" charset="0"/>
              </a:rPr>
              <a:t>: Remote Tutoring </a:t>
            </a:r>
          </a:p>
          <a:p>
            <a:pPr>
              <a:lnSpc>
                <a:spcPct val="107000"/>
              </a:lnSpc>
              <a:spcAft>
                <a:spcPts val="846"/>
              </a:spcAft>
            </a:pP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lnSpc>
                <a:spcPct val="107000"/>
              </a:lnSpc>
              <a:spcAft>
                <a:spcPts val="846"/>
              </a:spcAft>
              <a:defRPr/>
            </a:pPr>
            <a:endParaRPr lang="en-US" sz="1200" b="1"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Be ready to assist learner by using the </a:t>
            </a:r>
            <a:r>
              <a:rPr lang="en-US" sz="1200" b="1" dirty="0">
                <a:latin typeface="Century Gothic" panose="020B0502020202020204" pitchFamily="34" charset="0"/>
              </a:rPr>
              <a:t>Requesting Remote Control </a:t>
            </a:r>
            <a:r>
              <a:rPr lang="en-US" sz="1200" dirty="0">
                <a:latin typeface="Century Gothic" panose="020B0502020202020204" pitchFamily="34" charset="0"/>
              </a:rPr>
              <a:t>function (refer </a:t>
            </a:r>
            <a:r>
              <a:rPr lang="en-US" sz="1200" u="none" dirty="0">
                <a:latin typeface="Century Gothic" panose="020B0502020202020204" pitchFamily="34" charset="0"/>
              </a:rPr>
              <a:t>to checklists 1 and 2 listed above</a:t>
            </a:r>
            <a:r>
              <a:rPr lang="en-US" sz="1200" dirty="0">
                <a:latin typeface="Century Gothic" panose="020B0502020202020204" pitchFamily="34" charset="0"/>
              </a:rPr>
              <a:t>). </a:t>
            </a: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You may have to set up the learner’s desktop for “Practice” activities if the learner needs support and no support person is available to do that beforehand.  This is possible to do using </a:t>
            </a:r>
            <a:r>
              <a:rPr lang="en-US" sz="1200" b="1" dirty="0">
                <a:latin typeface="Century Gothic" panose="020B0502020202020204" pitchFamily="34" charset="0"/>
              </a:rPr>
              <a:t>Request Remote Control</a:t>
            </a:r>
            <a:r>
              <a:rPr lang="en-US" sz="1200" dirty="0">
                <a:latin typeface="Century Gothic" panose="020B0502020202020204" pitchFamily="34" charset="0"/>
              </a:rPr>
              <a:t> in Zoom. </a:t>
            </a: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2000" dirty="0"/>
              <a:t>You may want to record the Zoom tutoring session in case of any possible accusations afterwards. </a:t>
            </a:r>
          </a:p>
          <a:p>
            <a:pPr algn="l"/>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11</a:t>
            </a:fld>
            <a:endParaRPr lang="en-US" dirty="0"/>
          </a:p>
        </p:txBody>
      </p:sp>
    </p:spTree>
    <p:extLst>
      <p:ext uri="{BB962C8B-B14F-4D97-AF65-F5344CB8AC3E}">
        <p14:creationId xmlns:p14="http://schemas.microsoft.com/office/powerpoint/2010/main" val="2554325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Show slide to the learner</a:t>
            </a: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r>
              <a:rPr lang="en-US" i="1" dirty="0">
                <a:latin typeface="Century Gothic" panose="020B0502020202020204" pitchFamily="34" charset="0"/>
              </a:rPr>
              <a:t>Today, we’re going to learn some more basic Zoom functions, so we can participate effectively in online meetings.</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highlight>
                  <a:srgbClr val="FFFF00"/>
                </a:highlight>
                <a:latin typeface="Century Gothic" panose="020B0502020202020204" pitchFamily="34" charset="0"/>
              </a:rPr>
              <a:t>Today, we’ll focus on ........</a:t>
            </a:r>
            <a:r>
              <a:rPr lang="en-US" dirty="0">
                <a:highlight>
                  <a:srgbClr val="FFFF00"/>
                </a:highlight>
                <a:latin typeface="Century Gothic" panose="020B0502020202020204" pitchFamily="34" charset="0"/>
              </a:rPr>
              <a:t>(Parts you intend to cover).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12</a:t>
            </a:fld>
            <a:endParaRPr lang="en-US" dirty="0"/>
          </a:p>
        </p:txBody>
      </p:sp>
    </p:spTree>
    <p:extLst>
      <p:ext uri="{BB962C8B-B14F-4D97-AF65-F5344CB8AC3E}">
        <p14:creationId xmlns:p14="http://schemas.microsoft.com/office/powerpoint/2010/main" val="234350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These are the skills the learner will master at the end of the lesson.  </a:t>
            </a:r>
          </a:p>
          <a:p>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Total Video length: </a:t>
            </a:r>
            <a:r>
              <a:rPr lang="en-US" b="1" dirty="0">
                <a:latin typeface="Century Gothic" panose="020B0502020202020204" pitchFamily="34" charset="0"/>
              </a:rPr>
              <a:t>8:04 mins </a:t>
            </a:r>
          </a:p>
          <a:p>
            <a:pPr marL="638440" lvl="1" indent="-181240">
              <a:buFont typeface="Arial" panose="020B0604020202020204" pitchFamily="34" charset="0"/>
              <a:buChar char="•"/>
            </a:pPr>
            <a:r>
              <a:rPr lang="en-US" b="1" dirty="0">
                <a:latin typeface="Century Gothic" panose="020B0502020202020204" pitchFamily="34" charset="0"/>
              </a:rPr>
              <a:t>Part One A: Turn Mic On/Off:  0:00-2:11 mins 		[2:11 mins]</a:t>
            </a:r>
          </a:p>
          <a:p>
            <a:pPr marL="638440" lvl="1" indent="-181240">
              <a:buFont typeface="Arial" panose="020B0604020202020204" pitchFamily="34" charset="0"/>
              <a:buChar char="•"/>
            </a:pPr>
            <a:r>
              <a:rPr lang="en-US" b="1" dirty="0">
                <a:latin typeface="Century Gothic" panose="020B0502020202020204" pitchFamily="34" charset="0"/>
              </a:rPr>
              <a:t>Part One B: Turn Off Video and Mic 2:12 – 4:15 min 	[2:03 mins]</a:t>
            </a:r>
          </a:p>
          <a:p>
            <a:pPr marL="638440" lvl="1" indent="-181240">
              <a:buFont typeface="Arial" panose="020B0604020202020204" pitchFamily="34" charset="0"/>
              <a:buChar char="•"/>
            </a:pPr>
            <a:r>
              <a:rPr lang="en-US" b="1" dirty="0">
                <a:latin typeface="Century Gothic" panose="020B0502020202020204" pitchFamily="34" charset="0"/>
              </a:rPr>
              <a:t>Part One C: Raise Your Hand: 4:16- 8:04/end 		[3:20 mins]</a:t>
            </a:r>
          </a:p>
          <a:p>
            <a:endParaRPr lang="en-US" b="1" dirty="0">
              <a:latin typeface="Century Gothic" panose="020B0502020202020204" pitchFamily="34" charset="0"/>
            </a:endParaRPr>
          </a:p>
          <a:p>
            <a:pPr marL="0" indent="0">
              <a:buFont typeface="Arial" panose="020B0604020202020204" pitchFamily="34" charset="0"/>
              <a:buNone/>
            </a:pPr>
            <a:endParaRPr lang="en-US" b="1" dirty="0">
              <a:highlight>
                <a:srgbClr val="FFFF00"/>
              </a:highlight>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pPr defTabSz="966612">
              <a:defRPr/>
            </a:pPr>
            <a:r>
              <a:rPr lang="en-CA" i="1" dirty="0">
                <a:effectLst/>
                <a:latin typeface="Century Gothic" panose="020B0502020202020204" pitchFamily="34" charset="0"/>
                <a:ea typeface="Calibri" panose="020F0502020204030204" pitchFamily="34" charset="0"/>
                <a:cs typeface="Arial" panose="020B0604020202020204" pitchFamily="34" charset="0"/>
              </a:rPr>
              <a:t>In Part One, we’re going to learn some basic Zoom functions so we can participate effectively in the meeting. </a:t>
            </a:r>
          </a:p>
          <a:p>
            <a:pPr defTabSz="966612">
              <a:defRPr/>
            </a:pPr>
            <a:endParaRPr lang="en-CA" i="1" dirty="0">
              <a:effectLst/>
              <a:latin typeface="Century Gothic" panose="020B0502020202020204" pitchFamily="34" charset="0"/>
              <a:ea typeface="Calibri" panose="020F0502020204030204" pitchFamily="34" charset="0"/>
              <a:cs typeface="Arial" panose="020B0604020202020204" pitchFamily="34" charset="0"/>
            </a:endParaRPr>
          </a:p>
          <a:p>
            <a:r>
              <a:rPr lang="en-US" i="1" dirty="0">
                <a:latin typeface="Century Gothic" panose="020B0502020202020204" pitchFamily="34" charset="0"/>
              </a:rPr>
              <a:t>We are going to do the following: </a:t>
            </a:r>
          </a:p>
          <a:p>
            <a:pPr marL="181240" indent="-181240">
              <a:buFont typeface="Arial" panose="020B0604020202020204" pitchFamily="34" charset="0"/>
              <a:buChar char="•"/>
            </a:pPr>
            <a:r>
              <a:rPr lang="en-US" i="1" dirty="0">
                <a:latin typeface="Century Gothic" panose="020B0502020202020204" pitchFamily="34" charset="0"/>
              </a:rPr>
              <a:t>Turn your mic on/off</a:t>
            </a:r>
          </a:p>
          <a:p>
            <a:pPr marL="181240" indent="-181240">
              <a:buFont typeface="Arial" panose="020B0604020202020204" pitchFamily="34" charset="0"/>
              <a:buChar char="•"/>
            </a:pPr>
            <a:r>
              <a:rPr lang="en-US" i="1" dirty="0">
                <a:latin typeface="Century Gothic" panose="020B0502020202020204" pitchFamily="34" charset="0"/>
              </a:rPr>
              <a:t>Turn off your video and mic</a:t>
            </a:r>
          </a:p>
          <a:p>
            <a:pPr marL="181240" indent="-181240">
              <a:buFont typeface="Arial" panose="020B0604020202020204" pitchFamily="34" charset="0"/>
              <a:buChar char="•"/>
            </a:pPr>
            <a:r>
              <a:rPr lang="en-US" i="1" dirty="0">
                <a:latin typeface="Century Gothic" panose="020B0502020202020204" pitchFamily="34" charset="0"/>
              </a:rPr>
              <a:t>Use the "Raise Hand" icon</a:t>
            </a:r>
          </a:p>
          <a:p>
            <a:endParaRPr lang="en-US" i="1" strike="noStrike" dirty="0">
              <a:latin typeface="Century Gothic" panose="020B0502020202020204" pitchFamily="34" charset="0"/>
            </a:endParaRPr>
          </a:p>
          <a:p>
            <a:r>
              <a:rPr lang="en-US" i="1" strike="noStrike" dirty="0">
                <a:latin typeface="Century Gothic" panose="020B0502020202020204" pitchFamily="34" charset="0"/>
              </a:rPr>
              <a:t>We’ll watch a video to learn/review this.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p>
          <a:p>
            <a:endParaRPr lang="en-US" i="1" strike="noStrike"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13</a:t>
            </a:fld>
            <a:endParaRPr lang="en-US" dirty="0"/>
          </a:p>
        </p:txBody>
      </p:sp>
    </p:spTree>
    <p:extLst>
      <p:ext uri="{BB962C8B-B14F-4D97-AF65-F5344CB8AC3E}">
        <p14:creationId xmlns:p14="http://schemas.microsoft.com/office/powerpoint/2010/main" val="51742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dirty="0">
                <a:latin typeface="Century Gothic" panose="020B0502020202020204" pitchFamily="34" charset="0"/>
              </a:rPr>
              <a:t>Part One A: </a:t>
            </a:r>
            <a:r>
              <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Turn Mic On/Off</a:t>
            </a:r>
            <a:r>
              <a:rPr lang="en-US" sz="1200" b="1"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200" b="1" dirty="0">
                <a:latin typeface="Century Gothic" panose="020B0502020202020204" pitchFamily="34" charset="0"/>
              </a:rPr>
              <a:t>: </a:t>
            </a:r>
            <a:r>
              <a:rPr lang="en-US" sz="1200" b="1" strike="noStrike" dirty="0">
                <a:latin typeface="Century Gothic" panose="020B0502020202020204" pitchFamily="34" charset="0"/>
              </a:rPr>
              <a:t>0:00 – 2:11 [2:11 mins]</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r>
              <a:rPr lang="en-US" sz="1200" i="1" dirty="0">
                <a:latin typeface="Century Gothic" panose="020B0502020202020204" pitchFamily="34" charset="0"/>
              </a:rPr>
              <a:t>Now, let’s watch a video on how to turn your mic on and off while in a Zoom meeting. </a:t>
            </a:r>
            <a:r>
              <a:rPr lang="en-US" sz="1200" b="0" i="1" dirty="0">
                <a:solidFill>
                  <a:srgbClr val="000000"/>
                </a:solidFill>
                <a:effectLst/>
                <a:latin typeface="Century Gothic" panose="020B0502020202020204" pitchFamily="34" charset="0"/>
              </a:rPr>
              <a:t>We can watch the video several times. So, don't worry if you don't catch everything the first time.</a:t>
            </a:r>
            <a:endParaRPr lang="en-US" sz="1200" i="1" dirty="0">
              <a:latin typeface="Century Gothic" panose="020B0502020202020204" pitchFamily="34" charset="0"/>
            </a:endParaRPr>
          </a:p>
          <a:p>
            <a:pPr defTabSz="966612">
              <a:defRPr/>
            </a:pPr>
            <a:endParaRPr lang="en-US" sz="1200" b="1"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181240" indent="-181240">
              <a:buFont typeface="Arial" panose="020B0604020202020204" pitchFamily="34" charset="0"/>
              <a:buChar char="•"/>
            </a:pPr>
            <a:r>
              <a:rPr lang="en-US" sz="1200" strike="noStrike" dirty="0">
                <a:latin typeface="Century Gothic" panose="020B0502020202020204" pitchFamily="34" charset="0"/>
              </a:rPr>
              <a:t>Click on the PLAY icon to open the video lesson.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 Part One A.</a:t>
            </a:r>
          </a:p>
          <a:p>
            <a:pPr marL="171450" indent="-171450">
              <a:buFont typeface="Arial" panose="020B0604020202020204" pitchFamily="34" charset="0"/>
              <a:buChar char="•"/>
            </a:pPr>
            <a:endParaRPr lang="en-US" sz="1200" dirty="0">
              <a:latin typeface="Century Gothic" panose="020B0502020202020204" pitchFamily="34" charset="0"/>
            </a:endParaRPr>
          </a:p>
          <a:p>
            <a:pPr>
              <a:buFont typeface="Arial" panose="020B0604020202020204" pitchFamily="34" charset="0"/>
              <a:buChar char="•"/>
            </a:pPr>
            <a:r>
              <a:rPr lang="en-US" sz="1200" dirty="0">
                <a:latin typeface="Century Gothic" panose="020B0502020202020204" pitchFamily="34" charset="0"/>
              </a:rPr>
              <a:t>Click on the PLAY icon in the slide to open the video lesson.</a:t>
            </a:r>
            <a:endParaRPr lang="en-US" sz="1200"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sz="1200" dirty="0">
                <a:latin typeface="Century Gothic" panose="020B0502020202020204" pitchFamily="34" charset="0"/>
              </a:rPr>
              <a:t>Use this link to the YouTube video if the link in the slide doesn’t work:</a:t>
            </a:r>
          </a:p>
          <a:p>
            <a:pPr>
              <a:buFont typeface="Arial" panose="020B0604020202020204" pitchFamily="34" charset="0"/>
              <a:buNone/>
            </a:pPr>
            <a:r>
              <a:rPr lang="en-US" sz="1200" b="1" dirty="0">
                <a:latin typeface="Century Gothic" panose="020B0502020202020204" pitchFamily="34" charset="0"/>
              </a:rPr>
              <a:t>https://youtu.be/LfXgZ_d87Gg </a:t>
            </a:r>
            <a:endParaRPr lang="en-US" sz="1200" b="1" dirty="0">
              <a:latin typeface="Century Gothic" panose="020B0502020202020204" pitchFamily="34" charset="0"/>
              <a:cs typeface="Calibri" panose="020F0502020204030204"/>
            </a:endParaRPr>
          </a:p>
          <a:p>
            <a:pPr marL="171450" indent="-171450">
              <a:buFont typeface="Arial" panose="020B0604020202020204" pitchFamily="34" charset="0"/>
              <a:buChar char="•"/>
            </a:pPr>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p:txBody>
      </p:sp>
      <p:sp>
        <p:nvSpPr>
          <p:cNvPr id="4" name="Slide Number Placeholder 3"/>
          <p:cNvSpPr>
            <a:spLocks noGrp="1"/>
          </p:cNvSpPr>
          <p:nvPr>
            <p:ph type="sldNum" sz="quarter" idx="5"/>
          </p:nvPr>
        </p:nvSpPr>
        <p:spPr/>
        <p:txBody>
          <a:bodyPr/>
          <a:lstStyle/>
          <a:p>
            <a:fld id="{84E55262-9676-444A-98B3-692BE02459E9}" type="slidenum">
              <a:rPr lang="en-US" smtClean="0"/>
              <a:t>14</a:t>
            </a:fld>
            <a:endParaRPr lang="en-US" dirty="0"/>
          </a:p>
        </p:txBody>
      </p:sp>
    </p:spTree>
    <p:extLst>
      <p:ext uri="{BB962C8B-B14F-4D97-AF65-F5344CB8AC3E}">
        <p14:creationId xmlns:p14="http://schemas.microsoft.com/office/powerpoint/2010/main" val="92939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this segment of the video lesson, check understanding (review and elicit) before moving on to the next part. </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Check understanding - ask the learner as you watch the video or as you demonstrate on your computer. </a:t>
            </a:r>
          </a:p>
          <a:p>
            <a:pPr defTabSz="966612">
              <a:defRPr/>
            </a:pPr>
            <a:r>
              <a:rPr lang="en-US" sz="1200" dirty="0">
                <a:latin typeface="Century Gothic" panose="020B0502020202020204" pitchFamily="34" charset="0"/>
              </a:rPr>
              <a:t>Ask these comprehension check questions or others to check understanding: </a:t>
            </a:r>
          </a:p>
          <a:p>
            <a:pPr defTabSz="966612">
              <a:defRPr/>
            </a:pPr>
            <a:endParaRPr lang="en-US" sz="1200" dirty="0">
              <a:latin typeface="Century Gothic" panose="020B0502020202020204" pitchFamily="34" charset="0"/>
            </a:endParaRPr>
          </a:p>
          <a:p>
            <a:r>
              <a:rPr lang="en-US" sz="1200" b="1" dirty="0">
                <a:latin typeface="Century Gothic" panose="020B0502020202020204" pitchFamily="34" charset="0"/>
              </a:rPr>
              <a:t>[</a:t>
            </a:r>
            <a:r>
              <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Turn Mic On/Off</a:t>
            </a:r>
            <a:r>
              <a:rPr lang="en-US" sz="1200" b="1" dirty="0">
                <a:latin typeface="Century Gothic" panose="020B0502020202020204" pitchFamily="34" charset="0"/>
              </a:rPr>
              <a:t>]</a:t>
            </a: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Where is the mic icon? </a:t>
            </a:r>
            <a:r>
              <a:rPr lang="en-US" sz="1200" b="1" i="1" dirty="0">
                <a:latin typeface="Century Gothic" panose="020B0502020202020204" pitchFamily="34" charset="0"/>
              </a:rPr>
              <a:t>Answer:</a:t>
            </a:r>
            <a:r>
              <a:rPr lang="en-US" sz="1200" i="1" dirty="0">
                <a:latin typeface="Century Gothic" panose="020B0502020202020204" pitchFamily="34" charset="0"/>
              </a:rPr>
              <a:t> In the bottom left corner.</a:t>
            </a:r>
          </a:p>
          <a:p>
            <a:pPr marL="181240" indent="-181240">
              <a:buFont typeface="Arial" panose="020B0604020202020204" pitchFamily="34" charset="0"/>
              <a:buChar char="•"/>
            </a:pPr>
            <a:r>
              <a:rPr lang="en-US" sz="1200" i="1" dirty="0">
                <a:latin typeface="Century Gothic" panose="020B0502020202020204" pitchFamily="34" charset="0"/>
              </a:rPr>
              <a:t>There’s a red line across the mic icon. Is the mic on or off? </a:t>
            </a:r>
            <a:r>
              <a:rPr lang="en-US" sz="1200" b="1" i="1" dirty="0">
                <a:latin typeface="Century Gothic" panose="020B0502020202020204" pitchFamily="34" charset="0"/>
              </a:rPr>
              <a:t>Answer:</a:t>
            </a:r>
            <a:r>
              <a:rPr lang="en-US" sz="1200" i="1" dirty="0">
                <a:latin typeface="Century Gothic" panose="020B0502020202020204" pitchFamily="34" charset="0"/>
              </a:rPr>
              <a:t> Off.</a:t>
            </a:r>
          </a:p>
          <a:p>
            <a:pPr marL="181240" indent="-181240">
              <a:buFont typeface="Arial" panose="020B0604020202020204" pitchFamily="34" charset="0"/>
              <a:buChar char="•"/>
            </a:pPr>
            <a:r>
              <a:rPr lang="en-US" sz="1200" i="1" dirty="0">
                <a:latin typeface="Century Gothic" panose="020B0502020202020204" pitchFamily="34" charset="0"/>
              </a:rPr>
              <a:t>There’s no line across the mic icon. Is the mic on or off?</a:t>
            </a:r>
            <a:r>
              <a:rPr lang="en-US" sz="1200" b="1" i="1" dirty="0">
                <a:latin typeface="Century Gothic" panose="020B0502020202020204" pitchFamily="34" charset="0"/>
              </a:rPr>
              <a:t> Answer:</a:t>
            </a:r>
            <a:r>
              <a:rPr lang="en-US" sz="1200" b="0" i="1" dirty="0">
                <a:latin typeface="Century Gothic" panose="020B0502020202020204" pitchFamily="34" charset="0"/>
              </a:rPr>
              <a:t> On.</a:t>
            </a:r>
            <a:endParaRPr lang="en-US" sz="1200" i="1" dirty="0">
              <a:latin typeface="Century Gothic" panose="020B0502020202020204" pitchFamily="34" charset="0"/>
            </a:endParaRPr>
          </a:p>
          <a:p>
            <a:pPr marL="0" indent="0">
              <a:buFont typeface="Arial" panose="020B0604020202020204" pitchFamily="34" charset="0"/>
              <a:buNone/>
            </a:pPr>
            <a:r>
              <a:rPr lang="en-US" sz="1200" b="0" i="1" dirty="0">
                <a:latin typeface="Century Gothic" panose="020B0502020202020204" pitchFamily="34" charset="0"/>
              </a:rPr>
              <a:t>Or</a:t>
            </a:r>
          </a:p>
          <a:p>
            <a:pPr marL="171450" indent="-171450">
              <a:buFont typeface="Arial" panose="020B0604020202020204" pitchFamily="34" charset="0"/>
              <a:buChar char="•"/>
            </a:pPr>
            <a:r>
              <a:rPr lang="en-US" sz="1200" b="0" i="1" dirty="0">
                <a:latin typeface="Century Gothic" panose="020B0502020202020204" pitchFamily="34" charset="0"/>
              </a:rPr>
              <a:t>(Point to the mic icon) Is this the mic icon? </a:t>
            </a:r>
            <a:r>
              <a:rPr lang="en-US" sz="1200" b="1" i="1" dirty="0">
                <a:latin typeface="Century Gothic" panose="020B0502020202020204" pitchFamily="34" charset="0"/>
              </a:rPr>
              <a:t>Answer: </a:t>
            </a:r>
            <a:r>
              <a:rPr lang="en-US" sz="1200" b="0" i="1" dirty="0">
                <a:latin typeface="Century Gothic" panose="020B0502020202020204" pitchFamily="34" charset="0"/>
              </a:rPr>
              <a:t>Yes, it is. </a:t>
            </a:r>
          </a:p>
          <a:p>
            <a:pPr marL="171450" indent="-171450">
              <a:buFont typeface="Arial" panose="020B0604020202020204" pitchFamily="34" charset="0"/>
              <a:buChar char="•"/>
            </a:pPr>
            <a:r>
              <a:rPr lang="en-US" sz="1200" b="0" i="1" dirty="0">
                <a:latin typeface="Century Gothic" panose="020B0502020202020204" pitchFamily="34" charset="0"/>
              </a:rPr>
              <a:t>(Point to the video icon) Is this the mic icon? </a:t>
            </a:r>
            <a:r>
              <a:rPr lang="en-US" sz="1200" b="1" i="1" dirty="0">
                <a:latin typeface="Century Gothic" panose="020B0502020202020204" pitchFamily="34" charset="0"/>
              </a:rPr>
              <a:t>Answer: </a:t>
            </a:r>
            <a:r>
              <a:rPr lang="en-US" sz="1200" b="0" i="1" dirty="0">
                <a:latin typeface="Century Gothic" panose="020B0502020202020204" pitchFamily="34" charset="0"/>
              </a:rPr>
              <a:t>No, it isn’t.</a:t>
            </a:r>
          </a:p>
          <a:p>
            <a:endParaRPr lang="en-US" sz="1200"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 </a:t>
            </a:r>
          </a:p>
          <a:p>
            <a:r>
              <a:rPr lang="en-US" sz="1200" dirty="0">
                <a:latin typeface="Century Gothic" panose="020B0502020202020204" pitchFamily="34" charset="0"/>
              </a:rPr>
              <a:t>Then 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endParaRPr lang="en-US" sz="1200" dirty="0">
              <a:latin typeface="Century Gothic" panose="020B0502020202020204" pitchFamily="34" charset="0"/>
            </a:endParaRPr>
          </a:p>
          <a:p>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Instructions to the Tutor: </a:t>
            </a:r>
          </a:p>
          <a:p>
            <a:r>
              <a:rPr lang="en-US" sz="1200" dirty="0">
                <a:latin typeface="Century Gothic" panose="020B0502020202020204" pitchFamily="34" charset="0"/>
              </a:rPr>
              <a:t>For example, learner may not know how to click on the Zoom icons etc. </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dirty="0">
                <a:latin typeface="Century Gothic" panose="020B0502020202020204" pitchFamily="34" charset="0"/>
              </a:rPr>
              <a:t>For example, use Module 8 Zoom on Computer, or Module 1 Mouse and Navigating, depending on learner needs. </a:t>
            </a: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15</a:t>
            </a:fld>
            <a:endParaRPr lang="en-US" dirty="0"/>
          </a:p>
        </p:txBody>
      </p:sp>
    </p:spTree>
    <p:extLst>
      <p:ext uri="{BB962C8B-B14F-4D97-AF65-F5344CB8AC3E}">
        <p14:creationId xmlns:p14="http://schemas.microsoft.com/office/powerpoint/2010/main" val="4238988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Century Gothic" panose="020B0502020202020204" pitchFamily="34" charset="0"/>
              </a:rPr>
              <a:t>PRACTICE-Part One A</a:t>
            </a:r>
          </a:p>
          <a:p>
            <a:r>
              <a:rPr lang="en-US" b="1" dirty="0">
                <a:latin typeface="Century Gothic" panose="020B0502020202020204" pitchFamily="34" charset="0"/>
              </a:rPr>
              <a:t>Lesson Focus</a:t>
            </a:r>
            <a:r>
              <a:rPr lang="en-US" b="0" dirty="0">
                <a:latin typeface="Century Gothic" panose="020B0502020202020204" pitchFamily="34" charset="0"/>
              </a:rPr>
              <a:t>: </a:t>
            </a:r>
            <a:r>
              <a:rPr lang="en-US" dirty="0">
                <a:latin typeface="Century Gothic" panose="020B0502020202020204" pitchFamily="34" charset="0"/>
              </a:rPr>
              <a:t>Turn Mic On/Off </a:t>
            </a:r>
          </a:p>
          <a:p>
            <a:r>
              <a:rPr lang="en-US" dirty="0">
                <a:latin typeface="Century Gothic" panose="020B0502020202020204" pitchFamily="34" charset="0"/>
              </a:rPr>
              <a:t>	</a:t>
            </a: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181240" indent="-181240" defTabSz="966612">
              <a:buFont typeface="Arial" panose="020B0604020202020204" pitchFamily="34" charset="0"/>
              <a:buChar char="•"/>
              <a:defRPr/>
            </a:pPr>
            <a:r>
              <a:rPr lang="en-US" dirty="0">
                <a:latin typeface="Century Gothic" panose="020B0502020202020204" pitchFamily="34" charset="0"/>
              </a:rPr>
              <a:t>Send a Zoom meeting invitation to the learner before the practice. </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Both tutor and learner sign in to Zoom meeting before the practice.</a:t>
            </a:r>
          </a:p>
          <a:p>
            <a:pPr marL="181240" indent="-181240" defTabSz="966612">
              <a:buFont typeface="Arial" panose="020B0604020202020204" pitchFamily="34" charset="0"/>
              <a:buChar char="•"/>
              <a:defRPr/>
            </a:pPr>
            <a:r>
              <a:rPr lang="en-US" dirty="0">
                <a:latin typeface="Century Gothic" panose="020B0502020202020204" pitchFamily="34" charset="0"/>
              </a:rPr>
              <a:t>Please be aware that there will be audio feedback if both tutor and learner join with audio on. </a:t>
            </a:r>
          </a:p>
          <a:p>
            <a:pPr marL="181240" indent="-181240" defTabSz="966612">
              <a:buFont typeface="Arial" panose="020B0604020202020204" pitchFamily="34" charset="0"/>
              <a:buChar char="•"/>
              <a:defRPr/>
            </a:pPr>
            <a:r>
              <a:rPr lang="en-US" dirty="0">
                <a:latin typeface="Century Gothic" panose="020B0502020202020204" pitchFamily="34" charset="0"/>
              </a:rPr>
              <a:t>Keep each other muted before practicing, and if possible, move away from each other before unmuting the mic and speaking, in order to minimize audio feedback. This will not be a problem if tutoring remotely.</a:t>
            </a:r>
          </a:p>
          <a:p>
            <a:pPr marL="0" indent="0" defTabSz="966612">
              <a:buFont typeface="Arial" panose="020B0604020202020204" pitchFamily="34" charset="0"/>
              <a:buNone/>
              <a:defRPr/>
            </a:pPr>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we’re going to practice what we just saw in the video: how to turn your mic on and off.</a:t>
            </a:r>
          </a:p>
          <a:p>
            <a:endParaRPr lang="en-US" b="1" dirty="0">
              <a:latin typeface="Century Gothic" panose="020B0502020202020204" pitchFamily="34" charset="0"/>
            </a:endParaRPr>
          </a:p>
          <a:p>
            <a:r>
              <a:rPr lang="en-US" b="1" dirty="0">
                <a:latin typeface="Century Gothic" panose="020B0502020202020204" pitchFamily="34" charset="0"/>
              </a:rPr>
              <a:t>Turn your mic on/off</a:t>
            </a:r>
          </a:p>
          <a:p>
            <a:pPr marL="241653" indent="-241653">
              <a:buFont typeface="+mj-lt"/>
              <a:buAutoNum type="arabicParenR"/>
            </a:pPr>
            <a:r>
              <a:rPr lang="en-US" b="0" i="1" dirty="0">
                <a:latin typeface="Century Gothic" panose="020B0502020202020204" pitchFamily="34" charset="0"/>
              </a:rPr>
              <a:t>When you want to speak in a meeting, you have to make sure your mic is on. </a:t>
            </a:r>
          </a:p>
          <a:p>
            <a:pPr marL="241653" indent="-241653">
              <a:buFont typeface="+mj-lt"/>
              <a:buAutoNum type="arabicParenR"/>
            </a:pPr>
            <a:r>
              <a:rPr lang="en-US" b="0" i="1" dirty="0">
                <a:latin typeface="Century Gothic" panose="020B0502020202020204" pitchFamily="34" charset="0"/>
              </a:rPr>
              <a:t>Find your mic icon. Is there a line across it? </a:t>
            </a:r>
          </a:p>
          <a:p>
            <a:pPr marL="628650" lvl="1" indent="-171450">
              <a:buFont typeface="Arial" panose="020B0604020202020204" pitchFamily="34" charset="0"/>
              <a:buChar char="•"/>
            </a:pPr>
            <a:r>
              <a:rPr lang="en-US" b="0" i="1" dirty="0">
                <a:latin typeface="Century Gothic" panose="020B0502020202020204" pitchFamily="34" charset="0"/>
              </a:rPr>
              <a:t>Yes? Click on it to unmute your mic. ‘Unmute’ means ‘turn on’. You can speak now. </a:t>
            </a:r>
          </a:p>
          <a:p>
            <a:pPr marL="457200" lvl="1" indent="0">
              <a:buFont typeface="Arial" panose="020B0604020202020204" pitchFamily="34" charset="0"/>
              <a:buNone/>
            </a:pPr>
            <a:r>
              <a:rPr lang="en-US" b="1" i="1" dirty="0">
                <a:latin typeface="Century Gothic" panose="020B0502020202020204" pitchFamily="34" charset="0"/>
              </a:rPr>
              <a:t>OR</a:t>
            </a:r>
          </a:p>
          <a:p>
            <a:pPr marL="628650" lvl="1" indent="-171450">
              <a:buFont typeface="Arial" panose="020B0604020202020204" pitchFamily="34" charset="0"/>
              <a:buChar char="•"/>
            </a:pPr>
            <a:r>
              <a:rPr lang="en-US" b="0" i="1" dirty="0">
                <a:latin typeface="Century Gothic" panose="020B0502020202020204" pitchFamily="34" charset="0"/>
              </a:rPr>
              <a:t>No? Your mic is already turned on. You can speak and the other people in the meeting can hear you.</a:t>
            </a:r>
          </a:p>
          <a:p>
            <a:pPr marL="241653" indent="-241653">
              <a:buFont typeface="+mj-lt"/>
              <a:buAutoNum type="arabicParenR"/>
            </a:pPr>
            <a:r>
              <a:rPr lang="en-US" b="0" i="1" dirty="0">
                <a:latin typeface="Century Gothic" panose="020B0502020202020204" pitchFamily="34" charset="0"/>
              </a:rPr>
              <a:t>You have finished speaking. You want to turn off your mic. Click on the mic icon. There is now a line across it. You are muted now.</a:t>
            </a:r>
          </a:p>
          <a:p>
            <a:pPr marL="228600" marR="0" lvl="0" indent="-228600" algn="l" defTabSz="966612" rtl="0" eaLnBrk="1" fontAlgn="auto" latinLnBrk="0" hangingPunct="1">
              <a:lnSpc>
                <a:spcPct val="100000"/>
              </a:lnSpc>
              <a:spcBef>
                <a:spcPts val="0"/>
              </a:spcBef>
              <a:spcAft>
                <a:spcPts val="0"/>
              </a:spcAft>
              <a:buClrTx/>
              <a:buSzTx/>
              <a:buFont typeface="+mj-lt"/>
              <a:buAutoNum type="arabicParenR"/>
              <a:tabLst/>
              <a:defRPr/>
            </a:pPr>
            <a:r>
              <a:rPr lang="en-US" b="0" i="1" u="none" dirty="0">
                <a:effectLst/>
                <a:latin typeface="Century Gothic" panose="020B0502020202020204" pitchFamily="34" charset="0"/>
              </a:rPr>
              <a:t>You want to ask the host a question. Turn on your mic.</a:t>
            </a:r>
          </a:p>
          <a:p>
            <a:pPr marL="228600" marR="0" lvl="0" indent="-228600" algn="l" defTabSz="966612" rtl="0" eaLnBrk="1" fontAlgn="auto" latinLnBrk="0" hangingPunct="1">
              <a:lnSpc>
                <a:spcPct val="100000"/>
              </a:lnSpc>
              <a:spcBef>
                <a:spcPts val="0"/>
              </a:spcBef>
              <a:spcAft>
                <a:spcPts val="0"/>
              </a:spcAft>
              <a:buClrTx/>
              <a:buSzTx/>
              <a:buFont typeface="+mj-lt"/>
              <a:buAutoNum type="arabicParenR"/>
              <a:tabLst/>
              <a:defRPr/>
            </a:pPr>
            <a:r>
              <a:rPr lang="en-US" b="0" i="1" u="none" dirty="0">
                <a:effectLst/>
                <a:latin typeface="Century Gothic" panose="020B0502020202020204" pitchFamily="34" charset="0"/>
              </a:rPr>
              <a:t>You finished asking your question. Turn off your mic.</a:t>
            </a:r>
            <a:endParaRPr lang="en-US" b="0" i="1" dirty="0">
              <a:latin typeface="Century Gothic" panose="020B0502020202020204" pitchFamily="34" charset="0"/>
            </a:endParaRPr>
          </a:p>
          <a:p>
            <a:pPr marL="241653" indent="-241653">
              <a:buFont typeface="+mj-lt"/>
              <a:buAutoNum type="arabicParenR"/>
            </a:pPr>
            <a:endParaRPr lang="en-US" b="0"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171450" lvl="0" indent="-171450">
              <a:buFont typeface="Arial" panose="020B0604020202020204" pitchFamily="34" charset="0"/>
              <a:buChar char="•"/>
            </a:pPr>
            <a:r>
              <a:rPr lang="en-US" b="0" dirty="0">
                <a:latin typeface="Century Gothic" panose="020B0502020202020204" pitchFamily="34" charset="0"/>
              </a:rPr>
              <a:t>Repeat the above at least three times. </a:t>
            </a:r>
          </a:p>
          <a:p>
            <a:pPr marL="0" indent="0" defTabSz="966612">
              <a:buFont typeface="+mj-lt"/>
              <a:buNone/>
              <a:defRPr/>
            </a:pPr>
            <a:r>
              <a:rPr lang="en-US" b="1" i="0" u="none" dirty="0">
                <a:effectLst/>
                <a:latin typeface="Century Gothic" panose="020B0502020202020204" pitchFamily="34" charset="0"/>
              </a:rPr>
              <a:t>Say to the Learner: </a:t>
            </a:r>
          </a:p>
          <a:p>
            <a:pPr marL="0" indent="0" defTabSz="966612">
              <a:buFont typeface="+mj-lt"/>
              <a:buNone/>
              <a:defRPr/>
            </a:pPr>
            <a:r>
              <a:rPr lang="en-US" b="0" i="1" u="none" dirty="0">
                <a:effectLst/>
                <a:latin typeface="Century Gothic" panose="020B0502020202020204" pitchFamily="34" charset="0"/>
              </a:rPr>
              <a:t>Let’s practice again. </a:t>
            </a:r>
          </a:p>
          <a:p>
            <a:pPr marL="0" indent="0" defTabSz="966612">
              <a:buFont typeface="+mj-lt"/>
              <a:buNone/>
              <a:defRPr/>
            </a:pPr>
            <a:endParaRPr lang="en-US" b="0" i="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171450" indent="-171450" defTabSz="966612">
              <a:buFont typeface="Arial" panose="020B0604020202020204" pitchFamily="34" charset="0"/>
              <a:buChar char="•"/>
              <a:defRPr/>
            </a:pPr>
            <a:r>
              <a:rPr lang="en-US" dirty="0">
                <a:effectLst/>
                <a:latin typeface="Century Gothic" panose="020B0502020202020204" pitchFamily="34" charset="0"/>
              </a:rPr>
              <a:t>Have the learner show you they can do the skill at least three times without support. </a:t>
            </a:r>
          </a:p>
          <a:p>
            <a:endParaRPr lang="en-CA" b="1" dirty="0"/>
          </a:p>
        </p:txBody>
      </p:sp>
      <p:sp>
        <p:nvSpPr>
          <p:cNvPr id="4" name="Slide Number Placeholder 3"/>
          <p:cNvSpPr>
            <a:spLocks noGrp="1"/>
          </p:cNvSpPr>
          <p:nvPr>
            <p:ph type="sldNum" sz="quarter" idx="5"/>
          </p:nvPr>
        </p:nvSpPr>
        <p:spPr/>
        <p:txBody>
          <a:bodyPr/>
          <a:lstStyle/>
          <a:p>
            <a:fld id="{84E55262-9676-444A-98B3-692BE02459E9}" type="slidenum">
              <a:rPr lang="en-US" smtClean="0"/>
              <a:t>16</a:t>
            </a:fld>
            <a:endParaRPr lang="en-US" dirty="0"/>
          </a:p>
        </p:txBody>
      </p:sp>
    </p:spTree>
    <p:extLst>
      <p:ext uri="{BB962C8B-B14F-4D97-AF65-F5344CB8AC3E}">
        <p14:creationId xmlns:p14="http://schemas.microsoft.com/office/powerpoint/2010/main" val="302013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dirty="0">
                <a:latin typeface="Century Gothic" panose="020B0502020202020204" pitchFamily="34" charset="0"/>
              </a:rPr>
              <a:t>Part One B: </a:t>
            </a:r>
            <a:r>
              <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Turn Off Video and Mic</a:t>
            </a:r>
            <a:r>
              <a:rPr lang="en-US" sz="1200" b="1" dirty="0">
                <a:latin typeface="Century Gothic" panose="020B0502020202020204" pitchFamily="34" charset="0"/>
              </a:rPr>
              <a:t>: 2:12 – 4:15 min [2:03 mins]</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r>
              <a:rPr lang="en-US" sz="1200" i="1" dirty="0">
                <a:latin typeface="Century Gothic" panose="020B0502020202020204" pitchFamily="34" charset="0"/>
              </a:rPr>
              <a:t>Sometimes we need to take a break during a Zoom meeting. It’s important to turn off your mic and video. </a:t>
            </a:r>
          </a:p>
          <a:p>
            <a:r>
              <a:rPr lang="en-US" sz="1200" i="1" dirty="0">
                <a:latin typeface="Century Gothic" panose="020B0502020202020204" pitchFamily="34" charset="0"/>
              </a:rPr>
              <a:t>Now, let’s watch a video on how to turn your mic and video on and off when you want to take a break in a Zoom meeting. </a:t>
            </a:r>
          </a:p>
          <a:p>
            <a:r>
              <a:rPr lang="en-US" sz="1200" b="0" i="1" dirty="0">
                <a:solidFill>
                  <a:srgbClr val="000000"/>
                </a:solidFill>
                <a:effectLst/>
                <a:latin typeface="Century Gothic" panose="020B0502020202020204" pitchFamily="34" charset="0"/>
              </a:rPr>
              <a:t>We can watch the video several times. So, don't worry if you don't catch everything the first time.</a:t>
            </a:r>
            <a:endParaRPr lang="en-US" sz="1200" i="1" dirty="0">
              <a:latin typeface="Century Gothic" panose="020B0502020202020204" pitchFamily="34" charset="0"/>
            </a:endParaRPr>
          </a:p>
          <a:p>
            <a:pPr defTabSz="966612">
              <a:defRPr/>
            </a:pPr>
            <a:endParaRPr lang="en-US" sz="1200" b="1"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181240" indent="-181240">
              <a:buFont typeface="Arial" panose="020B0604020202020204" pitchFamily="34" charset="0"/>
              <a:buChar char="•"/>
            </a:pPr>
            <a:r>
              <a:rPr lang="en-US" sz="1200" strike="noStrike" dirty="0">
                <a:latin typeface="Century Gothic" panose="020B0502020202020204" pitchFamily="34" charset="0"/>
              </a:rPr>
              <a:t>Click on the PLAY icon to open the video lesson.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 Part One B.</a:t>
            </a:r>
          </a:p>
          <a:p>
            <a:pPr marL="171450" indent="-171450">
              <a:buFont typeface="Arial" panose="020B0604020202020204" pitchFamily="34" charset="0"/>
              <a:buChar char="•"/>
            </a:pPr>
            <a:endParaRPr lang="en-US" sz="1200" dirty="0">
              <a:latin typeface="Century Gothic" panose="020B0502020202020204" pitchFamily="34" charset="0"/>
            </a:endParaRPr>
          </a:p>
          <a:p>
            <a:pPr>
              <a:buFont typeface="Arial" panose="020B0604020202020204" pitchFamily="34" charset="0"/>
              <a:buChar char="•"/>
            </a:pPr>
            <a:r>
              <a:rPr lang="en-US" sz="1200" dirty="0">
                <a:latin typeface="Century Gothic" panose="020B0502020202020204" pitchFamily="34" charset="0"/>
              </a:rPr>
              <a:t>Click on the PLAY icon in the slide to open the video lesson.</a:t>
            </a:r>
            <a:endParaRPr lang="en-US" sz="1200"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sz="1200" dirty="0">
                <a:latin typeface="Century Gothic" panose="020B0502020202020204" pitchFamily="34" charset="0"/>
              </a:rPr>
              <a:t>Use this link to the YouTube video if the link in the slide doesn’t work:</a:t>
            </a:r>
          </a:p>
          <a:p>
            <a:pPr>
              <a:buFont typeface="Arial" panose="020B0604020202020204" pitchFamily="34" charset="0"/>
              <a:buNone/>
            </a:pPr>
            <a:r>
              <a:rPr lang="en-US" sz="1200" b="1" dirty="0">
                <a:latin typeface="Century Gothic" panose="020B0502020202020204" pitchFamily="34" charset="0"/>
              </a:rPr>
              <a:t>https://youtu.be/LfXgZ_d87Gg </a:t>
            </a:r>
            <a:endParaRPr lang="en-US" sz="1200" b="1" dirty="0">
              <a:latin typeface="Century Gothic" panose="020B0502020202020204" pitchFamily="34" charset="0"/>
              <a:cs typeface="Calibri" panose="020F0502020204030204"/>
            </a:endParaRP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p:txBody>
      </p:sp>
      <p:sp>
        <p:nvSpPr>
          <p:cNvPr id="4" name="Slide Number Placeholder 3"/>
          <p:cNvSpPr>
            <a:spLocks noGrp="1"/>
          </p:cNvSpPr>
          <p:nvPr>
            <p:ph type="sldNum" sz="quarter" idx="5"/>
          </p:nvPr>
        </p:nvSpPr>
        <p:spPr/>
        <p:txBody>
          <a:bodyPr/>
          <a:lstStyle/>
          <a:p>
            <a:fld id="{84E55262-9676-444A-98B3-692BE02459E9}" type="slidenum">
              <a:rPr lang="en-US" smtClean="0"/>
              <a:t>17</a:t>
            </a:fld>
            <a:endParaRPr lang="en-US" dirty="0"/>
          </a:p>
        </p:txBody>
      </p:sp>
    </p:spTree>
    <p:extLst>
      <p:ext uri="{BB962C8B-B14F-4D97-AF65-F5344CB8AC3E}">
        <p14:creationId xmlns:p14="http://schemas.microsoft.com/office/powerpoint/2010/main" val="1100975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this segment of the video lesson, check understanding (review and elicit) before moving on to the next part. </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Check understanding - ask the learner as you watch the video or as you demonstrate on your computer. </a:t>
            </a:r>
          </a:p>
          <a:p>
            <a:pPr defTabSz="966612">
              <a:defRPr/>
            </a:pPr>
            <a:r>
              <a:rPr lang="en-US" sz="1200" dirty="0">
                <a:latin typeface="Century Gothic" panose="020B0502020202020204" pitchFamily="34" charset="0"/>
              </a:rPr>
              <a:t>Ask these comprehension check questions or others to check understanding: </a:t>
            </a:r>
          </a:p>
          <a:p>
            <a:pPr defTabSz="966612">
              <a:defRPr/>
            </a:pPr>
            <a:endParaRPr lang="en-US" sz="1200" dirty="0">
              <a:latin typeface="Century Gothic" panose="020B0502020202020204" pitchFamily="34" charset="0"/>
            </a:endParaRPr>
          </a:p>
          <a:p>
            <a:r>
              <a:rPr lang="en-US" sz="1200" b="1" dirty="0">
                <a:latin typeface="Century Gothic" panose="020B0502020202020204" pitchFamily="34" charset="0"/>
              </a:rPr>
              <a:t>[</a:t>
            </a:r>
            <a:r>
              <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Turn Off Video and Mic</a:t>
            </a:r>
            <a:r>
              <a:rPr lang="en-US" sz="1200" b="1" dirty="0">
                <a:latin typeface="Century Gothic" panose="020B0502020202020204" pitchFamily="34" charset="0"/>
              </a:rPr>
              <a:t>]</a:t>
            </a: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pPr marL="181240" indent="-181240">
              <a:buFont typeface="Arial" panose="020B0604020202020204" pitchFamily="34" charset="0"/>
              <a:buChar char="•"/>
            </a:pPr>
            <a:r>
              <a:rPr lang="en-US" sz="1200" i="1" dirty="0">
                <a:latin typeface="Century Gothic" panose="020B0502020202020204" pitchFamily="34" charset="0"/>
              </a:rPr>
              <a:t>Where is the video icon? </a:t>
            </a:r>
            <a:r>
              <a:rPr lang="en-US" sz="1200" b="1" i="1" dirty="0">
                <a:latin typeface="Century Gothic" panose="020B0502020202020204" pitchFamily="34" charset="0"/>
              </a:rPr>
              <a:t>Answer: </a:t>
            </a:r>
            <a:r>
              <a:rPr lang="en-US" sz="1200" b="0" i="1" dirty="0">
                <a:latin typeface="Century Gothic" panose="020B0502020202020204" pitchFamily="34" charset="0"/>
              </a:rPr>
              <a:t>In the bottom left corner, to the right of the mic icon.</a:t>
            </a:r>
          </a:p>
          <a:p>
            <a:pPr marL="0" indent="0">
              <a:buFont typeface="Arial" panose="020B0604020202020204" pitchFamily="34" charset="0"/>
              <a:buNone/>
            </a:pPr>
            <a:r>
              <a:rPr lang="en-US" sz="1200" b="0" i="1" dirty="0">
                <a:latin typeface="Century Gothic" panose="020B0502020202020204" pitchFamily="34" charset="0"/>
              </a:rPr>
              <a:t>Or</a:t>
            </a:r>
          </a:p>
          <a:p>
            <a:pPr marL="171450" indent="-171450">
              <a:buFont typeface="Arial" panose="020B0604020202020204" pitchFamily="34" charset="0"/>
              <a:buChar char="•"/>
            </a:pPr>
            <a:r>
              <a:rPr lang="en-US" sz="1200" b="0" i="1" dirty="0">
                <a:latin typeface="Century Gothic" panose="020B0502020202020204" pitchFamily="34" charset="0"/>
              </a:rPr>
              <a:t>(Point to the mic icon) Is this the Video icon? </a:t>
            </a:r>
            <a:r>
              <a:rPr lang="en-US" sz="1200" b="1" i="1" dirty="0">
                <a:latin typeface="Century Gothic" panose="020B0502020202020204" pitchFamily="34" charset="0"/>
              </a:rPr>
              <a:t>Answer: </a:t>
            </a:r>
            <a:r>
              <a:rPr lang="en-US" sz="1200" b="0" i="1" dirty="0">
                <a:latin typeface="Century Gothic" panose="020B0502020202020204" pitchFamily="34" charset="0"/>
              </a:rPr>
              <a:t>No, it isn’t. </a:t>
            </a:r>
          </a:p>
          <a:p>
            <a:pPr marL="171450" indent="-171450">
              <a:buFont typeface="Arial" panose="020B0604020202020204" pitchFamily="34" charset="0"/>
              <a:buChar char="•"/>
            </a:pPr>
            <a:r>
              <a:rPr lang="en-US" sz="1200" b="0" i="1" dirty="0">
                <a:latin typeface="Century Gothic" panose="020B0502020202020204" pitchFamily="34" charset="0"/>
              </a:rPr>
              <a:t>(Point to the video icon) Is this the Video icon? </a:t>
            </a:r>
            <a:r>
              <a:rPr lang="en-US" sz="1200" b="1" i="1" dirty="0">
                <a:latin typeface="Century Gothic" panose="020B0502020202020204" pitchFamily="34" charset="0"/>
              </a:rPr>
              <a:t>Answer: </a:t>
            </a:r>
            <a:r>
              <a:rPr lang="en-US" sz="1200" b="0" i="1" dirty="0">
                <a:latin typeface="Century Gothic" panose="020B0502020202020204" pitchFamily="34" charset="0"/>
              </a:rPr>
              <a:t>Yes, it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When the video is off, what does the video icon look like? </a:t>
            </a:r>
            <a:r>
              <a:rPr lang="en-US" sz="1200" b="1" i="1" dirty="0">
                <a:latin typeface="Century Gothic" panose="020B0502020202020204" pitchFamily="34" charset="0"/>
              </a:rPr>
              <a:t>Answer:</a:t>
            </a:r>
            <a:r>
              <a:rPr lang="en-US" sz="1200" i="1" dirty="0">
                <a:latin typeface="Century Gothic" panose="020B0502020202020204" pitchFamily="34" charset="0"/>
              </a:rPr>
              <a:t> There’s a red line across the icon.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When the video is on, is there a red line across the icon ? </a:t>
            </a:r>
            <a:r>
              <a:rPr lang="en-US" sz="1200" b="1" i="1" dirty="0">
                <a:latin typeface="Century Gothic" panose="020B0502020202020204" pitchFamily="34" charset="0"/>
              </a:rPr>
              <a:t>Answer: </a:t>
            </a:r>
            <a:r>
              <a:rPr lang="en-US" sz="1200" i="1" dirty="0">
                <a:latin typeface="Century Gothic" panose="020B0502020202020204" pitchFamily="34" charset="0"/>
              </a:rPr>
              <a:t>No</a:t>
            </a:r>
          </a:p>
          <a:p>
            <a:pPr marL="0" indent="0">
              <a:buFont typeface="Arial" panose="020B0604020202020204" pitchFamily="34" charset="0"/>
              <a:buNone/>
            </a:pPr>
            <a:endParaRPr lang="en-US" sz="1200" i="1" dirty="0">
              <a:latin typeface="Century Gothic" panose="020B0502020202020204" pitchFamily="34" charset="0"/>
            </a:endParaRPr>
          </a:p>
          <a:p>
            <a:endParaRPr lang="en-US" sz="1200"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 </a:t>
            </a:r>
          </a:p>
          <a:p>
            <a:r>
              <a:rPr lang="en-US" sz="1200" dirty="0">
                <a:latin typeface="Century Gothic" panose="020B0502020202020204" pitchFamily="34" charset="0"/>
              </a:rPr>
              <a:t>Then 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18</a:t>
            </a:fld>
            <a:endParaRPr lang="en-US" dirty="0"/>
          </a:p>
        </p:txBody>
      </p:sp>
    </p:spTree>
    <p:extLst>
      <p:ext uri="{BB962C8B-B14F-4D97-AF65-F5344CB8AC3E}">
        <p14:creationId xmlns:p14="http://schemas.microsoft.com/office/powerpoint/2010/main" val="3594489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Century Gothic" panose="020B0502020202020204" pitchFamily="34" charset="0"/>
              </a:rPr>
              <a:t>PRACTICE-Part One B</a:t>
            </a:r>
          </a:p>
          <a:p>
            <a:r>
              <a:rPr lang="en-US" b="1" dirty="0">
                <a:latin typeface="Century Gothic" panose="020B0502020202020204" pitchFamily="34" charset="0"/>
              </a:rPr>
              <a:t>Lesson Focus</a:t>
            </a:r>
            <a:r>
              <a:rPr lang="en-US" b="0" dirty="0">
                <a:latin typeface="Century Gothic" panose="020B0502020202020204" pitchFamily="34" charset="0"/>
              </a:rPr>
              <a:t>: </a:t>
            </a:r>
            <a:r>
              <a:rPr lang="en-US" dirty="0">
                <a:latin typeface="Century Gothic" panose="020B0502020202020204" pitchFamily="34" charset="0"/>
              </a:rPr>
              <a:t>Turn Off Video and 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181240" indent="-181240" defTabSz="966612">
              <a:buFont typeface="Arial" panose="020B0604020202020204" pitchFamily="34" charset="0"/>
              <a:buChar char="•"/>
              <a:defRPr/>
            </a:pPr>
            <a:r>
              <a:rPr lang="en-US" dirty="0">
                <a:latin typeface="Century Gothic" panose="020B0502020202020204" pitchFamily="34" charset="0"/>
              </a:rPr>
              <a:t>Send a Zoom meeting invitation to the learner before the practice.</a:t>
            </a:r>
          </a:p>
          <a:p>
            <a:pPr marL="181240" indent="-181240" defTabSz="966612">
              <a:buFont typeface="Arial" panose="020B0604020202020204" pitchFamily="34" charset="0"/>
              <a:buChar char="•"/>
              <a:defRPr/>
            </a:pPr>
            <a:r>
              <a:rPr lang="en-US" dirty="0">
                <a:latin typeface="Century Gothic" panose="020B0502020202020204" pitchFamily="34" charset="0"/>
              </a:rPr>
              <a:t>Both tutor and learner sign in to Zoom meeting before the practice.</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Please be aware that there will be audio feedback if both tutor and learner join with audio on. </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Keep each other muted before practicing, and if possible, move away from each other before unmuting the mic and speaking, in order to minimize audio feedback. This will not be a problem if tutoring remotely.</a:t>
            </a:r>
          </a:p>
          <a:p>
            <a:pPr marL="0" indent="0" defTabSz="966612">
              <a:buFont typeface="Arial" panose="020B0604020202020204" pitchFamily="34" charset="0"/>
              <a:buNone/>
              <a:defRPr/>
            </a:pPr>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we’re going to practice what we just saw in the video: turn off your video and mic when you want to take a break.</a:t>
            </a:r>
          </a:p>
          <a:p>
            <a:endParaRPr lang="en-US" b="1" dirty="0">
              <a:latin typeface="Century Gothic" panose="020B0502020202020204" pitchFamily="34" charset="0"/>
            </a:endParaRPr>
          </a:p>
          <a:p>
            <a:pPr marL="0" indent="0">
              <a:buFont typeface="+mj-lt"/>
              <a:buNone/>
            </a:pPr>
            <a:r>
              <a:rPr lang="en-US" b="1" dirty="0">
                <a:latin typeface="Century Gothic" panose="020B0502020202020204" pitchFamily="34" charset="0"/>
              </a:rPr>
              <a:t>Turn your video on/off</a:t>
            </a:r>
          </a:p>
          <a:p>
            <a:pPr marL="241653" indent="-241653">
              <a:buFont typeface="+mj-lt"/>
              <a:buAutoNum type="arabicParenR"/>
            </a:pPr>
            <a:r>
              <a:rPr lang="en-US" b="0" i="1" dirty="0">
                <a:latin typeface="Century Gothic" panose="020B0502020202020204" pitchFamily="34" charset="0"/>
              </a:rPr>
              <a:t>Find your video icon. There is no line across it. Can other people in the meeting see you? </a:t>
            </a:r>
            <a:r>
              <a:rPr lang="en-US" b="1" i="1" dirty="0">
                <a:latin typeface="Century Gothic" panose="020B0502020202020204" pitchFamily="34" charset="0"/>
              </a:rPr>
              <a:t>Answer:</a:t>
            </a:r>
            <a:r>
              <a:rPr lang="en-US" b="0" i="1" dirty="0">
                <a:latin typeface="Century Gothic" panose="020B0502020202020204" pitchFamily="34" charset="0"/>
              </a:rPr>
              <a:t> Yes, your video is on.</a:t>
            </a:r>
          </a:p>
          <a:p>
            <a:pPr marL="241653" indent="-241653">
              <a:buFont typeface="+mj-lt"/>
              <a:buAutoNum type="arabicParenR"/>
            </a:pPr>
            <a:r>
              <a:rPr lang="en-US" b="0" i="1" dirty="0">
                <a:latin typeface="Century Gothic" panose="020B0502020202020204" pitchFamily="34" charset="0"/>
              </a:rPr>
              <a:t>You want to turn off your video. What do you do? </a:t>
            </a:r>
            <a:r>
              <a:rPr lang="en-US" b="1" i="1" dirty="0">
                <a:latin typeface="Century Gothic" panose="020B0502020202020204" pitchFamily="34" charset="0"/>
              </a:rPr>
              <a:t>Answer: </a:t>
            </a:r>
            <a:r>
              <a:rPr lang="en-US" b="0" i="1" dirty="0">
                <a:latin typeface="Century Gothic" panose="020B0502020202020204" pitchFamily="34" charset="0"/>
              </a:rPr>
              <a:t>Click on the video icon.</a:t>
            </a:r>
          </a:p>
          <a:p>
            <a:pPr marL="241653" indent="-241653">
              <a:buFont typeface="+mj-lt"/>
              <a:buAutoNum type="arabicParenR"/>
            </a:pPr>
            <a:r>
              <a:rPr lang="en-US" b="0" i="1" dirty="0">
                <a:latin typeface="Century Gothic" panose="020B0502020202020204" pitchFamily="34" charset="0"/>
              </a:rPr>
              <a:t>You want to take a break quietly. What should you do? </a:t>
            </a:r>
            <a:r>
              <a:rPr lang="en-US" b="1" i="1" dirty="0">
                <a:latin typeface="Century Gothic" panose="020B0502020202020204" pitchFamily="34" charset="0"/>
              </a:rPr>
              <a:t>Answer: </a:t>
            </a:r>
            <a:r>
              <a:rPr lang="en-US" b="0" i="1" dirty="0">
                <a:latin typeface="Century Gothic" panose="020B0502020202020204" pitchFamily="34" charset="0"/>
              </a:rPr>
              <a:t>Turn off both the video and mic. </a:t>
            </a:r>
          </a:p>
          <a:p>
            <a:pPr marL="241653" indent="-241653">
              <a:buFont typeface="+mj-lt"/>
              <a:buAutoNum type="arabicParenR"/>
            </a:pPr>
            <a:r>
              <a:rPr lang="en-US" b="0" i="1" dirty="0">
                <a:latin typeface="Century Gothic" panose="020B0502020202020204" pitchFamily="34" charset="0"/>
              </a:rPr>
              <a:t>Turn off your video and mic. Show me.</a:t>
            </a:r>
          </a:p>
          <a:p>
            <a:pPr marL="241653" indent="-241653">
              <a:buFont typeface="+mj-lt"/>
              <a:buAutoNum type="arabicParenR"/>
            </a:pPr>
            <a:r>
              <a:rPr lang="en-US" b="0" i="1" dirty="0">
                <a:latin typeface="Century Gothic" panose="020B0502020202020204" pitchFamily="34" charset="0"/>
              </a:rPr>
              <a:t>Turn on your video only. Show me.</a:t>
            </a:r>
          </a:p>
          <a:p>
            <a:pPr marL="241653" indent="-241653">
              <a:buFont typeface="+mj-lt"/>
              <a:buAutoNum type="arabicParenR"/>
            </a:pPr>
            <a:r>
              <a:rPr lang="en-US" b="0" i="1" dirty="0">
                <a:latin typeface="Century Gothic" panose="020B0502020202020204" pitchFamily="34" charset="0"/>
              </a:rPr>
              <a:t>Turn on your video and mic. Show me.</a:t>
            </a:r>
          </a:p>
          <a:p>
            <a:pPr marL="241653" indent="-241653">
              <a:buFont typeface="+mj-lt"/>
              <a:buAutoNum type="arabicParenR"/>
            </a:pPr>
            <a:r>
              <a:rPr lang="en-US" b="0" i="1" dirty="0">
                <a:latin typeface="Century Gothic" panose="020B0502020202020204" pitchFamily="34" charset="0"/>
              </a:rPr>
              <a:t>Turn off your video and mic again. Show me.</a:t>
            </a:r>
          </a:p>
          <a:p>
            <a:pPr marL="0" indent="0">
              <a:buNone/>
            </a:pPr>
            <a:endParaRPr lang="en-US" b="0" dirty="0">
              <a:latin typeface="Century Gothic" panose="020B0502020202020204" pitchFamily="34" charset="0"/>
            </a:endParaRPr>
          </a:p>
          <a:p>
            <a:pPr marL="0" indent="0">
              <a:buNone/>
            </a:pPr>
            <a:endParaRPr lang="en-US" b="0"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171450" lvl="0" indent="-171450">
              <a:buFont typeface="Arial" panose="020B0604020202020204" pitchFamily="34" charset="0"/>
              <a:buChar char="•"/>
            </a:pPr>
            <a:r>
              <a:rPr lang="en-US" b="0" dirty="0">
                <a:latin typeface="Century Gothic" panose="020B0502020202020204" pitchFamily="34" charset="0"/>
              </a:rPr>
              <a:t>Repeat the above at least three times. </a:t>
            </a:r>
          </a:p>
          <a:p>
            <a:pPr marL="0" indent="0" defTabSz="966612">
              <a:buFont typeface="+mj-lt"/>
              <a:buNone/>
              <a:defRPr/>
            </a:pPr>
            <a:r>
              <a:rPr lang="en-US" b="0" i="1" u="none" dirty="0">
                <a:effectLst/>
                <a:latin typeface="Century Gothic" panose="020B0502020202020204" pitchFamily="34" charset="0"/>
              </a:rPr>
              <a:t> </a:t>
            </a:r>
            <a:r>
              <a:rPr lang="en-US" b="1" i="0" u="none" dirty="0">
                <a:effectLst/>
                <a:latin typeface="Century Gothic" panose="020B0502020202020204" pitchFamily="34" charset="0"/>
              </a:rPr>
              <a:t>Say to the Learner: </a:t>
            </a:r>
            <a:r>
              <a:rPr lang="en-US" b="0" i="1" u="none" dirty="0">
                <a:effectLst/>
                <a:latin typeface="Century Gothic" panose="020B0502020202020204" pitchFamily="34" charset="0"/>
              </a:rPr>
              <a:t>Let’s practice some more. </a:t>
            </a:r>
          </a:p>
          <a:p>
            <a:pPr marL="0" indent="0" defTabSz="966612">
              <a:buFont typeface="+mj-lt"/>
              <a:buNone/>
              <a:defRPr/>
            </a:pPr>
            <a:endParaRPr lang="en-US" b="0" i="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171450" indent="-171450" defTabSz="966612">
              <a:buFont typeface="Arial" panose="020B0604020202020204" pitchFamily="34" charset="0"/>
              <a:buChar char="•"/>
              <a:defRPr/>
            </a:pPr>
            <a:r>
              <a:rPr lang="en-US" dirty="0">
                <a:effectLst/>
                <a:latin typeface="Century Gothic" panose="020B0502020202020204" pitchFamily="34" charset="0"/>
              </a:rPr>
              <a:t>Have the learner show you they can do the skill at least three times without support. </a:t>
            </a:r>
          </a:p>
          <a:p>
            <a:endParaRPr lang="en-CA" b="1" dirty="0"/>
          </a:p>
        </p:txBody>
      </p:sp>
      <p:sp>
        <p:nvSpPr>
          <p:cNvPr id="4" name="Slide Number Placeholder 3"/>
          <p:cNvSpPr>
            <a:spLocks noGrp="1"/>
          </p:cNvSpPr>
          <p:nvPr>
            <p:ph type="sldNum" sz="quarter" idx="5"/>
          </p:nvPr>
        </p:nvSpPr>
        <p:spPr/>
        <p:txBody>
          <a:bodyPr/>
          <a:lstStyle/>
          <a:p>
            <a:fld id="{84E55262-9676-444A-98B3-692BE02459E9}" type="slidenum">
              <a:rPr lang="en-US" smtClean="0"/>
              <a:t>19</a:t>
            </a:fld>
            <a:endParaRPr lang="en-US" dirty="0"/>
          </a:p>
        </p:txBody>
      </p:sp>
    </p:spTree>
    <p:extLst>
      <p:ext uri="{BB962C8B-B14F-4D97-AF65-F5344CB8AC3E}">
        <p14:creationId xmlns:p14="http://schemas.microsoft.com/office/powerpoint/2010/main" val="13518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latin typeface="Century Gothic" panose="020B0502020202020204" pitchFamily="34" charset="0"/>
              </a:rPr>
              <a:t>Slide hidden from the learner.</a:t>
            </a:r>
          </a:p>
          <a:p>
            <a:endParaRPr lang="en-US" b="0" u="sng"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panose="020B0502020202020204" pitchFamily="34" charset="0"/>
              </a:rPr>
              <a:t>Information for the Tutor.</a:t>
            </a:r>
          </a:p>
          <a:p>
            <a:endParaRPr lang="en-US" b="0" u="sng" dirty="0">
              <a:latin typeface="Century Gothic" panose="020B0502020202020204" pitchFamily="34" charset="0"/>
            </a:endParaRPr>
          </a:p>
          <a:p>
            <a:r>
              <a:rPr lang="en-US" b="1" u="sng" dirty="0">
                <a:latin typeface="Century Gothic" panose="020B0502020202020204" pitchFamily="34" charset="0"/>
              </a:rPr>
              <a:t>Pre-Requisite Skills</a:t>
            </a:r>
            <a:endParaRPr lang="en-US" dirty="0">
              <a:latin typeface="Century Gothic" panose="020B0502020202020204" pitchFamily="34" charset="0"/>
            </a:endParaRPr>
          </a:p>
          <a:p>
            <a:endParaRPr lang="en-US" dirty="0">
              <a:latin typeface="Century Gothic" panose="020B0502020202020204" pitchFamily="34" charset="0"/>
            </a:endParaRPr>
          </a:p>
          <a:p>
            <a:pPr defTabSz="966612">
              <a:defRPr/>
            </a:pPr>
            <a:r>
              <a:rPr lang="en-US" dirty="0">
                <a:latin typeface="Century Gothic" panose="020B0502020202020204" pitchFamily="34" charset="0"/>
              </a:rPr>
              <a:t>Remember: like all lessons in Module 9 – Employment (Review), this is a </a:t>
            </a:r>
            <a:r>
              <a:rPr lang="en-US" b="1" u="sng" dirty="0">
                <a:latin typeface="Century Gothic" panose="020B0502020202020204" pitchFamily="34" charset="0"/>
              </a:rPr>
              <a:t>review</a:t>
            </a:r>
            <a:r>
              <a:rPr lang="en-US" dirty="0">
                <a:latin typeface="Century Gothic" panose="020B0502020202020204" pitchFamily="34" charset="0"/>
              </a:rPr>
              <a:t> lesson of the digital skills, and the learners may not be ready for this lesson.  </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Make sure the learner has the “Prerequisite Skills” listed in the slide.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These skills are not specifically reviewed in this lesson, but the learner needs to have them to be able to do the lesson.</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If the learner struggles, stop the lesson and go to the following modules in the Digital Literacy Curriculum Resource (DLCR) and teach the pre-requisite skills before doing this lesson: </a:t>
            </a:r>
          </a:p>
          <a:p>
            <a:pPr lvl="0">
              <a:defRPr/>
            </a:pPr>
            <a:r>
              <a:rPr lang="en-US" dirty="0">
                <a:latin typeface="Century Gothic" panose="020B0502020202020204" pitchFamily="34" charset="0"/>
              </a:rPr>
              <a:t>Module 1 Mouse and Navigating</a:t>
            </a:r>
          </a:p>
          <a:p>
            <a:pPr lvl="0">
              <a:defRPr/>
            </a:pPr>
            <a:r>
              <a:rPr lang="en-US" dirty="0">
                <a:latin typeface="Century Gothic" panose="020B0502020202020204" pitchFamily="34" charset="0"/>
              </a:rPr>
              <a:t>Module 2-Keyboarding</a:t>
            </a:r>
          </a:p>
          <a:p>
            <a:pPr lvl="0">
              <a:defRPr/>
            </a:pPr>
            <a:r>
              <a:rPr lang="en-US" dirty="0">
                <a:latin typeface="Century Gothic" panose="020B0502020202020204" pitchFamily="34" charset="0"/>
              </a:rPr>
              <a:t>Module 5-Email Skills</a:t>
            </a:r>
          </a:p>
          <a:p>
            <a:pPr lvl="0">
              <a:defRPr/>
            </a:pPr>
            <a:endParaRPr lang="en-US" dirty="0">
              <a:latin typeface="Century Gothic" panose="020B0502020202020204" pitchFamily="34" charset="0"/>
            </a:endParaRPr>
          </a:p>
          <a:p>
            <a:pPr defTabSz="966612">
              <a:defRPr/>
            </a:pPr>
            <a:r>
              <a:rPr lang="en-US" b="1" dirty="0">
                <a:latin typeface="Century Gothic" panose="020B0502020202020204" pitchFamily="34" charset="0"/>
              </a:rPr>
              <a:t>IMPORTANT:</a:t>
            </a:r>
          </a:p>
          <a:p>
            <a:pPr defTabSz="966612">
              <a:defRPr/>
            </a:pPr>
            <a:r>
              <a:rPr lang="en-US" dirty="0">
                <a:latin typeface="Century Gothic" panose="020B0502020202020204" pitchFamily="34" charset="0"/>
              </a:rPr>
              <a:t>To do the Practice parts of this lesson, if you are sharing a Zoom invitation with the learner via an email, the learner needs to have an email account. </a:t>
            </a:r>
          </a:p>
          <a:p>
            <a:pPr defTabSz="966612">
              <a:defRPr/>
            </a:pPr>
            <a:r>
              <a:rPr lang="en-US" dirty="0">
                <a:latin typeface="Century Gothic" panose="020B0502020202020204" pitchFamily="34" charset="0"/>
              </a:rPr>
              <a:t>If they don’t have an email account, STOP this review lesson. Instead, do the following: </a:t>
            </a:r>
          </a:p>
          <a:p>
            <a:pPr lvl="0">
              <a:defRPr/>
            </a:pPr>
            <a:r>
              <a:rPr lang="en-US" dirty="0">
                <a:latin typeface="Century Gothic" panose="020B0502020202020204" pitchFamily="34" charset="0"/>
              </a:rPr>
              <a:t>Go to the Digital Literacy Curriculum Resource.</a:t>
            </a:r>
          </a:p>
          <a:p>
            <a:pPr lvl="0">
              <a:defRPr/>
            </a:pPr>
            <a:r>
              <a:rPr lang="en-US" dirty="0">
                <a:latin typeface="Century Gothic" panose="020B0502020202020204" pitchFamily="34" charset="0"/>
              </a:rPr>
              <a:t>Use Module 5-Email. Teach them how to create an email account first.  </a:t>
            </a:r>
          </a:p>
          <a:p>
            <a:pPr defTabSz="966612">
              <a:defRPr/>
            </a:pPr>
            <a:endParaRPr lang="en-US" dirty="0">
              <a:latin typeface="Century Gothic" panose="020B0502020202020204" pitchFamily="34" charset="0"/>
            </a:endParaRPr>
          </a:p>
          <a:p>
            <a:pPr marL="181240" indent="-181240">
              <a:buFont typeface="Arial" panose="020B0604020202020204" pitchFamily="34" charset="0"/>
              <a:buChar char="•"/>
            </a:pPr>
            <a:r>
              <a:rPr lang="en-US" dirty="0">
                <a:latin typeface="Century Gothic" panose="020B0502020202020204" pitchFamily="34" charset="0"/>
              </a:rPr>
              <a:t>https://digital-literacy.issbc.org.  </a:t>
            </a:r>
          </a:p>
          <a:p>
            <a:pPr marL="181240" indent="-181240">
              <a:buFont typeface="Arial" panose="020B0604020202020204" pitchFamily="34" charset="0"/>
              <a:buChar char="•"/>
            </a:pPr>
            <a:r>
              <a:rPr lang="en-US" dirty="0">
                <a:latin typeface="Century Gothic" panose="020B0502020202020204" pitchFamily="34" charset="0"/>
              </a:rPr>
              <a:t>Go to the </a:t>
            </a:r>
            <a:r>
              <a:rPr lang="en-US" b="1" dirty="0">
                <a:latin typeface="Century Gothic" panose="020B0502020202020204" pitchFamily="34" charset="0"/>
              </a:rPr>
              <a:t>Teachers </a:t>
            </a:r>
            <a:r>
              <a:rPr lang="en-US" dirty="0">
                <a:latin typeface="Century Gothic" panose="020B0502020202020204" pitchFamily="34" charset="0"/>
              </a:rPr>
              <a:t>tab. </a:t>
            </a:r>
          </a:p>
          <a:p>
            <a:pPr marL="181240" indent="-181240">
              <a:buFont typeface="Arial" panose="020B0604020202020204" pitchFamily="34" charset="0"/>
              <a:buChar char="•"/>
            </a:pPr>
            <a:r>
              <a:rPr lang="en-US" dirty="0">
                <a:latin typeface="Century Gothic" panose="020B0502020202020204" pitchFamily="34" charset="0"/>
              </a:rPr>
              <a:t>Password: Diglit4T</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a:t>
            </a:fld>
            <a:endParaRPr lang="en-US" dirty="0"/>
          </a:p>
        </p:txBody>
      </p:sp>
    </p:spTree>
    <p:extLst>
      <p:ext uri="{BB962C8B-B14F-4D97-AF65-F5344CB8AC3E}">
        <p14:creationId xmlns:p14="http://schemas.microsoft.com/office/powerpoint/2010/main" val="3529447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endParaRPr lang="en-US" b="1" dirty="0"/>
          </a:p>
          <a:p>
            <a:pPr marL="0" lvl="0" indent="0">
              <a:buFont typeface="Arial" panose="020B0604020202020204" pitchFamily="34" charset="0"/>
              <a:buNone/>
            </a:pPr>
            <a:r>
              <a:rPr lang="en-US" sz="1200" b="1" dirty="0">
                <a:latin typeface="Century Gothic" panose="020B0502020202020204" pitchFamily="34" charset="0"/>
              </a:rPr>
              <a:t>Part One C: </a:t>
            </a:r>
            <a:r>
              <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Raise Your Hand</a:t>
            </a:r>
          </a:p>
          <a:p>
            <a:pPr marL="0" lvl="0" indent="0">
              <a:buFont typeface="Arial" panose="020B0604020202020204" pitchFamily="34" charset="0"/>
              <a:buNone/>
            </a:pPr>
            <a:endPar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pPr>
            <a:r>
              <a:rPr lang="en-US" sz="1200" b="1" dirty="0">
                <a:effectLst/>
                <a:highlight>
                  <a:srgbClr val="00FFFF"/>
                </a:highlight>
                <a:latin typeface="Century Gothic" panose="020B0502020202020204" pitchFamily="34" charset="0"/>
                <a:cs typeface="Times New Roman" panose="02020603050405020304" pitchFamily="18" charset="0"/>
              </a:rPr>
              <a:t>Video length</a:t>
            </a:r>
            <a:r>
              <a:rPr lang="en-US" sz="1200" b="1" dirty="0">
                <a:latin typeface="Century Gothic" panose="020B0502020202020204" pitchFamily="34" charset="0"/>
              </a:rPr>
              <a:t>: </a:t>
            </a:r>
            <a:r>
              <a:rPr lang="en-US" sz="1200" b="0" dirty="0">
                <a:latin typeface="Century Gothic" panose="020B0502020202020204" pitchFamily="34" charset="0"/>
              </a:rPr>
              <a:t>4:16- 8:04/end </a:t>
            </a:r>
            <a:r>
              <a:rPr lang="en-US" sz="1200" b="1" dirty="0">
                <a:latin typeface="Century Gothic" panose="020B0502020202020204" pitchFamily="34" charset="0"/>
              </a:rPr>
              <a:t>[3:20 mins]</a:t>
            </a:r>
          </a:p>
          <a:p>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r>
              <a:rPr lang="en-US" sz="1200" i="1" dirty="0">
                <a:latin typeface="Century Gothic" panose="020B0502020202020204" pitchFamily="34" charset="0"/>
              </a:rPr>
              <a:t>You’re in a Zoom meeting. Someone is speaking. You want to ask a question. You need to raise your hand in Zoom first. </a:t>
            </a:r>
          </a:p>
          <a:p>
            <a:r>
              <a:rPr lang="en-US" sz="1200" i="1" dirty="0">
                <a:latin typeface="Century Gothic" panose="020B0502020202020204" pitchFamily="34" charset="0"/>
              </a:rPr>
              <a:t>How? Yes, we can raise our physical hand. </a:t>
            </a:r>
          </a:p>
          <a:p>
            <a:r>
              <a:rPr lang="en-US" sz="1200" i="1" dirty="0">
                <a:latin typeface="Century Gothic" panose="020B0502020202020204" pitchFamily="34" charset="0"/>
              </a:rPr>
              <a:t>However, sometimes the host will not see you when there are many participants in the meeting. It’s good to use the “Raise Hand” icon. </a:t>
            </a:r>
          </a:p>
          <a:p>
            <a:r>
              <a:rPr lang="en-US" sz="1200" i="1" dirty="0">
                <a:latin typeface="Century Gothic" panose="020B0502020202020204" pitchFamily="34" charset="0"/>
              </a:rPr>
              <a:t>When we use the “Raise Hand” icon, your video will appear at the top – so the host can see you easily. </a:t>
            </a:r>
          </a:p>
          <a:p>
            <a:r>
              <a:rPr lang="en-US" sz="1200" i="1" dirty="0">
                <a:latin typeface="Century Gothic" panose="020B0502020202020204" pitchFamily="34" charset="0"/>
              </a:rPr>
              <a:t>Let’s watch a video on how to use the raise hand icon in a Zoom meeting. </a:t>
            </a:r>
          </a:p>
          <a:p>
            <a:r>
              <a:rPr lang="en-US" sz="1200" b="0" i="1" dirty="0">
                <a:solidFill>
                  <a:srgbClr val="000000"/>
                </a:solidFill>
                <a:effectLst/>
                <a:latin typeface="Century Gothic" panose="020B0502020202020204" pitchFamily="34" charset="0"/>
              </a:rPr>
              <a:t>We can watch the video several times. So, don't worry if you don't catch everything the first time.</a:t>
            </a:r>
            <a:endParaRPr lang="en-US" sz="1200" i="1" dirty="0">
              <a:latin typeface="Century Gothic" panose="020B0502020202020204" pitchFamily="34" charset="0"/>
            </a:endParaRPr>
          </a:p>
          <a:p>
            <a:pPr defTabSz="966612">
              <a:defRPr/>
            </a:pPr>
            <a:endParaRPr lang="en-US" sz="1200" b="1"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181240" indent="-181240">
              <a:buFont typeface="Arial" panose="020B0604020202020204" pitchFamily="34" charset="0"/>
              <a:buChar char="•"/>
            </a:pPr>
            <a:r>
              <a:rPr lang="en-US" sz="1200" strike="noStrike" dirty="0">
                <a:latin typeface="Century Gothic" panose="020B0502020202020204" pitchFamily="34" charset="0"/>
              </a:rPr>
              <a:t>Click on the PLAY icon to open the video lesson.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 Part One C.</a:t>
            </a:r>
          </a:p>
          <a:p>
            <a:pPr marL="171450" indent="-171450">
              <a:buFont typeface="Arial" panose="020B0604020202020204" pitchFamily="34" charset="0"/>
              <a:buChar char="•"/>
            </a:pPr>
            <a:endParaRPr lang="en-US" sz="1200" dirty="0">
              <a:latin typeface="Century Gothic" panose="020B0502020202020204" pitchFamily="34" charset="0"/>
            </a:endParaRPr>
          </a:p>
          <a:p>
            <a:pPr>
              <a:buFont typeface="Arial" panose="020B0604020202020204" pitchFamily="34" charset="0"/>
              <a:buChar char="•"/>
            </a:pPr>
            <a:r>
              <a:rPr lang="en-US" sz="1200" dirty="0">
                <a:latin typeface="Century Gothic" panose="020B0502020202020204" pitchFamily="34" charset="0"/>
              </a:rPr>
              <a:t>Click on the PLAY icon in the slide to open the video lesson.</a:t>
            </a:r>
            <a:endParaRPr lang="en-US" sz="1200"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sz="1200" dirty="0">
                <a:latin typeface="Century Gothic" panose="020B0502020202020204" pitchFamily="34" charset="0"/>
              </a:rPr>
              <a:t>Use this link to the YouTube video if the link in the slide doesn’t work:</a:t>
            </a:r>
          </a:p>
          <a:p>
            <a:pPr>
              <a:buFont typeface="Arial" panose="020B0604020202020204" pitchFamily="34" charset="0"/>
              <a:buNone/>
            </a:pPr>
            <a:r>
              <a:rPr lang="en-US" sz="1200" b="1" dirty="0">
                <a:latin typeface="Century Gothic" panose="020B0502020202020204" pitchFamily="34" charset="0"/>
              </a:rPr>
              <a:t>https://youtu.be/LfXgZ_d87Gg </a:t>
            </a:r>
            <a:endParaRPr lang="en-US" sz="1200" b="1" dirty="0">
              <a:latin typeface="Century Gothic" panose="020B0502020202020204" pitchFamily="34" charset="0"/>
              <a:cs typeface="Calibri" panose="020F0502020204030204"/>
            </a:endParaRP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p:txBody>
      </p:sp>
      <p:sp>
        <p:nvSpPr>
          <p:cNvPr id="4" name="Slide Number Placeholder 3"/>
          <p:cNvSpPr>
            <a:spLocks noGrp="1"/>
          </p:cNvSpPr>
          <p:nvPr>
            <p:ph type="sldNum" sz="quarter" idx="5"/>
          </p:nvPr>
        </p:nvSpPr>
        <p:spPr/>
        <p:txBody>
          <a:bodyPr/>
          <a:lstStyle/>
          <a:p>
            <a:fld id="{84E55262-9676-444A-98B3-692BE02459E9}" type="slidenum">
              <a:rPr lang="en-US" smtClean="0"/>
              <a:t>20</a:t>
            </a:fld>
            <a:endParaRPr lang="en-US" dirty="0"/>
          </a:p>
        </p:txBody>
      </p:sp>
    </p:spTree>
    <p:extLst>
      <p:ext uri="{BB962C8B-B14F-4D97-AF65-F5344CB8AC3E}">
        <p14:creationId xmlns:p14="http://schemas.microsoft.com/office/powerpoint/2010/main" val="3907734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this segment of the video lesson, check understanding (review and elicit) before moving on to the next part. </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Check understanding - ask the learner as you watch the video or as you demonstrate on your computer. </a:t>
            </a:r>
          </a:p>
          <a:p>
            <a:pPr defTabSz="966612">
              <a:defRPr/>
            </a:pPr>
            <a:r>
              <a:rPr lang="en-US" sz="1200" dirty="0">
                <a:latin typeface="Century Gothic" panose="020B0502020202020204" pitchFamily="34" charset="0"/>
              </a:rPr>
              <a:t>Ask these comprehension check questions or others to check understanding: </a:t>
            </a:r>
          </a:p>
          <a:p>
            <a:pPr defTabSz="966612">
              <a:defRPr/>
            </a:pPr>
            <a:endParaRPr lang="en-US" sz="1200" dirty="0">
              <a:latin typeface="Century Gothic" panose="020B0502020202020204" pitchFamily="34" charset="0"/>
            </a:endParaRPr>
          </a:p>
          <a:p>
            <a:r>
              <a:rPr lang="en-US" sz="1200" b="1" dirty="0">
                <a:latin typeface="Century Gothic" panose="020B0502020202020204" pitchFamily="34" charset="0"/>
              </a:rPr>
              <a:t>[</a:t>
            </a:r>
            <a:r>
              <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Raise Your Hand</a:t>
            </a:r>
            <a:r>
              <a:rPr lang="en-US" sz="1200" b="1" dirty="0">
                <a:latin typeface="Century Gothic" panose="020B0502020202020204" pitchFamily="34" charset="0"/>
              </a:rPr>
              <a:t>]</a:t>
            </a: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dirty="0">
              <a:latin typeface="Century Gothic" panose="020B0502020202020204" pitchFamily="34" charset="0"/>
            </a:endParaRP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Why do we need to raise our hands before we speak in a meeting? </a:t>
            </a:r>
            <a:r>
              <a:rPr lang="en-US" sz="1200" b="1" i="1" dirty="0">
                <a:latin typeface="Century Gothic" panose="020B0502020202020204" pitchFamily="34" charset="0"/>
              </a:rPr>
              <a:t>Answer: </a:t>
            </a:r>
            <a:r>
              <a:rPr lang="en-US" sz="1200" b="0" i="1" dirty="0">
                <a:latin typeface="Century Gothic" panose="020B0502020202020204" pitchFamily="34" charset="0"/>
              </a:rPr>
              <a:t>It’s not polite if we just speak without raising our hand.</a:t>
            </a:r>
            <a:endParaRPr lang="en-US" sz="1200" i="1" dirty="0">
              <a:latin typeface="Century Gothic" panose="020B0502020202020204" pitchFamily="34" charset="0"/>
            </a:endParaRP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Where is the Raise Hand icon? </a:t>
            </a:r>
            <a:r>
              <a:rPr lang="en-US" sz="1200" b="1" i="1" dirty="0">
                <a:latin typeface="Century Gothic" panose="020B0502020202020204" pitchFamily="34" charset="0"/>
              </a:rPr>
              <a:t>Answer: </a:t>
            </a:r>
            <a:r>
              <a:rPr lang="en-US" sz="1200" b="0" i="1" dirty="0">
                <a:latin typeface="Century Gothic" panose="020B0502020202020204" pitchFamily="34" charset="0"/>
              </a:rPr>
              <a:t>It’s under the “Reactions” icon, to the left of the red “Leave” icon, at the bottom of the Zoom screen</a:t>
            </a:r>
            <a:r>
              <a:rPr lang="en-US" sz="1200" i="1" dirty="0">
                <a:latin typeface="Century Gothic" panose="020B0502020202020204" pitchFamily="34" charset="0"/>
              </a:rPr>
              <a:t>.</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How do we Raise Hand in Zoom? </a:t>
            </a:r>
            <a:r>
              <a:rPr lang="en-US" sz="1200" b="0" i="1" dirty="0">
                <a:latin typeface="Century Gothic" panose="020B0502020202020204" pitchFamily="34" charset="0"/>
              </a:rPr>
              <a:t>Show me. </a:t>
            </a:r>
            <a:r>
              <a:rPr lang="en-US" sz="1200" b="1" i="1" dirty="0">
                <a:latin typeface="Century Gothic" panose="020B0502020202020204" pitchFamily="34" charset="0"/>
              </a:rPr>
              <a:t>Answer: </a:t>
            </a:r>
            <a:r>
              <a:rPr lang="en-US" sz="1200" b="0" i="1" dirty="0">
                <a:latin typeface="Century Gothic" panose="020B0502020202020204" pitchFamily="34" charset="0"/>
              </a:rPr>
              <a:t>Click on the “Reactions” icon, then click on “Raise Hand”.</a:t>
            </a:r>
            <a:endParaRPr lang="en-US" sz="1200" i="1" dirty="0">
              <a:latin typeface="Century Gothic" panose="020B0502020202020204" pitchFamily="34" charset="0"/>
            </a:endParaRPr>
          </a:p>
          <a:p>
            <a:pPr marL="181240" indent="-181240">
              <a:buFont typeface="Arial" panose="020B0604020202020204" pitchFamily="34" charset="0"/>
              <a:buChar char="•"/>
            </a:pPr>
            <a:r>
              <a:rPr lang="en-US" sz="1200" i="1" dirty="0">
                <a:latin typeface="Century Gothic" panose="020B0502020202020204" pitchFamily="34" charset="0"/>
              </a:rPr>
              <a:t>Do we speak immediately after we clicked on the Raise Hand icon? </a:t>
            </a:r>
            <a:r>
              <a:rPr lang="en-US" sz="1200" b="1" i="1" dirty="0">
                <a:latin typeface="Century Gothic" panose="020B0502020202020204" pitchFamily="34" charset="0"/>
              </a:rPr>
              <a:t>Answer: </a:t>
            </a:r>
            <a:r>
              <a:rPr lang="en-US" sz="1200" b="0" i="1" dirty="0">
                <a:latin typeface="Century Gothic" panose="020B0502020202020204" pitchFamily="34" charset="0"/>
              </a:rPr>
              <a:t>No, we should wait for the host to tell us it’s ok to speak.</a:t>
            </a:r>
          </a:p>
          <a:p>
            <a:pPr marL="181240" indent="-181240">
              <a:buFont typeface="Arial" panose="020B0604020202020204" pitchFamily="34" charset="0"/>
              <a:buChar char="•"/>
            </a:pPr>
            <a:r>
              <a:rPr lang="en-US" sz="1200" b="0" i="1" dirty="0">
                <a:latin typeface="Century Gothic" panose="020B0502020202020204" pitchFamily="34" charset="0"/>
              </a:rPr>
              <a:t>You have finished speaking. How do you lower your hand in Zoom? Show me. </a:t>
            </a:r>
            <a:r>
              <a:rPr lang="en-US" sz="1200" b="1" i="1" dirty="0">
                <a:latin typeface="Century Gothic" panose="020B0502020202020204" pitchFamily="34" charset="0"/>
              </a:rPr>
              <a:t>Answer: </a:t>
            </a:r>
            <a:r>
              <a:rPr lang="en-US" sz="1200" b="0" i="1" dirty="0">
                <a:latin typeface="Century Gothic" panose="020B0502020202020204" pitchFamily="34" charset="0"/>
              </a:rPr>
              <a:t>Click on the “Reactions” icon, then click on “Lower Hand”.</a:t>
            </a:r>
          </a:p>
          <a:p>
            <a:pPr marL="181240" indent="-181240">
              <a:buFont typeface="Arial" panose="020B0604020202020204" pitchFamily="34" charset="0"/>
              <a:buChar char="•"/>
            </a:pPr>
            <a:endParaRPr lang="en-US" sz="1200" b="0" i="1" dirty="0">
              <a:latin typeface="Century Gothic" panose="020B0502020202020204" pitchFamily="34" charset="0"/>
            </a:endParaRPr>
          </a:p>
          <a:p>
            <a:pPr marL="0" indent="0">
              <a:buFont typeface="Arial" panose="020B0604020202020204" pitchFamily="34" charset="0"/>
              <a:buNone/>
            </a:pPr>
            <a:endParaRPr lang="en-US" sz="1200" i="1"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 </a:t>
            </a:r>
          </a:p>
          <a:p>
            <a:r>
              <a:rPr lang="en-US" sz="1200" dirty="0">
                <a:latin typeface="Century Gothic" panose="020B0502020202020204" pitchFamily="34" charset="0"/>
              </a:rPr>
              <a:t>Then 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21</a:t>
            </a:fld>
            <a:endParaRPr lang="en-US" dirty="0"/>
          </a:p>
        </p:txBody>
      </p:sp>
    </p:spTree>
    <p:extLst>
      <p:ext uri="{BB962C8B-B14F-4D97-AF65-F5344CB8AC3E}">
        <p14:creationId xmlns:p14="http://schemas.microsoft.com/office/powerpoint/2010/main" val="1989489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Century Gothic" panose="020B0502020202020204" pitchFamily="34" charset="0"/>
              </a:rPr>
              <a:t>PRACTICE-Part One C</a:t>
            </a:r>
          </a:p>
          <a:p>
            <a:r>
              <a:rPr lang="en-US" b="1" dirty="0">
                <a:latin typeface="Century Gothic" panose="020B0502020202020204" pitchFamily="34" charset="0"/>
              </a:rPr>
              <a:t>Lesson Focus</a:t>
            </a:r>
            <a:r>
              <a:rPr lang="en-US" b="0" dirty="0">
                <a:latin typeface="Century Gothic" panose="020B0502020202020204" pitchFamily="34" charset="0"/>
              </a:rPr>
              <a:t>: </a:t>
            </a:r>
            <a:r>
              <a:rPr lang="en-US" dirty="0">
                <a:latin typeface="Century Gothic" panose="020B0502020202020204" pitchFamily="34" charset="0"/>
              </a:rPr>
              <a:t>Raise Your Hand</a:t>
            </a:r>
          </a:p>
          <a:p>
            <a:r>
              <a:rPr lang="en-US" dirty="0">
                <a:latin typeface="Century Gothic" panose="020B0502020202020204" pitchFamily="34" charset="0"/>
              </a:rPr>
              <a:t>	</a:t>
            </a: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181240" indent="-181240" defTabSz="966612">
              <a:buFont typeface="Arial" panose="020B0604020202020204" pitchFamily="34" charset="0"/>
              <a:buChar char="•"/>
              <a:defRPr/>
            </a:pPr>
            <a:r>
              <a:rPr lang="en-US" dirty="0">
                <a:latin typeface="Century Gothic" panose="020B0502020202020204" pitchFamily="34" charset="0"/>
              </a:rPr>
              <a:t>Send a Zoom meeting invitation to the learner before the practice. </a:t>
            </a:r>
          </a:p>
          <a:p>
            <a:pPr marL="181240" indent="-181240" defTabSz="966612">
              <a:buFont typeface="Arial" panose="020B0604020202020204" pitchFamily="34" charset="0"/>
              <a:buChar char="•"/>
              <a:defRPr/>
            </a:pPr>
            <a:r>
              <a:rPr lang="en-US" dirty="0">
                <a:latin typeface="Century Gothic" panose="020B0502020202020204" pitchFamily="34" charset="0"/>
              </a:rPr>
              <a:t>Make sure both learner and tutor are in the Zoom meeting.</a:t>
            </a:r>
          </a:p>
          <a:p>
            <a:pPr marL="181240" indent="-181240" defTabSz="966612">
              <a:buFont typeface="Arial" panose="020B0604020202020204" pitchFamily="34" charset="0"/>
              <a:buChar char="•"/>
              <a:defRPr/>
            </a:pPr>
            <a:r>
              <a:rPr lang="en-US" dirty="0">
                <a:latin typeface="Century Gothic" panose="020B0502020202020204" pitchFamily="34" charset="0"/>
              </a:rPr>
              <a:t>Turn off both your mics so there’s no audio feedback.</a:t>
            </a:r>
          </a:p>
          <a:p>
            <a:pPr marL="0" indent="0" defTabSz="966612">
              <a:buFont typeface="Arial" panose="020B0604020202020204" pitchFamily="34" charset="0"/>
              <a:buNone/>
              <a:defRPr/>
            </a:pPr>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we’re going to practice what we just saw in the video: how to use the “Raise Hand” icon in Zoom.</a:t>
            </a:r>
          </a:p>
          <a:p>
            <a:endParaRPr lang="en-US" b="1" dirty="0">
              <a:latin typeface="Century Gothic" panose="020B0502020202020204" pitchFamily="34" charset="0"/>
            </a:endParaRPr>
          </a:p>
          <a:p>
            <a:r>
              <a:rPr lang="en-US" b="1" dirty="0">
                <a:latin typeface="Century Gothic" panose="020B0502020202020204" pitchFamily="34" charset="0"/>
              </a:rPr>
              <a:t>Raise your hand</a:t>
            </a:r>
          </a:p>
          <a:p>
            <a:pPr marL="241653" indent="-241653">
              <a:buFont typeface="+mj-lt"/>
              <a:buAutoNum type="arabicParenR"/>
            </a:pPr>
            <a:r>
              <a:rPr lang="en-US" b="0" i="1" dirty="0">
                <a:latin typeface="Century Gothic" panose="020B0502020202020204" pitchFamily="34" charset="0"/>
              </a:rPr>
              <a:t>When you want to speak in a meeting, you should raise your hand first. Find the "Raise Hand" icon. </a:t>
            </a:r>
          </a:p>
          <a:p>
            <a:pPr marL="241653" indent="-241653">
              <a:buFont typeface="+mj-lt"/>
              <a:buAutoNum type="arabicParenR"/>
            </a:pPr>
            <a:r>
              <a:rPr lang="en-US" b="0" i="1" dirty="0">
                <a:latin typeface="Century Gothic" panose="020B0502020202020204" pitchFamily="34" charset="0"/>
              </a:rPr>
              <a:t>Go to the "Reactions" icon, click on "Raise Hand". </a:t>
            </a:r>
          </a:p>
          <a:p>
            <a:pPr marL="241653" indent="-241653">
              <a:buFont typeface="+mj-lt"/>
              <a:buAutoNum type="arabicParenR"/>
            </a:pPr>
            <a:r>
              <a:rPr lang="en-US" b="0" i="1" dirty="0">
                <a:latin typeface="Century Gothic" panose="020B0502020202020204" pitchFamily="34" charset="0"/>
              </a:rPr>
              <a:t>Turn on your mic when the host tells you it’s ok for you to speak.</a:t>
            </a:r>
          </a:p>
          <a:p>
            <a:pPr marL="241653" indent="-241653">
              <a:buFont typeface="+mj-lt"/>
              <a:buAutoNum type="arabicParenR"/>
            </a:pPr>
            <a:endParaRPr lang="en-US" b="0" dirty="0">
              <a:latin typeface="Century Gothic" panose="020B0502020202020204" pitchFamily="34" charset="0"/>
            </a:endParaRPr>
          </a:p>
          <a:p>
            <a:pPr marL="0" indent="0">
              <a:buFont typeface="+mj-lt"/>
              <a:buNone/>
            </a:pPr>
            <a:r>
              <a:rPr lang="en-US" b="1" dirty="0">
                <a:latin typeface="Century Gothic" panose="020B0502020202020204" pitchFamily="34" charset="0"/>
              </a:rPr>
              <a:t>Lower your hand</a:t>
            </a:r>
          </a:p>
          <a:p>
            <a:pPr marL="241653" indent="-241653">
              <a:buFont typeface="+mj-lt"/>
              <a:buAutoNum type="arabicParenR"/>
            </a:pPr>
            <a:r>
              <a:rPr lang="en-US" b="0" i="1" dirty="0">
                <a:latin typeface="Century Gothic" panose="020B0502020202020204" pitchFamily="34" charset="0"/>
              </a:rPr>
              <a:t>You finished speaking. Turn off your mic. </a:t>
            </a:r>
          </a:p>
          <a:p>
            <a:pPr marL="241653" indent="-241653">
              <a:buFont typeface="+mj-lt"/>
              <a:buAutoNum type="arabicParenR"/>
            </a:pPr>
            <a:r>
              <a:rPr lang="en-US" b="0" i="1" dirty="0">
                <a:latin typeface="Century Gothic" panose="020B0502020202020204" pitchFamily="34" charset="0"/>
              </a:rPr>
              <a:t>Go to “Reactions” icon, click on Lower Hand.</a:t>
            </a:r>
          </a:p>
          <a:p>
            <a:pPr marL="0" indent="0">
              <a:buNone/>
            </a:pPr>
            <a:endParaRPr lang="en-US" b="0" dirty="0">
              <a:latin typeface="Century Gothic" panose="020B0502020202020204" pitchFamily="34" charset="0"/>
            </a:endParaRPr>
          </a:p>
          <a:p>
            <a:pPr marL="0" indent="0">
              <a:buNone/>
            </a:pPr>
            <a:endParaRPr lang="en-US" b="0"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171450" lvl="0" indent="-171450">
              <a:buFont typeface="Arial" panose="020B0604020202020204" pitchFamily="34" charset="0"/>
              <a:buChar char="•"/>
            </a:pPr>
            <a:r>
              <a:rPr lang="en-US" b="0" dirty="0">
                <a:latin typeface="Century Gothic" panose="020B0502020202020204" pitchFamily="34" charset="0"/>
              </a:rPr>
              <a:t>Repeat the above at least three times. </a:t>
            </a:r>
          </a:p>
          <a:p>
            <a:pPr marL="0" indent="0" defTabSz="966612">
              <a:buFont typeface="+mj-lt"/>
              <a:buNone/>
              <a:defRPr/>
            </a:pPr>
            <a:r>
              <a:rPr lang="en-US" b="1" i="0" u="none" dirty="0">
                <a:effectLst/>
                <a:latin typeface="Century Gothic" panose="020B0502020202020204" pitchFamily="34" charset="0"/>
              </a:rPr>
              <a:t>Say to the Learner: </a:t>
            </a:r>
            <a:r>
              <a:rPr lang="en-US" b="0" i="1" u="none" dirty="0">
                <a:effectLst/>
                <a:latin typeface="Century Gothic" panose="020B0502020202020204" pitchFamily="34" charset="0"/>
              </a:rPr>
              <a:t>Let’s practice again! </a:t>
            </a:r>
          </a:p>
          <a:p>
            <a:pPr marL="0" indent="0" defTabSz="966612">
              <a:buFont typeface="+mj-lt"/>
              <a:buNone/>
              <a:defRPr/>
            </a:pPr>
            <a:endParaRPr lang="en-US" b="0" i="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171450" indent="-171450" defTabSz="966612">
              <a:buFont typeface="Arial" panose="020B0604020202020204" pitchFamily="34" charset="0"/>
              <a:buChar char="•"/>
              <a:defRPr/>
            </a:pPr>
            <a:r>
              <a:rPr lang="en-US" dirty="0">
                <a:effectLst/>
                <a:latin typeface="Century Gothic" panose="020B0502020202020204" pitchFamily="34" charset="0"/>
              </a:rPr>
              <a:t>Have the learner show you they can do the skill at least three times without support. </a:t>
            </a:r>
          </a:p>
          <a:p>
            <a:endParaRPr lang="en-CA" b="1" dirty="0"/>
          </a:p>
        </p:txBody>
      </p:sp>
      <p:sp>
        <p:nvSpPr>
          <p:cNvPr id="4" name="Slide Number Placeholder 3"/>
          <p:cNvSpPr>
            <a:spLocks noGrp="1"/>
          </p:cNvSpPr>
          <p:nvPr>
            <p:ph type="sldNum" sz="quarter" idx="5"/>
          </p:nvPr>
        </p:nvSpPr>
        <p:spPr/>
        <p:txBody>
          <a:bodyPr/>
          <a:lstStyle/>
          <a:p>
            <a:fld id="{84E55262-9676-444A-98B3-692BE02459E9}" type="slidenum">
              <a:rPr lang="en-US" smtClean="0"/>
              <a:t>22</a:t>
            </a:fld>
            <a:endParaRPr lang="en-US" dirty="0"/>
          </a:p>
        </p:txBody>
      </p:sp>
    </p:spTree>
    <p:extLst>
      <p:ext uri="{BB962C8B-B14F-4D97-AF65-F5344CB8AC3E}">
        <p14:creationId xmlns:p14="http://schemas.microsoft.com/office/powerpoint/2010/main" val="393903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These are the skills the learner will master at the end of the lesson.  </a:t>
            </a:r>
          </a:p>
          <a:p>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Total Video length: </a:t>
            </a:r>
            <a:r>
              <a:rPr lang="en-US" b="1" dirty="0">
                <a:latin typeface="Century Gothic" panose="020B0502020202020204" pitchFamily="34" charset="0"/>
              </a:rPr>
              <a:t>6:03 mins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latin typeface="Century Gothic" panose="020B0502020202020204" pitchFamily="34" charset="0"/>
            </a:endParaRPr>
          </a:p>
          <a:p>
            <a:pPr marL="638440" lvl="1" indent="-181240">
              <a:buFont typeface="Arial" panose="020B0604020202020204" pitchFamily="34" charset="0"/>
              <a:buChar char="•"/>
            </a:pPr>
            <a:r>
              <a:rPr lang="en-US" b="1" dirty="0">
                <a:latin typeface="Century Gothic" panose="020B0502020202020204" pitchFamily="34" charset="0"/>
              </a:rPr>
              <a:t>Part Two A: Send a Message to Everyone:  0:00-2:58 mins 		[2:58 mins]</a:t>
            </a:r>
          </a:p>
          <a:p>
            <a:pPr marL="638440" lvl="1" indent="-181240">
              <a:buFont typeface="Arial" panose="020B0604020202020204" pitchFamily="34" charset="0"/>
              <a:buChar char="•"/>
            </a:pPr>
            <a:r>
              <a:rPr lang="en-US" b="1" dirty="0">
                <a:latin typeface="Century Gothic" panose="020B0502020202020204" pitchFamily="34" charset="0"/>
              </a:rPr>
              <a:t>Part Two B: Send a Message to Just One Person: 2:58- 6:03/end 	[3:05 mins]</a:t>
            </a:r>
          </a:p>
          <a:p>
            <a:endParaRPr lang="en-US" b="1" dirty="0">
              <a:latin typeface="Century Gothic" panose="020B0502020202020204" pitchFamily="34" charset="0"/>
            </a:endParaRPr>
          </a:p>
          <a:p>
            <a:pPr marL="0" indent="0">
              <a:buFont typeface="Arial" panose="020B0604020202020204" pitchFamily="34" charset="0"/>
              <a:buNone/>
            </a:pPr>
            <a:endParaRPr lang="en-US" b="1" dirty="0">
              <a:highlight>
                <a:srgbClr val="FFFF00"/>
              </a:highlight>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pPr defTabSz="966612">
              <a:defRPr/>
            </a:pPr>
            <a:r>
              <a:rPr lang="en-CA" i="1" dirty="0">
                <a:effectLst/>
                <a:latin typeface="Century Gothic" panose="020B0502020202020204" pitchFamily="34" charset="0"/>
                <a:ea typeface="Calibri" panose="020F0502020204030204" pitchFamily="34" charset="0"/>
                <a:cs typeface="Arial" panose="020B0604020202020204" pitchFamily="34" charset="0"/>
              </a:rPr>
              <a:t>In Part Two, we’re going to learn how to use “Chat” so we can send and receive messages from each other in the meeting. </a:t>
            </a:r>
          </a:p>
          <a:p>
            <a:pPr defTabSz="966612">
              <a:defRPr/>
            </a:pPr>
            <a:endParaRPr lang="en-CA" i="1" dirty="0">
              <a:effectLst/>
              <a:latin typeface="Century Gothic" panose="020B0502020202020204" pitchFamily="34" charset="0"/>
              <a:ea typeface="Calibri" panose="020F0502020204030204" pitchFamily="34" charset="0"/>
              <a:cs typeface="Arial" panose="020B0604020202020204" pitchFamily="34" charset="0"/>
            </a:endParaRPr>
          </a:p>
          <a:p>
            <a:r>
              <a:rPr lang="en-US" i="1" dirty="0">
                <a:latin typeface="Century Gothic" panose="020B0502020202020204" pitchFamily="34" charset="0"/>
              </a:rPr>
              <a:t>We are going to do the following: </a:t>
            </a:r>
          </a:p>
          <a:p>
            <a:pPr marL="181240" indent="-181240">
              <a:buFont typeface="Arial" panose="020B0604020202020204" pitchFamily="34" charset="0"/>
              <a:buChar char="•"/>
            </a:pPr>
            <a:r>
              <a:rPr lang="en-US" i="1" dirty="0">
                <a:latin typeface="Century Gothic" panose="020B0502020202020204" pitchFamily="34" charset="0"/>
              </a:rPr>
              <a:t>Send a message to everyone using "Chat"</a:t>
            </a:r>
          </a:p>
          <a:p>
            <a:pPr marL="181240" indent="-181240">
              <a:buFont typeface="Arial" panose="020B0604020202020204" pitchFamily="34" charset="0"/>
              <a:buChar char="•"/>
            </a:pPr>
            <a:r>
              <a:rPr lang="en-US" i="1" dirty="0">
                <a:latin typeface="Century Gothic" panose="020B0502020202020204" pitchFamily="34" charset="0"/>
              </a:rPr>
              <a:t>Send a message to just one person using "Chat"</a:t>
            </a:r>
          </a:p>
          <a:p>
            <a:endParaRPr lang="en-US" i="1" strike="noStrike" dirty="0">
              <a:latin typeface="Century Gothic" panose="020B0502020202020204" pitchFamily="34" charset="0"/>
            </a:endParaRPr>
          </a:p>
          <a:p>
            <a:r>
              <a:rPr lang="en-US" i="1" strike="noStrike" dirty="0">
                <a:latin typeface="Century Gothic" panose="020B0502020202020204" pitchFamily="34" charset="0"/>
              </a:rPr>
              <a:t>We’ll watch a video to learn/review this.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p>
          <a:p>
            <a:endParaRPr lang="en-US" i="1" strike="noStrike"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23</a:t>
            </a:fld>
            <a:endParaRPr lang="en-US" dirty="0"/>
          </a:p>
        </p:txBody>
      </p:sp>
    </p:spTree>
    <p:extLst>
      <p:ext uri="{BB962C8B-B14F-4D97-AF65-F5344CB8AC3E}">
        <p14:creationId xmlns:p14="http://schemas.microsoft.com/office/powerpoint/2010/main" val="1800113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endParaRPr lang="en-US" b="1" dirty="0"/>
          </a:p>
          <a:p>
            <a:pPr marL="0" lvl="0" indent="0">
              <a:buFont typeface="Arial" panose="020B0604020202020204" pitchFamily="34" charset="0"/>
              <a:buNone/>
            </a:pPr>
            <a:r>
              <a:rPr lang="en-US" sz="1200" b="1" dirty="0">
                <a:latin typeface="Century Gothic" panose="020B0502020202020204" pitchFamily="34" charset="0"/>
              </a:rPr>
              <a:t>Part Two A: Send a </a:t>
            </a:r>
            <a:r>
              <a:rPr lang="en-US" sz="1200" b="1" dirty="0">
                <a:effectLst/>
                <a:highlight>
                  <a:srgbClr val="00FFFF"/>
                </a:highlight>
                <a:latin typeface="Century Gothic" panose="020B0502020202020204" pitchFamily="34" charset="0"/>
                <a:cs typeface="Times New Roman" panose="02020603050405020304" pitchFamily="18" charset="0"/>
              </a:rPr>
              <a:t>"Chat"</a:t>
            </a:r>
            <a:r>
              <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Message to Everyone : </a:t>
            </a:r>
            <a:r>
              <a:rPr lang="en-US" sz="1200" b="1" dirty="0">
                <a:latin typeface="Century Gothic" panose="020B0502020202020204" pitchFamily="34" charset="0"/>
              </a:rPr>
              <a:t>0:00-2:58 mins [2:58 mins]</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pPr>
              <a:lnSpc>
                <a:spcPct val="107000"/>
              </a:lnSpc>
              <a:spcAft>
                <a:spcPts val="800"/>
              </a:spcAft>
            </a:pPr>
            <a:r>
              <a:rPr lang="en-US" sz="1200" i="1" dirty="0">
                <a:effectLst/>
                <a:latin typeface="Century Gothic" panose="020B0502020202020204" pitchFamily="34" charset="0"/>
                <a:ea typeface="Calibri" panose="020F0502020204030204" pitchFamily="34" charset="0"/>
                <a:cs typeface="Times New Roman" panose="02020603050405020304" pitchFamily="18" charset="0"/>
              </a:rPr>
              <a:t>In "Chat", you can read messages. And you can write messages. Sometimes we want to do this in a Zoom meeting. </a:t>
            </a:r>
          </a:p>
          <a:p>
            <a:pPr>
              <a:lnSpc>
                <a:spcPct val="107000"/>
              </a:lnSpc>
              <a:spcAft>
                <a:spcPts val="800"/>
              </a:spcAft>
            </a:pPr>
            <a:r>
              <a:rPr lang="en-US" sz="1200" i="1" dirty="0">
                <a:latin typeface="Century Gothic" panose="020B0502020202020204" pitchFamily="34" charset="0"/>
              </a:rPr>
              <a:t>Let’s watch a video on how to use "Chat" to send a message to everyone in a Zoom meeting. </a:t>
            </a:r>
          </a:p>
          <a:p>
            <a:pPr>
              <a:lnSpc>
                <a:spcPct val="107000"/>
              </a:lnSpc>
              <a:spcAft>
                <a:spcPts val="800"/>
              </a:spcAft>
            </a:pPr>
            <a:r>
              <a:rPr lang="en-US" sz="1200" b="0" i="1" dirty="0">
                <a:solidFill>
                  <a:srgbClr val="000000"/>
                </a:solidFill>
                <a:effectLst/>
                <a:latin typeface="Century Gothic" panose="020B0502020202020204" pitchFamily="34" charset="0"/>
              </a:rPr>
              <a:t>We can watch the video several times. So, don't worry if you don't catch everything the first time.</a:t>
            </a:r>
            <a:endParaRPr lang="en-US" sz="1200" i="1" dirty="0">
              <a:latin typeface="Century Gothic" panose="020B0502020202020204" pitchFamily="34" charset="0"/>
            </a:endParaRPr>
          </a:p>
          <a:p>
            <a:pPr defTabSz="966612">
              <a:defRPr/>
            </a:pPr>
            <a:endParaRPr lang="en-US" sz="1200" b="1"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181240" indent="-181240">
              <a:buFont typeface="Arial" panose="020B0604020202020204" pitchFamily="34" charset="0"/>
              <a:buChar char="•"/>
            </a:pPr>
            <a:r>
              <a:rPr lang="en-US" sz="1200" strike="noStrike" dirty="0">
                <a:latin typeface="Century Gothic" panose="020B0502020202020204" pitchFamily="34" charset="0"/>
              </a:rPr>
              <a:t>Click on the PLAY icon to open the video lesson.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 Part Two A.</a:t>
            </a:r>
          </a:p>
          <a:p>
            <a:pPr marL="171450" indent="-171450">
              <a:buFont typeface="Arial" panose="020B0604020202020204" pitchFamily="34" charset="0"/>
              <a:buChar char="•"/>
            </a:pPr>
            <a:endParaRPr lang="en-US" sz="1200" dirty="0">
              <a:latin typeface="Century Gothic" panose="020B0502020202020204" pitchFamily="34" charset="0"/>
            </a:endParaRPr>
          </a:p>
          <a:p>
            <a:pPr>
              <a:buFont typeface="Arial" panose="020B0604020202020204" pitchFamily="34" charset="0"/>
              <a:buChar char="•"/>
            </a:pPr>
            <a:r>
              <a:rPr lang="en-US" sz="1200" dirty="0">
                <a:latin typeface="Century Gothic" panose="020B0502020202020204" pitchFamily="34" charset="0"/>
              </a:rPr>
              <a:t>Click on the PLAY icon in the slide to open the video lesson.</a:t>
            </a:r>
            <a:endParaRPr lang="en-US" sz="1200"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sz="1200" dirty="0">
                <a:latin typeface="Century Gothic" panose="020B0502020202020204" pitchFamily="34" charset="0"/>
              </a:rPr>
              <a:t>Use this link to the YouTube video if the link in the slide doesn’t work:</a:t>
            </a:r>
          </a:p>
          <a:p>
            <a:pPr>
              <a:buFont typeface="Arial" panose="020B0604020202020204" pitchFamily="34" charset="0"/>
              <a:buNone/>
            </a:pPr>
            <a:r>
              <a:rPr lang="en-US" sz="1200" b="1" dirty="0">
                <a:latin typeface="Century Gothic" panose="020B0502020202020204" pitchFamily="34" charset="0"/>
              </a:rPr>
              <a:t>https://youtu.be/oCtHBdk0j3E</a:t>
            </a: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p:txBody>
      </p:sp>
      <p:sp>
        <p:nvSpPr>
          <p:cNvPr id="4" name="Slide Number Placeholder 3"/>
          <p:cNvSpPr>
            <a:spLocks noGrp="1"/>
          </p:cNvSpPr>
          <p:nvPr>
            <p:ph type="sldNum" sz="quarter" idx="5"/>
          </p:nvPr>
        </p:nvSpPr>
        <p:spPr/>
        <p:txBody>
          <a:bodyPr/>
          <a:lstStyle/>
          <a:p>
            <a:fld id="{84E55262-9676-444A-98B3-692BE02459E9}" type="slidenum">
              <a:rPr lang="en-US" smtClean="0"/>
              <a:t>24</a:t>
            </a:fld>
            <a:endParaRPr lang="en-US" dirty="0"/>
          </a:p>
        </p:txBody>
      </p:sp>
    </p:spTree>
    <p:extLst>
      <p:ext uri="{BB962C8B-B14F-4D97-AF65-F5344CB8AC3E}">
        <p14:creationId xmlns:p14="http://schemas.microsoft.com/office/powerpoint/2010/main" val="1249467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this segment of the video lesson, check understanding (review and elicit) before moving on to the next part. </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Check understanding - ask the learner as you watch the video or as you demonstrate on your computer. </a:t>
            </a:r>
          </a:p>
          <a:p>
            <a:pPr defTabSz="966612">
              <a:defRPr/>
            </a:pPr>
            <a:r>
              <a:rPr lang="en-US" sz="1200" dirty="0">
                <a:latin typeface="Century Gothic" panose="020B0502020202020204" pitchFamily="34" charset="0"/>
              </a:rPr>
              <a:t>Ask these comprehension check questions or others to check understanding: </a:t>
            </a:r>
          </a:p>
          <a:p>
            <a:pPr defTabSz="966612">
              <a:defRPr/>
            </a:pPr>
            <a:endParaRPr lang="en-US" sz="1200" dirty="0">
              <a:latin typeface="Century Gothic" panose="020B0502020202020204" pitchFamily="34" charset="0"/>
            </a:endParaRPr>
          </a:p>
          <a:p>
            <a:r>
              <a:rPr lang="en-US" sz="1200" b="1" dirty="0">
                <a:latin typeface="Century Gothic" panose="020B0502020202020204" pitchFamily="34" charset="0"/>
              </a:rPr>
              <a:t>[</a:t>
            </a:r>
            <a:r>
              <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Send a "Chat" Message to Everyone</a:t>
            </a:r>
            <a:r>
              <a:rPr lang="en-US" sz="1200" b="1" dirty="0">
                <a:latin typeface="Century Gothic" panose="020B0502020202020204" pitchFamily="34" charset="0"/>
              </a:rPr>
              <a:t>]</a:t>
            </a: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dirty="0">
              <a:latin typeface="Century Gothic" panose="020B0502020202020204" pitchFamily="34" charset="0"/>
            </a:endParaRP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Where is the "Chat" icon? Show me. </a:t>
            </a:r>
            <a:r>
              <a:rPr lang="en-US" sz="1200" b="1" i="1" dirty="0">
                <a:latin typeface="Century Gothic" panose="020B0502020202020204" pitchFamily="34" charset="0"/>
              </a:rPr>
              <a:t>Answer:</a:t>
            </a:r>
            <a:r>
              <a:rPr lang="en-US" sz="1200" b="0" i="1" dirty="0">
                <a:latin typeface="Century Gothic" panose="020B0502020202020204" pitchFamily="34" charset="0"/>
              </a:rPr>
              <a:t> Between the Participants and Share Screen icons.</a:t>
            </a:r>
            <a:endParaRPr lang="en-US" sz="1200" i="1" dirty="0">
              <a:latin typeface="Century Gothic" panose="020B0502020202020204" pitchFamily="34" charset="0"/>
            </a:endParaRP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How do we open the "Chat" function? </a:t>
            </a:r>
            <a:r>
              <a:rPr lang="en-US" sz="1200" b="1" i="1" dirty="0">
                <a:latin typeface="Century Gothic" panose="020B0502020202020204" pitchFamily="34" charset="0"/>
              </a:rPr>
              <a:t>Answer: </a:t>
            </a:r>
            <a:r>
              <a:rPr lang="en-US" sz="1200" b="0" i="1" dirty="0">
                <a:latin typeface="Century Gothic" panose="020B0502020202020204" pitchFamily="34" charset="0"/>
              </a:rPr>
              <a:t>Click on the "Chat" icon.</a:t>
            </a:r>
            <a:endParaRPr lang="en-US" sz="1200" i="1" dirty="0">
              <a:latin typeface="Century Gothic" panose="020B0502020202020204" pitchFamily="34" charset="0"/>
            </a:endParaRP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What is the colour of your message? </a:t>
            </a:r>
            <a:r>
              <a:rPr lang="en-US" sz="1200" b="1" i="1" dirty="0">
                <a:latin typeface="Century Gothic" panose="020B0502020202020204" pitchFamily="34" charset="0"/>
              </a:rPr>
              <a:t>Answer: </a:t>
            </a:r>
            <a:r>
              <a:rPr lang="en-US" sz="1200" b="0" i="1" dirty="0">
                <a:latin typeface="Century Gothic" panose="020B0502020202020204" pitchFamily="34" charset="0"/>
              </a:rPr>
              <a:t>It is blue.</a:t>
            </a:r>
            <a:endParaRPr lang="en-US" sz="1200" i="1" dirty="0">
              <a:latin typeface="Century Gothic" panose="020B0502020202020204" pitchFamily="34" charset="0"/>
            </a:endParaRP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What is the colour of other people’s messages? </a:t>
            </a:r>
            <a:r>
              <a:rPr lang="en-US" sz="1200" b="1" i="1" dirty="0">
                <a:latin typeface="Century Gothic" panose="020B0502020202020204" pitchFamily="34" charset="0"/>
              </a:rPr>
              <a:t>Answer: </a:t>
            </a:r>
            <a:r>
              <a:rPr lang="en-US" sz="1200" b="0" i="1" dirty="0">
                <a:latin typeface="Century Gothic" panose="020B0502020202020204" pitchFamily="34" charset="0"/>
              </a:rPr>
              <a:t>Grey</a:t>
            </a:r>
            <a:r>
              <a:rPr lang="en-US" sz="1200" i="1" dirty="0">
                <a:latin typeface="Century Gothic" panose="020B0502020202020204" pitchFamily="34" charset="0"/>
              </a:rPr>
              <a:t>.</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Where do you type your message? Show me. </a:t>
            </a:r>
            <a:r>
              <a:rPr lang="en-US" sz="1200" b="1" i="1" dirty="0">
                <a:latin typeface="Century Gothic" panose="020B0502020202020204" pitchFamily="34" charset="0"/>
              </a:rPr>
              <a:t>Answer: </a:t>
            </a:r>
            <a:r>
              <a:rPr lang="en-US" sz="1200" b="0" i="1" dirty="0">
                <a:latin typeface="Century Gothic" panose="020B0502020202020204" pitchFamily="34" charset="0"/>
              </a:rPr>
              <a:t>In the box at the bottom of the "Chat" side bar..</a:t>
            </a:r>
            <a:endParaRPr lang="en-US" sz="1200" i="1" dirty="0">
              <a:latin typeface="Century Gothic" panose="020B0502020202020204" pitchFamily="34" charset="0"/>
            </a:endParaRPr>
          </a:p>
          <a:p>
            <a:pPr marL="181240" indent="-181240">
              <a:buFont typeface="Arial" panose="020B0604020202020204" pitchFamily="34" charset="0"/>
              <a:buChar char="•"/>
            </a:pPr>
            <a:r>
              <a:rPr lang="en-US" sz="1200" i="1" dirty="0">
                <a:latin typeface="Century Gothic" panose="020B0502020202020204" pitchFamily="34" charset="0"/>
              </a:rPr>
              <a:t>How do you send your message after you finish typing? </a:t>
            </a:r>
            <a:r>
              <a:rPr lang="en-US" sz="1200" b="1" i="1" dirty="0">
                <a:latin typeface="Century Gothic" panose="020B0502020202020204" pitchFamily="34" charset="0"/>
              </a:rPr>
              <a:t>Answer: </a:t>
            </a:r>
            <a:r>
              <a:rPr lang="en-US" sz="1200" b="0" i="1" dirty="0">
                <a:latin typeface="Century Gothic" panose="020B0502020202020204" pitchFamily="34" charset="0"/>
              </a:rPr>
              <a:t>Press “Enter” on the keyboard.</a:t>
            </a:r>
          </a:p>
          <a:p>
            <a:pPr marL="181240" indent="-181240">
              <a:buFont typeface="Arial" panose="020B0604020202020204" pitchFamily="34" charset="0"/>
              <a:buChar char="•"/>
            </a:pPr>
            <a:r>
              <a:rPr lang="en-US" sz="1200" b="0" i="1" dirty="0">
                <a:latin typeface="Century Gothic" panose="020B0502020202020204" pitchFamily="34" charset="0"/>
              </a:rPr>
              <a:t>When you send a message to everyone, who can see your message? </a:t>
            </a:r>
            <a:r>
              <a:rPr lang="en-US" sz="1200" b="1" i="1" dirty="0">
                <a:latin typeface="Century Gothic" panose="020B0502020202020204" pitchFamily="34" charset="0"/>
              </a:rPr>
              <a:t>Answer: </a:t>
            </a:r>
            <a:r>
              <a:rPr lang="en-US" sz="1200" b="0" i="1" dirty="0">
                <a:latin typeface="Century Gothic" panose="020B0502020202020204" pitchFamily="34" charset="0"/>
              </a:rPr>
              <a:t>Everyone in the Zoom meeting.</a:t>
            </a:r>
          </a:p>
          <a:p>
            <a:pPr marL="181240" indent="-181240">
              <a:buFont typeface="Arial" panose="020B0604020202020204" pitchFamily="34" charset="0"/>
              <a:buChar char="•"/>
            </a:pPr>
            <a:endParaRPr lang="en-US" sz="1200" b="0" i="1" dirty="0">
              <a:latin typeface="Century Gothic" panose="020B0502020202020204" pitchFamily="34" charset="0"/>
            </a:endParaRPr>
          </a:p>
          <a:p>
            <a:pPr marL="0" indent="0">
              <a:buFont typeface="Arial" panose="020B0604020202020204" pitchFamily="34" charset="0"/>
              <a:buNone/>
            </a:pPr>
            <a:endParaRPr lang="en-US" sz="1200" i="1"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 </a:t>
            </a:r>
          </a:p>
          <a:p>
            <a:r>
              <a:rPr lang="en-US" sz="1200" dirty="0">
                <a:latin typeface="Century Gothic" panose="020B0502020202020204" pitchFamily="34" charset="0"/>
              </a:rPr>
              <a:t>Then 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endParaRPr lang="en-US" sz="1200" dirty="0">
              <a:latin typeface="Century Gothic" panose="020B0502020202020204" pitchFamily="34" charset="0"/>
            </a:endParaRPr>
          </a:p>
          <a:p>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25</a:t>
            </a:fld>
            <a:endParaRPr lang="en-US" dirty="0"/>
          </a:p>
        </p:txBody>
      </p:sp>
    </p:spTree>
    <p:extLst>
      <p:ext uri="{BB962C8B-B14F-4D97-AF65-F5344CB8AC3E}">
        <p14:creationId xmlns:p14="http://schemas.microsoft.com/office/powerpoint/2010/main" val="3074513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Century Gothic" panose="020B0502020202020204" pitchFamily="34" charset="0"/>
              </a:rPr>
              <a:t>PRACTICE-Part Two A</a:t>
            </a:r>
          </a:p>
          <a:p>
            <a:r>
              <a:rPr lang="en-US" b="1" dirty="0">
                <a:latin typeface="Century Gothic" panose="020B0502020202020204" pitchFamily="34" charset="0"/>
              </a:rPr>
              <a:t>Lesson Focus</a:t>
            </a:r>
            <a:r>
              <a:rPr lang="en-US" b="0" dirty="0">
                <a:latin typeface="Century Gothic" panose="020B0502020202020204" pitchFamily="34" charset="0"/>
              </a:rPr>
              <a:t>: </a:t>
            </a:r>
            <a:r>
              <a:rPr lang="en-US" dirty="0">
                <a:latin typeface="Century Gothic" panose="020B0502020202020204" pitchFamily="34" charset="0"/>
              </a:rPr>
              <a:t>Send a Message to Everyone</a:t>
            </a:r>
          </a:p>
          <a:p>
            <a:r>
              <a:rPr lang="en-US" dirty="0">
                <a:latin typeface="Century Gothic" panose="020B0502020202020204" pitchFamily="34" charset="0"/>
              </a:rPr>
              <a:t>	</a:t>
            </a: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181240" indent="-181240" defTabSz="966612">
              <a:buFont typeface="Arial" panose="020B0604020202020204" pitchFamily="34" charset="0"/>
              <a:buChar char="•"/>
              <a:defRPr/>
            </a:pPr>
            <a:r>
              <a:rPr lang="en-US" dirty="0">
                <a:latin typeface="Century Gothic" panose="020B0502020202020204" pitchFamily="34" charset="0"/>
              </a:rPr>
              <a:t>Send a Zoom meeting invitation to the learner before the lesson. </a:t>
            </a:r>
          </a:p>
          <a:p>
            <a:pPr marL="181240" indent="-181240" defTabSz="966612">
              <a:buFont typeface="Arial" panose="020B0604020202020204" pitchFamily="34" charset="0"/>
              <a:buChar char="•"/>
              <a:defRPr/>
            </a:pPr>
            <a:r>
              <a:rPr lang="en-US" dirty="0">
                <a:latin typeface="Century Gothic" panose="020B0502020202020204" pitchFamily="34" charset="0"/>
              </a:rPr>
              <a:t>Make sure both learner and tutor are in a Zoom meeting.</a:t>
            </a:r>
          </a:p>
          <a:p>
            <a:pPr marL="181240" indent="-181240" defTabSz="966612">
              <a:buFont typeface="Arial" panose="020B0604020202020204" pitchFamily="34" charset="0"/>
              <a:buChar char="•"/>
              <a:defRPr/>
            </a:pPr>
            <a:r>
              <a:rPr lang="en-US" dirty="0">
                <a:latin typeface="Century Gothic" panose="020B0502020202020204" pitchFamily="34" charset="0"/>
              </a:rPr>
              <a:t>Turn off both your mics so there’s no audio feedback.</a:t>
            </a:r>
          </a:p>
          <a:p>
            <a:pPr marL="181240" indent="-181240" defTabSz="966612">
              <a:buFont typeface="Arial" panose="020B0604020202020204" pitchFamily="34" charset="0"/>
              <a:buChar char="•"/>
              <a:defRPr/>
            </a:pPr>
            <a:r>
              <a:rPr lang="en-US" dirty="0">
                <a:latin typeface="Century Gothic" panose="020B0502020202020204" pitchFamily="34" charset="0"/>
              </a:rPr>
              <a:t>If there is only one learner, make sure to sign in from another device using a different name, so that the meeting has more participants. You may have to reply from your other device for the demonstration.</a:t>
            </a:r>
          </a:p>
          <a:p>
            <a:pPr marL="0" indent="0" defTabSz="966612">
              <a:buFont typeface="Arial" panose="020B0604020202020204" pitchFamily="34" charset="0"/>
              <a:buNone/>
              <a:defRPr/>
            </a:pPr>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we’re going to practice what we just saw in the video: how to </a:t>
            </a:r>
            <a:r>
              <a:rPr lang="en-US" b="1" i="1" dirty="0">
                <a:latin typeface="Century Gothic" panose="020B0502020202020204" pitchFamily="34" charset="0"/>
              </a:rPr>
              <a:t>Send a Message to Everyone </a:t>
            </a:r>
            <a:r>
              <a:rPr lang="en-US" b="0" i="1" dirty="0">
                <a:latin typeface="Century Gothic" panose="020B0502020202020204" pitchFamily="34" charset="0"/>
              </a:rPr>
              <a:t>in the Zoom meeting.</a:t>
            </a:r>
          </a:p>
          <a:p>
            <a:endParaRPr lang="en-US" b="1" dirty="0">
              <a:latin typeface="Century Gothic" panose="020B0502020202020204" pitchFamily="34" charset="0"/>
            </a:endParaRPr>
          </a:p>
          <a:p>
            <a:r>
              <a:rPr lang="en-US" b="1" dirty="0">
                <a:latin typeface="Century Gothic" panose="020B0502020202020204" pitchFamily="34" charset="0"/>
              </a:rPr>
              <a:t>Send a message to everyone</a:t>
            </a:r>
          </a:p>
          <a:p>
            <a:pPr marL="241653" indent="-241653">
              <a:buFont typeface="+mj-lt"/>
              <a:buAutoNum type="arabicParenR"/>
            </a:pPr>
            <a:r>
              <a:rPr lang="en-US" b="0" i="1" dirty="0">
                <a:latin typeface="Century Gothic" panose="020B0502020202020204" pitchFamily="34" charset="0"/>
              </a:rPr>
              <a:t>You want to send a message to everyone. Find the "Chat" icon. Click on it to open the "Chat" function. </a:t>
            </a:r>
          </a:p>
          <a:p>
            <a:pPr marL="241653" indent="-241653">
              <a:buFont typeface="+mj-lt"/>
              <a:buAutoNum type="arabicParenR"/>
            </a:pPr>
            <a:r>
              <a:rPr lang="en-US" b="0" i="1" dirty="0">
                <a:latin typeface="Century Gothic" panose="020B0502020202020204" pitchFamily="34" charset="0"/>
              </a:rPr>
              <a:t>Click in the box that says “Type message here”. Type your message: Good morning (afternoon)! How is everyone?</a:t>
            </a:r>
          </a:p>
          <a:p>
            <a:pPr marL="241653" indent="-241653">
              <a:buFont typeface="+mj-lt"/>
              <a:buAutoNum type="arabicParenR"/>
            </a:pPr>
            <a:r>
              <a:rPr lang="en-US" b="0" i="1" dirty="0">
                <a:latin typeface="Century Gothic" panose="020B0502020202020204" pitchFamily="34" charset="0"/>
              </a:rPr>
              <a:t>Press Enter on your keyboard to send your message. </a:t>
            </a:r>
          </a:p>
          <a:p>
            <a:pPr marL="241653" indent="-241653">
              <a:buFont typeface="+mj-lt"/>
              <a:buAutoNum type="arabicParenR"/>
            </a:pPr>
            <a:r>
              <a:rPr lang="en-US" b="0" i="1" dirty="0">
                <a:latin typeface="Century Gothic" panose="020B0502020202020204" pitchFamily="34" charset="0"/>
              </a:rPr>
              <a:t>Your sent message is blue. You’ve sent a message to everyone in the Zoom meeting!</a:t>
            </a:r>
          </a:p>
          <a:p>
            <a:pPr marL="241653" indent="-241653">
              <a:buFont typeface="+mj-lt"/>
              <a:buAutoNum type="arabicParenR"/>
            </a:pPr>
            <a:endParaRPr lang="en-US" b="0" i="1" dirty="0">
              <a:latin typeface="Century Gothic" panose="020B0502020202020204" pitchFamily="34" charset="0"/>
            </a:endParaRPr>
          </a:p>
          <a:p>
            <a:pPr marL="0" indent="0">
              <a:buFont typeface="+mj-lt"/>
              <a:buNone/>
            </a:pPr>
            <a:r>
              <a:rPr lang="en-US" b="1" i="0" dirty="0">
                <a:latin typeface="Century Gothic" panose="020B0502020202020204" pitchFamily="34" charset="0"/>
              </a:rPr>
              <a:t>Reply to your message</a:t>
            </a:r>
          </a:p>
          <a:p>
            <a:pPr marL="228600" indent="-228600">
              <a:buFont typeface="+mj-lt"/>
              <a:buAutoNum type="arabicParenR"/>
            </a:pPr>
            <a:r>
              <a:rPr lang="en-US" b="0" i="1" u="none" dirty="0">
                <a:latin typeface="Century Gothic" panose="020B0502020202020204" pitchFamily="34" charset="0"/>
              </a:rPr>
              <a:t>You received a reply. It’s grey: Great! It says, “How about you?”</a:t>
            </a:r>
          </a:p>
          <a:p>
            <a:pPr marL="228600" indent="-228600">
              <a:buFont typeface="+mj-lt"/>
              <a:buAutoNum type="arabicParenR"/>
            </a:pPr>
            <a:r>
              <a:rPr lang="en-US" b="0" i="1" u="none" dirty="0">
                <a:latin typeface="Century Gothic" panose="020B0502020202020204" pitchFamily="34" charset="0"/>
              </a:rPr>
              <a:t>Reply to the message. Type a reply. Maybe “I’m great too. Thank you.” (or another reply)</a:t>
            </a:r>
          </a:p>
          <a:p>
            <a:pPr marL="228600" indent="-228600">
              <a:buFont typeface="+mj-lt"/>
              <a:buAutoNum type="arabicParenR"/>
            </a:pPr>
            <a:r>
              <a:rPr lang="en-US" b="0" i="1" u="none" dirty="0">
                <a:latin typeface="Century Gothic" panose="020B0502020202020204" pitchFamily="34" charset="0"/>
              </a:rPr>
              <a:t>Press Enter on your keyboard to send the message.</a:t>
            </a:r>
          </a:p>
          <a:p>
            <a:pPr marL="0" indent="0">
              <a:buNone/>
            </a:pPr>
            <a:endParaRPr lang="en-US" b="0" dirty="0">
              <a:latin typeface="Century Gothic" panose="020B0502020202020204" pitchFamily="34" charset="0"/>
            </a:endParaRPr>
          </a:p>
          <a:p>
            <a:pPr marL="0" indent="0">
              <a:buNone/>
            </a:pPr>
            <a:endParaRPr lang="en-US" b="0"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171450" lvl="0" indent="-171450">
              <a:buFont typeface="Arial" panose="020B0604020202020204" pitchFamily="34" charset="0"/>
              <a:buChar char="•"/>
            </a:pPr>
            <a:r>
              <a:rPr lang="en-US" b="0" dirty="0">
                <a:latin typeface="Century Gothic" panose="020B0502020202020204" pitchFamily="34" charset="0"/>
              </a:rPr>
              <a:t>Repeat the above at least three times. </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Century Gothic" panose="020B0502020202020204" pitchFamily="34" charset="0"/>
              </a:rPr>
              <a:t>Say to the Learner:</a:t>
            </a:r>
          </a:p>
          <a:p>
            <a:pPr marL="228600" indent="-228600" defTabSz="966612">
              <a:buFont typeface="+mj-lt"/>
              <a:buAutoNum type="arabicParenR"/>
              <a:defRPr/>
            </a:pPr>
            <a:r>
              <a:rPr lang="en-US" b="0" i="1" u="none" dirty="0">
                <a:effectLst/>
                <a:latin typeface="Century Gothic" panose="020B0502020202020204" pitchFamily="34" charset="0"/>
              </a:rPr>
              <a:t>Write a message to everyone in "Chat": Tomorrow’s meeting is postponed to 3pm.</a:t>
            </a:r>
          </a:p>
          <a:p>
            <a:pPr marL="228600" indent="-228600" defTabSz="966612">
              <a:buFont typeface="+mj-lt"/>
              <a:buAutoNum type="arabicParenR"/>
              <a:defRPr/>
            </a:pPr>
            <a:r>
              <a:rPr lang="en-US" b="0" i="1" u="none" dirty="0">
                <a:effectLst/>
                <a:latin typeface="Century Gothic" panose="020B0502020202020204" pitchFamily="34" charset="0"/>
              </a:rPr>
              <a:t>Send the message. </a:t>
            </a:r>
          </a:p>
          <a:p>
            <a:pPr marL="228600" indent="-228600" defTabSz="966612">
              <a:buFont typeface="+mj-lt"/>
              <a:buAutoNum type="arabicParenR"/>
              <a:defRPr/>
            </a:pPr>
            <a:r>
              <a:rPr lang="en-US" b="0" i="1" u="none" dirty="0">
                <a:effectLst/>
                <a:latin typeface="Century Gothic" panose="020B0502020202020204" pitchFamily="34" charset="0"/>
              </a:rPr>
              <a:t>Wait for a reply: “Thanks for the reminder.” (to be written by the tutor)</a:t>
            </a:r>
          </a:p>
          <a:p>
            <a:pPr marL="228600" indent="-228600" defTabSz="966612">
              <a:buFont typeface="+mj-lt"/>
              <a:buAutoNum type="arabicParenR"/>
              <a:defRPr/>
            </a:pPr>
            <a:r>
              <a:rPr lang="en-US" b="0" i="1" u="none" dirty="0">
                <a:effectLst/>
                <a:latin typeface="Century Gothic" panose="020B0502020202020204" pitchFamily="34" charset="0"/>
              </a:rPr>
              <a:t>Reply to the message: “You’re welcome.”</a:t>
            </a:r>
          </a:p>
          <a:p>
            <a:pPr marL="228600" indent="-228600" defTabSz="966612">
              <a:buFont typeface="+mj-lt"/>
              <a:buAutoNum type="arabicParenR"/>
              <a:defRPr/>
            </a:pPr>
            <a:endParaRPr lang="en-US" b="0" i="1" u="none" dirty="0">
              <a:effectLst/>
              <a:latin typeface="Century Gothic" panose="020B0502020202020204" pitchFamily="34" charset="0"/>
            </a:endParaRPr>
          </a:p>
          <a:p>
            <a:pPr marL="228600" indent="-228600" defTabSz="966612">
              <a:buFont typeface="+mj-lt"/>
              <a:buAutoNum type="arabicParenR"/>
              <a:defRPr/>
            </a:pPr>
            <a:r>
              <a:rPr lang="en-US" b="0" i="1" u="none" dirty="0">
                <a:effectLst/>
                <a:latin typeface="Century Gothic" panose="020B0502020202020204" pitchFamily="34" charset="0"/>
              </a:rPr>
              <a:t>Write another message to everyone in "Chat": “Please remember to do the Satisfaction Survey before 6pm today.”</a:t>
            </a:r>
          </a:p>
          <a:p>
            <a:pPr marL="228600" indent="-228600" defTabSz="966612">
              <a:buFont typeface="+mj-lt"/>
              <a:buAutoNum type="arabicParenR"/>
              <a:defRPr/>
            </a:pPr>
            <a:r>
              <a:rPr lang="en-US" b="0" i="1" u="none" dirty="0">
                <a:effectLst/>
                <a:latin typeface="Century Gothic" panose="020B0502020202020204" pitchFamily="34" charset="0"/>
              </a:rPr>
              <a:t>Send the message.</a:t>
            </a:r>
          </a:p>
          <a:p>
            <a:pPr marL="228600" indent="-228600" defTabSz="966612">
              <a:buFont typeface="+mj-lt"/>
              <a:buAutoNum type="arabicParenR"/>
              <a:defRPr/>
            </a:pPr>
            <a:r>
              <a:rPr lang="en-US" b="0" i="1" u="none" dirty="0">
                <a:effectLst/>
                <a:latin typeface="Century Gothic" panose="020B0502020202020204" pitchFamily="34" charset="0"/>
              </a:rPr>
              <a:t>Wait for a reply: “Ok, thanks for reminding us.” (to be written by the tutor)</a:t>
            </a:r>
          </a:p>
          <a:p>
            <a:pPr marL="228600" indent="-228600" defTabSz="966612">
              <a:buFont typeface="+mj-lt"/>
              <a:buAutoNum type="arabicParenR"/>
              <a:defRPr/>
            </a:pPr>
            <a:r>
              <a:rPr lang="en-US" b="0" i="1" u="none" dirty="0">
                <a:effectLst/>
                <a:latin typeface="Century Gothic" panose="020B0502020202020204" pitchFamily="34" charset="0"/>
              </a:rPr>
              <a:t>Reply to the message: “You’re welcome.”</a:t>
            </a:r>
          </a:p>
          <a:p>
            <a:pPr marL="228600" indent="-228600" defTabSz="966612">
              <a:buFont typeface="+mj-lt"/>
              <a:buAutoNum type="arabicParenR"/>
              <a:defRPr/>
            </a:pPr>
            <a:endParaRPr lang="en-US" b="0" i="1" u="none" dirty="0">
              <a:effectLst/>
              <a:latin typeface="Century Gothic" panose="020B0502020202020204" pitchFamily="34" charset="0"/>
            </a:endParaRPr>
          </a:p>
          <a:p>
            <a:pPr marL="228600" indent="-228600" defTabSz="966612">
              <a:buFont typeface="+mj-lt"/>
              <a:buAutoNum type="arabicParenR"/>
              <a:defRPr/>
            </a:pPr>
            <a:r>
              <a:rPr lang="en-US" b="0" i="1" u="none" dirty="0">
                <a:effectLst/>
                <a:latin typeface="Century Gothic" panose="020B0502020202020204" pitchFamily="34" charset="0"/>
              </a:rPr>
              <a:t>Write a message to everyone in "Chat": “There’s no meeting next week.”</a:t>
            </a:r>
          </a:p>
          <a:p>
            <a:pPr marL="228600" indent="-228600" defTabSz="966612">
              <a:buFont typeface="+mj-lt"/>
              <a:buAutoNum type="arabicParenR"/>
              <a:defRPr/>
            </a:pPr>
            <a:r>
              <a:rPr lang="en-US" b="0" i="1" u="none" dirty="0">
                <a:effectLst/>
                <a:latin typeface="Century Gothic" panose="020B0502020202020204" pitchFamily="34" charset="0"/>
              </a:rPr>
              <a:t>Send the message. </a:t>
            </a:r>
          </a:p>
          <a:p>
            <a:pPr marL="228600" indent="-228600" defTabSz="966612">
              <a:buFont typeface="+mj-lt"/>
              <a:buAutoNum type="arabicParenR"/>
              <a:defRPr/>
            </a:pPr>
            <a:r>
              <a:rPr lang="en-US" b="0" i="1" u="none" dirty="0">
                <a:effectLst/>
                <a:latin typeface="Century Gothic" panose="020B0502020202020204" pitchFamily="34" charset="0"/>
              </a:rPr>
              <a:t>Wait for a reply: “Great! I’m so happy.” (to be written by the tutor)</a:t>
            </a:r>
          </a:p>
          <a:p>
            <a:pPr marL="228600" indent="-228600" defTabSz="966612">
              <a:buFont typeface="+mj-lt"/>
              <a:buAutoNum type="arabicParenR"/>
              <a:defRPr/>
            </a:pPr>
            <a:r>
              <a:rPr lang="en-US" b="0" i="1" u="none" dirty="0">
                <a:effectLst/>
                <a:latin typeface="Century Gothic" panose="020B0502020202020204" pitchFamily="34" charset="0"/>
              </a:rPr>
              <a:t>Reply to the message: “Me too!”</a:t>
            </a:r>
          </a:p>
          <a:p>
            <a:pPr marL="228600" indent="-228600" defTabSz="966612">
              <a:buFont typeface="+mj-lt"/>
              <a:buAutoNum type="arabicParenR"/>
              <a:defRPr/>
            </a:pPr>
            <a:endParaRPr lang="en-US" b="0" i="1" u="none" dirty="0">
              <a:effectLst/>
              <a:latin typeface="Century Gothic" panose="020B0502020202020204" pitchFamily="34" charset="0"/>
            </a:endParaRPr>
          </a:p>
          <a:p>
            <a:pPr marL="0" indent="0" defTabSz="966612">
              <a:buFont typeface="+mj-lt"/>
              <a:buNone/>
              <a:defRPr/>
            </a:pPr>
            <a:endParaRPr lang="en-US" b="0" i="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171450" indent="-171450" defTabSz="966612">
              <a:buFont typeface="Arial" panose="020B0604020202020204" pitchFamily="34" charset="0"/>
              <a:buChar char="•"/>
              <a:defRPr/>
            </a:pPr>
            <a:r>
              <a:rPr lang="en-US" dirty="0">
                <a:effectLst/>
                <a:latin typeface="Century Gothic" panose="020B0502020202020204" pitchFamily="34" charset="0"/>
              </a:rPr>
              <a:t>Have the learner show you they can do the skill at least three times without support. </a:t>
            </a:r>
          </a:p>
          <a:p>
            <a:endParaRPr lang="en-CA" b="1" dirty="0">
              <a:latin typeface="Century Gothic" panose="020B0502020202020204" pitchFamily="34" charset="0"/>
            </a:endParaRPr>
          </a:p>
          <a:p>
            <a:endParaRPr lang="en-CA" b="1" dirty="0">
              <a:latin typeface="Century Gothic" panose="020B0502020202020204" pitchFamily="34" charset="0"/>
            </a:endParaRPr>
          </a:p>
          <a:p>
            <a:endParaRPr lang="en-CA" b="1" dirty="0"/>
          </a:p>
        </p:txBody>
      </p:sp>
      <p:sp>
        <p:nvSpPr>
          <p:cNvPr id="4" name="Slide Number Placeholder 3"/>
          <p:cNvSpPr>
            <a:spLocks noGrp="1"/>
          </p:cNvSpPr>
          <p:nvPr>
            <p:ph type="sldNum" sz="quarter" idx="5"/>
          </p:nvPr>
        </p:nvSpPr>
        <p:spPr/>
        <p:txBody>
          <a:bodyPr/>
          <a:lstStyle/>
          <a:p>
            <a:fld id="{84E55262-9676-444A-98B3-692BE02459E9}" type="slidenum">
              <a:rPr lang="en-US" smtClean="0"/>
              <a:t>26</a:t>
            </a:fld>
            <a:endParaRPr lang="en-US" dirty="0"/>
          </a:p>
        </p:txBody>
      </p:sp>
    </p:spTree>
    <p:extLst>
      <p:ext uri="{BB962C8B-B14F-4D97-AF65-F5344CB8AC3E}">
        <p14:creationId xmlns:p14="http://schemas.microsoft.com/office/powerpoint/2010/main" val="3131914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endParaRPr lang="en-US" b="1" dirty="0"/>
          </a:p>
          <a:p>
            <a:pPr marL="0" lvl="0" indent="0">
              <a:buFont typeface="Arial" panose="020B0604020202020204" pitchFamily="34" charset="0"/>
              <a:buNone/>
            </a:pPr>
            <a:r>
              <a:rPr lang="en-US" sz="1200" b="1" dirty="0">
                <a:latin typeface="Century Gothic" panose="020B0502020202020204" pitchFamily="34" charset="0"/>
              </a:rPr>
              <a:t>Part Two B: Send a </a:t>
            </a:r>
            <a:r>
              <a:rPr lang="en-US" sz="1200" b="1" dirty="0">
                <a:effectLst/>
                <a:highlight>
                  <a:srgbClr val="00FFFF"/>
                </a:highlight>
                <a:latin typeface="Century Gothic" panose="020B0502020202020204" pitchFamily="34" charset="0"/>
                <a:cs typeface="Times New Roman" panose="02020603050405020304" pitchFamily="18" charset="0"/>
              </a:rPr>
              <a:t>"Chat"</a:t>
            </a:r>
            <a:r>
              <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 Message to Just One Person: </a:t>
            </a:r>
            <a:r>
              <a:rPr lang="en-US" sz="1200" b="1" strike="noStrike"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03:00-06:03</a:t>
            </a:r>
            <a:r>
              <a:rPr lang="en-US" sz="1200" b="1" strike="noStrike" dirty="0">
                <a:latin typeface="Century Gothic" panose="020B0502020202020204" pitchFamily="34" charset="0"/>
              </a:rPr>
              <a:t>(end) 	[3 mins]</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pPr>
              <a:lnSpc>
                <a:spcPct val="107000"/>
              </a:lnSpc>
              <a:spcAft>
                <a:spcPts val="800"/>
              </a:spcAft>
            </a:pPr>
            <a:r>
              <a:rPr lang="en-US" sz="1200" i="1" dirty="0">
                <a:effectLst/>
                <a:latin typeface="Century Gothic" panose="020B0502020202020204" pitchFamily="34" charset="0"/>
                <a:ea typeface="Calibri" panose="020F0502020204030204" pitchFamily="34" charset="0"/>
                <a:cs typeface="Times New Roman" panose="02020603050405020304" pitchFamily="18" charset="0"/>
              </a:rPr>
              <a:t>Sometimes during a Zoom meeting, you want to send a private message to just one person using “Chat”. </a:t>
            </a:r>
          </a:p>
          <a:p>
            <a:pPr>
              <a:lnSpc>
                <a:spcPct val="107000"/>
              </a:lnSpc>
              <a:spcAft>
                <a:spcPts val="800"/>
              </a:spcAft>
            </a:pPr>
            <a:r>
              <a:rPr lang="en-US" sz="1200" i="1" dirty="0">
                <a:effectLst/>
                <a:latin typeface="Century Gothic" panose="020B0502020202020204" pitchFamily="34" charset="0"/>
                <a:ea typeface="Calibri" panose="020F0502020204030204" pitchFamily="34" charset="0"/>
                <a:cs typeface="Times New Roman" panose="02020603050405020304" pitchFamily="18" charset="0"/>
              </a:rPr>
              <a:t>In "Chat", you can do that. </a:t>
            </a:r>
          </a:p>
          <a:p>
            <a:pPr>
              <a:lnSpc>
                <a:spcPct val="107000"/>
              </a:lnSpc>
              <a:spcAft>
                <a:spcPts val="800"/>
              </a:spcAft>
            </a:pPr>
            <a:r>
              <a:rPr lang="en-US" sz="1200" i="1" dirty="0">
                <a:latin typeface="Century Gothic" panose="020B0502020202020204" pitchFamily="34" charset="0"/>
              </a:rPr>
              <a:t>Let’s watch a video on how to use "Chat" to send a message to only one person in a Zoom meeting. </a:t>
            </a:r>
          </a:p>
          <a:p>
            <a:pPr>
              <a:lnSpc>
                <a:spcPct val="107000"/>
              </a:lnSpc>
              <a:spcAft>
                <a:spcPts val="800"/>
              </a:spcAft>
            </a:pPr>
            <a:r>
              <a:rPr lang="en-US" sz="1200" b="0" i="1" dirty="0">
                <a:solidFill>
                  <a:srgbClr val="000000"/>
                </a:solidFill>
                <a:effectLst/>
                <a:latin typeface="Century Gothic" panose="020B0502020202020204" pitchFamily="34" charset="0"/>
              </a:rPr>
              <a:t>We can watch the video several times. So, don't worry if you don't catch everything the first time.</a:t>
            </a:r>
            <a:endParaRPr lang="en-US" sz="1200" i="1" dirty="0">
              <a:latin typeface="Century Gothic" panose="020B0502020202020204" pitchFamily="34" charset="0"/>
            </a:endParaRPr>
          </a:p>
          <a:p>
            <a:pPr defTabSz="966612">
              <a:defRPr/>
            </a:pPr>
            <a:endParaRPr lang="en-US" sz="1200" b="1"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181240" indent="-181240">
              <a:buFont typeface="Arial" panose="020B0604020202020204" pitchFamily="34" charset="0"/>
              <a:buChar char="•"/>
            </a:pPr>
            <a:r>
              <a:rPr lang="en-US" sz="1200" strike="noStrike" dirty="0">
                <a:latin typeface="Century Gothic" panose="020B0502020202020204" pitchFamily="34" charset="0"/>
              </a:rPr>
              <a:t>Click on the PLAY icon to open the video lesson.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 Part Two B.</a:t>
            </a:r>
          </a:p>
          <a:p>
            <a:pPr marL="171450" indent="-171450">
              <a:buFont typeface="Arial" panose="020B0604020202020204" pitchFamily="34" charset="0"/>
              <a:buChar char="•"/>
            </a:pPr>
            <a:endParaRPr lang="en-US" sz="1200" dirty="0">
              <a:latin typeface="Century Gothic" panose="020B0502020202020204" pitchFamily="34" charset="0"/>
            </a:endParaRPr>
          </a:p>
          <a:p>
            <a:pPr>
              <a:buFont typeface="Arial" panose="020B0604020202020204" pitchFamily="34" charset="0"/>
              <a:buChar char="•"/>
            </a:pPr>
            <a:r>
              <a:rPr lang="en-US" sz="1200" dirty="0">
                <a:latin typeface="Century Gothic" panose="020B0502020202020204" pitchFamily="34" charset="0"/>
              </a:rPr>
              <a:t>Click on the PLAY icon in the slide to open the video lesson.</a:t>
            </a:r>
            <a:endParaRPr lang="en-US" sz="1200" dirty="0">
              <a:solidFill>
                <a:srgbClr val="000000"/>
              </a:solidFill>
              <a:latin typeface="Century Gothic" panose="020B0502020202020204" pitchFamily="34" charset="0"/>
              <a:cs typeface="Calibri" panose="020F0502020204030204"/>
            </a:endParaRPr>
          </a:p>
          <a:p>
            <a:pPr>
              <a:buFont typeface="Arial" panose="020B0604020202020204" pitchFamily="34" charset="0"/>
              <a:buChar char="•"/>
            </a:pPr>
            <a:r>
              <a:rPr lang="en-US" sz="1200" dirty="0">
                <a:latin typeface="Century Gothic" panose="020B0502020202020204" pitchFamily="34" charset="0"/>
              </a:rPr>
              <a:t>Use this link to the YouTube video if the link in the slide doesn’t work:</a:t>
            </a:r>
          </a:p>
          <a:p>
            <a:pPr>
              <a:buFont typeface="Arial" panose="020B0604020202020204" pitchFamily="34" charset="0"/>
              <a:buNone/>
            </a:pPr>
            <a:r>
              <a:rPr lang="en-US" sz="1200" b="1" dirty="0">
                <a:latin typeface="Century Gothic" panose="020B0502020202020204" pitchFamily="34" charset="0"/>
              </a:rPr>
              <a:t>https://youtu.be/oCtHBdk0j3E</a:t>
            </a: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p:txBody>
      </p:sp>
      <p:sp>
        <p:nvSpPr>
          <p:cNvPr id="4" name="Slide Number Placeholder 3"/>
          <p:cNvSpPr>
            <a:spLocks noGrp="1"/>
          </p:cNvSpPr>
          <p:nvPr>
            <p:ph type="sldNum" sz="quarter" idx="5"/>
          </p:nvPr>
        </p:nvSpPr>
        <p:spPr/>
        <p:txBody>
          <a:bodyPr/>
          <a:lstStyle/>
          <a:p>
            <a:fld id="{84E55262-9676-444A-98B3-692BE02459E9}" type="slidenum">
              <a:rPr lang="en-US" smtClean="0"/>
              <a:t>27</a:t>
            </a:fld>
            <a:endParaRPr lang="en-US" dirty="0"/>
          </a:p>
        </p:txBody>
      </p:sp>
    </p:spTree>
    <p:extLst>
      <p:ext uri="{BB962C8B-B14F-4D97-AF65-F5344CB8AC3E}">
        <p14:creationId xmlns:p14="http://schemas.microsoft.com/office/powerpoint/2010/main" val="1465731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After watching this segment of the video lesson, check understanding (review and elicit) before moving on to the next part. </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Check understanding - ask the learner as you watch the video or as you demonstrate on your computer. </a:t>
            </a:r>
          </a:p>
          <a:p>
            <a:pPr defTabSz="966612">
              <a:defRPr/>
            </a:pPr>
            <a:r>
              <a:rPr lang="en-US" sz="1200" dirty="0">
                <a:latin typeface="Century Gothic" panose="020B0502020202020204" pitchFamily="34" charset="0"/>
              </a:rPr>
              <a:t>Ask these comprehension check questions or others to check understanding: </a:t>
            </a:r>
          </a:p>
          <a:p>
            <a:pPr defTabSz="966612">
              <a:defRPr/>
            </a:pPr>
            <a:endParaRPr lang="en-US" sz="1200" dirty="0">
              <a:latin typeface="Century Gothic" panose="020B0502020202020204" pitchFamily="34" charset="0"/>
            </a:endParaRPr>
          </a:p>
          <a:p>
            <a:r>
              <a:rPr lang="en-US" sz="1200" b="1" dirty="0">
                <a:latin typeface="Century Gothic" panose="020B0502020202020204" pitchFamily="34" charset="0"/>
              </a:rPr>
              <a:t>[</a:t>
            </a:r>
            <a:r>
              <a:rPr lang="en-US" sz="1200" b="1" dirty="0">
                <a:effectLst/>
                <a:highlight>
                  <a:srgbClr val="00FFFF"/>
                </a:highlight>
                <a:latin typeface="Century Gothic" panose="020B0502020202020204" pitchFamily="34" charset="0"/>
                <a:ea typeface="Calibri" panose="020F0502020204030204" pitchFamily="34" charset="0"/>
                <a:cs typeface="Times New Roman" panose="02020603050405020304" pitchFamily="18" charset="0"/>
              </a:rPr>
              <a:t>Send a "Chat" Message to Just One Person; Close "Chat"]</a:t>
            </a:r>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dirty="0">
              <a:latin typeface="Century Gothic" panose="020B0502020202020204" pitchFamily="34" charset="0"/>
            </a:endParaRP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latin typeface="Century Gothic" panose="020B0502020202020204" pitchFamily="34" charset="0"/>
              </a:rPr>
              <a:t>What does the chevron look like? </a:t>
            </a:r>
            <a:r>
              <a:rPr lang="en-US" sz="1200" b="1" i="1" dirty="0">
                <a:latin typeface="Century Gothic" panose="020B0502020202020204" pitchFamily="34" charset="0"/>
              </a:rPr>
              <a:t>Answer: </a:t>
            </a:r>
            <a:r>
              <a:rPr lang="en-US" sz="1200" b="0" i="1" dirty="0">
                <a:latin typeface="Century Gothic" panose="020B0502020202020204" pitchFamily="34" charset="0"/>
              </a:rPr>
              <a:t>It looks like the letter ‘v’.</a:t>
            </a:r>
            <a:endParaRPr lang="en-US" sz="1200" i="1" dirty="0">
              <a:latin typeface="Century Gothic" panose="020B0502020202020204" pitchFamily="34" charset="0"/>
            </a:endParaRP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Where is the chevron? Show me.</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To send a direct message to only one person, what do you do? Show me. </a:t>
            </a:r>
            <a:r>
              <a:rPr lang="en-US" sz="1200" b="1" i="1" dirty="0">
                <a:latin typeface="Century Gothic" panose="020B0502020202020204" pitchFamily="34" charset="0"/>
              </a:rPr>
              <a:t>Answer:</a:t>
            </a:r>
            <a:r>
              <a:rPr lang="en-US" sz="1200" b="0" i="1" dirty="0">
                <a:latin typeface="Century Gothic" panose="020B0502020202020204" pitchFamily="34" charset="0"/>
              </a:rPr>
              <a:t> Click on the chevron next to “Everyone”. Then, click on the name of the person you want to send the message to.</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Century Gothic" panose="020B0502020202020204" pitchFamily="34" charset="0"/>
              </a:rPr>
              <a:t>There are red words beside the person’s name. What are they? </a:t>
            </a:r>
            <a:r>
              <a:rPr lang="en-US" sz="1200" b="1" i="1" dirty="0">
                <a:latin typeface="Century Gothic" panose="020B0502020202020204" pitchFamily="34" charset="0"/>
              </a:rPr>
              <a:t>Answer: </a:t>
            </a:r>
            <a:r>
              <a:rPr lang="en-US" sz="1200" b="0" i="1" u="none" dirty="0">
                <a:latin typeface="Century Gothic" panose="020B0502020202020204" pitchFamily="34" charset="0"/>
              </a:rPr>
              <a:t>Direct Message</a:t>
            </a:r>
            <a:r>
              <a:rPr lang="en-US" sz="1200" b="0" i="1" dirty="0">
                <a:latin typeface="Century Gothic" panose="020B0502020202020204" pitchFamily="34" charset="0"/>
              </a:rPr>
              <a:t>. This means the message will only be sent to the person you chose.</a:t>
            </a:r>
            <a:endParaRPr lang="en-US" sz="1200" i="1" dirty="0">
              <a:latin typeface="Century Gothic" panose="020B0502020202020204" pitchFamily="34" charset="0"/>
            </a:endParaRPr>
          </a:p>
          <a:p>
            <a:pPr marL="181240" indent="-181240">
              <a:buFont typeface="Arial" panose="020B0604020202020204" pitchFamily="34" charset="0"/>
              <a:buChar char="•"/>
            </a:pPr>
            <a:r>
              <a:rPr lang="en-US" sz="1200" b="0" i="1" dirty="0">
                <a:latin typeface="Century Gothic" panose="020B0502020202020204" pitchFamily="34" charset="0"/>
              </a:rPr>
              <a:t>How do you close "Chat"? Show me. </a:t>
            </a:r>
            <a:r>
              <a:rPr lang="en-US" sz="1200" b="1" i="1" dirty="0">
                <a:latin typeface="Century Gothic" panose="020B0502020202020204" pitchFamily="34" charset="0"/>
              </a:rPr>
              <a:t>Answer: </a:t>
            </a:r>
            <a:r>
              <a:rPr lang="en-US" sz="1200" b="0" i="1" dirty="0">
                <a:latin typeface="Century Gothic" panose="020B0502020202020204" pitchFamily="34" charset="0"/>
              </a:rPr>
              <a:t>Click on the chevron next to "Chat". Click “Close”.</a:t>
            </a:r>
          </a:p>
          <a:p>
            <a:pPr marL="181240" indent="-181240">
              <a:buFont typeface="Arial" panose="020B0604020202020204" pitchFamily="34" charset="0"/>
              <a:buChar char="•"/>
            </a:pPr>
            <a:endParaRPr lang="en-US" sz="1200" b="0" i="1" dirty="0">
              <a:latin typeface="Century Gothic" panose="020B0502020202020204" pitchFamily="34" charset="0"/>
            </a:endParaRPr>
          </a:p>
          <a:p>
            <a:pPr marL="0" indent="0">
              <a:buFont typeface="Arial" panose="020B0604020202020204" pitchFamily="34" charset="0"/>
              <a:buNone/>
            </a:pPr>
            <a:endParaRPr lang="en-US" sz="1200" i="1"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 </a:t>
            </a:r>
          </a:p>
          <a:p>
            <a:r>
              <a:rPr lang="en-US" sz="1200" dirty="0">
                <a:latin typeface="Century Gothic" panose="020B0502020202020204" pitchFamily="34" charset="0"/>
              </a:rPr>
              <a:t>Then 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r>
              <a:rPr lang="en-US" sz="1200" dirty="0">
                <a:latin typeface="Century Gothic" panose="020B0502020202020204" pitchFamily="34" charset="0"/>
              </a:rPr>
              <a:t>If the learner is struggling, stop the session. </a:t>
            </a:r>
            <a:br>
              <a:rPr lang="en-US" sz="1200" dirty="0">
                <a:latin typeface="Century Gothic" panose="020B0502020202020204" pitchFamily="34" charset="0"/>
              </a:rPr>
            </a:br>
            <a:endParaRPr lang="en-US" sz="1200" dirty="0">
              <a:latin typeface="Century Gothic" panose="020B0502020202020204" pitchFamily="34" charset="0"/>
            </a:endParaRPr>
          </a:p>
          <a:p>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28</a:t>
            </a:fld>
            <a:endParaRPr lang="en-US" dirty="0"/>
          </a:p>
        </p:txBody>
      </p:sp>
    </p:spTree>
    <p:extLst>
      <p:ext uri="{BB962C8B-B14F-4D97-AF65-F5344CB8AC3E}">
        <p14:creationId xmlns:p14="http://schemas.microsoft.com/office/powerpoint/2010/main" val="3952066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Century Gothic" panose="020B0502020202020204" pitchFamily="34" charset="0"/>
              </a:rPr>
              <a:t>PRACTICE-Part Two B</a:t>
            </a:r>
          </a:p>
          <a:p>
            <a:r>
              <a:rPr lang="en-US" b="1" dirty="0">
                <a:latin typeface="Century Gothic" panose="020B0502020202020204" pitchFamily="34" charset="0"/>
              </a:rPr>
              <a:t>Lesson Focus</a:t>
            </a:r>
            <a:r>
              <a:rPr lang="en-US" b="0" dirty="0">
                <a:latin typeface="Century Gothic" panose="020B0502020202020204" pitchFamily="34" charset="0"/>
              </a:rPr>
              <a:t>: </a:t>
            </a:r>
            <a:r>
              <a:rPr lang="en-US" dirty="0">
                <a:latin typeface="Century Gothic" panose="020B0502020202020204" pitchFamily="34" charset="0"/>
              </a:rPr>
              <a:t>Send a Message to Just One Person</a:t>
            </a:r>
          </a:p>
          <a:p>
            <a:r>
              <a:rPr lang="en-US" dirty="0">
                <a:latin typeface="Century Gothic" panose="020B0502020202020204" pitchFamily="34" charset="0"/>
              </a:rPr>
              <a:t>	</a:t>
            </a: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181240" indent="-181240" defTabSz="966612">
              <a:buFont typeface="Arial" panose="020B0604020202020204" pitchFamily="34" charset="0"/>
              <a:buChar char="•"/>
              <a:defRPr/>
            </a:pPr>
            <a:r>
              <a:rPr lang="en-US" dirty="0">
                <a:latin typeface="Century Gothic" panose="020B0502020202020204" pitchFamily="34" charset="0"/>
              </a:rPr>
              <a:t>Send a Zoom meeting invitation to the learner before the lesson. </a:t>
            </a:r>
          </a:p>
          <a:p>
            <a:pPr marL="181240" indent="-181240" defTabSz="966612">
              <a:buFont typeface="Arial" panose="020B0604020202020204" pitchFamily="34" charset="0"/>
              <a:buChar char="•"/>
              <a:defRPr/>
            </a:pPr>
            <a:r>
              <a:rPr lang="en-US" dirty="0">
                <a:latin typeface="Century Gothic" panose="020B0502020202020204" pitchFamily="34" charset="0"/>
              </a:rPr>
              <a:t>Make sure both learner and tutor are in a Zoom meeting.</a:t>
            </a:r>
          </a:p>
          <a:p>
            <a:pPr marL="181240" indent="-181240" defTabSz="966612">
              <a:buFont typeface="Arial" panose="020B0604020202020204" pitchFamily="34" charset="0"/>
              <a:buChar char="•"/>
              <a:defRPr/>
            </a:pPr>
            <a:r>
              <a:rPr lang="en-US" dirty="0">
                <a:latin typeface="Century Gothic" panose="020B0502020202020204" pitchFamily="34" charset="0"/>
              </a:rPr>
              <a:t>Turn off both your mics so there’s no audio feedback.</a:t>
            </a:r>
          </a:p>
          <a:p>
            <a:pPr marL="181240" indent="-181240" defTabSz="966612">
              <a:buFont typeface="Arial" panose="020B0604020202020204" pitchFamily="34" charset="0"/>
              <a:buChar char="•"/>
              <a:defRPr/>
            </a:pPr>
            <a:r>
              <a:rPr lang="en-US" dirty="0">
                <a:latin typeface="Century Gothic" panose="020B0502020202020204" pitchFamily="34" charset="0"/>
              </a:rPr>
              <a:t>If there is only one learner, make sure to sign in from other devices using a different name, so that the meeting has at least 3 participants. You may have to reply from your other device for the demonstration.</a:t>
            </a:r>
          </a:p>
          <a:p>
            <a:pPr marL="0" indent="0" defTabSz="966612">
              <a:buFont typeface="Arial" panose="020B0604020202020204" pitchFamily="34" charset="0"/>
              <a:buNone/>
              <a:defRPr/>
            </a:pPr>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we’re going to practice what we just saw in the video: how to send a message to </a:t>
            </a:r>
            <a:r>
              <a:rPr lang="en-US" b="1" i="1" dirty="0">
                <a:latin typeface="Century Gothic" panose="020B0502020202020204" pitchFamily="34" charset="0"/>
              </a:rPr>
              <a:t>only one person </a:t>
            </a:r>
            <a:r>
              <a:rPr lang="en-US" b="0" i="1" dirty="0">
                <a:latin typeface="Century Gothic" panose="020B0502020202020204" pitchFamily="34" charset="0"/>
              </a:rPr>
              <a:t>in the Zoom meeting.</a:t>
            </a:r>
          </a:p>
          <a:p>
            <a:endParaRPr lang="en-US" b="1" dirty="0">
              <a:latin typeface="Century Gothic" panose="020B0502020202020204" pitchFamily="34" charset="0"/>
            </a:endParaRPr>
          </a:p>
          <a:p>
            <a:r>
              <a:rPr lang="en-US" b="1" dirty="0">
                <a:latin typeface="Century Gothic" panose="020B0502020202020204" pitchFamily="34" charset="0"/>
              </a:rPr>
              <a:t>Send a message to just one person</a:t>
            </a:r>
          </a:p>
          <a:p>
            <a:pPr marL="241653" indent="-241653">
              <a:buFont typeface="+mj-lt"/>
              <a:buAutoNum type="arabicParenR"/>
            </a:pPr>
            <a:r>
              <a:rPr lang="en-US" b="0" i="1" dirty="0">
                <a:latin typeface="Century Gothic" panose="020B0502020202020204" pitchFamily="34" charset="0"/>
              </a:rPr>
              <a:t>You want to send a message to me, your tutor only. Find the "Chat" icon. Click on it to open the "Chat" function. </a:t>
            </a:r>
          </a:p>
          <a:p>
            <a:pPr marL="241653" indent="-241653">
              <a:buFont typeface="+mj-lt"/>
              <a:buAutoNum type="arabicParenR"/>
            </a:pPr>
            <a:r>
              <a:rPr lang="en-US" b="0" i="1" dirty="0">
                <a:latin typeface="Century Gothic" panose="020B0502020202020204" pitchFamily="34" charset="0"/>
              </a:rPr>
              <a:t>Click on the chevron next to “Everyone”. Find your tutor’s name. Click on it.</a:t>
            </a:r>
          </a:p>
          <a:p>
            <a:pPr marL="241653" indent="-241653">
              <a:buFont typeface="+mj-lt"/>
              <a:buAutoNum type="arabicParenR"/>
            </a:pPr>
            <a:r>
              <a:rPr lang="en-US" b="0" i="1" dirty="0">
                <a:latin typeface="Century Gothic" panose="020B0502020202020204" pitchFamily="34" charset="0"/>
              </a:rPr>
              <a:t>Now click in the box that says “Type message here”. </a:t>
            </a:r>
          </a:p>
          <a:p>
            <a:pPr marL="241653" indent="-241653">
              <a:buFont typeface="+mj-lt"/>
              <a:buAutoNum type="arabicParenR"/>
            </a:pPr>
            <a:r>
              <a:rPr lang="en-US" b="0" i="1" dirty="0">
                <a:latin typeface="Century Gothic" panose="020B0502020202020204" pitchFamily="34" charset="0"/>
              </a:rPr>
              <a:t>Type your message: “</a:t>
            </a:r>
            <a:r>
              <a:rPr lang="en-US" b="0" i="1" u="sng" dirty="0">
                <a:latin typeface="Century Gothic" panose="020B0502020202020204" pitchFamily="34" charset="0"/>
              </a:rPr>
              <a:t>Tutor’s name</a:t>
            </a:r>
            <a:r>
              <a:rPr lang="en-US" b="0" i="1" u="none" dirty="0">
                <a:latin typeface="Century Gothic" panose="020B0502020202020204" pitchFamily="34" charset="0"/>
              </a:rPr>
              <a:t>, can I leave 30 minutes early today?”</a:t>
            </a:r>
            <a:endParaRPr lang="en-US" b="0" i="1" u="sng" dirty="0">
              <a:latin typeface="Century Gothic" panose="020B0502020202020204" pitchFamily="34" charset="0"/>
            </a:endParaRPr>
          </a:p>
          <a:p>
            <a:pPr marL="241653" indent="-241653">
              <a:buFont typeface="+mj-lt"/>
              <a:buAutoNum type="arabicParenR"/>
            </a:pPr>
            <a:r>
              <a:rPr lang="en-US" b="0" i="1" dirty="0">
                <a:latin typeface="Century Gothic" panose="020B0502020202020204" pitchFamily="34" charset="0"/>
              </a:rPr>
              <a:t>Press Enter on your keyboard to send your message. </a:t>
            </a:r>
          </a:p>
          <a:p>
            <a:pPr marL="241653" indent="-241653">
              <a:buFont typeface="+mj-lt"/>
              <a:buAutoNum type="arabicParenR"/>
            </a:pPr>
            <a:r>
              <a:rPr lang="en-US" b="0" i="1" dirty="0">
                <a:latin typeface="Century Gothic" panose="020B0502020202020204" pitchFamily="34" charset="0"/>
              </a:rPr>
              <a:t>Do you see your sent message ? </a:t>
            </a:r>
          </a:p>
          <a:p>
            <a:pPr marL="241653" indent="-241653">
              <a:buFont typeface="+mj-lt"/>
              <a:buAutoNum type="arabicParenR"/>
            </a:pPr>
            <a:r>
              <a:rPr lang="en-US" b="0" i="1" dirty="0">
                <a:latin typeface="Century Gothic" panose="020B0502020202020204" pitchFamily="34" charset="0"/>
              </a:rPr>
              <a:t>What colour is your sent message ? </a:t>
            </a:r>
            <a:r>
              <a:rPr lang="en-US" b="1" i="1" dirty="0">
                <a:latin typeface="Century Gothic" panose="020B0502020202020204" pitchFamily="34" charset="0"/>
              </a:rPr>
              <a:t>Answer: </a:t>
            </a:r>
            <a:r>
              <a:rPr lang="en-US" b="0" i="1" dirty="0">
                <a:latin typeface="Century Gothic" panose="020B0502020202020204" pitchFamily="34" charset="0"/>
              </a:rPr>
              <a:t>blue. </a:t>
            </a:r>
          </a:p>
          <a:p>
            <a:pPr marL="241653" indent="-241653">
              <a:buFont typeface="+mj-lt"/>
              <a:buAutoNum type="arabicParenR"/>
            </a:pPr>
            <a:r>
              <a:rPr lang="en-US" b="0" i="1" dirty="0">
                <a:latin typeface="Century Gothic" panose="020B0502020202020204" pitchFamily="34" charset="0"/>
              </a:rPr>
              <a:t>You’ve sent a direct message to your tutor. Only your tutor can see your message.</a:t>
            </a:r>
          </a:p>
          <a:p>
            <a:pPr marL="241653" indent="-241653">
              <a:buFont typeface="+mj-lt"/>
              <a:buAutoNum type="arabicParenR"/>
            </a:pPr>
            <a:endParaRPr lang="en-US" b="0" i="1" dirty="0">
              <a:latin typeface="Century Gothic" panose="020B0502020202020204" pitchFamily="34" charset="0"/>
            </a:endParaRPr>
          </a:p>
          <a:p>
            <a:pPr marL="0" indent="0">
              <a:buFont typeface="+mj-lt"/>
              <a:buNone/>
            </a:pPr>
            <a:r>
              <a:rPr lang="en-US" b="1" i="0" dirty="0">
                <a:latin typeface="Century Gothic" panose="020B0502020202020204" pitchFamily="34" charset="0"/>
              </a:rPr>
              <a:t>Reply to your message</a:t>
            </a:r>
          </a:p>
          <a:p>
            <a:pPr marL="228600" indent="-228600">
              <a:buFont typeface="+mj-lt"/>
              <a:buAutoNum type="arabicParenR"/>
            </a:pPr>
            <a:r>
              <a:rPr lang="en-US" b="0" i="1" u="none" dirty="0">
                <a:latin typeface="Century Gothic" panose="020B0502020202020204" pitchFamily="34" charset="0"/>
              </a:rPr>
              <a:t>You received a reply. It’s grey: “Can I know why you need to leave early?” (Tutor needs to send this) </a:t>
            </a:r>
          </a:p>
          <a:p>
            <a:pPr marL="228600" indent="-228600">
              <a:buFont typeface="+mj-lt"/>
              <a:buAutoNum type="arabicParenR"/>
            </a:pPr>
            <a:r>
              <a:rPr lang="en-US" b="0" i="1" u="none" dirty="0">
                <a:latin typeface="Century Gothic" panose="020B0502020202020204" pitchFamily="34" charset="0"/>
              </a:rPr>
              <a:t>Check that the recipient is still your tutor. Reply to the message: “I have a doctor’s appointment at 5.30pm. “</a:t>
            </a:r>
          </a:p>
          <a:p>
            <a:pPr marL="228600" indent="-228600">
              <a:buFont typeface="+mj-lt"/>
              <a:buAutoNum type="arabicParenR"/>
            </a:pPr>
            <a:r>
              <a:rPr lang="en-US" b="0" i="1" u="none" dirty="0">
                <a:latin typeface="Century Gothic" panose="020B0502020202020204" pitchFamily="34" charset="0"/>
              </a:rPr>
              <a:t>Press Enter on your keyboard to send the message.</a:t>
            </a:r>
          </a:p>
          <a:p>
            <a:pPr marL="228600" indent="-228600">
              <a:buFont typeface="+mj-lt"/>
              <a:buAutoNum type="arabicParenR"/>
            </a:pPr>
            <a:r>
              <a:rPr lang="en-US" b="0" i="1" u="none" dirty="0">
                <a:latin typeface="Century Gothic" panose="020B0502020202020204" pitchFamily="34" charset="0"/>
              </a:rPr>
              <a:t>You received a reply: “Ok. No problem.”</a:t>
            </a:r>
          </a:p>
          <a:p>
            <a:pPr marL="228600" indent="-228600">
              <a:buFont typeface="+mj-lt"/>
              <a:buAutoNum type="arabicParenR"/>
            </a:pPr>
            <a:r>
              <a:rPr lang="en-US" b="0" i="1" u="none" dirty="0">
                <a:latin typeface="Century Gothic" panose="020B0502020202020204" pitchFamily="34" charset="0"/>
              </a:rPr>
              <a:t>Send a message to your tutor: “Thank you.”</a:t>
            </a:r>
          </a:p>
          <a:p>
            <a:pPr marL="228600" indent="-228600">
              <a:buFont typeface="+mj-lt"/>
              <a:buAutoNum type="arabicParenR"/>
            </a:pPr>
            <a:r>
              <a:rPr lang="en-US" b="0" i="1" u="none" dirty="0">
                <a:latin typeface="Century Gothic" panose="020B0502020202020204" pitchFamily="34" charset="0"/>
              </a:rPr>
              <a:t>You want to go back to the meeting. Close "Chat".</a:t>
            </a:r>
          </a:p>
          <a:p>
            <a:pPr marL="0" indent="0">
              <a:buNone/>
            </a:pPr>
            <a:endParaRPr lang="en-US" b="0"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171450" lvl="0" indent="-171450">
              <a:buFont typeface="Arial" panose="020B0604020202020204" pitchFamily="34" charset="0"/>
              <a:buChar char="•"/>
            </a:pPr>
            <a:r>
              <a:rPr lang="en-US" b="0" dirty="0">
                <a:latin typeface="Century Gothic" panose="020B0502020202020204" pitchFamily="34" charset="0"/>
              </a:rPr>
              <a:t>Repeat the above at least three times. </a:t>
            </a:r>
          </a:p>
          <a:p>
            <a:pPr marL="171450" lvl="0" indent="-171450">
              <a:buFont typeface="Arial" panose="020B0604020202020204" pitchFamily="34" charset="0"/>
              <a:buChar char="•"/>
            </a:pPr>
            <a:endParaRPr lang="en-US" b="0"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Century Gothic" panose="020B0502020202020204" pitchFamily="34" charset="0"/>
              </a:rPr>
              <a:t>Say to the Learner:</a:t>
            </a:r>
          </a:p>
          <a:p>
            <a:pPr marL="228600" indent="-228600" defTabSz="966612">
              <a:buFont typeface="+mj-lt"/>
              <a:buAutoNum type="arabicParenR"/>
              <a:defRPr/>
            </a:pPr>
            <a:r>
              <a:rPr lang="en-US" b="0" i="1" u="none" dirty="0">
                <a:effectLst/>
                <a:latin typeface="Century Gothic" panose="020B0502020202020204" pitchFamily="34" charset="0"/>
              </a:rPr>
              <a:t>Open "Chat".</a:t>
            </a:r>
          </a:p>
          <a:p>
            <a:pPr marL="228600" indent="-228600" defTabSz="966612">
              <a:buFont typeface="+mj-lt"/>
              <a:buAutoNum type="arabicParenR"/>
              <a:defRPr/>
            </a:pPr>
            <a:r>
              <a:rPr lang="en-US" b="0" i="1" u="none" dirty="0">
                <a:effectLst/>
                <a:latin typeface="Century Gothic" panose="020B0502020202020204" pitchFamily="34" charset="0"/>
              </a:rPr>
              <a:t>Write a message to another participant (co-worker X) in "Chat": “Can you cover my shift from 4.30 to 5pm next Friday? I have a doctor’s appointment.”</a:t>
            </a:r>
          </a:p>
          <a:p>
            <a:pPr marL="228600" indent="-228600" defTabSz="966612">
              <a:buFont typeface="+mj-lt"/>
              <a:buAutoNum type="arabicParenR"/>
              <a:defRPr/>
            </a:pPr>
            <a:r>
              <a:rPr lang="en-US" b="0" i="1" u="none" dirty="0">
                <a:effectLst/>
                <a:latin typeface="Century Gothic" panose="020B0502020202020204" pitchFamily="34" charset="0"/>
              </a:rPr>
              <a:t>Send the message. </a:t>
            </a:r>
          </a:p>
          <a:p>
            <a:pPr marL="228600" indent="-228600" defTabSz="966612">
              <a:buFont typeface="+mj-lt"/>
              <a:buAutoNum type="arabicParenR"/>
              <a:defRPr/>
            </a:pPr>
            <a:r>
              <a:rPr lang="en-US" b="0" i="1" u="none" dirty="0">
                <a:effectLst/>
                <a:latin typeface="Century Gothic" panose="020B0502020202020204" pitchFamily="34" charset="0"/>
              </a:rPr>
              <a:t>Wait for a reply: “Sure!”</a:t>
            </a:r>
          </a:p>
          <a:p>
            <a:pPr marL="228600" indent="-228600" defTabSz="966612">
              <a:buFont typeface="+mj-lt"/>
              <a:buAutoNum type="arabicParenR"/>
              <a:defRPr/>
            </a:pPr>
            <a:r>
              <a:rPr lang="en-US" b="0" i="1" u="none" dirty="0">
                <a:effectLst/>
                <a:latin typeface="Century Gothic" panose="020B0502020202020204" pitchFamily="34" charset="0"/>
              </a:rPr>
              <a:t>Reply to the message: “Thank you.”</a:t>
            </a:r>
          </a:p>
          <a:p>
            <a:pPr marL="228600" indent="-228600" defTabSz="966612">
              <a:buFont typeface="+mj-lt"/>
              <a:buAutoNum type="arabicParenR"/>
              <a:defRPr/>
            </a:pPr>
            <a:r>
              <a:rPr lang="en-US" b="0" i="1" u="none" dirty="0">
                <a:effectLst/>
                <a:latin typeface="Century Gothic" panose="020B0502020202020204" pitchFamily="34" charset="0"/>
              </a:rPr>
              <a:t>Close "Chat".</a:t>
            </a:r>
          </a:p>
          <a:p>
            <a:pPr marL="228600" indent="-228600" defTabSz="966612">
              <a:buFont typeface="+mj-lt"/>
              <a:buAutoNum type="arabicParenR"/>
              <a:defRPr/>
            </a:pPr>
            <a:endParaRPr lang="en-US" b="0" i="1" u="none" dirty="0">
              <a:effectLst/>
              <a:latin typeface="Century Gothic" panose="020B0502020202020204" pitchFamily="34" charset="0"/>
            </a:endParaRPr>
          </a:p>
          <a:p>
            <a:pPr marL="228600" indent="-228600" defTabSz="966612">
              <a:buFont typeface="+mj-lt"/>
              <a:buAutoNum type="arabicParenR"/>
              <a:defRPr/>
            </a:pPr>
            <a:r>
              <a:rPr lang="en-US" b="0" i="1" u="none" dirty="0">
                <a:effectLst/>
                <a:latin typeface="Century Gothic" panose="020B0502020202020204" pitchFamily="34" charset="0"/>
              </a:rPr>
              <a:t>Open "Chat".</a:t>
            </a:r>
          </a:p>
          <a:p>
            <a:pPr marL="228600" indent="-228600" defTabSz="966612">
              <a:buFont typeface="+mj-lt"/>
              <a:buAutoNum type="arabicParenR"/>
              <a:defRPr/>
            </a:pPr>
            <a:r>
              <a:rPr lang="en-US" b="0" i="1" u="none" dirty="0">
                <a:effectLst/>
                <a:latin typeface="Century Gothic" panose="020B0502020202020204" pitchFamily="34" charset="0"/>
              </a:rPr>
              <a:t>Write a message to co-worker Y in "Chat": “Would you like to go for a walk after work on Saturday?”</a:t>
            </a:r>
          </a:p>
          <a:p>
            <a:pPr marL="228600" indent="-228600" defTabSz="966612">
              <a:buFont typeface="+mj-lt"/>
              <a:buAutoNum type="arabicParenR"/>
              <a:defRPr/>
            </a:pPr>
            <a:r>
              <a:rPr lang="en-US" b="0" i="1" u="none" dirty="0">
                <a:effectLst/>
                <a:latin typeface="Century Gothic" panose="020B0502020202020204" pitchFamily="34" charset="0"/>
              </a:rPr>
              <a:t>Send the message.</a:t>
            </a:r>
          </a:p>
          <a:p>
            <a:pPr marL="228600" indent="-228600" defTabSz="966612">
              <a:buFont typeface="+mj-lt"/>
              <a:buAutoNum type="arabicParenR"/>
              <a:defRPr/>
            </a:pPr>
            <a:r>
              <a:rPr lang="en-US" b="0" i="1" u="none" dirty="0">
                <a:effectLst/>
                <a:latin typeface="Century Gothic" panose="020B0502020202020204" pitchFamily="34" charset="0"/>
              </a:rPr>
              <a:t>Wait for a reply: “Sure, what time and where?”</a:t>
            </a:r>
          </a:p>
          <a:p>
            <a:pPr marL="228600" marR="0" lvl="0" indent="-228600" algn="l" defTabSz="966612" rtl="0" eaLnBrk="1" fontAlgn="auto" latinLnBrk="0" hangingPunct="1">
              <a:lnSpc>
                <a:spcPct val="100000"/>
              </a:lnSpc>
              <a:spcBef>
                <a:spcPts val="0"/>
              </a:spcBef>
              <a:spcAft>
                <a:spcPts val="0"/>
              </a:spcAft>
              <a:buClrTx/>
              <a:buSzTx/>
              <a:buFont typeface="+mj-lt"/>
              <a:buAutoNum type="arabicParenR"/>
              <a:tabLst/>
              <a:defRPr/>
            </a:pPr>
            <a:r>
              <a:rPr lang="en-US" b="0" i="1" u="none" dirty="0">
                <a:latin typeface="Century Gothic" panose="020B0502020202020204" pitchFamily="34" charset="0"/>
              </a:rPr>
              <a:t>Check that the recipient is still the same co-worker. </a:t>
            </a:r>
            <a:r>
              <a:rPr lang="en-US" b="0" i="1" u="none" dirty="0">
                <a:effectLst/>
                <a:latin typeface="Century Gothic" panose="020B0502020202020204" pitchFamily="34" charset="0"/>
              </a:rPr>
              <a:t>Reply to the message: “Let’s meet at the staff parking lot at 1pm.”</a:t>
            </a:r>
          </a:p>
          <a:p>
            <a:pPr marL="228600" marR="0" lvl="0" indent="-228600" algn="l" defTabSz="966612" rtl="0" eaLnBrk="1" fontAlgn="auto" latinLnBrk="0" hangingPunct="1">
              <a:lnSpc>
                <a:spcPct val="100000"/>
              </a:lnSpc>
              <a:spcBef>
                <a:spcPts val="0"/>
              </a:spcBef>
              <a:spcAft>
                <a:spcPts val="0"/>
              </a:spcAft>
              <a:buClrTx/>
              <a:buSzTx/>
              <a:buFont typeface="+mj-lt"/>
              <a:buAutoNum type="arabicParenR"/>
              <a:tabLst/>
              <a:defRPr/>
            </a:pPr>
            <a:r>
              <a:rPr lang="en-US" b="0" i="1" u="none" dirty="0">
                <a:effectLst/>
                <a:latin typeface="Century Gothic" panose="020B0502020202020204" pitchFamily="34" charset="0"/>
              </a:rPr>
              <a:t>Close "Chat".</a:t>
            </a:r>
          </a:p>
          <a:p>
            <a:pPr marL="228600" indent="-228600" defTabSz="966612">
              <a:buFont typeface="+mj-lt"/>
              <a:buAutoNum type="arabicParenR"/>
              <a:defRPr/>
            </a:pPr>
            <a:endParaRPr lang="en-US" b="0" i="1" u="none" dirty="0">
              <a:effectLst/>
              <a:latin typeface="Century Gothic" panose="020B0502020202020204" pitchFamily="34" charset="0"/>
            </a:endParaRPr>
          </a:p>
          <a:p>
            <a:pPr marL="228600" indent="-228600" defTabSz="966612">
              <a:buFont typeface="+mj-lt"/>
              <a:buAutoNum type="arabicParenR"/>
              <a:defRPr/>
            </a:pPr>
            <a:r>
              <a:rPr lang="en-US" b="0" i="1" u="none" dirty="0">
                <a:effectLst/>
                <a:latin typeface="Century Gothic" panose="020B0502020202020204" pitchFamily="34" charset="0"/>
              </a:rPr>
              <a:t>Open "Chat".</a:t>
            </a:r>
          </a:p>
          <a:p>
            <a:pPr marL="228600" indent="-228600" defTabSz="966612">
              <a:buFont typeface="+mj-lt"/>
              <a:buAutoNum type="arabicParenR"/>
              <a:defRPr/>
            </a:pPr>
            <a:r>
              <a:rPr lang="en-US" b="0" i="1" u="none" dirty="0">
                <a:effectLst/>
                <a:latin typeface="Century Gothic" panose="020B0502020202020204" pitchFamily="34" charset="0"/>
              </a:rPr>
              <a:t>Write a message to the tutor again in "Chat": “Thanks for everything. I need to go now.”</a:t>
            </a:r>
          </a:p>
          <a:p>
            <a:pPr marL="228600" indent="-228600" defTabSz="966612">
              <a:buFont typeface="+mj-lt"/>
              <a:buAutoNum type="arabicParenR"/>
              <a:defRPr/>
            </a:pPr>
            <a:r>
              <a:rPr lang="en-US" b="0" i="1" u="none" dirty="0">
                <a:effectLst/>
                <a:latin typeface="Century Gothic" panose="020B0502020202020204" pitchFamily="34" charset="0"/>
              </a:rPr>
              <a:t>Send the message. </a:t>
            </a:r>
          </a:p>
          <a:p>
            <a:pPr marL="228600" indent="-228600" defTabSz="966612">
              <a:buFont typeface="+mj-lt"/>
              <a:buAutoNum type="arabicParenR"/>
              <a:defRPr/>
            </a:pPr>
            <a:r>
              <a:rPr lang="en-US" b="0" i="1" u="none" dirty="0">
                <a:effectLst/>
                <a:latin typeface="Century Gothic" panose="020B0502020202020204" pitchFamily="34" charset="0"/>
              </a:rPr>
              <a:t>Wait for a reply: “Sure. See you next week.” (to be written by the tutor)</a:t>
            </a:r>
          </a:p>
          <a:p>
            <a:pPr marL="228600" indent="-228600" defTabSz="966612">
              <a:buFont typeface="+mj-lt"/>
              <a:buAutoNum type="arabicParenR"/>
              <a:defRPr/>
            </a:pPr>
            <a:r>
              <a:rPr lang="en-US" b="0" i="1" u="none" dirty="0">
                <a:effectLst/>
                <a:latin typeface="Century Gothic" panose="020B0502020202020204" pitchFamily="34" charset="0"/>
              </a:rPr>
              <a:t>Reply to the message: “Thanks! See you!”</a:t>
            </a:r>
          </a:p>
          <a:p>
            <a:pPr marL="228600" indent="-228600" defTabSz="966612">
              <a:buFont typeface="+mj-lt"/>
              <a:buAutoNum type="arabicParenR"/>
              <a:defRPr/>
            </a:pPr>
            <a:r>
              <a:rPr lang="en-US" b="0" i="1" u="none" dirty="0">
                <a:effectLst/>
                <a:latin typeface="Century Gothic" panose="020B0502020202020204" pitchFamily="34" charset="0"/>
              </a:rPr>
              <a:t>Close "Chat".</a:t>
            </a:r>
          </a:p>
          <a:p>
            <a:pPr marL="228600" indent="-228600" defTabSz="966612">
              <a:buFont typeface="+mj-lt"/>
              <a:buAutoNum type="arabicParenR"/>
              <a:defRPr/>
            </a:pPr>
            <a:endParaRPr lang="en-US" b="0" i="1" u="none" dirty="0">
              <a:effectLst/>
              <a:latin typeface="Century Gothic" panose="020B0502020202020204" pitchFamily="34" charset="0"/>
            </a:endParaRPr>
          </a:p>
          <a:p>
            <a:pPr marL="0" indent="0" defTabSz="966612">
              <a:buFont typeface="Arial" panose="020B0604020202020204" pitchFamily="34" charset="0"/>
              <a:buNone/>
              <a:defRPr/>
            </a:pPr>
            <a:r>
              <a:rPr lang="en-US" b="1" u="none" dirty="0">
                <a:effectLst/>
                <a:latin typeface="Century Gothic" panose="020B0502020202020204" pitchFamily="34" charset="0"/>
              </a:rPr>
              <a:t>CHECK THE LEARNER’S SKILLS:  </a:t>
            </a:r>
          </a:p>
          <a:p>
            <a:pPr marL="171450" indent="-171450" defTabSz="966612">
              <a:buFont typeface="Arial" panose="020B0604020202020204" pitchFamily="34" charset="0"/>
              <a:buChar char="•"/>
              <a:defRPr/>
            </a:pPr>
            <a:r>
              <a:rPr lang="en-US" dirty="0">
                <a:effectLst/>
              </a:rPr>
              <a:t>Have the learner show you they can do the skill at least three times without support. </a:t>
            </a:r>
          </a:p>
          <a:p>
            <a:endParaRPr lang="en-CA" b="1" dirty="0"/>
          </a:p>
        </p:txBody>
      </p:sp>
      <p:sp>
        <p:nvSpPr>
          <p:cNvPr id="4" name="Slide Number Placeholder 3"/>
          <p:cNvSpPr>
            <a:spLocks noGrp="1"/>
          </p:cNvSpPr>
          <p:nvPr>
            <p:ph type="sldNum" sz="quarter" idx="5"/>
          </p:nvPr>
        </p:nvSpPr>
        <p:spPr/>
        <p:txBody>
          <a:bodyPr/>
          <a:lstStyle/>
          <a:p>
            <a:fld id="{84E55262-9676-444A-98B3-692BE02459E9}" type="slidenum">
              <a:rPr lang="en-US" smtClean="0"/>
              <a:t>29</a:t>
            </a:fld>
            <a:endParaRPr lang="en-US" dirty="0"/>
          </a:p>
        </p:txBody>
      </p:sp>
    </p:spTree>
    <p:extLst>
      <p:ext uri="{BB962C8B-B14F-4D97-AF65-F5344CB8AC3E}">
        <p14:creationId xmlns:p14="http://schemas.microsoft.com/office/powerpoint/2010/main" val="404530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Information for the Tutor</a:t>
            </a:r>
          </a:p>
          <a:p>
            <a:endParaRPr lang="en-CA" dirty="0">
              <a:latin typeface="Century Gothic" panose="020B0502020202020204" pitchFamily="34" charset="0"/>
            </a:endParaRPr>
          </a:p>
          <a:p>
            <a:r>
              <a:rPr lang="en-CA" dirty="0">
                <a:latin typeface="Century Gothic" panose="020B0502020202020204" pitchFamily="34" charset="0"/>
              </a:rPr>
              <a:t>These skills are specifically reviewed in this lesson.</a:t>
            </a:r>
          </a:p>
          <a:p>
            <a:r>
              <a:rPr lang="en-CA" dirty="0">
                <a:latin typeface="Century Gothic" panose="020B0502020202020204" pitchFamily="34" charset="0"/>
              </a:rPr>
              <a:t>It is assumed the learner has already learned these skills and is doing this lesson as a review. </a:t>
            </a:r>
          </a:p>
          <a:p>
            <a:endParaRPr lang="en-CA" dirty="0">
              <a:latin typeface="Century Gothic" panose="020B0502020202020204" pitchFamily="34" charset="0"/>
            </a:endParaRPr>
          </a:p>
          <a:p>
            <a:r>
              <a:rPr lang="en-CA" b="1" dirty="0">
                <a:latin typeface="Century Gothic" panose="020B0502020202020204" pitchFamily="34" charset="0"/>
              </a:rPr>
              <a:t>Zoom Skills-Part Two</a:t>
            </a:r>
          </a:p>
          <a:p>
            <a:endParaRPr lang="en-CA" b="1" dirty="0">
              <a:latin typeface="Century Gothic" panose="020B0502020202020204" pitchFamily="34" charset="0"/>
            </a:endParaRPr>
          </a:p>
          <a:p>
            <a:r>
              <a:rPr lang="en-CA" b="1" dirty="0">
                <a:latin typeface="Century Gothic" panose="020B0502020202020204" pitchFamily="34" charset="0"/>
              </a:rPr>
              <a:t>Basic Zoom Functions</a:t>
            </a:r>
          </a:p>
          <a:p>
            <a:r>
              <a:rPr lang="en-CA" b="1" dirty="0">
                <a:latin typeface="Century Gothic" panose="020B0502020202020204" pitchFamily="34" charset="0"/>
              </a:rPr>
              <a:t>Turn Mic On/Off</a:t>
            </a:r>
          </a:p>
          <a:p>
            <a:endParaRPr lang="en-CA" b="1" dirty="0">
              <a:latin typeface="Century Gothic" panose="020B0502020202020204" pitchFamily="34" charset="0"/>
            </a:endParaRP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how you can tell if your microphone (mic) is on or off in a Zoom meeting</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what it means if your mic is on or off</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the mute and unmute icons</a:t>
            </a:r>
          </a:p>
          <a:p>
            <a:pPr marL="171450" indent="-171450">
              <a:buFont typeface="Arial" panose="020B0604020202020204" pitchFamily="34" charset="0"/>
              <a:buChar char="•"/>
            </a:pPr>
            <a:r>
              <a:rPr lang="en-US" dirty="0">
                <a:solidFill>
                  <a:srgbClr val="000000"/>
                </a:solidFill>
                <a:latin typeface="Century Gothic"/>
              </a:rPr>
              <a:t>Mute </a:t>
            </a:r>
            <a:r>
              <a:rPr lang="en-US" sz="1200" b="0" i="0" u="none" strike="noStrike" dirty="0">
                <a:solidFill>
                  <a:srgbClr val="000000"/>
                </a:solidFill>
                <a:effectLst/>
                <a:latin typeface="Century Gothic"/>
              </a:rPr>
              <a:t>and unmute your mic:</a:t>
            </a:r>
            <a:r>
              <a:rPr lang="en-US" dirty="0">
                <a:solidFill>
                  <a:srgbClr val="000000"/>
                </a:solidFill>
                <a:latin typeface="Century Gothic"/>
              </a:rPr>
              <a:t> </a:t>
            </a:r>
            <a:endParaRPr lang="en-US" sz="1200" b="0" i="0" u="none" strike="noStrike" dirty="0">
              <a:solidFill>
                <a:srgbClr val="000000"/>
              </a:solidFill>
              <a:effectLst/>
              <a:latin typeface="Century Gothic" panose="020B0502020202020204" pitchFamily="34" charset="0"/>
            </a:endParaRP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Mute / Unmute icon</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know where to click and where not to click </a:t>
            </a:r>
          </a:p>
          <a:p>
            <a:pPr marL="0" indent="0">
              <a:buFont typeface="Arial" panose="020B0604020202020204" pitchFamily="34" charset="0"/>
              <a:buNone/>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Video Camera On/Off </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how you can tell if your video is on or off in a Zoom meeting</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what it means when your video is on or off</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the video icons</a:t>
            </a:r>
          </a:p>
          <a:p>
            <a:pPr marL="171450" indent="-171450">
              <a:buFont typeface="Arial" panose="020B0604020202020204" pitchFamily="34" charset="0"/>
              <a:buChar char="•"/>
            </a:pPr>
            <a:r>
              <a:rPr lang="en-US" dirty="0">
                <a:solidFill>
                  <a:srgbClr val="000000"/>
                </a:solidFill>
                <a:latin typeface="Century Gothic"/>
              </a:rPr>
              <a:t>Mute </a:t>
            </a:r>
            <a:r>
              <a:rPr lang="en-US" sz="1200" b="0" i="0" u="none" strike="noStrike" dirty="0">
                <a:solidFill>
                  <a:srgbClr val="000000"/>
                </a:solidFill>
                <a:effectLst/>
                <a:latin typeface="Century Gothic"/>
              </a:rPr>
              <a:t>and unmute your mic: where to click and where not to click</a:t>
            </a:r>
            <a:r>
              <a:rPr lang="en-US" dirty="0">
                <a:solidFill>
                  <a:srgbClr val="000000"/>
                </a:solidFill>
                <a:latin typeface="Century Gothic"/>
              </a:rPr>
              <a:t> </a:t>
            </a:r>
            <a:endParaRPr lang="en-US" sz="1200" b="0" i="0" u="none" strike="noStrike" dirty="0">
              <a:solidFill>
                <a:srgbClr val="000000"/>
              </a:solidFill>
              <a:effectLst/>
              <a:latin typeface="Century Gothic" panose="020B0502020202020204" pitchFamily="34" charset="0"/>
            </a:endParaRPr>
          </a:p>
          <a:p>
            <a:pPr marL="17145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endParaRPr lang="en-US" sz="1200" b="1"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Take a Break During the Meeting-Turn Off Video and Mic</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you may need to take a break during a Zoom meeting</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Understand why you need to mute your mic and turn off your video camera before you take a break (for Privacy)</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that your video camera is on/off during a Zoom meeting</a:t>
            </a:r>
          </a:p>
          <a:p>
            <a:pPr marL="171450" indent="-171450">
              <a:buFont typeface="Arial" panose="020B0604020202020204" pitchFamily="34" charset="0"/>
              <a:buChar char="•"/>
            </a:pPr>
            <a:r>
              <a:rPr lang="en-US" dirty="0">
                <a:solidFill>
                  <a:srgbClr val="000000"/>
                </a:solidFill>
                <a:latin typeface="Century Gothic"/>
              </a:rPr>
              <a:t>Turn </a:t>
            </a:r>
            <a:r>
              <a:rPr lang="en-US" sz="1200" b="0" i="0" u="none" strike="noStrike" dirty="0">
                <a:solidFill>
                  <a:srgbClr val="000000"/>
                </a:solidFill>
                <a:effectLst/>
                <a:latin typeface="Century Gothic"/>
              </a:rPr>
              <a:t>off/on your video:</a:t>
            </a:r>
            <a:r>
              <a:rPr lang="en-US" dirty="0">
                <a:solidFill>
                  <a:srgbClr val="000000"/>
                </a:solidFill>
                <a:latin typeface="Century Gothic"/>
              </a:rPr>
              <a:t> </a:t>
            </a:r>
            <a:endParaRPr lang="en-US" sz="1200" b="0" i="0" u="none" strike="noStrike" dirty="0">
              <a:solidFill>
                <a:srgbClr val="000000"/>
              </a:solidFill>
              <a:effectLst/>
              <a:latin typeface="Century Gothic" panose="020B0502020202020204" pitchFamily="34" charset="0"/>
            </a:endParaRP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Stop Video/ Start Video icon </a:t>
            </a:r>
          </a:p>
          <a:p>
            <a:pPr marL="628650" lvl="1"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Stop Video/ Start Video icon </a:t>
            </a:r>
          </a:p>
          <a:p>
            <a:pPr marL="171450" lvl="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pPr marL="171450" lvl="0" indent="-171450">
              <a:buFont typeface="Arial" panose="020B0604020202020204" pitchFamily="34" charset="0"/>
              <a:buChar char="•"/>
            </a:pPr>
            <a:endParaRPr lang="en-US" sz="1200" b="0" i="0" u="none" strike="noStrike" dirty="0">
              <a:solidFill>
                <a:srgbClr val="000000"/>
              </a:solidFill>
              <a:effectLst/>
              <a:latin typeface="Century Gothic" panose="020B0502020202020204" pitchFamily="34" charset="0"/>
            </a:endParaRPr>
          </a:p>
          <a:p>
            <a:r>
              <a:rPr lang="en-US" sz="1200" b="1" strike="noStrike" dirty="0">
                <a:latin typeface="Century Gothic" panose="020B0502020202020204" pitchFamily="34" charset="0"/>
              </a:rPr>
              <a:t>Ask a Question-Raise your Hand</a:t>
            </a:r>
          </a:p>
          <a:p>
            <a:pPr marL="171450" indent="-171450">
              <a:buFont typeface="Arial" panose="020B0604020202020204" pitchFamily="34" charset="0"/>
              <a:buChar char="•"/>
            </a:pPr>
            <a:r>
              <a:rPr lang="en-US" sz="1200" b="0" strike="noStrike" dirty="0">
                <a:latin typeface="Century Gothic" panose="020B0502020202020204" pitchFamily="34" charset="0"/>
              </a:rPr>
              <a:t>Recognize when a participant raises their hand using the Raise Hand icon</a:t>
            </a:r>
          </a:p>
          <a:p>
            <a:pPr marL="171450" indent="-171450">
              <a:buFont typeface="Arial" panose="020B0604020202020204" pitchFamily="34" charset="0"/>
              <a:buChar char="•"/>
            </a:pPr>
            <a:r>
              <a:rPr lang="en-US" sz="1200" b="0" strike="noStrike" dirty="0">
                <a:latin typeface="Century Gothic" panose="020B0502020202020204" pitchFamily="34" charset="0"/>
              </a:rPr>
              <a:t>Understand it’s rude to ask a question/make a comment without raising your hand </a:t>
            </a:r>
          </a:p>
          <a:p>
            <a:pPr marL="171450" indent="-171450">
              <a:buFont typeface="Arial" panose="020B0604020202020204" pitchFamily="34" charset="0"/>
              <a:buChar char="•"/>
            </a:pPr>
            <a:r>
              <a:rPr lang="en-US" sz="1200" b="0" strike="noStrike" dirty="0">
                <a:latin typeface="Century Gothic" panose="020B0502020202020204" pitchFamily="34" charset="0"/>
              </a:rPr>
              <a:t>Understand you need to raise your hand to ask a question / make a comment</a:t>
            </a:r>
          </a:p>
          <a:p>
            <a:pPr marL="171450" indent="-171450">
              <a:buFont typeface="Arial" panose="020B0604020202020204" pitchFamily="34" charset="0"/>
              <a:buChar char="•"/>
            </a:pPr>
            <a:r>
              <a:rPr lang="en-US" dirty="0">
                <a:latin typeface="Century Gothic"/>
              </a:rPr>
              <a:t>Raise</a:t>
            </a:r>
            <a:r>
              <a:rPr lang="en-US" sz="1200" b="0" strike="noStrike" dirty="0">
                <a:latin typeface="Century Gothic"/>
              </a:rPr>
              <a:t> your hand using Zoom icons:</a:t>
            </a:r>
          </a:p>
          <a:p>
            <a:pPr marL="628650" lvl="1" indent="-171450">
              <a:buFont typeface="Arial" panose="020B0604020202020204" pitchFamily="34" charset="0"/>
              <a:buChar char="•"/>
            </a:pPr>
            <a:r>
              <a:rPr lang="en-US" sz="1200" b="0" strike="noStrike" dirty="0">
                <a:latin typeface="Century Gothic" panose="020B0502020202020204" pitchFamily="34" charset="0"/>
              </a:rPr>
              <a:t>Recognize the “Reactions” icon</a:t>
            </a:r>
          </a:p>
          <a:p>
            <a:pPr marL="628650" lvl="1" indent="-171450">
              <a:buFont typeface="Arial" panose="020B0604020202020204" pitchFamily="34" charset="0"/>
              <a:buChar char="•"/>
            </a:pPr>
            <a:r>
              <a:rPr lang="en-US" sz="1200" b="0" strike="noStrike" dirty="0">
                <a:latin typeface="Century Gothic" panose="020B0502020202020204" pitchFamily="34" charset="0"/>
              </a:rPr>
              <a:t>Open the “Reactions” icon</a:t>
            </a:r>
          </a:p>
          <a:p>
            <a:pPr marL="628650" lvl="1" indent="-171450">
              <a:buFont typeface="Arial" panose="020B0604020202020204" pitchFamily="34" charset="0"/>
              <a:buChar char="•"/>
            </a:pPr>
            <a:r>
              <a:rPr lang="en-US" sz="1200" b="0" strike="noStrike" dirty="0">
                <a:latin typeface="Century Gothic" panose="020B0502020202020204" pitchFamily="34" charset="0"/>
              </a:rPr>
              <a:t>Find “Raise hand”  and click on it</a:t>
            </a:r>
          </a:p>
          <a:p>
            <a:pPr marL="628650" lvl="1" indent="-171450">
              <a:buFont typeface="Arial" panose="020B0604020202020204" pitchFamily="34" charset="0"/>
              <a:buChar char="•"/>
            </a:pPr>
            <a:r>
              <a:rPr lang="en-US" sz="1200" b="0" strike="noStrike" dirty="0">
                <a:latin typeface="Century Gothic" panose="020B0502020202020204" pitchFamily="34" charset="0"/>
              </a:rPr>
              <a:t>Recognize that you raised your hand using the icon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Understand after you raise your hand you need to wait for the host to ask you to unmute your mic to speak</a:t>
            </a:r>
          </a:p>
          <a:p>
            <a:pPr marL="171450" lvl="0" indent="-171450">
              <a:buFont typeface="Arial" panose="020B0604020202020204" pitchFamily="34" charset="0"/>
              <a:buChar char="•"/>
            </a:pPr>
            <a:r>
              <a:rPr lang="en-US" dirty="0">
                <a:latin typeface="Century Gothic"/>
              </a:rPr>
              <a:t>Unmute</a:t>
            </a:r>
            <a:r>
              <a:rPr lang="en-US" sz="1200" b="0" strike="noStrike" dirty="0">
                <a:latin typeface="Century Gothic"/>
              </a:rPr>
              <a:t> your mic</a:t>
            </a:r>
          </a:p>
          <a:p>
            <a:pPr marL="171450" lvl="0" indent="-171450">
              <a:buFont typeface="Arial" panose="020B0604020202020204" pitchFamily="34" charset="0"/>
              <a:buChar char="•"/>
            </a:pPr>
            <a:r>
              <a:rPr lang="en-US" dirty="0">
                <a:latin typeface="Century Gothic"/>
              </a:rPr>
              <a:t>Mute</a:t>
            </a:r>
            <a:r>
              <a:rPr lang="en-US" sz="1200" b="0" strike="noStrike" dirty="0">
                <a:latin typeface="Century Gothic"/>
              </a:rPr>
              <a:t> your mic</a:t>
            </a:r>
          </a:p>
          <a:p>
            <a:pPr marL="171450" lvl="0" indent="-171450">
              <a:buFont typeface="Arial" panose="020B0604020202020204" pitchFamily="34" charset="0"/>
              <a:buChar char="•"/>
            </a:pPr>
            <a:r>
              <a:rPr lang="en-US" sz="1200" b="0" strike="noStrike" dirty="0">
                <a:latin typeface="Century Gothic" panose="020B0502020202020204" pitchFamily="34" charset="0"/>
              </a:rPr>
              <a:t>Recognize what the icon looks like when you are muted / unmuted</a:t>
            </a:r>
          </a:p>
          <a:p>
            <a:pPr marL="171450" lvl="0" indent="-171450">
              <a:buFont typeface="Arial" panose="020B0604020202020204" pitchFamily="34" charset="0"/>
              <a:buChar char="•"/>
            </a:pPr>
            <a:r>
              <a:rPr lang="en-US" sz="1200" b="0" strike="noStrike" dirty="0">
                <a:latin typeface="Century Gothic" panose="020B0502020202020204" pitchFamily="34" charset="0"/>
              </a:rPr>
              <a:t>Understand you need to lower your hand when you finish talking</a:t>
            </a:r>
          </a:p>
          <a:p>
            <a:pPr marL="171450" lvl="0" indent="-171450">
              <a:buFont typeface="Arial" panose="020B0604020202020204" pitchFamily="34" charset="0"/>
              <a:buChar char="•"/>
            </a:pPr>
            <a:r>
              <a:rPr lang="en-US" dirty="0">
                <a:latin typeface="Century Gothic"/>
              </a:rPr>
              <a:t>Lower</a:t>
            </a:r>
            <a:r>
              <a:rPr lang="en-US" sz="1200" b="0" strike="noStrike" dirty="0">
                <a:latin typeface="Century Gothic"/>
              </a:rPr>
              <a:t> your hand using Zoom icons:</a:t>
            </a:r>
          </a:p>
          <a:p>
            <a:pPr marL="628650" lvl="1" indent="-171450">
              <a:buFont typeface="Arial" panose="020B0604020202020204" pitchFamily="34" charset="0"/>
              <a:buChar char="•"/>
            </a:pPr>
            <a:r>
              <a:rPr lang="en-US" sz="1200" b="0" strike="noStrike" dirty="0">
                <a:latin typeface="Century Gothic" panose="020B0502020202020204" pitchFamily="34" charset="0"/>
              </a:rPr>
              <a:t>Recognize the “Reactions” icon</a:t>
            </a:r>
          </a:p>
          <a:p>
            <a:pPr marL="628650" lvl="1" indent="-171450">
              <a:buFont typeface="Arial" panose="020B0604020202020204" pitchFamily="34" charset="0"/>
              <a:buChar char="•"/>
            </a:pPr>
            <a:r>
              <a:rPr lang="en-US" sz="1200" b="0" strike="noStrike" dirty="0">
                <a:latin typeface="Century Gothic" panose="020B0502020202020204" pitchFamily="34" charset="0"/>
              </a:rPr>
              <a:t>Open the “Reactions” icon</a:t>
            </a:r>
          </a:p>
          <a:p>
            <a:pPr marL="628650" lvl="1" indent="-171450">
              <a:buFont typeface="Arial" panose="020B0604020202020204" pitchFamily="34" charset="0"/>
              <a:buChar char="•"/>
            </a:pPr>
            <a:r>
              <a:rPr lang="en-US" sz="1200" b="0" strike="noStrike" dirty="0">
                <a:latin typeface="Century Gothic" panose="020B0502020202020204" pitchFamily="34" charset="0"/>
              </a:rPr>
              <a:t>Find “Lower Hand” and click on it</a:t>
            </a:r>
          </a:p>
          <a:p>
            <a:pPr marL="628650" lvl="1" indent="-171450">
              <a:buFont typeface="Arial" panose="020B0604020202020204" pitchFamily="34" charset="0"/>
              <a:buChar char="•"/>
            </a:pPr>
            <a:r>
              <a:rPr lang="en-US" sz="1200" b="0" strike="noStrike" dirty="0">
                <a:latin typeface="Century Gothic" panose="020B0502020202020204" pitchFamily="34" charset="0"/>
              </a:rPr>
              <a:t>Recognize when you lowered your hand using the icon</a:t>
            </a:r>
          </a:p>
          <a:p>
            <a:pPr marL="628650" lvl="1" indent="-171450">
              <a:buFont typeface="Arial" panose="020B0604020202020204" pitchFamily="34" charset="0"/>
              <a:buChar char="•"/>
            </a:pPr>
            <a:endParaRPr lang="en-US" sz="1200" b="0" strike="noStrike" dirty="0">
              <a:latin typeface="Century Gothic" panose="020B0502020202020204" pitchFamily="34" charset="0"/>
            </a:endParaRPr>
          </a:p>
          <a:p>
            <a:pPr marL="0" indent="0">
              <a:buFont typeface="Arial" panose="020B0604020202020204" pitchFamily="34" charset="0"/>
              <a:buNone/>
            </a:pPr>
            <a:r>
              <a:rPr lang="en-US" sz="1200" b="1" strike="noStrike" dirty="0">
                <a:latin typeface="Century Gothic" panose="020B0502020202020204" pitchFamily="34" charset="0"/>
              </a:rPr>
              <a:t>Chat</a:t>
            </a:r>
          </a:p>
          <a:p>
            <a:pPr marL="171450" indent="-171450">
              <a:buFont typeface="Arial" panose="020B0604020202020204" pitchFamily="34" charset="0"/>
              <a:buChar char="•"/>
            </a:pPr>
            <a:r>
              <a:rPr lang="en-US" sz="1200" b="0" strike="noStrike" dirty="0">
                <a:latin typeface="Century Gothic" panose="020B0502020202020204" pitchFamily="34" charset="0"/>
              </a:rPr>
              <a:t>Understand that you use Chat to read and write messages to other people in the Zoom meeting</a:t>
            </a:r>
          </a:p>
          <a:p>
            <a:pPr marL="171450" indent="-171450">
              <a:buFont typeface="Arial" panose="020B0604020202020204" pitchFamily="34" charset="0"/>
              <a:buChar char="•"/>
            </a:pPr>
            <a:r>
              <a:rPr lang="en-US" sz="1200" b="0" strike="noStrike" dirty="0">
                <a:latin typeface="Century Gothic" panose="020B0502020202020204" pitchFamily="34" charset="0"/>
              </a:rPr>
              <a:t>Recognize your messages by colour</a:t>
            </a:r>
          </a:p>
          <a:p>
            <a:pPr marL="171450" indent="-171450">
              <a:buFont typeface="Arial" panose="020B0604020202020204" pitchFamily="34" charset="0"/>
              <a:buChar char="•"/>
            </a:pPr>
            <a:r>
              <a:rPr lang="en-US" sz="1200" b="0" strike="noStrike" dirty="0">
                <a:latin typeface="Century Gothic" panose="020B0502020202020204" pitchFamily="34" charset="0"/>
              </a:rPr>
              <a:t>Recognize other people’s messages by colour</a:t>
            </a:r>
          </a:p>
          <a:p>
            <a:pPr marL="171450" indent="-171450">
              <a:buFont typeface="Arial" panose="020B0604020202020204" pitchFamily="34" charset="0"/>
              <a:buChar char="•"/>
            </a:pPr>
            <a:endParaRPr lang="en-US" sz="1200" b="0" strike="noStrike" dirty="0">
              <a:latin typeface="Century Gothic" panose="020B0502020202020204" pitchFamily="34" charset="0"/>
            </a:endParaRPr>
          </a:p>
          <a:p>
            <a:pPr marL="457200" lvl="1" indent="0">
              <a:buFont typeface="Arial" panose="020B0604020202020204" pitchFamily="34" charset="0"/>
              <a:buNone/>
            </a:pPr>
            <a:r>
              <a:rPr lang="en-US" sz="1200" b="1" strike="noStrike" dirty="0">
                <a:latin typeface="Century Gothic" panose="020B0502020202020204" pitchFamily="34" charset="0"/>
              </a:rPr>
              <a:t>Send a Message to Everyone in a Zoom Meeting</a:t>
            </a:r>
          </a:p>
          <a:p>
            <a:pPr marL="628650" lvl="1" indent="-171450">
              <a:buFont typeface="Arial" panose="020B0604020202020204" pitchFamily="34" charset="0"/>
              <a:buChar char="•"/>
            </a:pPr>
            <a:r>
              <a:rPr lang="en-US" sz="1200" b="0" strike="noStrike" dirty="0">
                <a:latin typeface="Century Gothic" panose="020B0502020202020204" pitchFamily="34" charset="0"/>
              </a:rPr>
              <a:t>Understand when it’s ok to send a message to everyone</a:t>
            </a:r>
          </a:p>
          <a:p>
            <a:pPr marL="628650" lvl="1" indent="-171450">
              <a:buFont typeface="Arial" panose="020B0604020202020204" pitchFamily="34" charset="0"/>
              <a:buChar char="•"/>
            </a:pPr>
            <a:r>
              <a:rPr lang="en-US" dirty="0">
                <a:latin typeface="Century Gothic"/>
              </a:rPr>
              <a:t>Use</a:t>
            </a:r>
            <a:r>
              <a:rPr lang="en-US" sz="1200" b="0" strike="noStrike" dirty="0">
                <a:latin typeface="Century Gothic"/>
              </a:rPr>
              <a:t> Chat:</a:t>
            </a:r>
          </a:p>
          <a:p>
            <a:pPr marL="1085850" lvl="2" indent="-171450">
              <a:buFont typeface="Arial" panose="020B0604020202020204" pitchFamily="34" charset="0"/>
              <a:buChar char="•"/>
            </a:pPr>
            <a:r>
              <a:rPr lang="en-US" sz="1200" b="0" strike="noStrike" dirty="0">
                <a:latin typeface="Century Gothic" panose="020B0502020202020204" pitchFamily="34" charset="0"/>
              </a:rPr>
              <a:t>Recognize the Chat icon</a:t>
            </a:r>
          </a:p>
          <a:p>
            <a:pPr marL="1085850" lvl="2" indent="-171450">
              <a:buFont typeface="Arial" panose="020B0604020202020204" pitchFamily="34" charset="0"/>
              <a:buChar char="•"/>
            </a:pPr>
            <a:r>
              <a:rPr lang="en-US" sz="1200" b="0" strike="noStrike" dirty="0">
                <a:latin typeface="Century Gothic" panose="020B0502020202020204" pitchFamily="34" charset="0"/>
              </a:rPr>
              <a:t>Open the Chat icon</a:t>
            </a:r>
          </a:p>
          <a:p>
            <a:pPr marL="1085850" lvl="2" indent="-171450">
              <a:buFont typeface="Arial" panose="020B0604020202020204" pitchFamily="34" charset="0"/>
              <a:buChar char="•"/>
            </a:pPr>
            <a:r>
              <a:rPr lang="en-US" sz="1200" b="0" strike="noStrike" dirty="0">
                <a:latin typeface="Century Gothic" panose="020B0502020202020204" pitchFamily="34" charset="0"/>
              </a:rPr>
              <a:t>Recognize when Chat is open</a:t>
            </a:r>
          </a:p>
          <a:p>
            <a:pPr marL="1085850" lvl="2" indent="-171450">
              <a:buFont typeface="Arial" panose="020B0604020202020204" pitchFamily="34" charset="0"/>
              <a:buChar char="•"/>
            </a:pPr>
            <a:r>
              <a:rPr lang="en-US" sz="1200" b="0" strike="noStrike" dirty="0">
                <a:latin typeface="Century Gothic" panose="020B0502020202020204" pitchFamily="34" charset="0"/>
              </a:rPr>
              <a:t>Recognize when a message would be seen by everyone </a:t>
            </a:r>
          </a:p>
          <a:p>
            <a:pPr marL="1085850" lvl="2" indent="-171450">
              <a:buFont typeface="Arial" panose="020B0604020202020204" pitchFamily="34" charset="0"/>
              <a:buChar char="•"/>
            </a:pPr>
            <a:r>
              <a:rPr lang="en-US" sz="1200" b="0" strike="noStrike" dirty="0">
                <a:latin typeface="Century Gothic" panose="020B0502020202020204" pitchFamily="34" charset="0"/>
              </a:rPr>
              <a:t>Click in the box</a:t>
            </a:r>
          </a:p>
          <a:p>
            <a:pPr marL="1085850" lvl="2" indent="-171450">
              <a:buFont typeface="Arial" panose="020B0604020202020204" pitchFamily="34" charset="0"/>
              <a:buChar char="•"/>
            </a:pPr>
            <a:r>
              <a:rPr lang="en-US" sz="1200" b="0" strike="noStrike" dirty="0">
                <a:latin typeface="Century Gothic" panose="020B0502020202020204" pitchFamily="34" charset="0"/>
              </a:rPr>
              <a:t>Type a message</a:t>
            </a:r>
          </a:p>
          <a:p>
            <a:pPr marL="1085850" lvl="2" indent="-171450">
              <a:buFont typeface="Arial" panose="020B0604020202020204" pitchFamily="34" charset="0"/>
              <a:buChar char="•"/>
            </a:pPr>
            <a:r>
              <a:rPr lang="en-US" sz="1200" b="0" strike="noStrike" dirty="0">
                <a:latin typeface="Century Gothic" panose="020B0502020202020204" pitchFamily="34" charset="0"/>
              </a:rPr>
              <a:t>Send the message (Press Enter on the keyboard)</a:t>
            </a:r>
          </a:p>
          <a:p>
            <a:pPr marL="628650" lvl="1" indent="-171450">
              <a:buFont typeface="Arial" panose="020B0604020202020204" pitchFamily="34" charset="0"/>
              <a:buChar char="•"/>
            </a:pPr>
            <a:r>
              <a:rPr lang="en-US" sz="1200" b="0" strike="noStrike" dirty="0">
                <a:latin typeface="Century Gothic" panose="020B0502020202020204" pitchFamily="34" charset="0"/>
              </a:rPr>
              <a:t>Recognize your sent message</a:t>
            </a:r>
          </a:p>
          <a:p>
            <a:pPr marL="628650" lvl="1" indent="-171450">
              <a:buFont typeface="Arial" panose="020B0604020202020204" pitchFamily="34" charset="0"/>
              <a:buChar char="•"/>
            </a:pPr>
            <a:r>
              <a:rPr lang="en-US" sz="1200" b="0" strike="noStrike" dirty="0">
                <a:latin typeface="Century Gothic" panose="020B0502020202020204" pitchFamily="34" charset="0"/>
              </a:rPr>
              <a:t>Recognize when you get a reply</a:t>
            </a:r>
          </a:p>
          <a:p>
            <a:pPr marL="628650" lvl="1" indent="-171450">
              <a:buFont typeface="Arial" panose="020B0604020202020204" pitchFamily="34" charset="0"/>
              <a:buChar char="•"/>
            </a:pPr>
            <a:r>
              <a:rPr lang="en-US" dirty="0">
                <a:latin typeface="Century Gothic"/>
              </a:rPr>
              <a:t>Reply</a:t>
            </a:r>
            <a:r>
              <a:rPr lang="en-US" sz="1200" b="0" strike="noStrike" dirty="0">
                <a:latin typeface="Century Gothic"/>
              </a:rPr>
              <a:t> to a message</a:t>
            </a:r>
          </a:p>
          <a:p>
            <a:pPr marL="1085850" lvl="2" indent="-171450">
              <a:buFont typeface="Arial" panose="020B0604020202020204" pitchFamily="34" charset="0"/>
              <a:buChar char="•"/>
            </a:pPr>
            <a:r>
              <a:rPr lang="en-US" sz="1200" b="0" strike="noStrike" dirty="0">
                <a:latin typeface="Century Gothic" panose="020B0502020202020204" pitchFamily="34" charset="0"/>
              </a:rPr>
              <a:t>Click in the box</a:t>
            </a:r>
          </a:p>
          <a:p>
            <a:pPr marL="1085850" lvl="2" indent="-171450">
              <a:buFont typeface="Arial" panose="020B0604020202020204" pitchFamily="34" charset="0"/>
              <a:buChar char="•"/>
            </a:pPr>
            <a:r>
              <a:rPr lang="en-US" sz="1200" b="0" strike="noStrike" dirty="0">
                <a:latin typeface="Century Gothic" panose="020B0502020202020204" pitchFamily="34" charset="0"/>
              </a:rPr>
              <a:t>Type a reply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Send the reply (Press Enter on the keyboard)</a:t>
            </a:r>
          </a:p>
          <a:p>
            <a:pPr marL="628650" lvl="1" indent="-171450">
              <a:buFont typeface="Arial" panose="020B0604020202020204" pitchFamily="34" charset="0"/>
              <a:buChar char="•"/>
            </a:pPr>
            <a:r>
              <a:rPr lang="en-US" sz="1200" b="0" strike="noStrike" dirty="0">
                <a:latin typeface="Century Gothic" panose="020B0502020202020204" pitchFamily="34" charset="0"/>
              </a:rPr>
              <a:t>Recognize your reply </a:t>
            </a:r>
          </a:p>
          <a:p>
            <a:pPr marL="0" indent="0">
              <a:buFont typeface="Arial" panose="020B0604020202020204" pitchFamily="34" charset="0"/>
              <a:buNone/>
            </a:pPr>
            <a:endParaRPr lang="en-US" sz="1200" b="1" strike="noStrike" dirty="0">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trike="noStrike" dirty="0">
                <a:latin typeface="Century Gothic" panose="020B0502020202020204" pitchFamily="34" charset="0"/>
              </a:rPr>
              <a:t>Send a Message to Just One Person in a Zoom Meeting</a:t>
            </a:r>
          </a:p>
          <a:p>
            <a:pPr marL="628650" lvl="1" indent="-171450">
              <a:buFont typeface="Arial" panose="020B0604020202020204" pitchFamily="34" charset="0"/>
              <a:buChar char="•"/>
            </a:pPr>
            <a:r>
              <a:rPr lang="en-US" sz="1200" b="0" strike="noStrike" dirty="0">
                <a:latin typeface="Century Gothic" panose="020B0502020202020204" pitchFamily="34" charset="0"/>
              </a:rPr>
              <a:t>Understand that you can send a message to just one person</a:t>
            </a:r>
          </a:p>
          <a:p>
            <a:pPr marL="628650" lvl="1" indent="-171450">
              <a:buFont typeface="Arial" panose="020B0604020202020204" pitchFamily="34" charset="0"/>
              <a:buChar char="•"/>
            </a:pPr>
            <a:r>
              <a:rPr lang="en-US" sz="1200" b="0" strike="noStrike" dirty="0">
                <a:latin typeface="Century Gothic" panose="020B0502020202020204" pitchFamily="34" charset="0"/>
              </a:rPr>
              <a:t>Understand when you might want to send a message to just one person</a:t>
            </a:r>
          </a:p>
          <a:p>
            <a:pPr marL="628650" lvl="1" indent="-171450">
              <a:buFont typeface="Arial" panose="020B0604020202020204" pitchFamily="34" charset="0"/>
              <a:buChar char="•"/>
            </a:pPr>
            <a:r>
              <a:rPr lang="en-US" dirty="0">
                <a:latin typeface="Century Gothic"/>
              </a:rPr>
              <a:t>Send</a:t>
            </a:r>
            <a:r>
              <a:rPr lang="en-US" sz="1200" b="0" strike="noStrike" dirty="0">
                <a:latin typeface="Century Gothic"/>
              </a:rPr>
              <a:t> a message to just one person:</a:t>
            </a:r>
          </a:p>
          <a:p>
            <a:pPr marL="1085850" lvl="2" indent="-171450">
              <a:buFont typeface="Arial" panose="020B0604020202020204" pitchFamily="34" charset="0"/>
              <a:buChar char="•"/>
            </a:pPr>
            <a:r>
              <a:rPr lang="en-US" sz="1200" b="0" strike="noStrike" dirty="0">
                <a:latin typeface="Century Gothic" panose="020B0502020202020204" pitchFamily="34" charset="0"/>
              </a:rPr>
              <a:t>Open Chat</a:t>
            </a:r>
          </a:p>
          <a:p>
            <a:pPr marL="1085850" lvl="2" indent="-171450">
              <a:buFont typeface="Arial" panose="020B0604020202020204" pitchFamily="34" charset="0"/>
              <a:buChar char="•"/>
            </a:pPr>
            <a:r>
              <a:rPr lang="en-US" sz="1200" b="0" strike="noStrike" dirty="0">
                <a:latin typeface="Century Gothic" panose="020B0502020202020204" pitchFamily="34" charset="0"/>
              </a:rPr>
              <a:t>Find and click on the chevron</a:t>
            </a:r>
          </a:p>
          <a:p>
            <a:pPr marL="1085850" lvl="2" indent="-171450">
              <a:buFont typeface="Arial" panose="020B0604020202020204" pitchFamily="34" charset="0"/>
              <a:buChar char="•"/>
            </a:pPr>
            <a:r>
              <a:rPr lang="en-US" sz="1200" b="0" strike="noStrike" dirty="0">
                <a:latin typeface="Century Gothic" panose="020B0502020202020204" pitchFamily="34" charset="0"/>
              </a:rPr>
              <a:t>Find and click on the person’s name</a:t>
            </a:r>
          </a:p>
          <a:p>
            <a:pPr marL="1085850" lvl="2" indent="-171450">
              <a:buFont typeface="Arial" panose="020B0604020202020204" pitchFamily="34" charset="0"/>
              <a:buChar char="•"/>
            </a:pPr>
            <a:r>
              <a:rPr lang="en-US" sz="1200" b="0" strike="noStrike" dirty="0">
                <a:latin typeface="Century Gothic" panose="020B0502020202020204" pitchFamily="34" charset="0"/>
              </a:rPr>
              <a:t>Recognize when the person’s name has been chosen</a:t>
            </a:r>
          </a:p>
          <a:p>
            <a:pPr marL="1085850" lvl="2" indent="-171450">
              <a:buFont typeface="Arial" panose="020B0604020202020204" pitchFamily="34" charset="0"/>
              <a:buChar char="•"/>
            </a:pPr>
            <a:r>
              <a:rPr lang="en-US" sz="1200" b="0" strike="noStrike" dirty="0">
                <a:latin typeface="Century Gothic" panose="020B0502020202020204" pitchFamily="34" charset="0"/>
              </a:rPr>
              <a:t>Click in the box</a:t>
            </a:r>
          </a:p>
          <a:p>
            <a:pPr marL="1085850" lvl="2" indent="-171450">
              <a:buFont typeface="Arial" panose="020B0604020202020204" pitchFamily="34" charset="0"/>
              <a:buChar char="•"/>
            </a:pPr>
            <a:r>
              <a:rPr lang="en-US" sz="1200" b="0" strike="noStrike" dirty="0">
                <a:latin typeface="Century Gothic" panose="020B0502020202020204" pitchFamily="34" charset="0"/>
              </a:rPr>
              <a:t>Type a message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Send the message (Press Enter on the keyboard)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Recognize your sent message</a:t>
            </a:r>
          </a:p>
          <a:p>
            <a:pPr marL="171450" lvl="0" indent="-171450">
              <a:buFont typeface="Arial" panose="020B0604020202020204" pitchFamily="34" charset="0"/>
              <a:buChar char="•"/>
            </a:pPr>
            <a:endParaRPr lang="en-US" sz="1200" b="0" strike="noStrike" dirty="0">
              <a:latin typeface="Century Gothic" panose="020B0502020202020204" pitchFamily="34" charset="0"/>
            </a:endParaRPr>
          </a:p>
          <a:p>
            <a:pPr marL="457200" lvl="1" indent="0">
              <a:buFont typeface="Arial" panose="020B0604020202020204" pitchFamily="34" charset="0"/>
              <a:buNone/>
            </a:pPr>
            <a:r>
              <a:rPr lang="en-US" sz="1200" b="1" strike="noStrike" dirty="0">
                <a:latin typeface="Century Gothic" panose="020B0502020202020204" pitchFamily="34" charset="0"/>
              </a:rPr>
              <a:t>Close Chat</a:t>
            </a:r>
          </a:p>
          <a:p>
            <a:pPr marL="628650" lvl="1" indent="-171450">
              <a:buFont typeface="Arial" panose="020B0604020202020204" pitchFamily="34" charset="0"/>
              <a:buChar char="•"/>
            </a:pPr>
            <a:r>
              <a:rPr lang="en-US" dirty="0">
                <a:latin typeface="Century Gothic"/>
              </a:rPr>
              <a:t>Close</a:t>
            </a:r>
            <a:r>
              <a:rPr lang="en-US" sz="1200" b="0" strike="noStrike" dirty="0">
                <a:latin typeface="Century Gothic"/>
              </a:rPr>
              <a:t> “Chat:</a:t>
            </a:r>
          </a:p>
          <a:p>
            <a:pPr marL="1085850" lvl="2" indent="-171450">
              <a:buFont typeface="Arial" panose="020B0604020202020204" pitchFamily="34" charset="0"/>
              <a:buChar char="•"/>
            </a:pPr>
            <a:r>
              <a:rPr lang="en-US" sz="1200" b="0" strike="noStrike" dirty="0">
                <a:latin typeface="Century Gothic" panose="020B0502020202020204" pitchFamily="34" charset="0"/>
              </a:rPr>
              <a:t>Recognize the chevron</a:t>
            </a:r>
          </a:p>
          <a:p>
            <a:pPr marL="1085850" lvl="2" indent="-171450">
              <a:buFont typeface="Arial" panose="020B0604020202020204" pitchFamily="34" charset="0"/>
              <a:buChar char="•"/>
            </a:pPr>
            <a:r>
              <a:rPr lang="en-US" sz="1200" b="0" strike="noStrike" dirty="0">
                <a:latin typeface="Century Gothic" panose="020B0502020202020204" pitchFamily="34" charset="0"/>
              </a:rPr>
              <a:t>Understand that a chevron opens up a drop-down menu</a:t>
            </a:r>
          </a:p>
          <a:p>
            <a:pPr marL="1085850" lvl="2" indent="-171450">
              <a:buFont typeface="Arial" panose="020B0604020202020204" pitchFamily="34" charset="0"/>
              <a:buChar char="•"/>
            </a:pPr>
            <a:r>
              <a:rPr lang="en-US" sz="1200" b="0" strike="noStrike" dirty="0">
                <a:latin typeface="Century Gothic" panose="020B0502020202020204" pitchFamily="34" charset="0"/>
              </a:rPr>
              <a:t>Find and click on Close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Recognize when Chat is closed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trike="noStrike" dirty="0">
                <a:latin typeface="Century Gothic" panose="020B0502020202020204" pitchFamily="34" charset="0"/>
              </a:rPr>
              <a:t>Leave a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Understand that you need to click on icons in order to leave a Zoom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a:rPr>
              <a:t>Leave</a:t>
            </a:r>
            <a:r>
              <a:rPr lang="en-US" sz="1200" b="0" strike="noStrike" dirty="0">
                <a:latin typeface="Century Gothic"/>
              </a:rPr>
              <a:t> a meeting: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Find and click on the “Leave” icon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Know that the icon is 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Recognize that the meeting is closed/ you are no longer in the meeting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a:rPr>
              <a:t>Close</a:t>
            </a:r>
            <a:r>
              <a:rPr lang="en-US" sz="1200" b="0" strike="noStrike" dirty="0">
                <a:latin typeface="Century Gothic"/>
              </a:rPr>
              <a:t> the Zoom app: Click on the 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latin typeface="Century Gothic" panose="020B0502020202020204" pitchFamily="34" charset="0"/>
              </a:rPr>
              <a:t>Recognize that the Zoom app is closed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strike="noStrike" dirty="0"/>
          </a:p>
          <a:p>
            <a:endParaRPr lang="en-CA" b="1" dirty="0"/>
          </a:p>
        </p:txBody>
      </p:sp>
      <p:sp>
        <p:nvSpPr>
          <p:cNvPr id="4" name="Slide Number Placeholder 3"/>
          <p:cNvSpPr>
            <a:spLocks noGrp="1"/>
          </p:cNvSpPr>
          <p:nvPr>
            <p:ph type="sldNum" sz="quarter" idx="5"/>
          </p:nvPr>
        </p:nvSpPr>
        <p:spPr/>
        <p:txBody>
          <a:bodyPr/>
          <a:lstStyle/>
          <a:p>
            <a:fld id="{84E55262-9676-444A-98B3-692BE02459E9}" type="slidenum">
              <a:rPr lang="en-US" smtClean="0"/>
              <a:t>3</a:t>
            </a:fld>
            <a:endParaRPr lang="en-US" dirty="0"/>
          </a:p>
        </p:txBody>
      </p:sp>
    </p:spTree>
    <p:extLst>
      <p:ext uri="{BB962C8B-B14F-4D97-AF65-F5344CB8AC3E}">
        <p14:creationId xmlns:p14="http://schemas.microsoft.com/office/powerpoint/2010/main" val="3232090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a:t>
            </a:r>
            <a:r>
              <a:rPr lang="en-US" sz="1200" b="1" dirty="0">
                <a:latin typeface="Century Gothic" panose="020B0502020202020204" pitchFamily="34" charset="0"/>
              </a:rPr>
              <a:t> Tutor</a:t>
            </a:r>
          </a:p>
          <a:p>
            <a:pPr defTabSz="966612">
              <a:defRPr/>
            </a:pPr>
            <a:endParaRPr lang="en-US" sz="1200" dirty="0">
              <a:latin typeface="Century Gothic" panose="020B0502020202020204" pitchFamily="34" charset="0"/>
            </a:endParaRPr>
          </a:p>
          <a:p>
            <a:r>
              <a:rPr lang="en-US" sz="1200" b="1" dirty="0">
                <a:latin typeface="Century Gothic" panose="020B0502020202020204" pitchFamily="34" charset="0"/>
              </a:rPr>
              <a:t>Preparation</a:t>
            </a:r>
          </a:p>
          <a:p>
            <a:pPr marL="181240" indent="-181240" defTabSz="966612">
              <a:buFont typeface="Arial" panose="020B0604020202020204" pitchFamily="34" charset="0"/>
              <a:buChar char="•"/>
              <a:defRPr/>
            </a:pPr>
            <a:r>
              <a:rPr lang="en-US" sz="1200" dirty="0">
                <a:latin typeface="Century Gothic" panose="020B0502020202020204" pitchFamily="34" charset="0"/>
              </a:rPr>
              <a:t>Make sure both learner and tutor are in a Zoom meeting.</a:t>
            </a:r>
          </a:p>
          <a:p>
            <a:pPr marL="181240" indent="-181240" defTabSz="966612">
              <a:buFont typeface="Arial" panose="020B0604020202020204" pitchFamily="34" charset="0"/>
              <a:buChar char="•"/>
              <a:defRPr/>
            </a:pPr>
            <a:r>
              <a:rPr lang="en-US" sz="1200" dirty="0">
                <a:latin typeface="Century Gothic" panose="020B0502020202020204" pitchFamily="34" charset="0"/>
              </a:rPr>
              <a:t>Turn off both your mics so there’s no audio feedback.</a:t>
            </a:r>
          </a:p>
          <a:p>
            <a:pPr marL="181240" indent="-181240" defTabSz="966612">
              <a:buFont typeface="Arial" panose="020B0604020202020204" pitchFamily="34" charset="0"/>
              <a:buChar char="•"/>
              <a:defRPr/>
            </a:pPr>
            <a:r>
              <a:rPr lang="en-US" sz="1200" dirty="0">
                <a:latin typeface="Century Gothic" panose="020B0502020202020204" pitchFamily="34" charset="0"/>
              </a:rPr>
              <a:t>If there is only one learner, make sure to sign in from other devices using a different name, so that the meeting has at least 3 participants. You may have to reply from your other devices for the demonstration.</a:t>
            </a:r>
          </a:p>
          <a:p>
            <a:endParaRPr lang="en-US" sz="1200" dirty="0">
              <a:latin typeface="Century Gothic" panose="020B0502020202020204" pitchFamily="34" charset="0"/>
            </a:endParaRPr>
          </a:p>
          <a:p>
            <a:r>
              <a:rPr lang="en-US" sz="1200" b="1" dirty="0">
                <a:latin typeface="Century Gothic" panose="020B0502020202020204" pitchFamily="34" charset="0"/>
              </a:rPr>
              <a:t>Extra Practice</a:t>
            </a: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a:t>
            </a:r>
          </a:p>
          <a:p>
            <a:r>
              <a:rPr lang="en-US" sz="1200" i="1" dirty="0">
                <a:latin typeface="Century Gothic" panose="020B0502020202020204" pitchFamily="34" charset="0"/>
              </a:rPr>
              <a:t>Let’s practice some more !</a:t>
            </a:r>
          </a:p>
          <a:p>
            <a:endParaRPr lang="en-US" sz="1200" i="1" dirty="0">
              <a:latin typeface="Century Gothic" panose="020B0502020202020204" pitchFamily="34" charset="0"/>
            </a:endParaRPr>
          </a:p>
          <a:p>
            <a:pPr marL="241653" indent="-241653">
              <a:buFont typeface="+mj-lt"/>
              <a:buAutoNum type="arabicParenR"/>
            </a:pPr>
            <a:r>
              <a:rPr lang="en-US" sz="1200" i="1" dirty="0">
                <a:latin typeface="Century Gothic" panose="020B0502020202020204" pitchFamily="34" charset="0"/>
              </a:rPr>
              <a:t>You are in a Zoom meeting and listening to the host. Make sure your video is on and your mic is off.</a:t>
            </a:r>
          </a:p>
          <a:p>
            <a:pPr marL="241653" indent="-241653">
              <a:buFont typeface="+mj-lt"/>
              <a:buAutoNum type="arabicParenR"/>
            </a:pPr>
            <a:r>
              <a:rPr lang="en-US" sz="1200" i="1" dirty="0">
                <a:latin typeface="Century Gothic" panose="020B0502020202020204" pitchFamily="34" charset="0"/>
              </a:rPr>
              <a:t>You want to ask a question. Use the "Raise Hand" icon. </a:t>
            </a:r>
          </a:p>
          <a:p>
            <a:pPr marL="241653" indent="-241653">
              <a:buFont typeface="+mj-lt"/>
              <a:buAutoNum type="arabicParenR"/>
            </a:pPr>
            <a:r>
              <a:rPr lang="en-US" sz="1200" i="1" dirty="0">
                <a:latin typeface="Century Gothic" panose="020B0502020202020204" pitchFamily="34" charset="0"/>
              </a:rPr>
              <a:t>The host asks you to speak. Turn on the Mic.</a:t>
            </a:r>
          </a:p>
          <a:p>
            <a:pPr marL="241653" indent="-241653">
              <a:buFont typeface="+mj-lt"/>
              <a:buAutoNum type="arabicParenR"/>
            </a:pPr>
            <a:r>
              <a:rPr lang="en-US" sz="1200" i="1" dirty="0">
                <a:latin typeface="Century Gothic" panose="020B0502020202020204" pitchFamily="34" charset="0"/>
              </a:rPr>
              <a:t>You finished speaking. Turn off the Mic. </a:t>
            </a:r>
          </a:p>
          <a:p>
            <a:pPr marL="241653" indent="-241653">
              <a:buFont typeface="+mj-lt"/>
              <a:buAutoNum type="arabicParenR"/>
            </a:pPr>
            <a:r>
              <a:rPr lang="en-US" sz="1200" i="1" dirty="0">
                <a:latin typeface="Century Gothic" panose="020B0502020202020204" pitchFamily="34" charset="0"/>
              </a:rPr>
              <a:t>Send a chat to everyone in the meeting: “</a:t>
            </a:r>
          </a:p>
          <a:p>
            <a:pPr marL="241653" indent="-241653">
              <a:buFont typeface="+mj-lt"/>
              <a:buAutoNum type="arabicParenR"/>
            </a:pPr>
            <a:r>
              <a:rPr lang="en-US" sz="1200" i="1" dirty="0">
                <a:latin typeface="Century Gothic" panose="020B0502020202020204" pitchFamily="34" charset="0"/>
              </a:rPr>
              <a:t>I need to step away for a moment.” </a:t>
            </a:r>
          </a:p>
          <a:p>
            <a:pPr marL="241653" indent="-241653">
              <a:buFont typeface="+mj-lt"/>
              <a:buAutoNum type="arabicParenR"/>
            </a:pPr>
            <a:r>
              <a:rPr lang="en-US" sz="1200" i="1" dirty="0">
                <a:latin typeface="Century Gothic" panose="020B0502020202020204" pitchFamily="34" charset="0"/>
              </a:rPr>
              <a:t>You need to go to the washroom. Turn off your Video and Mic.</a:t>
            </a:r>
          </a:p>
          <a:p>
            <a:pPr marL="241653" indent="-241653">
              <a:buFont typeface="+mj-lt"/>
              <a:buAutoNum type="arabicParenR"/>
            </a:pPr>
            <a:r>
              <a:rPr lang="en-US" sz="1200" i="1" dirty="0">
                <a:latin typeface="Century Gothic" panose="020B0502020202020204" pitchFamily="34" charset="0"/>
              </a:rPr>
              <a:t>You’re back. Turn on your Video only.</a:t>
            </a:r>
          </a:p>
          <a:p>
            <a:pPr marL="241653" indent="-241653">
              <a:buFont typeface="+mj-lt"/>
              <a:buAutoNum type="arabicParenR"/>
            </a:pPr>
            <a:r>
              <a:rPr lang="en-US" sz="1200" i="1" dirty="0">
                <a:latin typeface="Century Gothic" panose="020B0502020202020204" pitchFamily="34" charset="0"/>
              </a:rPr>
              <a:t>Send a chat to everyone in the meeting: “Hi everybody.”</a:t>
            </a:r>
          </a:p>
          <a:p>
            <a:pPr marL="241653" indent="-241653">
              <a:buFont typeface="+mj-lt"/>
              <a:buAutoNum type="arabicParenR"/>
            </a:pPr>
            <a:r>
              <a:rPr lang="en-US" sz="1200" i="1" dirty="0">
                <a:latin typeface="Century Gothic" panose="020B0502020202020204" pitchFamily="34" charset="0"/>
              </a:rPr>
              <a:t>Send a chat to your tutor only: “I’ll be 30 minutes late on Friday.”</a:t>
            </a:r>
          </a:p>
          <a:p>
            <a:pPr marL="241653" indent="-241653">
              <a:buFont typeface="+mj-lt"/>
              <a:buAutoNum type="arabicParenR"/>
            </a:pPr>
            <a:r>
              <a:rPr lang="en-US" sz="1200" i="1" dirty="0">
                <a:latin typeface="Century Gothic" panose="020B0502020202020204" pitchFamily="34" charset="0"/>
              </a:rPr>
              <a:t>Close "Chat". Go back to the meeting.</a:t>
            </a:r>
          </a:p>
          <a:p>
            <a:pPr marL="241653" indent="-241653">
              <a:buFont typeface="+mj-lt"/>
              <a:buAutoNum type="arabicParenR"/>
            </a:pPr>
            <a:endParaRPr lang="en-US" sz="1200" dirty="0">
              <a:latin typeface="Century Gothic" panose="020B0502020202020204" pitchFamily="34" charset="0"/>
            </a:endParaRPr>
          </a:p>
          <a:p>
            <a:pPr defTabSz="966612">
              <a:defRPr/>
            </a:pPr>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pPr marL="302066" indent="-302066" defTabSz="966612">
              <a:buFont typeface="Arial" panose="020B0604020202020204" pitchFamily="34" charset="0"/>
              <a:buChar char="•"/>
              <a:defRPr/>
            </a:pPr>
            <a:r>
              <a:rPr lang="en-US" sz="1200" dirty="0">
                <a:latin typeface="Century Gothic" panose="020B0502020202020204" pitchFamily="34" charset="0"/>
              </a:rPr>
              <a:t>Have the learner repeat this activity and practice as many times as they need (at least three times.)</a:t>
            </a:r>
          </a:p>
          <a:p>
            <a:pPr marL="302066" indent="-302066" defTabSz="966612">
              <a:buFont typeface="Arial" panose="020B0604020202020204" pitchFamily="34" charset="0"/>
              <a:buChar char="•"/>
              <a:defRPr/>
            </a:pPr>
            <a:r>
              <a:rPr lang="en-US" sz="1200" dirty="0">
                <a:latin typeface="Century Gothic" panose="020B0502020202020204" pitchFamily="34" charset="0"/>
              </a:rPr>
              <a:t>Check the Learner's skills. Has the learner shown you they can do the skills at least three times without support?</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30</a:t>
            </a:fld>
            <a:endParaRPr lang="en-US" dirty="0"/>
          </a:p>
        </p:txBody>
      </p:sp>
    </p:spTree>
    <p:extLst>
      <p:ext uri="{BB962C8B-B14F-4D97-AF65-F5344CB8AC3E}">
        <p14:creationId xmlns:p14="http://schemas.microsoft.com/office/powerpoint/2010/main" val="733075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dirty="0">
                <a:latin typeface="Century Gothic" panose="020B0502020202020204" pitchFamily="34" charset="0"/>
              </a:rPr>
              <a:t>INSTRUCTIONS FOR THE TUTOR:</a:t>
            </a:r>
          </a:p>
          <a:p>
            <a:endParaRPr lang="en-US" sz="1200" b="1" u="none" dirty="0">
              <a:latin typeface="Century Gothic" panose="020B0502020202020204" pitchFamily="34" charset="0"/>
            </a:endParaRPr>
          </a:p>
          <a:p>
            <a:r>
              <a:rPr lang="en-US" sz="1200" b="1" u="sng" dirty="0">
                <a:latin typeface="Century Gothic" panose="020B0502020202020204" pitchFamily="34" charset="0"/>
              </a:rPr>
              <a:t>In-person tutoring and Remote Tutoring: </a:t>
            </a:r>
          </a:p>
          <a:p>
            <a:pPr marL="181240" indent="-181240">
              <a:buFont typeface="Arial" panose="020B0604020202020204" pitchFamily="34" charset="0"/>
              <a:buChar char="•"/>
            </a:pPr>
            <a:r>
              <a:rPr lang="en-US" sz="1200" dirty="0">
                <a:latin typeface="Century Gothic" panose="020B0502020202020204" pitchFamily="34" charset="0"/>
              </a:rPr>
              <a:t>Make sure the learner knows how to access the video lesson(s) you just used so they can practice between tutoring sessions. </a:t>
            </a:r>
          </a:p>
          <a:p>
            <a:pPr marL="181240" indent="-181240">
              <a:buFont typeface="Arial" panose="020B0604020202020204" pitchFamily="34" charset="0"/>
              <a:buChar char="•"/>
            </a:pPr>
            <a:r>
              <a:rPr lang="en-US" sz="1200" dirty="0">
                <a:latin typeface="Century Gothic" panose="020B0502020202020204" pitchFamily="34" charset="0"/>
              </a:rPr>
              <a:t>If relevant, make sure the support person at home knows how to access the video(s) too. </a:t>
            </a:r>
          </a:p>
          <a:p>
            <a:endParaRPr lang="en-US" sz="1200" b="1" dirty="0">
              <a:latin typeface="Century Gothic" panose="020B0502020202020204" pitchFamily="34" charset="0"/>
            </a:endParaRPr>
          </a:p>
          <a:p>
            <a:r>
              <a:rPr lang="en-US" sz="1200" b="1" dirty="0">
                <a:latin typeface="Century Gothic" panose="020B0502020202020204" pitchFamily="34" charset="0"/>
              </a:rPr>
              <a:t>Option One</a:t>
            </a:r>
          </a:p>
          <a:p>
            <a:pPr marL="181240" indent="-181240">
              <a:buFont typeface="Arial" panose="020B0604020202020204" pitchFamily="34" charset="0"/>
              <a:buChar char="•"/>
            </a:pPr>
            <a:r>
              <a:rPr lang="en-US" sz="1200" dirty="0">
                <a:latin typeface="Century Gothic" panose="020B0502020202020204" pitchFamily="34" charset="0"/>
              </a:rPr>
              <a:t>Email the video link to the learner, and if relevant the at-home support person. They can use the link in the email to access the video lesson(s).</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dirty="0">
                <a:latin typeface="Century Gothic" panose="020B0502020202020204" pitchFamily="34" charset="0"/>
              </a:rPr>
              <a:t>Option Two </a:t>
            </a:r>
          </a:p>
          <a:p>
            <a:pPr marL="181240" indent="-181240" defTabSz="966612">
              <a:buFont typeface="Arial" panose="020B0604020202020204" pitchFamily="34" charset="0"/>
              <a:buChar char="•"/>
              <a:defRPr/>
            </a:pPr>
            <a:r>
              <a:rPr lang="en-US" sz="1200" dirty="0">
                <a:latin typeface="Century Gothic" panose="020B0502020202020204" pitchFamily="34" charset="0"/>
              </a:rPr>
              <a:t>1. Put a link to the specific video lesson(s) you did on the learner’s desktop so they can access the video easily. </a:t>
            </a:r>
          </a:p>
          <a:p>
            <a:pPr marL="483306" lvl="1" defTabSz="966612">
              <a:defRPr/>
            </a:pPr>
            <a:r>
              <a:rPr lang="en-US" sz="1200" b="1" dirty="0">
                <a:latin typeface="Century Gothic" panose="020B0502020202020204" pitchFamily="34" charset="0"/>
              </a:rPr>
              <a:t>How</a:t>
            </a:r>
            <a:r>
              <a:rPr lang="en-US" sz="1200" dirty="0">
                <a:latin typeface="Century Gothic" panose="020B0502020202020204" pitchFamily="34" charset="0"/>
              </a:rPr>
              <a:t>: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Open the website address for the lesson in the browser.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In the address bar, click to highlight the lesson address.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Drag the address (link) onto the desktop. It will make an icon on the desktop.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Find the icon on the desktop and check that the link works.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Show the learner where it is. Tell them to just click to access it for practice.  </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u="sng" dirty="0">
                <a:latin typeface="Century Gothic" panose="020B0502020202020204" pitchFamily="34" charset="0"/>
              </a:rPr>
              <a:t>Remote Tutoring Only: </a:t>
            </a:r>
          </a:p>
          <a:p>
            <a:r>
              <a:rPr lang="en-US" sz="1200" dirty="0">
                <a:latin typeface="Century Gothic" panose="020B0502020202020204" pitchFamily="34" charset="0"/>
              </a:rPr>
              <a:t>You can do Strategy Two by using </a:t>
            </a:r>
            <a:r>
              <a:rPr lang="en-US" sz="1200" b="1" dirty="0">
                <a:latin typeface="Century Gothic" panose="020B0502020202020204" pitchFamily="34" charset="0"/>
              </a:rPr>
              <a:t>Request Remote Control </a:t>
            </a:r>
            <a:r>
              <a:rPr lang="en-US" sz="1200" dirty="0">
                <a:latin typeface="Century Gothic" panose="020B0502020202020204" pitchFamily="34" charset="0"/>
              </a:rPr>
              <a:t>in Zoom during the tutoring session.  </a:t>
            </a:r>
          </a:p>
          <a:p>
            <a:pPr rtl="0" fontAlgn="base"/>
            <a:r>
              <a:rPr lang="en-US" sz="1200" dirty="0">
                <a:latin typeface="Century Gothic" panose="020B0502020202020204" pitchFamily="34" charset="0"/>
              </a:rPr>
              <a:t>Refer to the following for the steps on how to do that:  </a:t>
            </a:r>
            <a:endParaRPr lang="en-US" sz="1200" b="1" dirty="0">
              <a:latin typeface="Century Gothic" panose="020B0502020202020204" pitchFamily="34" charset="0"/>
            </a:endParaRPr>
          </a:p>
          <a:p>
            <a:pPr marL="181240" indent="-181240" fontAlgn="base">
              <a:buFont typeface="Arial" panose="020B0604020202020204" pitchFamily="34" charset="0"/>
              <a:buChar char="•"/>
            </a:pPr>
            <a:r>
              <a:rPr lang="en-US" sz="1200" b="1" dirty="0">
                <a:latin typeface="Century Gothic" panose="020B0502020202020204" pitchFamily="34" charset="0"/>
              </a:rPr>
              <a:t>Tutor Checklist-During Remote Tutoring Sessions </a:t>
            </a:r>
          </a:p>
          <a:p>
            <a:pPr marL="181240" indent="-181240" fontAlgn="base">
              <a:buFont typeface="Arial" panose="020B0604020202020204" pitchFamily="34" charset="0"/>
              <a:buChar char="•"/>
            </a:pPr>
            <a:r>
              <a:rPr lang="en-US" sz="1200" b="1" i="0" kern="1200" dirty="0">
                <a:solidFill>
                  <a:schemeClr val="tx1"/>
                </a:solidFill>
                <a:effectLst/>
                <a:latin typeface="Century Gothic" panose="020B0502020202020204" pitchFamily="34" charset="0"/>
                <a:ea typeface="+mn-ea"/>
                <a:cs typeface="+mn-cs"/>
              </a:rPr>
              <a:t>Learner Instructions:</a:t>
            </a:r>
            <a:r>
              <a:rPr lang="en-US" sz="1200" dirty="0">
                <a:latin typeface="Century Gothic" panose="020B0502020202020204" pitchFamily="34" charset="0"/>
              </a:rPr>
              <a:t> </a:t>
            </a:r>
            <a:r>
              <a:rPr lang="en-US" sz="1200" b="1" dirty="0">
                <a:latin typeface="Century Gothic" panose="020B0502020202020204" pitchFamily="34" charset="0"/>
              </a:rPr>
              <a:t>L</a:t>
            </a:r>
            <a:r>
              <a:rPr lang="en-US" sz="1200" b="1" i="0" kern="1200" dirty="0">
                <a:solidFill>
                  <a:schemeClr val="tx1"/>
                </a:solidFill>
                <a:effectLst/>
                <a:latin typeface="Century Gothic" panose="020B0502020202020204" pitchFamily="34" charset="0"/>
                <a:ea typeface="+mn-ea"/>
                <a:cs typeface="+mn-cs"/>
              </a:rPr>
              <a:t>et Tutor have Remote Control of your Computer During a Zoom Session</a:t>
            </a:r>
            <a:r>
              <a:rPr lang="en-US" sz="1200" b="0" i="0" kern="1200" dirty="0">
                <a:solidFill>
                  <a:schemeClr val="tx1"/>
                </a:solidFill>
                <a:effectLst/>
                <a:latin typeface="Century Gothic" panose="020B0502020202020204" pitchFamily="34" charset="0"/>
                <a:ea typeface="+mn-ea"/>
                <a:cs typeface="+mn-cs"/>
              </a:rPr>
              <a:t> </a:t>
            </a:r>
          </a:p>
          <a:p>
            <a:pPr marL="181240" indent="-181240" fontAlgn="base">
              <a:buFont typeface="Arial" panose="020B0604020202020204" pitchFamily="34" charset="0"/>
              <a:buChar char="•"/>
            </a:pPr>
            <a:endParaRPr lang="en-US" sz="1200" b="0" i="0" kern="1200" dirty="0">
              <a:solidFill>
                <a:schemeClr val="tx1"/>
              </a:solidFill>
              <a:effectLst/>
              <a:latin typeface="Century Gothic" panose="020B0502020202020204" pitchFamily="34" charset="0"/>
              <a:ea typeface="+mn-ea"/>
              <a:cs typeface="+mn-cs"/>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483306" lvl="1" fontAlgn="base"/>
            <a:endParaRPr lang="en-US" sz="1200" dirty="0">
              <a:latin typeface="Century Gothic" panose="020B0502020202020204" pitchFamily="34" charset="0"/>
            </a:endParaRPr>
          </a:p>
          <a:p>
            <a:pPr marL="26106" lvl="0" fontAlgn="base"/>
            <a:r>
              <a:rPr lang="en-US" sz="1200" dirty="0">
                <a:latin typeface="Century Gothic" panose="020B0502020202020204" pitchFamily="34" charset="0"/>
              </a:rPr>
              <a:t>****************************************************************************************************************************</a:t>
            </a:r>
          </a:p>
          <a:p>
            <a:pPr marL="483306" lvl="1" fontAlgn="base"/>
            <a:endParaRPr lang="en-US" sz="1200" dirty="0">
              <a:latin typeface="Century Gothic" panose="020B0502020202020204" pitchFamily="34" charset="0"/>
            </a:endParaRPr>
          </a:p>
          <a:p>
            <a:r>
              <a:rPr lang="en-US" sz="1200" b="1" dirty="0">
                <a:solidFill>
                  <a:srgbClr val="FF0000"/>
                </a:solidFill>
                <a:highlight>
                  <a:srgbClr val="C0C0C0"/>
                </a:highlight>
                <a:latin typeface="Century Gothic" panose="020B0502020202020204" pitchFamily="34" charset="0"/>
              </a:rPr>
              <a:t>SAY TO THE LEARNER: </a:t>
            </a:r>
          </a:p>
          <a:p>
            <a:pPr marL="181240" indent="-181240" defTabSz="966612">
              <a:buFont typeface="Arial" panose="020B0604020202020204" pitchFamily="34" charset="0"/>
              <a:buChar char="•"/>
              <a:defRPr/>
            </a:pPr>
            <a:r>
              <a:rPr lang="en-US" sz="1200" b="0" i="1" dirty="0">
                <a:latin typeface="Century Gothic" panose="020B0502020202020204" pitchFamily="34" charset="0"/>
              </a:rPr>
              <a:t>You did well today. </a:t>
            </a:r>
          </a:p>
          <a:p>
            <a:pPr marL="181240" indent="-181240" defTabSz="966612">
              <a:buFont typeface="Arial" panose="020B0604020202020204" pitchFamily="34" charset="0"/>
              <a:buChar char="•"/>
              <a:defRPr/>
            </a:pPr>
            <a:r>
              <a:rPr lang="en-US" sz="1200" b="0" i="1" dirty="0">
                <a:latin typeface="Century Gothic" panose="020B0502020202020204" pitchFamily="34" charset="0"/>
              </a:rPr>
              <a:t>So, what did you learn and practice today? </a:t>
            </a:r>
            <a:r>
              <a:rPr lang="en-US" sz="1200" i="1" dirty="0">
                <a:latin typeface="Century Gothic" panose="020B0502020202020204" pitchFamily="34" charset="0"/>
                <a:sym typeface="Wingdings" pitchFamily="2" charset="2"/>
              </a:rPr>
              <a:t></a:t>
            </a:r>
          </a:p>
          <a:p>
            <a:pPr lvl="1">
              <a:defRPr/>
            </a:pPr>
            <a:r>
              <a:rPr lang="en-US" sz="1200" b="0" i="1" dirty="0">
                <a:latin typeface="Century Gothic" panose="020B0502020202020204" pitchFamily="34" charset="0"/>
              </a:rPr>
              <a:t> Today, we learned and practiced how to:  [o</a:t>
            </a:r>
            <a:r>
              <a:rPr lang="en-US" sz="1200" i="1" dirty="0">
                <a:latin typeface="Century Gothic" panose="020B0502020202020204" pitchFamily="34" charset="0"/>
              </a:rPr>
              <a:t>nly mention the parts you covered]</a:t>
            </a:r>
          </a:p>
          <a:p>
            <a:pPr lvl="1">
              <a:defRPr/>
            </a:pPr>
            <a:endParaRPr lang="en-US" sz="1200" b="0" i="1" dirty="0">
              <a:latin typeface="Century Gothic" panose="020B0502020202020204" pitchFamily="34" charset="0"/>
            </a:endParaRPr>
          </a:p>
          <a:p>
            <a:pPr marL="724959" lvl="1" indent="-241653">
              <a:buFont typeface="+mj-lt"/>
              <a:buAutoNum type="arabicParenR"/>
            </a:pPr>
            <a:r>
              <a:rPr lang="en-US" sz="1200" i="1" dirty="0">
                <a:latin typeface="Century Gothic" panose="020B0502020202020204" pitchFamily="34" charset="0"/>
              </a:rPr>
              <a:t>Turn your mic on/off</a:t>
            </a:r>
          </a:p>
          <a:p>
            <a:pPr marL="724959" lvl="1" indent="-241653">
              <a:buFont typeface="+mj-lt"/>
              <a:buAutoNum type="arabicParenR"/>
            </a:pPr>
            <a:r>
              <a:rPr lang="en-US" sz="1200" i="1" dirty="0">
                <a:latin typeface="Century Gothic" panose="020B0502020202020204" pitchFamily="34" charset="0"/>
              </a:rPr>
              <a:t>Turn off your video and mic when you want to take a break</a:t>
            </a:r>
          </a:p>
          <a:p>
            <a:pPr marL="724959" lvl="1" indent="-241653">
              <a:buFont typeface="+mj-lt"/>
              <a:buAutoNum type="arabicParenR"/>
            </a:pPr>
            <a:r>
              <a:rPr lang="en-US" sz="1200" b="0" i="1" dirty="0">
                <a:latin typeface="Century Gothic" panose="020B0502020202020204" pitchFamily="34" charset="0"/>
              </a:rPr>
              <a:t>Use the "Raise Hand" icon</a:t>
            </a:r>
          </a:p>
          <a:p>
            <a:pPr marL="724959" lvl="1" indent="-241653">
              <a:buFont typeface="+mj-lt"/>
              <a:buAutoNum type="arabicParenR"/>
            </a:pPr>
            <a:r>
              <a:rPr lang="en-US" sz="1200" b="0" i="1" dirty="0">
                <a:latin typeface="Century Gothic" panose="020B0502020202020204" pitchFamily="34" charset="0"/>
              </a:rPr>
              <a:t>Use "Chat" to send a message to everyone</a:t>
            </a:r>
          </a:p>
          <a:p>
            <a:pPr marL="724959" lvl="1" indent="-241653">
              <a:buFont typeface="+mj-lt"/>
              <a:buAutoNum type="arabicParenR"/>
            </a:pPr>
            <a:r>
              <a:rPr lang="en-US" sz="1200" b="0" i="1" dirty="0">
                <a:latin typeface="Century Gothic" panose="020B0502020202020204" pitchFamily="34" charset="0"/>
              </a:rPr>
              <a:t>Use "Chat" to send a private message to just one person</a:t>
            </a:r>
          </a:p>
          <a:p>
            <a:pPr marL="724959" lvl="1" indent="-241653">
              <a:buFont typeface="+mj-lt"/>
              <a:buAutoNum type="arabicParenR"/>
            </a:pPr>
            <a:r>
              <a:rPr lang="en-US" sz="1200" b="0" i="1" dirty="0">
                <a:latin typeface="Century Gothic" panose="020B0502020202020204" pitchFamily="34" charset="0"/>
              </a:rPr>
              <a:t>Close "Chat".</a:t>
            </a:r>
            <a:endParaRPr lang="en-US" sz="1200" b="0" dirty="0">
              <a:latin typeface="Century Gothic" panose="020B0502020202020204" pitchFamily="34" charset="0"/>
            </a:endParaRPr>
          </a:p>
          <a:p>
            <a:pPr marL="724959" lvl="1" indent="-241653">
              <a:buFont typeface="+mj-lt"/>
              <a:buAutoNum type="arabicParenR"/>
            </a:pPr>
            <a:endParaRPr lang="en-US" sz="1200" b="0" dirty="0">
              <a:latin typeface="Century Gothic" panose="020B0502020202020204" pitchFamily="34" charset="0"/>
            </a:endParaRPr>
          </a:p>
          <a:p>
            <a:pPr marL="171450" indent="-171450">
              <a:buFont typeface="Arial" panose="020B0604020202020204" pitchFamily="34" charset="0"/>
              <a:buChar char="•"/>
            </a:pPr>
            <a:r>
              <a:rPr lang="en-US" sz="1200" b="0" i="1" dirty="0">
                <a:latin typeface="Century Gothic" panose="020B0502020202020204" pitchFamily="34" charset="0"/>
              </a:rPr>
              <a:t>It’s really important to review and practice as much as you can! Please do that before our next tutoring session. </a:t>
            </a:r>
          </a:p>
          <a:p>
            <a:pPr marL="181240" indent="-181240">
              <a:buFont typeface="Arial" panose="020B0604020202020204" pitchFamily="34" charset="0"/>
              <a:buChar char="•"/>
            </a:pPr>
            <a:r>
              <a:rPr lang="en-US" sz="1200" b="0" i="1" dirty="0">
                <a:latin typeface="Century Gothic" panose="020B0502020202020204" pitchFamily="34" charset="0"/>
              </a:rPr>
              <a:t>Watch the video again, as many times as you need.</a:t>
            </a:r>
          </a:p>
          <a:p>
            <a:pPr marL="181240" indent="-181240">
              <a:buFont typeface="Arial" panose="020B0604020202020204" pitchFamily="34" charset="0"/>
              <a:buChar char="•"/>
            </a:pPr>
            <a:r>
              <a:rPr lang="en-US" sz="1200" b="0" i="1" dirty="0">
                <a:latin typeface="Century Gothic" panose="020B0502020202020204" pitchFamily="34" charset="0"/>
              </a:rPr>
              <a:t>I’ve emailed you the link. Let/s make sure you can open it. </a:t>
            </a:r>
          </a:p>
          <a:p>
            <a:pPr marL="483306" lvl="1"/>
            <a:r>
              <a:rPr lang="en-US" sz="1200" b="1" i="0" dirty="0">
                <a:latin typeface="Century Gothic" panose="020B0502020202020204" pitchFamily="34" charset="0"/>
              </a:rPr>
              <a:t>(OR) </a:t>
            </a:r>
          </a:p>
          <a:p>
            <a:pPr marL="181240" indent="-181240">
              <a:buFont typeface="Arial" panose="020B0604020202020204" pitchFamily="34" charset="0"/>
              <a:buChar char="•"/>
            </a:pPr>
            <a:r>
              <a:rPr lang="en-US" sz="1200" b="0" i="1" dirty="0">
                <a:latin typeface="Century Gothic" panose="020B0502020202020204" pitchFamily="34" charset="0"/>
              </a:rPr>
              <a:t>We’ve put the link on your desktop. Here it is. Just click on it to watch the video. </a:t>
            </a:r>
          </a:p>
          <a:p>
            <a:pPr lvl="1"/>
            <a:r>
              <a:rPr lang="en-US" sz="1200" i="1" dirty="0">
                <a:latin typeface="Century Gothic" panose="020B0502020202020204" pitchFamily="34" charset="0"/>
              </a:rPr>
              <a:t>Let’s make sure it works ok. </a:t>
            </a:r>
            <a:endParaRPr lang="en-US" sz="1200" b="0" i="1" dirty="0">
              <a:latin typeface="Century Gothic" panose="020B0502020202020204" pitchFamily="34" charset="0"/>
            </a:endParaRPr>
          </a:p>
          <a:p>
            <a:endParaRPr lang="en-US" sz="1200" b="0" dirty="0">
              <a:latin typeface="Century Gothic" panose="020B0502020202020204" pitchFamily="34" charset="0"/>
            </a:endParaRPr>
          </a:p>
          <a:p>
            <a:pPr algn="l" rtl="0" fontAlgn="base">
              <a:buFont typeface="+mj-lt"/>
              <a:buNone/>
            </a:pPr>
            <a:r>
              <a:rPr lang="en-US" sz="1200" b="1" i="0" u="sng" dirty="0">
                <a:solidFill>
                  <a:srgbClr val="000000"/>
                </a:solidFill>
                <a:effectLst/>
                <a:latin typeface="Century Gothic" panose="020B0502020202020204" pitchFamily="34" charset="0"/>
              </a:rPr>
              <a:t>[Practice Plan]</a:t>
            </a:r>
          </a:p>
          <a:p>
            <a:pPr algn="l" rtl="0" fontAlgn="base">
              <a:buFont typeface="+mj-lt"/>
              <a:buNone/>
            </a:pPr>
            <a:endParaRPr lang="en-US" sz="1200" b="1" i="0" u="sng" dirty="0">
              <a:solidFill>
                <a:srgbClr val="000000"/>
              </a:solidFill>
              <a:effectLst/>
              <a:latin typeface="Century Gothic" panose="020B0502020202020204" pitchFamily="34" charset="0"/>
            </a:endParaRPr>
          </a:p>
          <a:p>
            <a:pPr algn="l" rtl="0" fontAlgn="base">
              <a:buFont typeface="+mj-lt"/>
              <a:buNone/>
            </a:pPr>
            <a:r>
              <a:rPr lang="en-US" sz="1200" b="1" i="0" dirty="0">
                <a:solidFill>
                  <a:srgbClr val="000000"/>
                </a:solidFill>
                <a:effectLst/>
                <a:latin typeface="Century Gothic" panose="020B0502020202020204" pitchFamily="34" charset="0"/>
              </a:rPr>
              <a:t>Say to the learner:</a:t>
            </a:r>
          </a:p>
          <a:p>
            <a:pPr marL="181240" indent="-181240">
              <a:buFont typeface="Arial" panose="020B0604020202020204" pitchFamily="34" charset="0"/>
              <a:buChar char="•"/>
            </a:pPr>
            <a:r>
              <a:rPr lang="en-US" sz="1200" b="0" i="1" dirty="0">
                <a:latin typeface="Century Gothic" panose="020B0502020202020204" pitchFamily="34" charset="0"/>
              </a:rPr>
              <a:t>P</a:t>
            </a:r>
            <a:r>
              <a:rPr lang="en-US" sz="1200" i="1" dirty="0">
                <a:latin typeface="Century Gothic" panose="020B0502020202020204" pitchFamily="34" charset="0"/>
              </a:rPr>
              <a:t>ractice at least three more times before our next session. </a:t>
            </a:r>
            <a:endParaRPr lang="en-US" sz="1200" b="0" i="1"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1" dirty="0">
                <a:solidFill>
                  <a:srgbClr val="000000"/>
                </a:solidFill>
                <a:effectLst/>
                <a:latin typeface="Century Gothic" panose="020B0502020202020204" pitchFamily="34" charset="0"/>
              </a:rPr>
              <a:t>Here is what to practice: </a:t>
            </a:r>
          </a:p>
          <a:p>
            <a:pPr marL="457200" lvl="1" indent="0">
              <a:buFont typeface="Arial" panose="020B0604020202020204" pitchFamily="34" charset="0"/>
              <a:buNone/>
            </a:pPr>
            <a:r>
              <a:rPr lang="en-US" sz="1200" b="0" i="1" dirty="0">
                <a:solidFill>
                  <a:srgbClr val="000000"/>
                </a:solidFill>
                <a:effectLst/>
                <a:latin typeface="Century Gothic" panose="020B0502020202020204" pitchFamily="34" charset="0"/>
              </a:rPr>
              <a:t>[For example:</a:t>
            </a:r>
            <a:r>
              <a:rPr lang="en-US" sz="1200" b="0" i="1" u="none" dirty="0">
                <a:solidFill>
                  <a:srgbClr val="000000"/>
                </a:solidFill>
                <a:effectLst/>
                <a:latin typeface="Century Gothic" panose="020B0502020202020204" pitchFamily="34" charset="0"/>
              </a:rPr>
              <a:t>  I will send you three Zoom links by email with the date and time to join the meetings.</a:t>
            </a:r>
          </a:p>
          <a:p>
            <a:pPr marL="457200" lvl="1" indent="0">
              <a:buFont typeface="Arial" panose="020B0604020202020204" pitchFamily="34" charset="0"/>
              <a:buNone/>
            </a:pPr>
            <a:r>
              <a:rPr lang="en-US" sz="1200" b="0" i="1" u="none" dirty="0">
                <a:solidFill>
                  <a:srgbClr val="000000"/>
                </a:solidFill>
                <a:effectLst/>
                <a:latin typeface="Century Gothic" panose="020B0502020202020204" pitchFamily="34" charset="0"/>
              </a:rPr>
              <a:t>OR</a:t>
            </a:r>
          </a:p>
          <a:p>
            <a:pPr marL="457200" lvl="1" indent="0">
              <a:buFont typeface="Arial" panose="020B0604020202020204" pitchFamily="34" charset="0"/>
              <a:buNone/>
            </a:pPr>
            <a:r>
              <a:rPr lang="en-US" sz="1200" b="0" i="1" u="none" dirty="0">
                <a:solidFill>
                  <a:srgbClr val="000000"/>
                </a:solidFill>
                <a:effectLst/>
                <a:latin typeface="Century Gothic" panose="020B0502020202020204" pitchFamily="34" charset="0"/>
              </a:rPr>
              <a:t>Your support person will send you three Zoom links by email with the date and time to join the meetings.</a:t>
            </a:r>
          </a:p>
          <a:p>
            <a:pPr marL="457200" lvl="1" indent="0">
              <a:buFont typeface="Arial" panose="020B0604020202020204" pitchFamily="34" charset="0"/>
              <a:buNone/>
            </a:pPr>
            <a:endParaRPr lang="en-US" sz="1200" b="0" i="1" u="none" dirty="0">
              <a:solidFill>
                <a:srgbClr val="000000"/>
              </a:solidFill>
              <a:effectLst/>
              <a:latin typeface="Century Gothic" panose="020B0502020202020204" pitchFamily="34" charset="0"/>
            </a:endParaRPr>
          </a:p>
          <a:p>
            <a:pPr marL="171450" lvl="0" indent="-171450">
              <a:buFont typeface="Arial" panose="020B0604020202020204" pitchFamily="34" charset="0"/>
              <a:buChar char="•"/>
            </a:pPr>
            <a:r>
              <a:rPr lang="en-US" sz="1200" b="0" i="1" dirty="0">
                <a:solidFill>
                  <a:srgbClr val="000000"/>
                </a:solidFill>
                <a:effectLst/>
                <a:latin typeface="Century Gothic" panose="020B0502020202020204" pitchFamily="34" charset="0"/>
              </a:rPr>
              <a:t>I will email you this Practice Plan. Please reply to the email so I know you got it and have what you need to do the practice.</a:t>
            </a:r>
          </a:p>
          <a:p>
            <a:pPr marL="302066" indent="-302066" fontAlgn="base">
              <a:buFont typeface="Arial" panose="020B0604020202020204" pitchFamily="34" charset="0"/>
              <a:buChar char="•"/>
            </a:pPr>
            <a:endParaRPr lang="en-US" sz="1200" b="0" i="0" dirty="0">
              <a:solidFill>
                <a:srgbClr val="000000"/>
              </a:solidFill>
              <a:effectLst/>
              <a:latin typeface="Century Gothic" panose="020B0502020202020204" pitchFamily="34" charset="0"/>
            </a:endParaRPr>
          </a:p>
          <a:p>
            <a:pPr defTabSz="966612" fontAlgn="base">
              <a:defRPr/>
            </a:pPr>
            <a:r>
              <a:rPr lang="en-US" sz="1200" dirty="0">
                <a:latin typeface="Century Gothic" panose="020B0502020202020204" pitchFamily="34" charset="0"/>
              </a:rPr>
              <a:t>[Get learner to confirm they will practice and tell you when. Get specific.] </a:t>
            </a:r>
          </a:p>
          <a:p>
            <a:pPr marL="302066" indent="-302066" fontAlgn="base">
              <a:buFont typeface="Arial" panose="020B0604020202020204" pitchFamily="34" charset="0"/>
              <a:buChar char="•"/>
            </a:pPr>
            <a:r>
              <a:rPr lang="en-US" sz="1200" i="1" dirty="0">
                <a:latin typeface="Century Gothic" panose="020B0502020202020204" pitchFamily="34" charset="0"/>
              </a:rPr>
              <a:t>When are you going to do the practice? How many times? etc.</a:t>
            </a:r>
          </a:p>
          <a:p>
            <a:pPr algn="l" rtl="0" fontAlgn="base">
              <a:buFont typeface="Arial" panose="020B0604020202020204" pitchFamily="34" charset="0"/>
              <a:buNone/>
            </a:pPr>
            <a:endParaRPr lang="en-US" sz="1200" b="0" i="0" u="none" dirty="0">
              <a:solidFill>
                <a:srgbClr val="000000"/>
              </a:solidFill>
              <a:effectLst/>
              <a:latin typeface="Century Gothic" panose="020B0502020202020204" pitchFamily="34" charset="0"/>
            </a:endParaRPr>
          </a:p>
          <a:p>
            <a:r>
              <a:rPr lang="en-US" sz="1200" b="1" u="none" dirty="0">
                <a:latin typeface="Century Gothic" panose="020B0502020202020204" pitchFamily="34" charset="0"/>
              </a:rPr>
              <a:t>Instructions for the Tutor:</a:t>
            </a:r>
          </a:p>
          <a:p>
            <a:r>
              <a:rPr lang="en-US" sz="1200" b="0" u="none" dirty="0">
                <a:latin typeface="Century Gothic" panose="020B0502020202020204" pitchFamily="34" charset="0"/>
              </a:rPr>
              <a:t>Email three example Zoom invitations to the learner, and if you are not able to meet them in between sessions, the Support Person should email the invitations to the learner and practice with the learner.</a:t>
            </a:r>
          </a:p>
          <a:p>
            <a:endParaRPr lang="en-US" sz="1200" b="0" u="none" dirty="0">
              <a:latin typeface="Century Gothic" panose="020B0502020202020204" pitchFamily="34" charset="0"/>
            </a:endParaRPr>
          </a:p>
          <a:p>
            <a:pPr defTabSz="966612">
              <a:defRPr/>
            </a:pPr>
            <a:r>
              <a:rPr lang="en-US" sz="1200" b="1" i="1" u="none" dirty="0">
                <a:latin typeface="Century Gothic" panose="020B0502020202020204" pitchFamily="34" charset="0"/>
              </a:rPr>
              <a:t>Example Email Zoom Invitations</a:t>
            </a:r>
          </a:p>
          <a:p>
            <a:pPr defTabSz="966612">
              <a:defRPr/>
            </a:pPr>
            <a:endParaRPr lang="en-US" sz="1200" b="1" u="sng" dirty="0">
              <a:latin typeface="Century Gothic" panose="020B0502020202020204" pitchFamily="34" charset="0"/>
            </a:endParaRPr>
          </a:p>
          <a:p>
            <a:pPr marL="0" indent="0">
              <a:buNone/>
            </a:pPr>
            <a:r>
              <a:rPr lang="en-US" sz="1200" b="1" dirty="0">
                <a:latin typeface="Century Gothic" panose="020B0502020202020204" pitchFamily="34" charset="0"/>
              </a:rPr>
              <a:t>Subject: Quick Meeting</a:t>
            </a:r>
          </a:p>
          <a:p>
            <a:pPr marL="0" indent="0">
              <a:buNone/>
            </a:pPr>
            <a:endParaRPr lang="en-US" sz="1200" b="0" dirty="0">
              <a:latin typeface="Century Gothic" panose="020B0502020202020204" pitchFamily="34" charset="0"/>
            </a:endParaRPr>
          </a:p>
          <a:p>
            <a:pPr marL="0" indent="0">
              <a:buNone/>
            </a:pPr>
            <a:r>
              <a:rPr lang="en-US" sz="1200" b="0" dirty="0">
                <a:latin typeface="Century Gothic" panose="020B0502020202020204" pitchFamily="34" charset="0"/>
              </a:rPr>
              <a:t>Hi all, </a:t>
            </a:r>
          </a:p>
          <a:p>
            <a:pPr marL="0" indent="0">
              <a:buNone/>
            </a:pPr>
            <a:endParaRPr lang="en-US" sz="1200" b="0" dirty="0">
              <a:latin typeface="Century Gothic" panose="020B0502020202020204" pitchFamily="34" charset="0"/>
            </a:endParaRPr>
          </a:p>
          <a:p>
            <a:pPr marL="0" indent="0">
              <a:buNone/>
            </a:pPr>
            <a:r>
              <a:rPr lang="en-US" sz="1200" b="0" dirty="0">
                <a:latin typeface="Century Gothic" panose="020B0502020202020204" pitchFamily="34" charset="0"/>
              </a:rPr>
              <a:t>Let’s meet for a quick meeting on </a:t>
            </a:r>
            <a:r>
              <a:rPr lang="en-US" sz="1200" b="0" u="sng" dirty="0">
                <a:latin typeface="Century Gothic" panose="020B0502020202020204" pitchFamily="34" charset="0"/>
              </a:rPr>
              <a:t>time and date</a:t>
            </a:r>
            <a:r>
              <a:rPr lang="en-US" sz="1200" b="0" dirty="0">
                <a:latin typeface="Century Gothic" panose="020B0502020202020204" pitchFamily="34" charset="0"/>
              </a:rPr>
              <a:t>.</a:t>
            </a:r>
          </a:p>
          <a:p>
            <a:pPr marL="0" indent="0">
              <a:buNone/>
            </a:pPr>
            <a:endParaRPr lang="en-US" sz="1200" b="0" dirty="0">
              <a:latin typeface="Century Gothic" panose="020B0502020202020204" pitchFamily="34" charset="0"/>
            </a:endParaRPr>
          </a:p>
          <a:p>
            <a:pPr marL="0" indent="0">
              <a:buNone/>
            </a:pPr>
            <a:r>
              <a:rPr lang="en-US" sz="1200" b="0" i="1" u="sng" dirty="0">
                <a:latin typeface="Century Gothic" panose="020B0502020202020204" pitchFamily="34" charset="0"/>
              </a:rPr>
              <a:t>Insert Zoom meeting link here.</a:t>
            </a:r>
          </a:p>
          <a:p>
            <a:pPr marL="0" indent="0">
              <a:buNone/>
            </a:pPr>
            <a:endParaRPr lang="en-US" sz="1200" b="0" dirty="0">
              <a:latin typeface="Century Gothic" panose="020B0502020202020204" pitchFamily="34" charset="0"/>
            </a:endParaRPr>
          </a:p>
          <a:p>
            <a:pPr marL="0" indent="0">
              <a:buNone/>
            </a:pPr>
            <a:r>
              <a:rPr lang="en-US" sz="1200" b="0" dirty="0">
                <a:latin typeface="Century Gothic" panose="020B0502020202020204" pitchFamily="34" charset="0"/>
              </a:rPr>
              <a:t>See you!</a:t>
            </a:r>
          </a:p>
          <a:p>
            <a:pPr marL="0" indent="0">
              <a:buNone/>
            </a:pPr>
            <a:r>
              <a:rPr lang="en-US" sz="1200" b="0" dirty="0">
                <a:latin typeface="Century Gothic" panose="020B0502020202020204" pitchFamily="34" charset="0"/>
              </a:rPr>
              <a:t>-Tutor’s name</a:t>
            </a:r>
          </a:p>
          <a:p>
            <a:endParaRPr lang="en-US" sz="1200" b="0" u="none" dirty="0">
              <a:latin typeface="Century Gothic" panose="020B0502020202020204" pitchFamily="34" charset="0"/>
            </a:endParaRPr>
          </a:p>
          <a:p>
            <a:r>
              <a:rPr lang="en-US" sz="1200" b="1" u="none" dirty="0">
                <a:latin typeface="Century Gothic" panose="020B0502020202020204" pitchFamily="34" charset="0"/>
              </a:rPr>
              <a:t>Practice Plan:</a:t>
            </a:r>
          </a:p>
          <a:p>
            <a:pPr marL="241653" indent="-241653">
              <a:buFont typeface="+mj-lt"/>
              <a:buAutoNum type="arabicParenR"/>
            </a:pPr>
            <a:r>
              <a:rPr lang="en-US" sz="1200" i="1" dirty="0">
                <a:latin typeface="Century Gothic" panose="020B0502020202020204" pitchFamily="34" charset="0"/>
              </a:rPr>
              <a:t>Your mic and video are on. Turn off your mic only.</a:t>
            </a:r>
          </a:p>
          <a:p>
            <a:pPr marL="241653" indent="-241653">
              <a:buFont typeface="+mj-lt"/>
              <a:buAutoNum type="arabicParenR"/>
            </a:pPr>
            <a:r>
              <a:rPr lang="en-US" sz="1200" i="1" dirty="0">
                <a:latin typeface="Century Gothic" panose="020B0502020202020204" pitchFamily="34" charset="0"/>
              </a:rPr>
              <a:t>You want to ask a question. Use the "Raise Hand" icon.</a:t>
            </a:r>
          </a:p>
          <a:p>
            <a:pPr marL="241653" indent="-241653">
              <a:buFont typeface="+mj-lt"/>
              <a:buAutoNum type="arabicParenR"/>
            </a:pPr>
            <a:r>
              <a:rPr lang="en-US" sz="1200" i="1" dirty="0">
                <a:latin typeface="Century Gothic" panose="020B0502020202020204" pitchFamily="34" charset="0"/>
              </a:rPr>
              <a:t>Turn on your mic to ask the question.</a:t>
            </a:r>
          </a:p>
          <a:p>
            <a:pPr marL="241653" indent="-241653">
              <a:buFont typeface="+mj-lt"/>
              <a:buAutoNum type="arabicParenR"/>
            </a:pPr>
            <a:r>
              <a:rPr lang="en-US" sz="1200" i="1" dirty="0">
                <a:latin typeface="Century Gothic" panose="020B0502020202020204" pitchFamily="34" charset="0"/>
              </a:rPr>
              <a:t>You finished asking your question. Turn off your mic.</a:t>
            </a:r>
          </a:p>
          <a:p>
            <a:pPr marL="241653" indent="-241653">
              <a:buFont typeface="+mj-lt"/>
              <a:buAutoNum type="arabicParenR"/>
            </a:pPr>
            <a:r>
              <a:rPr lang="en-US" sz="1200" i="1" dirty="0">
                <a:latin typeface="Century Gothic" panose="020B0502020202020204" pitchFamily="34" charset="0"/>
              </a:rPr>
              <a:t>Send a chat to everyone in the meeting: Hi everybody.</a:t>
            </a:r>
          </a:p>
          <a:p>
            <a:pPr marL="241653" indent="-241653">
              <a:buFont typeface="+mj-lt"/>
              <a:buAutoNum type="arabicParenR"/>
            </a:pPr>
            <a:r>
              <a:rPr lang="en-US" sz="1200" i="1" dirty="0">
                <a:latin typeface="Century Gothic" panose="020B0502020202020204" pitchFamily="34" charset="0"/>
              </a:rPr>
              <a:t>Send a chat to your tutor only: I’ll be late for 30 minutes on Friday.</a:t>
            </a:r>
          </a:p>
          <a:p>
            <a:pPr marL="241653" indent="-241653">
              <a:buFont typeface="+mj-lt"/>
              <a:buAutoNum type="arabicParenR"/>
            </a:pPr>
            <a:r>
              <a:rPr lang="en-US" sz="1200" i="1" dirty="0">
                <a:latin typeface="Century Gothic" panose="020B0502020202020204" pitchFamily="34" charset="0"/>
              </a:rPr>
              <a:t>Close "Chat". Go back to the meeting.</a:t>
            </a:r>
          </a:p>
          <a:p>
            <a:endParaRPr lang="en-US" b="1" u="sng" dirty="0"/>
          </a:p>
          <a:p>
            <a:endParaRPr lang="en-US" b="1" u="sng" dirty="0"/>
          </a:p>
        </p:txBody>
      </p:sp>
      <p:sp>
        <p:nvSpPr>
          <p:cNvPr id="4" name="Slide Number Placeholder 3"/>
          <p:cNvSpPr>
            <a:spLocks noGrp="1"/>
          </p:cNvSpPr>
          <p:nvPr>
            <p:ph type="sldNum" sz="quarter" idx="5"/>
          </p:nvPr>
        </p:nvSpPr>
        <p:spPr/>
        <p:txBody>
          <a:bodyPr/>
          <a:lstStyle/>
          <a:p>
            <a:fld id="{84E55262-9676-444A-98B3-692BE02459E9}" type="slidenum">
              <a:rPr lang="en-US" smtClean="0"/>
              <a:t>31</a:t>
            </a:fld>
            <a:endParaRPr lang="en-US" dirty="0"/>
          </a:p>
        </p:txBody>
      </p:sp>
    </p:spTree>
    <p:extLst>
      <p:ext uri="{BB962C8B-B14F-4D97-AF65-F5344CB8AC3E}">
        <p14:creationId xmlns:p14="http://schemas.microsoft.com/office/powerpoint/2010/main" val="3388402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u="none" dirty="0">
                <a:latin typeface="Century Gothic" panose="020B0502020202020204" pitchFamily="34" charset="0"/>
              </a:rPr>
              <a:t>Instructions for the Tutor:</a:t>
            </a:r>
          </a:p>
          <a:p>
            <a:pPr marL="181240" indent="-181240">
              <a:buFont typeface="Arial" panose="020B0604020202020204" pitchFamily="34" charset="0"/>
              <a:buChar char="•"/>
            </a:pPr>
            <a:r>
              <a:rPr lang="en-US" dirty="0">
                <a:latin typeface="Century Gothic" panose="020B0502020202020204" pitchFamily="34" charset="0"/>
              </a:rPr>
              <a:t>Confirm the next tutoring session.</a:t>
            </a:r>
          </a:p>
          <a:p>
            <a:pPr marL="181240" indent="-181240">
              <a:buFont typeface="Arial" panose="020B0604020202020204" pitchFamily="34" charset="0"/>
              <a:buChar char="•"/>
            </a:pPr>
            <a:r>
              <a:rPr lang="en-US" dirty="0">
                <a:latin typeface="Century Gothic" panose="020B0502020202020204" pitchFamily="34" charset="0"/>
              </a:rPr>
              <a:t>Clarify any support in-between sessions if you are offering that.  </a:t>
            </a:r>
          </a:p>
          <a:p>
            <a:pPr marL="483306" lvl="1" defTabSz="966612">
              <a:defRPr/>
            </a:pPr>
            <a:r>
              <a:rPr lang="en-US" dirty="0">
                <a:latin typeface="Century Gothic" panose="020B0502020202020204" pitchFamily="34" charset="0"/>
              </a:rPr>
              <a:t>If offering support outside the session time, put boundaries, be clear about when and how you are giving support. </a:t>
            </a:r>
          </a:p>
          <a:p>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e.g. Great work today! etc. </a:t>
            </a:r>
          </a:p>
          <a:p>
            <a:r>
              <a:rPr lang="en-US" i="1" dirty="0">
                <a:latin typeface="Century Gothic" panose="020B0502020202020204" pitchFamily="34" charset="0"/>
              </a:rPr>
              <a:t>Let’s meet again on X date at X time. Does that work for you? </a:t>
            </a:r>
          </a:p>
          <a:p>
            <a:r>
              <a:rPr lang="en-US" i="1" dirty="0">
                <a:latin typeface="Century Gothic" panose="020B0502020202020204" pitchFamily="34" charset="0"/>
              </a:rPr>
              <a:t>Wonderful. </a:t>
            </a:r>
          </a:p>
          <a:p>
            <a:endParaRPr lang="en-US" dirty="0">
              <a:latin typeface="Century Gothic" panose="020B0502020202020204" pitchFamily="34" charset="0"/>
            </a:endParaRPr>
          </a:p>
          <a:p>
            <a:r>
              <a:rPr lang="en-US" dirty="0">
                <a:latin typeface="Century Gothic" panose="020B0502020202020204" pitchFamily="34" charset="0"/>
              </a:rPr>
              <a:t>[If offering support before next session:]</a:t>
            </a:r>
          </a:p>
          <a:p>
            <a:r>
              <a:rPr lang="en-US" i="1" dirty="0">
                <a:latin typeface="Century Gothic" panose="020B0502020202020204" pitchFamily="34" charset="0"/>
              </a:rPr>
              <a:t>If you need support before our next session, please ......... </a:t>
            </a:r>
          </a:p>
          <a:p>
            <a:endParaRPr lang="en-US" dirty="0">
              <a:latin typeface="Century Gothic" panose="020B0502020202020204" pitchFamily="34" charset="0"/>
            </a:endParaRPr>
          </a:p>
          <a:p>
            <a:r>
              <a:rPr lang="en-US" dirty="0">
                <a:latin typeface="Century Gothic" panose="020B0502020202020204" pitchFamily="34" charset="0"/>
              </a:rPr>
              <a:t>[For remote support</a:t>
            </a:r>
            <a:r>
              <a:rPr lang="en-US" dirty="0">
                <a:latin typeface="Century Gothic" panose="020B0502020202020204" pitchFamily="34" charset="0"/>
                <a:sym typeface="Wingdings" pitchFamily="2" charset="2"/>
              </a:rPr>
              <a:t>:]</a:t>
            </a:r>
            <a:r>
              <a:rPr lang="en-US" dirty="0">
                <a:latin typeface="Century Gothic" panose="020B0502020202020204" pitchFamily="34" charset="0"/>
              </a:rPr>
              <a:t> </a:t>
            </a:r>
          </a:p>
          <a:p>
            <a:r>
              <a:rPr lang="en-US" i="1" dirty="0">
                <a:latin typeface="Century Gothic" panose="020B0502020202020204" pitchFamily="34" charset="0"/>
              </a:rPr>
              <a:t>I will send you the Zoom link the day before the tutoring session. </a:t>
            </a:r>
          </a:p>
          <a:p>
            <a:r>
              <a:rPr lang="en-US" i="1" dirty="0">
                <a:latin typeface="Century Gothic" panose="020B0502020202020204" pitchFamily="34" charset="0"/>
              </a:rPr>
              <a:t>etc.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32</a:t>
            </a:fld>
            <a:endParaRPr lang="en-US" dirty="0"/>
          </a:p>
        </p:txBody>
      </p:sp>
    </p:spTree>
    <p:extLst>
      <p:ext uri="{BB962C8B-B14F-4D97-AF65-F5344CB8AC3E}">
        <p14:creationId xmlns:p14="http://schemas.microsoft.com/office/powerpoint/2010/main" val="2578306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Bye and see you on X date at X time. </a:t>
            </a:r>
          </a:p>
          <a:p>
            <a:r>
              <a:rPr lang="en-US" i="1" dirty="0">
                <a:latin typeface="Century Gothic" panose="020B0502020202020204" pitchFamily="34" charset="0"/>
              </a:rPr>
              <a:t>Keep practicing!</a:t>
            </a:r>
          </a:p>
        </p:txBody>
      </p:sp>
      <p:sp>
        <p:nvSpPr>
          <p:cNvPr id="4" name="Slide Number Placeholder 3"/>
          <p:cNvSpPr>
            <a:spLocks noGrp="1"/>
          </p:cNvSpPr>
          <p:nvPr>
            <p:ph type="sldNum" sz="quarter" idx="5"/>
          </p:nvPr>
        </p:nvSpPr>
        <p:spPr/>
        <p:txBody>
          <a:bodyPr/>
          <a:lstStyle/>
          <a:p>
            <a:fld id="{84E55262-9676-444A-98B3-692BE02459E9}" type="slidenum">
              <a:rPr lang="en-US" smtClean="0"/>
              <a:t>33</a:t>
            </a:fld>
            <a:endParaRPr lang="en-US" dirty="0"/>
          </a:p>
        </p:txBody>
      </p:sp>
    </p:spTree>
    <p:extLst>
      <p:ext uri="{BB962C8B-B14F-4D97-AF65-F5344CB8AC3E}">
        <p14:creationId xmlns:p14="http://schemas.microsoft.com/office/powerpoint/2010/main" val="347278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none" dirty="0">
                <a:latin typeface="Century Gothic" panose="020B0502020202020204" pitchFamily="34" charset="0"/>
              </a:rPr>
              <a:t>Slide hidden from learner</a:t>
            </a:r>
            <a:endParaRPr lang="en-US" sz="1200" b="1"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This PowerPoint lesson contains everything the tutor needs: the lesson notes, suggested instructional language, the links to the video lesson(s), and also Practice for each part.  ​</a:t>
            </a:r>
          </a:p>
          <a:p>
            <a:pPr marL="0" lvl="0" indent="0" algn="l" rtl="0">
              <a:spcBef>
                <a:spcPts val="0"/>
              </a:spcBef>
              <a:spcAft>
                <a:spcPts val="0"/>
              </a:spcAft>
              <a:buNone/>
            </a:pP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IMPORTANT</a:t>
            </a:r>
            <a:br>
              <a:rPr lang="en-US" sz="1200" b="1" dirty="0">
                <a:latin typeface="Century Gothic" panose="020B0502020202020204" pitchFamily="34" charset="0"/>
              </a:rPr>
            </a:br>
            <a:r>
              <a:rPr lang="en-US" sz="1200" dirty="0">
                <a:latin typeface="Century Gothic" panose="020B0502020202020204" pitchFamily="34" charset="0"/>
              </a:rPr>
              <a:t>Read through the </a:t>
            </a:r>
            <a:r>
              <a:rPr lang="en-US" sz="1200" b="1" u="sng" dirty="0">
                <a:latin typeface="Century Gothic" panose="020B0502020202020204" pitchFamily="34" charset="0"/>
              </a:rPr>
              <a:t>entire lesson </a:t>
            </a:r>
            <a:r>
              <a:rPr lang="en-US" sz="1200" dirty="0">
                <a:latin typeface="Century Gothic" panose="020B0502020202020204" pitchFamily="34" charset="0"/>
              </a:rPr>
              <a:t>a few days before tutoring so you are clear about what to do and have time to get any questions answered and to do any preparation. </a:t>
            </a: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The first 11 slides are hidden from the learner; they contain information and instructions for the tutor. </a:t>
            </a:r>
          </a:p>
          <a:p>
            <a:pPr marL="171450" lvl="0"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Green Slides 	= Lesson Objectives</a:t>
            </a:r>
          </a:p>
          <a:p>
            <a:pPr marL="171450" lvl="0"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Blue Slides		= The Start of each Part of the Lesson</a:t>
            </a:r>
          </a:p>
          <a:p>
            <a:pPr marL="171450" lvl="0"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Yellow Slides	= Practice Activities</a:t>
            </a: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specific to each lesson </a:t>
            </a:r>
            <a:r>
              <a:rPr lang="en-US" sz="1200" dirty="0">
                <a:latin typeface="Century Gothic" panose="020B0502020202020204" pitchFamily="34" charset="0"/>
              </a:rPr>
              <a:t>are</a:t>
            </a:r>
            <a:r>
              <a:rPr lang="en-US" sz="1200" b="1" dirty="0">
                <a:latin typeface="Century Gothic" panose="020B0502020202020204" pitchFamily="34" charset="0"/>
              </a:rPr>
              <a:t> </a:t>
            </a:r>
            <a:r>
              <a:rPr lang="en-US" sz="1200" dirty="0">
                <a:latin typeface="Century Gothic" panose="020B0502020202020204" pitchFamily="34" charset="0"/>
              </a:rPr>
              <a:t>in the notes pages of each PowerPoint. ​</a:t>
            </a:r>
          </a:p>
          <a:p>
            <a:pPr marL="0" lvl="0" indent="0" algn="l" rtl="0">
              <a:spcBef>
                <a:spcPts val="0"/>
              </a:spcBef>
              <a:spcAft>
                <a:spcPts val="0"/>
              </a:spcAft>
              <a:buNone/>
            </a:pPr>
            <a:r>
              <a:rPr lang="en-US" sz="1200" dirty="0">
                <a:latin typeface="Century Gothic" panose="020B0502020202020204" pitchFamily="34" charset="0"/>
              </a:rPr>
              <a:t>Identical notes are also available as a separate PDF for tutors who prefer that format. ​See Option B below. </a:t>
            </a:r>
          </a:p>
          <a:p>
            <a:pPr marL="0" lvl="0" indent="0" algn="l" rtl="0">
              <a:spcBef>
                <a:spcPts val="0"/>
              </a:spcBef>
              <a:spcAft>
                <a:spcPts val="0"/>
              </a:spcAft>
              <a:buNone/>
            </a:pPr>
            <a:r>
              <a:rPr lang="en-US" sz="1200" dirty="0">
                <a:latin typeface="Century Gothic" panose="020B0502020202020204" pitchFamily="34" charset="0"/>
              </a:rPr>
              <a:t> </a:t>
            </a:r>
          </a:p>
          <a:p>
            <a:pPr marL="0" lvl="0" indent="0" algn="l" rtl="0">
              <a:spcBef>
                <a:spcPts val="0"/>
              </a:spcBef>
              <a:spcAft>
                <a:spcPts val="0"/>
              </a:spcAft>
              <a:buNone/>
            </a:pPr>
            <a:r>
              <a:rPr lang="en-US" sz="1200" dirty="0">
                <a:latin typeface="Century Gothic" panose="020B0502020202020204" pitchFamily="34" charset="0"/>
              </a:rPr>
              <a:t>You will </a:t>
            </a:r>
            <a:r>
              <a:rPr lang="en-US" sz="1200" b="1" dirty="0">
                <a:latin typeface="Century Gothic" panose="020B0502020202020204" pitchFamily="34" charset="0"/>
              </a:rPr>
              <a:t>NOT</a:t>
            </a:r>
            <a:r>
              <a:rPr lang="en-US" sz="1200" dirty="0">
                <a:latin typeface="Century Gothic" panose="020B0502020202020204" pitchFamily="34" charset="0"/>
              </a:rPr>
              <a:t> be able to copy and paste from this PowerPoint because it is “Read Only”. </a:t>
            </a:r>
          </a:p>
          <a:p>
            <a:pPr marL="0" lvl="0" indent="0" algn="l" rtl="0">
              <a:spcBef>
                <a:spcPts val="0"/>
              </a:spcBef>
              <a:spcAft>
                <a:spcPts val="0"/>
              </a:spcAft>
              <a:buNone/>
            </a:pPr>
            <a:r>
              <a:rPr lang="en-US" sz="1200" dirty="0">
                <a:latin typeface="Century Gothic" panose="020B0502020202020204" pitchFamily="34" charset="0"/>
              </a:rPr>
              <a:t>In the Practice for each Part of this lesson, you may be asked to copy some text from this lesson and paste it into a Word document to use with the learner. </a:t>
            </a:r>
          </a:p>
          <a:p>
            <a:pPr marL="0" lvl="0" indent="0" algn="l" rtl="0">
              <a:spcBef>
                <a:spcPts val="0"/>
              </a:spcBef>
              <a:spcAft>
                <a:spcPts val="0"/>
              </a:spcAft>
              <a:buNone/>
            </a:pPr>
            <a:r>
              <a:rPr lang="en-US" sz="1200" dirty="0">
                <a:latin typeface="Century Gothic" panose="020B0502020202020204" pitchFamily="34" charset="0"/>
              </a:rPr>
              <a:t>You will not be able to do that from this PowerPoint lesson. Instead, copy and paste the text from the PDF version of the (same) lesson. </a:t>
            </a: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r>
              <a:rPr lang="en-US" sz="1200" b="1" dirty="0">
                <a:latin typeface="Century Gothic" panose="020B0502020202020204" pitchFamily="34" charset="0"/>
              </a:rPr>
              <a:t>There are different options for using this PowerPoint lesson and /or the PDF version of this (same) lesson:  </a:t>
            </a:r>
            <a:endParaRPr lang="en-US" sz="1200" dirty="0">
              <a:latin typeface="Century Gothic" panose="020B0502020202020204" pitchFamily="34" charset="0"/>
            </a:endParaRPr>
          </a:p>
          <a:p>
            <a:pPr fontAlgn="base"/>
            <a:r>
              <a:rPr lang="en-US" sz="1200" b="1" u="sng" dirty="0">
                <a:latin typeface="Century Gothic" panose="020B0502020202020204" pitchFamily="34" charset="0"/>
              </a:rPr>
              <a:t>Lesson Format Options for the Tutor</a:t>
            </a:r>
            <a:endParaRPr lang="en-CA" sz="1200" b="1" u="sng"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Option A</a:t>
            </a: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Use a printed version of the notes for you as tutor (not for the learner) </a:t>
            </a:r>
          </a:p>
          <a:p>
            <a:pPr marL="0" lvl="0" indent="0" algn="l" rtl="0">
              <a:spcBef>
                <a:spcPts val="0"/>
              </a:spcBef>
              <a:spcAft>
                <a:spcPts val="0"/>
              </a:spcAft>
              <a:buNone/>
            </a:pPr>
            <a:r>
              <a:rPr lang="en-US" sz="1200" dirty="0">
                <a:latin typeface="Century Gothic" panose="020B0502020202020204" pitchFamily="34" charset="0"/>
              </a:rPr>
              <a:t>plus</a:t>
            </a:r>
          </a:p>
          <a:p>
            <a:pPr marL="0" lvl="0" indent="0" algn="l" rtl="0">
              <a:spcBef>
                <a:spcPts val="0"/>
              </a:spcBef>
              <a:spcAft>
                <a:spcPts val="0"/>
              </a:spcAft>
              <a:buNone/>
            </a:pPr>
            <a:r>
              <a:rPr lang="en-US" sz="1200" dirty="0">
                <a:latin typeface="Century Gothic" panose="020B0502020202020204" pitchFamily="34" charset="0"/>
              </a:rPr>
              <a:t>Use the PowerPoint slideshow for the learner. </a:t>
            </a:r>
          </a:p>
          <a:p>
            <a:pPr marL="0" lvl="0" indent="0" algn="l" rtl="0">
              <a:spcBef>
                <a:spcPts val="0"/>
              </a:spcBef>
              <a:spcAft>
                <a:spcPts val="0"/>
              </a:spcAft>
              <a:buNone/>
            </a:pPr>
            <a:r>
              <a:rPr lang="en-US" sz="1200" b="1" dirty="0">
                <a:latin typeface="Century Gothic" panose="020B0502020202020204" pitchFamily="34" charset="0"/>
              </a:rPr>
              <a:t>How: </a:t>
            </a:r>
            <a:endParaRPr lang="en-US" sz="1200"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Open the PowerPoint, download and save it. </a:t>
            </a: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Click “File” then "Print" ​ </a:t>
            </a: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Then under “Settings” choose " Notes Pages" .</a:t>
            </a: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Print</a:t>
            </a: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Now, you can use the printed version for tutoring. </a:t>
            </a:r>
          </a:p>
          <a:p>
            <a:pPr marL="457200" lvl="1" indent="0" algn="l" rtl="0">
              <a:spcBef>
                <a:spcPts val="0"/>
              </a:spcBef>
              <a:spcAft>
                <a:spcPts val="0"/>
              </a:spcAft>
              <a:buNone/>
            </a:pPr>
            <a:r>
              <a:rPr lang="en-US" sz="1200" dirty="0">
                <a:latin typeface="Century Gothic" panose="020B0502020202020204" pitchFamily="34" charset="0"/>
              </a:rPr>
              <a:t> </a:t>
            </a: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Option B</a:t>
            </a:r>
            <a:endParaRPr lang="en-US" sz="1200" dirty="0">
              <a:latin typeface="Century Gothic" panose="020B0502020202020204" pitchFamily="34"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separate electronic PDF of the PowerPoint slides and notes for you as tutor (if you don’t have PowerPoint on your computer or if you prefer to use a PDF version) </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Plus</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PowerPoint slideshow for the learner, or the PDF-Slides Only version (if the learner’s computer doesn’t have PowerPoint).  ​</a:t>
            </a:r>
            <a:endParaRPr lang="en-CA" sz="1200" dirty="0">
              <a:effectLst/>
              <a:latin typeface="Century Gothic" panose="020B0502020202020204" pitchFamily="34" charset="0"/>
              <a:ea typeface="Times New Roman" panose="02020603050405020304" pitchFamily="18" charset="0"/>
            </a:endParaRPr>
          </a:p>
          <a:p>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You can have the PDF open to use for you as tutor beside the PowerPoint slideshow, or the PDF version of the slides (for the learner).  </a:t>
            </a:r>
            <a:endParaRPr lang="en-CA" sz="1200" dirty="0">
              <a:effectLst/>
              <a:latin typeface="Century Gothic" panose="020B0502020202020204" pitchFamily="34" charset="0"/>
              <a:ea typeface="Times New Roman" panose="02020603050405020304" pitchFamily="18" charset="0"/>
            </a:endParaRP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endParaRPr lang="en-US" sz="1200" b="1"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Option C</a:t>
            </a: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Use the PowerPoint slideshow in “Presenter View”. </a:t>
            </a:r>
          </a:p>
          <a:p>
            <a:pPr marL="0" lvl="0" indent="0" algn="l" rtl="0">
              <a:spcBef>
                <a:spcPts val="0"/>
              </a:spcBef>
              <a:spcAft>
                <a:spcPts val="0"/>
              </a:spcAft>
              <a:buNone/>
            </a:pPr>
            <a:r>
              <a:rPr lang="en-US" sz="1200" dirty="0">
                <a:latin typeface="Century Gothic" panose="020B0502020202020204" pitchFamily="34" charset="0"/>
              </a:rPr>
              <a:t>This lets you show the slideshow to the learner, and also lets you see the notes as well as the slideshow that the learner sees. </a:t>
            </a:r>
          </a:p>
          <a:p>
            <a:pPr marL="0" lvl="0" indent="0" algn="l" rtl="0">
              <a:spcBef>
                <a:spcPts val="0"/>
              </a:spcBef>
              <a:spcAft>
                <a:spcPts val="0"/>
              </a:spcAft>
              <a:buNone/>
            </a:pPr>
            <a:r>
              <a:rPr lang="en-US" sz="1200" dirty="0">
                <a:latin typeface="Century Gothic" panose="020B0502020202020204" pitchFamily="34" charset="0"/>
              </a:rPr>
              <a:t>This works for remote and in-person tutoring. </a:t>
            </a:r>
          </a:p>
          <a:p>
            <a:pPr marL="0" lvl="0" indent="0" algn="l" rtl="0">
              <a:spcBef>
                <a:spcPts val="0"/>
              </a:spcBef>
              <a:spcAft>
                <a:spcPts val="0"/>
              </a:spcAft>
              <a:buNone/>
            </a:pPr>
            <a:r>
              <a:rPr lang="en-US" sz="1200" dirty="0">
                <a:latin typeface="Century Gothic" panose="020B0502020202020204" pitchFamily="34" charset="0"/>
              </a:rPr>
              <a:t>However, for in person tutoring for small groups you need a separate monitor or projector to do this: one for you and one for the learners. </a:t>
            </a:r>
          </a:p>
        </p:txBody>
      </p:sp>
      <p:sp>
        <p:nvSpPr>
          <p:cNvPr id="4" name="Slide Number Placeholder 3"/>
          <p:cNvSpPr>
            <a:spLocks noGrp="1"/>
          </p:cNvSpPr>
          <p:nvPr>
            <p:ph type="sldNum" sz="quarter" idx="5"/>
          </p:nvPr>
        </p:nvSpPr>
        <p:spPr/>
        <p:txBody>
          <a:bodyPr/>
          <a:lstStyle/>
          <a:p>
            <a:fld id="{84E55262-9676-444A-98B3-692BE02459E9}" type="slidenum">
              <a:rPr lang="en-US" smtClean="0"/>
              <a:t>4</a:t>
            </a:fld>
            <a:endParaRPr lang="en-US" dirty="0"/>
          </a:p>
        </p:txBody>
      </p:sp>
    </p:spTree>
    <p:extLst>
      <p:ext uri="{BB962C8B-B14F-4D97-AF65-F5344CB8AC3E}">
        <p14:creationId xmlns:p14="http://schemas.microsoft.com/office/powerpoint/2010/main" val="235031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u="none" dirty="0">
                <a:latin typeface="Century Gothic" panose="020B0502020202020204" pitchFamily="34" charset="0"/>
              </a:rPr>
              <a:t>Slide hidden from learner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Total Video length: </a:t>
            </a:r>
            <a:r>
              <a:rPr lang="en-US" b="1" dirty="0">
                <a:latin typeface="Century Gothic" panose="020B0502020202020204" pitchFamily="34" charset="0"/>
              </a:rPr>
              <a:t>8:04 mins </a:t>
            </a:r>
          </a:p>
          <a:p>
            <a:pPr marL="638440" lvl="1" indent="-181240">
              <a:buFont typeface="Arial" panose="020B0604020202020204" pitchFamily="34" charset="0"/>
              <a:buChar char="•"/>
            </a:pPr>
            <a:r>
              <a:rPr lang="en-US" b="1" dirty="0">
                <a:latin typeface="Century Gothic" panose="020B0502020202020204" pitchFamily="34" charset="0"/>
              </a:rPr>
              <a:t>Part One A: </a:t>
            </a:r>
            <a:r>
              <a:rPr lang="en-US" b="0" dirty="0">
                <a:latin typeface="Century Gothic" panose="020B0502020202020204" pitchFamily="34" charset="0"/>
              </a:rPr>
              <a:t>Turn Mic On/Off:  0:00-2:11 mins 		</a:t>
            </a:r>
            <a:r>
              <a:rPr lang="en-US" b="1" dirty="0">
                <a:latin typeface="Century Gothic" panose="020B0502020202020204" pitchFamily="34" charset="0"/>
              </a:rPr>
              <a:t>[2:11 mins]</a:t>
            </a:r>
          </a:p>
          <a:p>
            <a:pPr marL="638440" lvl="1" indent="-181240">
              <a:buFont typeface="Arial" panose="020B0604020202020204" pitchFamily="34" charset="0"/>
              <a:buChar char="•"/>
            </a:pPr>
            <a:r>
              <a:rPr lang="en-US" b="1" dirty="0">
                <a:latin typeface="Century Gothic" panose="020B0502020202020204" pitchFamily="34" charset="0"/>
              </a:rPr>
              <a:t>Part One B: </a:t>
            </a:r>
            <a:r>
              <a:rPr lang="en-US" b="0" dirty="0">
                <a:latin typeface="Century Gothic" panose="020B0502020202020204" pitchFamily="34" charset="0"/>
              </a:rPr>
              <a:t>Turn Off Video and Mic 2:12 – 4:15 min 	</a:t>
            </a:r>
            <a:r>
              <a:rPr lang="en-US" b="1" dirty="0">
                <a:latin typeface="Century Gothic" panose="020B0502020202020204" pitchFamily="34" charset="0"/>
              </a:rPr>
              <a:t>[2:03 mins]</a:t>
            </a:r>
          </a:p>
          <a:p>
            <a:pPr marL="638440" lvl="1" indent="-181240">
              <a:buFont typeface="Arial" panose="020B0604020202020204" pitchFamily="34" charset="0"/>
              <a:buChar char="•"/>
            </a:pPr>
            <a:r>
              <a:rPr lang="en-US" b="1" dirty="0">
                <a:latin typeface="Century Gothic" panose="020B0502020202020204" pitchFamily="34" charset="0"/>
              </a:rPr>
              <a:t>Part One C: </a:t>
            </a:r>
            <a:r>
              <a:rPr lang="en-US" b="0" dirty="0">
                <a:latin typeface="Century Gothic" panose="020B0502020202020204" pitchFamily="34" charset="0"/>
              </a:rPr>
              <a:t>Raise Your Hand: 4:16- 8:04/end 		</a:t>
            </a:r>
            <a:r>
              <a:rPr lang="en-US" b="1" dirty="0">
                <a:latin typeface="Century Gothic" panose="020B0502020202020204" pitchFamily="34" charset="0"/>
              </a:rPr>
              <a:t>[3:20 mins]</a:t>
            </a:r>
          </a:p>
          <a:p>
            <a:endParaRPr lang="en-US" b="0"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5</a:t>
            </a:fld>
            <a:endParaRPr lang="en-US" dirty="0"/>
          </a:p>
        </p:txBody>
      </p:sp>
    </p:spTree>
    <p:extLst>
      <p:ext uri="{BB962C8B-B14F-4D97-AF65-F5344CB8AC3E}">
        <p14:creationId xmlns:p14="http://schemas.microsoft.com/office/powerpoint/2010/main" val="175506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u="none" dirty="0">
                <a:latin typeface="Century Gothic" panose="020B0502020202020204" pitchFamily="34" charset="0"/>
              </a:rPr>
              <a:t>Slide hidden from learner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Total Video length: </a:t>
            </a:r>
            <a:r>
              <a:rPr lang="en-US" b="1" dirty="0">
                <a:latin typeface="Century Gothic" panose="020B0502020202020204" pitchFamily="34" charset="0"/>
              </a:rPr>
              <a:t>6:03 mins</a:t>
            </a:r>
          </a:p>
          <a:p>
            <a:pPr marL="638440" lvl="1" indent="-181240">
              <a:buFont typeface="Arial" panose="020B0604020202020204" pitchFamily="34" charset="0"/>
              <a:buChar char="•"/>
            </a:pPr>
            <a:r>
              <a:rPr lang="en-US" b="1" dirty="0">
                <a:latin typeface="Century Gothic" panose="020B0502020202020204" pitchFamily="34" charset="0"/>
              </a:rPr>
              <a:t>Part Two A: </a:t>
            </a:r>
            <a:r>
              <a:rPr lang="en-US" b="0" dirty="0">
                <a:latin typeface="Century Gothic" panose="020B0502020202020204" pitchFamily="34" charset="0"/>
              </a:rPr>
              <a:t>Send a Message to Everyone:  0:00-2:58 mins 		</a:t>
            </a:r>
            <a:r>
              <a:rPr lang="en-US" b="1" dirty="0">
                <a:latin typeface="Century Gothic" panose="020B0502020202020204" pitchFamily="34" charset="0"/>
              </a:rPr>
              <a:t>[2:58 mins]</a:t>
            </a:r>
          </a:p>
          <a:p>
            <a:pPr marL="638440" lvl="1" indent="-181240">
              <a:buFont typeface="Arial" panose="020B0604020202020204" pitchFamily="34" charset="0"/>
              <a:buChar char="•"/>
            </a:pPr>
            <a:r>
              <a:rPr lang="en-US" b="1" dirty="0">
                <a:latin typeface="Century Gothic" panose="020B0502020202020204" pitchFamily="34" charset="0"/>
              </a:rPr>
              <a:t>Part Two B: </a:t>
            </a:r>
            <a:r>
              <a:rPr lang="en-US" b="0" dirty="0">
                <a:latin typeface="Century Gothic" panose="020B0502020202020204" pitchFamily="34" charset="0"/>
              </a:rPr>
              <a:t>Send a Message to Just One Person: 2:59- 6:03/end 	</a:t>
            </a:r>
            <a:r>
              <a:rPr lang="en-US" b="1" dirty="0">
                <a:latin typeface="Century Gothic" panose="020B0502020202020204" pitchFamily="34" charset="0"/>
              </a:rPr>
              <a:t>[3:04 mins]</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6</a:t>
            </a:fld>
            <a:endParaRPr lang="en-US" dirty="0"/>
          </a:p>
        </p:txBody>
      </p:sp>
    </p:spTree>
    <p:extLst>
      <p:ext uri="{BB962C8B-B14F-4D97-AF65-F5344CB8AC3E}">
        <p14:creationId xmlns:p14="http://schemas.microsoft.com/office/powerpoint/2010/main" val="324189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dirty="0">
              <a:latin typeface="Century Gothic" panose="020B0502020202020204" pitchFamily="34" charset="0"/>
            </a:endParaRPr>
          </a:p>
          <a:p>
            <a:r>
              <a:rPr lang="en-US" dirty="0">
                <a:latin typeface="Century Gothic" panose="020B0502020202020204" pitchFamily="34" charset="0"/>
              </a:rPr>
              <a:t>According to the learner’s pace, do one part of the video lesson, check their understanding, and have the learner practice the skills. </a:t>
            </a:r>
          </a:p>
          <a:p>
            <a:r>
              <a:rPr lang="en-US" dirty="0">
                <a:latin typeface="Century Gothic" panose="020B0502020202020204" pitchFamily="34" charset="0"/>
              </a:rPr>
              <a:t>Then, let them show you they can do the skills (at least three times) before proceeding to the next part.</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Look for signs of learner fatigue. </a:t>
            </a:r>
          </a:p>
          <a:p>
            <a:pPr defTabSz="966612">
              <a:defRPr/>
            </a:pPr>
            <a:r>
              <a:rPr lang="en-US" dirty="0">
                <a:latin typeface="Century Gothic" panose="020B0502020202020204" pitchFamily="34" charset="0"/>
              </a:rPr>
              <a:t>Check in with learner after each part. </a:t>
            </a:r>
          </a:p>
          <a:p>
            <a:r>
              <a:rPr lang="en-US" dirty="0">
                <a:latin typeface="Century Gothic" panose="020B0502020202020204" pitchFamily="34" charset="0"/>
              </a:rPr>
              <a:t>Is the learner doing any of the following? : </a:t>
            </a:r>
          </a:p>
          <a:p>
            <a:pPr marL="181240" indent="-181240">
              <a:buFont typeface="Arial" panose="020B0604020202020204" pitchFamily="34" charset="0"/>
              <a:buChar char="•"/>
            </a:pPr>
            <a:r>
              <a:rPr lang="en-US" dirty="0">
                <a:latin typeface="Century Gothic" panose="020B0502020202020204" pitchFamily="34" charset="0"/>
              </a:rPr>
              <a:t>Expressing frustration </a:t>
            </a:r>
          </a:p>
          <a:p>
            <a:pPr marL="181240" indent="-181240">
              <a:buFont typeface="Arial" panose="020B0604020202020204" pitchFamily="34" charset="0"/>
              <a:buChar char="•"/>
            </a:pPr>
            <a:r>
              <a:rPr lang="en-US" dirty="0">
                <a:latin typeface="Century Gothic" panose="020B0502020202020204" pitchFamily="34" charset="0"/>
              </a:rPr>
              <a:t>Not asking questions, shutting down, not taking in what you are saying</a:t>
            </a:r>
          </a:p>
          <a:p>
            <a:pPr marL="181240" indent="-181240">
              <a:buFont typeface="Arial" panose="020B0604020202020204" pitchFamily="34" charset="0"/>
              <a:buChar char="•"/>
            </a:pPr>
            <a:r>
              <a:rPr lang="en-US" dirty="0">
                <a:latin typeface="Century Gothic" panose="020B0502020202020204" pitchFamily="34" charset="0"/>
              </a:rPr>
              <a:t>Seeming overwhelmed</a:t>
            </a:r>
          </a:p>
          <a:p>
            <a:pPr marL="181240" indent="-181240">
              <a:buFont typeface="Arial" panose="020B0604020202020204" pitchFamily="34" charset="0"/>
              <a:buChar char="•"/>
            </a:pPr>
            <a:r>
              <a:rPr lang="en-US" dirty="0">
                <a:latin typeface="Century Gothic" panose="020B0502020202020204" pitchFamily="34" charset="0"/>
              </a:rPr>
              <a:t>Saying, “Are we done yet?” etc. </a:t>
            </a:r>
          </a:p>
          <a:p>
            <a:pPr marL="181240" indent="-181240">
              <a:buFont typeface="Arial" panose="020B0604020202020204" pitchFamily="34" charset="0"/>
              <a:buChar char="•"/>
            </a:pPr>
            <a:r>
              <a:rPr lang="en-US" dirty="0">
                <a:latin typeface="Century Gothic" panose="020B0502020202020204" pitchFamily="34" charset="0"/>
              </a:rPr>
              <a:t>Lots of yawning etc. </a:t>
            </a:r>
          </a:p>
          <a:p>
            <a:pPr marL="181240" indent="-181240">
              <a:buFont typeface="Arial" panose="020B0604020202020204" pitchFamily="34" charset="0"/>
              <a:buChar char="•"/>
            </a:pPr>
            <a:endParaRPr lang="en-US" dirty="0">
              <a:latin typeface="Century Gothic" panose="020B0502020202020204" pitchFamily="34" charset="0"/>
            </a:endParaRPr>
          </a:p>
          <a:p>
            <a:r>
              <a:rPr lang="en-US" dirty="0">
                <a:latin typeface="Century Gothic" panose="020B0502020202020204" pitchFamily="34" charset="0"/>
              </a:rPr>
              <a:t>These are clues that it is time to stop the session and resume another day.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7</a:t>
            </a:fld>
            <a:endParaRPr lang="en-US" dirty="0"/>
          </a:p>
        </p:txBody>
      </p:sp>
    </p:spTree>
    <p:extLst>
      <p:ext uri="{BB962C8B-B14F-4D97-AF65-F5344CB8AC3E}">
        <p14:creationId xmlns:p14="http://schemas.microsoft.com/office/powerpoint/2010/main" val="220898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dirty="0">
              <a:highlight>
                <a:srgbClr val="FFFF00"/>
              </a:highlight>
            </a:endParaRPr>
          </a:p>
          <a:p>
            <a:pPr defTabSz="966612">
              <a:defRPr/>
            </a:pPr>
            <a:r>
              <a:rPr lang="en-US" sz="1200" b="1" dirty="0"/>
              <a:t>SET UP</a:t>
            </a:r>
          </a:p>
          <a:p>
            <a:pPr defTabSz="966612">
              <a:defRPr/>
            </a:pPr>
            <a:r>
              <a:rPr lang="en-US" sz="1200" dirty="0"/>
              <a:t>Refer to </a:t>
            </a:r>
            <a:r>
              <a:rPr lang="en-US" sz="1200" u="sng" dirty="0"/>
              <a:t>TUTOR CHECKLIST- Set up for In-Person Tutoring </a:t>
            </a:r>
          </a:p>
          <a:p>
            <a:pPr defTabSz="966612">
              <a:defRPr/>
            </a:pPr>
            <a:endParaRPr lang="en-US" sz="1200" b="0" u="sng" dirty="0"/>
          </a:p>
          <a:p>
            <a:pPr defTabSz="966612">
              <a:defRPr/>
            </a:pPr>
            <a:endParaRPr lang="en-US" sz="1200" b="0" u="sng" dirty="0"/>
          </a:p>
          <a:p>
            <a:pPr defTabSz="966612">
              <a:defRPr/>
            </a:pPr>
            <a:r>
              <a:rPr lang="en-US" sz="1200" b="1" u="none" dirty="0"/>
              <a:t>PREPARATION</a:t>
            </a:r>
          </a:p>
          <a:p>
            <a:pPr defTabSz="966612">
              <a:defRPr/>
            </a:pPr>
            <a:r>
              <a:rPr lang="en-US" sz="1200" b="0" u="none" dirty="0"/>
              <a:t>Preparation specific to the </a:t>
            </a:r>
            <a:r>
              <a:rPr lang="en-US" sz="1200" b="1" u="none" dirty="0"/>
              <a:t>PRACTICE</a:t>
            </a:r>
            <a:r>
              <a:rPr lang="en-US" sz="1200" b="0" u="none" dirty="0"/>
              <a:t> for each Part of this lesson is in the notes of each “PRACTICE” slide. </a:t>
            </a:r>
          </a:p>
          <a:p>
            <a:pPr defTabSz="966612">
              <a:defRPr/>
            </a:pPr>
            <a:endParaRPr lang="en-US" sz="1200" b="1" u="sng" dirty="0"/>
          </a:p>
          <a:p>
            <a:pPr defTabSz="966612">
              <a:defRPr/>
            </a:pPr>
            <a:endParaRPr lang="en-US" sz="1200" b="1" u="sng" dirty="0"/>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8</a:t>
            </a:fld>
            <a:endParaRPr lang="en-US" dirty="0"/>
          </a:p>
        </p:txBody>
      </p:sp>
    </p:spTree>
    <p:extLst>
      <p:ext uri="{BB962C8B-B14F-4D97-AF65-F5344CB8AC3E}">
        <p14:creationId xmlns:p14="http://schemas.microsoft.com/office/powerpoint/2010/main" val="376048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 </a:t>
            </a:r>
          </a:p>
          <a:p>
            <a:pPr defTabSz="966612">
              <a:defRPr/>
            </a:pPr>
            <a:r>
              <a:rPr lang="en-US" sz="1200" b="0" u="sng" dirty="0">
                <a:latin typeface="Century Gothic" panose="020B0502020202020204" pitchFamily="34" charset="0"/>
              </a:rPr>
              <a:t>TUTOR CHECKLIST- During In-Person Tutoring Sessions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200" dirty="0">
              <a:latin typeface="Century Gothic" panose="020B0502020202020204" pitchFamily="34" charset="0"/>
            </a:endParaRPr>
          </a:p>
          <a:p>
            <a:pPr defTabSz="966612">
              <a:defRPr/>
            </a:pPr>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9</a:t>
            </a:fld>
            <a:endParaRPr lang="en-US" dirty="0"/>
          </a:p>
        </p:txBody>
      </p:sp>
    </p:spTree>
    <p:extLst>
      <p:ext uri="{BB962C8B-B14F-4D97-AF65-F5344CB8AC3E}">
        <p14:creationId xmlns:p14="http://schemas.microsoft.com/office/powerpoint/2010/main" val="3886687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4335-7512-8E4D-A34B-983AB1D3B1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A7AE3-BBF2-3340-92C2-2DE5E0C02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D354D5-AC41-D640-9EB6-18773B7E4CF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ECC7F920-760E-9C45-871D-DF1C24B31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EF1861-BCDB-6941-9267-9ACABA9795BB}"/>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78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B26F-33B1-1F45-8A88-680C09FEAE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479A4-D01C-FB46-82A3-CB28AE5083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B45C5-6A3A-8341-AD31-8F3DE7CC2D2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2CF98A78-2F01-584A-AFFD-7C549D93A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3B55BB-AFC9-8C44-B327-19DB559D1442}"/>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1992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3330D-34D1-4F49-9A29-2EBBEC6466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26C956-9044-4E48-A427-CF07691B3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4D212-956E-2146-A6C7-87B8CE6E0CB2}"/>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EA856656-388C-2A4A-9E2E-48D68E47C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9D97E4-FAFB-9346-A5F0-C1CC6524B0C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65121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7870" y="581613"/>
            <a:ext cx="1024130" cy="478537"/>
          </a:xfrm>
          <a:prstGeom prst="rect">
            <a:avLst/>
          </a:prstGeom>
        </p:spPr>
      </p:pic>
      <p:sp>
        <p:nvSpPr>
          <p:cNvPr id="11" name="Title 10">
            <a:extLst>
              <a:ext uri="{FF2B5EF4-FFF2-40B4-BE49-F238E27FC236}">
                <a16:creationId xmlns:a16="http://schemas.microsoft.com/office/drawing/2014/main" id="{9AF8F468-A464-3442-8CF2-A790F04FF7E9}"/>
              </a:ext>
            </a:extLst>
          </p:cNvPr>
          <p:cNvSpPr>
            <a:spLocks noGrp="1"/>
          </p:cNvSpPr>
          <p:nvPr>
            <p:ph type="title" hasCustomPrompt="1"/>
          </p:nvPr>
        </p:nvSpPr>
        <p:spPr>
          <a:xfrm>
            <a:off x="1200150" y="1196975"/>
            <a:ext cx="9796182" cy="719857"/>
          </a:xfrm>
          <a:prstGeom prst="rect">
            <a:avLst/>
          </a:prstGeom>
        </p:spPr>
        <p:txBody>
          <a:bodyPr/>
          <a:lstStyle>
            <a:lvl1pPr algn="ctr">
              <a:defRPr sz="5400" b="1">
                <a:solidFill>
                  <a:srgbClr val="B10937"/>
                </a:solidFill>
                <a:latin typeface="Melbourne" panose="02000000000000000000" pitchFamily="2" charset="0"/>
              </a:defRPr>
            </a:lvl1pPr>
          </a:lstStyle>
          <a:p>
            <a:r>
              <a:rPr lang="en-US"/>
              <a:t>CLICK TO EDIT TITLE</a:t>
            </a:r>
          </a:p>
        </p:txBody>
      </p:sp>
      <p:pic>
        <p:nvPicPr>
          <p:cNvPr id="3" name="Picture 2">
            <a:extLst>
              <a:ext uri="{FF2B5EF4-FFF2-40B4-BE49-F238E27FC236}">
                <a16:creationId xmlns:a16="http://schemas.microsoft.com/office/drawing/2014/main" id="{2F36A60D-06E4-314B-8502-5D16B1132EF2}"/>
              </a:ext>
            </a:extLst>
          </p:cNvPr>
          <p:cNvPicPr>
            <a:picLocks noChangeAspect="1"/>
          </p:cNvPicPr>
          <p:nvPr userDrawn="1"/>
        </p:nvPicPr>
        <p:blipFill>
          <a:blip r:embed="rId3"/>
          <a:stretch>
            <a:fillRect/>
          </a:stretch>
        </p:blipFill>
        <p:spPr>
          <a:xfrm>
            <a:off x="0" y="5851304"/>
            <a:ext cx="1286297" cy="567662"/>
          </a:xfrm>
          <a:prstGeom prst="rect">
            <a:avLst/>
          </a:prstGeom>
        </p:spPr>
      </p:pic>
    </p:spTree>
    <p:extLst>
      <p:ext uri="{BB962C8B-B14F-4D97-AF65-F5344CB8AC3E}">
        <p14:creationId xmlns:p14="http://schemas.microsoft.com/office/powerpoint/2010/main" val="218181131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579E-4826-7640-B544-AECEFE9AD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2C51A-2B31-5B4B-8D35-8B23A1154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EC836-D2AA-9649-9707-4A69E82EA246}"/>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3228166A-920C-C64A-8070-A22AA97BA5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C8BF7F-6134-F047-B99D-63FFA04B4519}"/>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38791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FE4B-A3A9-5744-BD2E-B4289B26A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1318D-A864-AF4C-886E-F3CFBAF6D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23FBE-C2E5-8945-9189-D77E8F6E485A}"/>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DB89DFEC-D0F2-054D-9AD0-4426BEB60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0C2DEE-91C1-5148-A565-C89085F05CA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981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F560-4DEB-C340-8712-677B50631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9242B-932A-7C47-90D5-189A34462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D10DC-A40F-984D-B2FF-3716183A5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060FD-C628-034F-B1CF-17A132018088}"/>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AEB781B0-73A1-3E40-80A6-F5F9062D6B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8683D9-DF13-4745-AB07-D6DCCD05A127}"/>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328616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E96F-F269-F546-9243-4494DE8FCC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49DAEC-F154-6341-A7FB-B852CF8E3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6647A6-F65A-6246-9C48-3C8E0CCA8B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06761B-ED6E-264B-8996-42877FAB4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C6C43F-8F1B-EC4A-B8D8-8BC2B8C40B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48B70-054E-1446-83B3-3CD8B61D73CA}"/>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8" name="Footer Placeholder 7">
            <a:extLst>
              <a:ext uri="{FF2B5EF4-FFF2-40B4-BE49-F238E27FC236}">
                <a16:creationId xmlns:a16="http://schemas.microsoft.com/office/drawing/2014/main" id="{7880EFDE-27AD-B247-865B-7A68FC95D3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CB08C3-16E9-5B48-8F7D-2CD7216AA2FF}"/>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428380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D280-287F-F546-99E6-5D7E370C4C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52A34-B6E5-6145-A5E2-E6B58EC8E15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4" name="Footer Placeholder 3">
            <a:extLst>
              <a:ext uri="{FF2B5EF4-FFF2-40B4-BE49-F238E27FC236}">
                <a16:creationId xmlns:a16="http://schemas.microsoft.com/office/drawing/2014/main" id="{4D887C02-6659-174D-A0C8-9E4E5D7653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61D476-88CD-994D-8423-8EBF526E898E}"/>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83876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F2D001-F5A4-304E-BCD0-C192C462CA15}"/>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3" name="Footer Placeholder 2">
            <a:extLst>
              <a:ext uri="{FF2B5EF4-FFF2-40B4-BE49-F238E27FC236}">
                <a16:creationId xmlns:a16="http://schemas.microsoft.com/office/drawing/2014/main" id="{8C7B35E0-8582-F245-8364-249256360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E63E6E-E21D-024D-9841-E32951C1216A}"/>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21505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4076-B848-7849-A9A8-37991C57A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A621F-20F0-894D-89D8-156CA081A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CE20E-D3F7-1643-8B87-46F43737A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F75FE-6746-DF4D-8393-971B5E9789C9}"/>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9F2E0326-DC1B-7D4B-B46E-6181C52FF9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167635-01AB-6144-B9CB-B44EB874E76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32857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1799-35C2-1248-A604-4F74A95AF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6875B-B08B-3140-A4DD-2E4F5EA35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519D889-65DB-5245-A58A-573814E76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1CD58-8D50-864F-9E43-2E7C46667AE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97A54542-93CE-0E4C-852C-52148664BC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1891D4-10C7-4041-B74B-BBFCD177DE2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05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42C47-BF3B-7246-97A6-70BBAD82D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B91ED-B141-4A41-8192-8CFEC2B7D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3E4E7-AD3B-6246-B598-F433B034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8711FE3D-2F12-7345-96A5-FECA2FDE2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C45F02D-7F1E-1841-965E-68BA65A00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01198-F913-194D-B15C-4916AD4D7F1E}" type="slidenum">
              <a:rPr lang="en-US" smtClean="0"/>
              <a:t>‹#›</a:t>
            </a:fld>
            <a:endParaRPr lang="en-US" dirty="0"/>
          </a:p>
        </p:txBody>
      </p:sp>
    </p:spTree>
    <p:extLst>
      <p:ext uri="{BB962C8B-B14F-4D97-AF65-F5344CB8AC3E}">
        <p14:creationId xmlns:p14="http://schemas.microsoft.com/office/powerpoint/2010/main" val="4187480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youtu.be/LfXgZ_d87G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youtu.be/LfXgZ_d87G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digital-literacy.issbc.org/for-teach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hyperlink" Target="https://youtu.be/LfXgZ_d87G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hyperlink" Target="https://youtu.be/oCtHBdk0j3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hyperlink" Target="https://youtu.be/oCtHBdk0j3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109651" y="1043882"/>
            <a:ext cx="2082348"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2322923" y="2271695"/>
            <a:ext cx="8286462" cy="830997"/>
          </a:xfrm>
          <a:prstGeom prst="rect">
            <a:avLst/>
          </a:prstGeom>
          <a:noFill/>
        </p:spPr>
        <p:txBody>
          <a:bodyPr wrap="square" lIns="0" tIns="0" rIns="0" bIns="0" rtlCol="0">
            <a:spAutoFit/>
          </a:bodyPr>
          <a:lstStyle/>
          <a:p>
            <a:pPr algn="ctr"/>
            <a:r>
              <a:rPr lang="en-US" sz="5400" b="1" dirty="0"/>
              <a:t>Zoom Skills 2</a:t>
            </a:r>
            <a:endParaRPr lang="en-US" sz="2400" b="1" dirty="0">
              <a:solidFill>
                <a:schemeClr val="tx1">
                  <a:lumMod val="75000"/>
                  <a:lumOff val="25000"/>
                </a:schemeClr>
              </a:solidFill>
            </a:endParaRPr>
          </a:p>
        </p:txBody>
      </p:sp>
      <p:sp>
        <p:nvSpPr>
          <p:cNvPr id="6" name="TextBox 5">
            <a:extLst>
              <a:ext uri="{FF2B5EF4-FFF2-40B4-BE49-F238E27FC236}">
                <a16:creationId xmlns:a16="http://schemas.microsoft.com/office/drawing/2014/main" id="{08B955D3-394A-4C75-989E-0EE3F9D8D7EF}"/>
              </a:ext>
            </a:extLst>
          </p:cNvPr>
          <p:cNvSpPr txBox="1"/>
          <p:nvPr/>
        </p:nvSpPr>
        <p:spPr>
          <a:xfrm>
            <a:off x="3352800" y="4475747"/>
            <a:ext cx="4154905" cy="369332"/>
          </a:xfrm>
          <a:prstGeom prst="rect">
            <a:avLst/>
          </a:prstGeom>
          <a:noFill/>
        </p:spPr>
        <p:txBody>
          <a:bodyPr wrap="square" lIns="91440" tIns="45720" rIns="91440" bIns="45720" rtlCol="0" anchor="t">
            <a:spAutoFit/>
          </a:bodyPr>
          <a:lstStyle/>
          <a:p>
            <a:endParaRPr lang="en-US" dirty="0">
              <a:highlight>
                <a:srgbClr val="FFFF00"/>
              </a:highlight>
              <a:cs typeface="Calibri"/>
            </a:endParaRPr>
          </a:p>
        </p:txBody>
      </p:sp>
      <p:sp>
        <p:nvSpPr>
          <p:cNvPr id="4" name="TextBox 3">
            <a:extLst>
              <a:ext uri="{FF2B5EF4-FFF2-40B4-BE49-F238E27FC236}">
                <a16:creationId xmlns:a16="http://schemas.microsoft.com/office/drawing/2014/main" id="{5D97CC0E-3B5F-4FEE-8E38-759ADCFAC239}"/>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A person in a wheelchair sitting at a desk looking at a computer screen showing four people's videos in a Zoom meeting&#10;">
            <a:extLst>
              <a:ext uri="{FF2B5EF4-FFF2-40B4-BE49-F238E27FC236}">
                <a16:creationId xmlns:a16="http://schemas.microsoft.com/office/drawing/2014/main" id="{603075A0-042A-4A99-B4EF-0F07243E41F0}"/>
              </a:ext>
            </a:extLst>
          </p:cNvPr>
          <p:cNvPicPr>
            <a:picLocks noChangeAspect="1"/>
          </p:cNvPicPr>
          <p:nvPr/>
        </p:nvPicPr>
        <p:blipFill>
          <a:blip r:embed="rId4"/>
          <a:stretch>
            <a:fillRect/>
          </a:stretch>
        </p:blipFill>
        <p:spPr>
          <a:xfrm>
            <a:off x="3685402" y="3205833"/>
            <a:ext cx="5015928" cy="2821459"/>
          </a:xfrm>
          <a:prstGeom prst="rect">
            <a:avLst/>
          </a:prstGeom>
        </p:spPr>
      </p:pic>
    </p:spTree>
    <p:extLst>
      <p:ext uri="{BB962C8B-B14F-4D97-AF65-F5344CB8AC3E}">
        <p14:creationId xmlns:p14="http://schemas.microsoft.com/office/powerpoint/2010/main" val="2507324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531471"/>
            <a:ext cx="10515600" cy="1325563"/>
          </a:xfrm>
        </p:spPr>
        <p:txBody>
          <a:bodyPr/>
          <a:lstStyle/>
          <a:p>
            <a:pPr algn="ctr"/>
            <a:r>
              <a:rPr lang="en-US" dirty="0"/>
              <a:t>Set Up and Preparation</a:t>
            </a:r>
          </a:p>
        </p:txBody>
      </p:sp>
      <p:sp>
        <p:nvSpPr>
          <p:cNvPr id="5" name="TextBox 4">
            <a:extLst>
              <a:ext uri="{FF2B5EF4-FFF2-40B4-BE49-F238E27FC236}">
                <a16:creationId xmlns:a16="http://schemas.microsoft.com/office/drawing/2014/main" id="{B25DDEAB-C13E-4175-AED1-45A54FB5DD29}"/>
              </a:ext>
            </a:extLst>
          </p:cNvPr>
          <p:cNvSpPr txBox="1"/>
          <p:nvPr/>
        </p:nvSpPr>
        <p:spPr>
          <a:xfrm>
            <a:off x="3379055" y="2501167"/>
            <a:ext cx="6287459"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Before Remote Tutoring</a:t>
            </a:r>
          </a:p>
        </p:txBody>
      </p:sp>
      <p:sp>
        <p:nvSpPr>
          <p:cNvPr id="6" name="TextBox 5">
            <a:extLst>
              <a:ext uri="{FF2B5EF4-FFF2-40B4-BE49-F238E27FC236}">
                <a16:creationId xmlns:a16="http://schemas.microsoft.com/office/drawing/2014/main" id="{27E3E386-405A-4494-AEC6-3A38F93A4FA2}"/>
              </a:ext>
            </a:extLst>
          </p:cNvPr>
          <p:cNvSpPr txBox="1"/>
          <p:nvPr/>
        </p:nvSpPr>
        <p:spPr>
          <a:xfrm>
            <a:off x="3780149" y="1897455"/>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Remote set up showing tutor setting up. ">
            <a:extLst>
              <a:ext uri="{FF2B5EF4-FFF2-40B4-BE49-F238E27FC236}">
                <a16:creationId xmlns:a16="http://schemas.microsoft.com/office/drawing/2014/main" id="{13C2ABFA-7D8A-419F-B4DF-36AB34F07F34}"/>
              </a:ext>
            </a:extLst>
          </p:cNvPr>
          <p:cNvPicPr>
            <a:picLocks noChangeAspect="1"/>
          </p:cNvPicPr>
          <p:nvPr/>
        </p:nvPicPr>
        <p:blipFill>
          <a:blip r:embed="rId4"/>
          <a:stretch>
            <a:fillRect/>
          </a:stretch>
        </p:blipFill>
        <p:spPr>
          <a:xfrm>
            <a:off x="3246192" y="3349049"/>
            <a:ext cx="5855065" cy="2893280"/>
          </a:xfrm>
          <a:prstGeom prst="rect">
            <a:avLst/>
          </a:prstGeom>
        </p:spPr>
      </p:pic>
    </p:spTree>
    <p:extLst>
      <p:ext uri="{BB962C8B-B14F-4D97-AF65-F5344CB8AC3E}">
        <p14:creationId xmlns:p14="http://schemas.microsoft.com/office/powerpoint/2010/main" val="3997684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838200" y="531471"/>
            <a:ext cx="10515600" cy="1325563"/>
          </a:xfrm>
        </p:spPr>
        <p:txBody>
          <a:bodyPr>
            <a:normAutofit fontScale="90000"/>
          </a:bodyPr>
          <a:lstStyle/>
          <a:p>
            <a:pPr algn="ctr"/>
            <a:br>
              <a:rPr lang="en-US" dirty="0"/>
            </a:br>
            <a:r>
              <a:rPr lang="en-US" dirty="0"/>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3313743" y="2619137"/>
            <a:ext cx="6222144" cy="76944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During Remote Tutoring</a:t>
            </a:r>
          </a:p>
        </p:txBody>
      </p:sp>
      <p:pic>
        <p:nvPicPr>
          <p:cNvPr id="7" name="Picture 6" descr="During a Zoom tutoring session. &#10;Learner's face showing and also a document shown using ShareScreen. ">
            <a:extLst>
              <a:ext uri="{FF2B5EF4-FFF2-40B4-BE49-F238E27FC236}">
                <a16:creationId xmlns:a16="http://schemas.microsoft.com/office/drawing/2014/main" id="{A7169F0F-C7EA-4E5D-844B-C997A5A9DA64}"/>
              </a:ext>
            </a:extLst>
          </p:cNvPr>
          <p:cNvPicPr>
            <a:picLocks noChangeAspect="1"/>
          </p:cNvPicPr>
          <p:nvPr/>
        </p:nvPicPr>
        <p:blipFill>
          <a:blip r:embed="rId4"/>
          <a:stretch>
            <a:fillRect/>
          </a:stretch>
        </p:blipFill>
        <p:spPr>
          <a:xfrm>
            <a:off x="4262485" y="3477242"/>
            <a:ext cx="3971827" cy="2482392"/>
          </a:xfrm>
          <a:prstGeom prst="rect">
            <a:avLst/>
          </a:prstGeom>
        </p:spPr>
      </p:pic>
      <p:sp>
        <p:nvSpPr>
          <p:cNvPr id="8" name="TextBox 7">
            <a:extLst>
              <a:ext uri="{FF2B5EF4-FFF2-40B4-BE49-F238E27FC236}">
                <a16:creationId xmlns:a16="http://schemas.microsoft.com/office/drawing/2014/main" id="{4382FE25-CB71-472C-9217-09592AEC6E2A}"/>
              </a:ext>
            </a:extLst>
          </p:cNvPr>
          <p:cNvSpPr txBox="1"/>
          <p:nvPr/>
        </p:nvSpPr>
        <p:spPr>
          <a:xfrm>
            <a:off x="3854823" y="1945698"/>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854497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342484" y="1043882"/>
            <a:ext cx="1849515"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2292997" y="1760654"/>
            <a:ext cx="8286462" cy="830997"/>
          </a:xfrm>
          <a:prstGeom prst="rect">
            <a:avLst/>
          </a:prstGeom>
          <a:noFill/>
        </p:spPr>
        <p:txBody>
          <a:bodyPr wrap="square" lIns="0" tIns="0" rIns="0" bIns="0" rtlCol="0">
            <a:spAutoFit/>
          </a:bodyPr>
          <a:lstStyle/>
          <a:p>
            <a:pPr algn="ctr"/>
            <a:r>
              <a:rPr lang="en-US" sz="5400" b="1" dirty="0"/>
              <a:t>Zoom Skills 2</a:t>
            </a:r>
            <a:endParaRPr lang="en-US" sz="2400" b="1" dirty="0">
              <a:solidFill>
                <a:schemeClr val="tx1">
                  <a:lumMod val="75000"/>
                  <a:lumOff val="25000"/>
                </a:schemeClr>
              </a:solidFill>
            </a:endParaRPr>
          </a:p>
        </p:txBody>
      </p:sp>
      <p:sp>
        <p:nvSpPr>
          <p:cNvPr id="6" name="TextBox 5">
            <a:extLst>
              <a:ext uri="{FF2B5EF4-FFF2-40B4-BE49-F238E27FC236}">
                <a16:creationId xmlns:a16="http://schemas.microsoft.com/office/drawing/2014/main" id="{08B955D3-394A-4C75-989E-0EE3F9D8D7EF}"/>
              </a:ext>
            </a:extLst>
          </p:cNvPr>
          <p:cNvSpPr txBox="1"/>
          <p:nvPr/>
        </p:nvSpPr>
        <p:spPr>
          <a:xfrm>
            <a:off x="3352800" y="4475747"/>
            <a:ext cx="4154905" cy="369332"/>
          </a:xfrm>
          <a:prstGeom prst="rect">
            <a:avLst/>
          </a:prstGeom>
          <a:noFill/>
        </p:spPr>
        <p:txBody>
          <a:bodyPr wrap="square" lIns="91440" tIns="45720" rIns="91440" bIns="45720" rtlCol="0" anchor="t">
            <a:spAutoFit/>
          </a:bodyPr>
          <a:lstStyle/>
          <a:p>
            <a:endParaRPr lang="en-US" dirty="0">
              <a:highlight>
                <a:srgbClr val="FFFF00"/>
              </a:highlight>
              <a:cs typeface="Calibri"/>
            </a:endParaRPr>
          </a:p>
        </p:txBody>
      </p:sp>
      <p:pic>
        <p:nvPicPr>
          <p:cNvPr id="8" name="Picture 7" descr="A person in a wheelchair sitting at a desk looking at a computer screen showing four people's videos in a Zoom meeting">
            <a:extLst>
              <a:ext uri="{FF2B5EF4-FFF2-40B4-BE49-F238E27FC236}">
                <a16:creationId xmlns:a16="http://schemas.microsoft.com/office/drawing/2014/main" id="{603075A0-042A-4A99-B4EF-0F07243E41F0}"/>
              </a:ext>
            </a:extLst>
          </p:cNvPr>
          <p:cNvPicPr>
            <a:picLocks noChangeAspect="1"/>
          </p:cNvPicPr>
          <p:nvPr/>
        </p:nvPicPr>
        <p:blipFill>
          <a:blip r:embed="rId4"/>
          <a:stretch>
            <a:fillRect/>
          </a:stretch>
        </p:blipFill>
        <p:spPr>
          <a:xfrm>
            <a:off x="3761690" y="3069754"/>
            <a:ext cx="4999087" cy="2811986"/>
          </a:xfrm>
          <a:prstGeom prst="rect">
            <a:avLst/>
          </a:prstGeom>
        </p:spPr>
      </p:pic>
    </p:spTree>
    <p:extLst>
      <p:ext uri="{BB962C8B-B14F-4D97-AF65-F5344CB8AC3E}">
        <p14:creationId xmlns:p14="http://schemas.microsoft.com/office/powerpoint/2010/main" val="1013453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lstStyle/>
          <a:p>
            <a:pPr algn="ctr"/>
            <a:r>
              <a:rPr lang="en-US" dirty="0"/>
              <a:t>Lesson Objectives-Part One</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3158621" y="2248274"/>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Basic Zoom Functions </a:t>
            </a:r>
          </a:p>
          <a:p>
            <a:pPr marL="742950" indent="-742950">
              <a:buFont typeface="+mj-lt"/>
              <a:buAutoNum type="alphaUcPeriod"/>
            </a:pPr>
            <a:r>
              <a:rPr lang="en-US" sz="3600" dirty="0"/>
              <a:t>Turn Mic On/Off</a:t>
            </a:r>
          </a:p>
          <a:p>
            <a:pPr marL="742950" indent="-742950">
              <a:buFont typeface="+mj-lt"/>
              <a:buAutoNum type="alphaUcPeriod"/>
            </a:pPr>
            <a:r>
              <a:rPr lang="en-US" sz="3600" dirty="0"/>
              <a:t>Turn Off Video and Mic</a:t>
            </a:r>
          </a:p>
          <a:p>
            <a:pPr marL="742950" indent="-742950">
              <a:buFont typeface="+mj-lt"/>
              <a:buAutoNum type="alphaUcPeriod"/>
            </a:pPr>
            <a:r>
              <a:rPr lang="en-US" sz="3600" dirty="0"/>
              <a:t>Raise Your Hand</a:t>
            </a:r>
          </a:p>
        </p:txBody>
      </p:sp>
    </p:spTree>
    <p:extLst>
      <p:ext uri="{BB962C8B-B14F-4D97-AF65-F5344CB8AC3E}">
        <p14:creationId xmlns:p14="http://schemas.microsoft.com/office/powerpoint/2010/main" val="2049439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Lesson- Part One A</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226367" y="1728446"/>
            <a:ext cx="1491752" cy="1491752"/>
          </a:xfrm>
          <a:prstGeom prst="rect">
            <a:avLst/>
          </a:prstGeom>
        </p:spPr>
      </p:pic>
      <p:pic>
        <p:nvPicPr>
          <p:cNvPr id="8" name="Picture 7" descr="Mic Off icon">
            <a:extLst>
              <a:ext uri="{FF2B5EF4-FFF2-40B4-BE49-F238E27FC236}">
                <a16:creationId xmlns:a16="http://schemas.microsoft.com/office/drawing/2014/main" id="{575E4BE7-A0F2-4C12-9233-C49A574B70C9}"/>
              </a:ext>
            </a:extLst>
          </p:cNvPr>
          <p:cNvPicPr>
            <a:picLocks noChangeAspect="1"/>
          </p:cNvPicPr>
          <p:nvPr/>
        </p:nvPicPr>
        <p:blipFill rotWithShape="1">
          <a:blip r:embed="rId6"/>
          <a:srcRect r="59376"/>
          <a:stretch/>
        </p:blipFill>
        <p:spPr>
          <a:xfrm>
            <a:off x="6522785" y="2970878"/>
            <a:ext cx="2381250" cy="1736796"/>
          </a:xfrm>
          <a:prstGeom prst="rect">
            <a:avLst/>
          </a:prstGeom>
        </p:spPr>
      </p:pic>
      <p:pic>
        <p:nvPicPr>
          <p:cNvPr id="10" name="Picture 9" descr="Mic On icon">
            <a:extLst>
              <a:ext uri="{FF2B5EF4-FFF2-40B4-BE49-F238E27FC236}">
                <a16:creationId xmlns:a16="http://schemas.microsoft.com/office/drawing/2014/main" id="{BDF2FC1D-2A75-462E-8862-834D28D1DEE1}"/>
              </a:ext>
            </a:extLst>
          </p:cNvPr>
          <p:cNvPicPr>
            <a:picLocks noChangeAspect="1"/>
          </p:cNvPicPr>
          <p:nvPr/>
        </p:nvPicPr>
        <p:blipFill rotWithShape="1">
          <a:blip r:embed="rId7"/>
          <a:srcRect r="55844"/>
          <a:stretch/>
        </p:blipFill>
        <p:spPr>
          <a:xfrm>
            <a:off x="2899412" y="2993166"/>
            <a:ext cx="2376000" cy="1714508"/>
          </a:xfrm>
          <a:prstGeom prst="rect">
            <a:avLst/>
          </a:prstGeom>
        </p:spPr>
      </p:pic>
    </p:spTree>
    <p:extLst>
      <p:ext uri="{BB962C8B-B14F-4D97-AF65-F5344CB8AC3E}">
        <p14:creationId xmlns:p14="http://schemas.microsoft.com/office/powerpoint/2010/main" val="2812058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dirty="0"/>
              <a:t>Check Understanding</a:t>
            </a:r>
          </a:p>
        </p:txBody>
      </p:sp>
      <p:pic>
        <p:nvPicPr>
          <p:cNvPr id="6" name="Picture 5" descr="Thumbs up and thumbs down">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3931846" y="2377675"/>
            <a:ext cx="4382160" cy="2191081"/>
          </a:xfrm>
          <a:prstGeom prst="rect">
            <a:avLst/>
          </a:prstGeom>
        </p:spPr>
      </p:pic>
    </p:spTree>
    <p:extLst>
      <p:ext uri="{BB962C8B-B14F-4D97-AF65-F5344CB8AC3E}">
        <p14:creationId xmlns:p14="http://schemas.microsoft.com/office/powerpoint/2010/main" val="1027520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Practice Part One A </a:t>
            </a:r>
          </a:p>
        </p:txBody>
      </p:sp>
      <p:sp>
        <p:nvSpPr>
          <p:cNvPr id="5" name="TextBox 4">
            <a:extLst>
              <a:ext uri="{FF2B5EF4-FFF2-40B4-BE49-F238E27FC236}">
                <a16:creationId xmlns:a16="http://schemas.microsoft.com/office/drawing/2014/main" id="{7D3BF3E8-1E0E-49AF-BFB2-4E535C752A9C}"/>
              </a:ext>
            </a:extLst>
          </p:cNvPr>
          <p:cNvSpPr txBox="1"/>
          <p:nvPr/>
        </p:nvSpPr>
        <p:spPr>
          <a:xfrm>
            <a:off x="2190757" y="1950111"/>
            <a:ext cx="8664055" cy="769441"/>
          </a:xfrm>
          <a:prstGeom prst="rect">
            <a:avLst/>
          </a:prstGeom>
          <a:noFill/>
        </p:spPr>
        <p:txBody>
          <a:bodyPr wrap="square">
            <a:spAutoFit/>
          </a:bodyPr>
          <a:lstStyle/>
          <a:p>
            <a:pPr algn="ctr"/>
            <a:r>
              <a:rPr lang="en-US" sz="4400" dirty="0"/>
              <a:t>Turn Mic On/Off </a:t>
            </a:r>
          </a:p>
        </p:txBody>
      </p:sp>
      <p:pic>
        <p:nvPicPr>
          <p:cNvPr id="6" name="Picture 5" descr="Mic Off icon">
            <a:extLst>
              <a:ext uri="{FF2B5EF4-FFF2-40B4-BE49-F238E27FC236}">
                <a16:creationId xmlns:a16="http://schemas.microsoft.com/office/drawing/2014/main" id="{E084A620-1EFB-4BD7-951C-821A4016615A}"/>
              </a:ext>
            </a:extLst>
          </p:cNvPr>
          <p:cNvPicPr>
            <a:picLocks noChangeAspect="1"/>
          </p:cNvPicPr>
          <p:nvPr/>
        </p:nvPicPr>
        <p:blipFill rotWithShape="1">
          <a:blip r:embed="rId4"/>
          <a:srcRect r="59376"/>
          <a:stretch/>
        </p:blipFill>
        <p:spPr>
          <a:xfrm>
            <a:off x="7022005" y="3429000"/>
            <a:ext cx="2381250" cy="1736796"/>
          </a:xfrm>
          <a:prstGeom prst="rect">
            <a:avLst/>
          </a:prstGeom>
        </p:spPr>
      </p:pic>
      <p:pic>
        <p:nvPicPr>
          <p:cNvPr id="7" name="Picture 6" descr="Mic On icon">
            <a:extLst>
              <a:ext uri="{FF2B5EF4-FFF2-40B4-BE49-F238E27FC236}">
                <a16:creationId xmlns:a16="http://schemas.microsoft.com/office/drawing/2014/main" id="{3579676F-5B29-40C9-9902-B2F9D292A958}"/>
              </a:ext>
            </a:extLst>
          </p:cNvPr>
          <p:cNvPicPr>
            <a:picLocks noChangeAspect="1"/>
          </p:cNvPicPr>
          <p:nvPr/>
        </p:nvPicPr>
        <p:blipFill rotWithShape="1">
          <a:blip r:embed="rId5"/>
          <a:srcRect r="55844"/>
          <a:stretch/>
        </p:blipFill>
        <p:spPr>
          <a:xfrm>
            <a:off x="3090270" y="3448938"/>
            <a:ext cx="2394698" cy="1728000"/>
          </a:xfrm>
          <a:prstGeom prst="rect">
            <a:avLst/>
          </a:prstGeom>
        </p:spPr>
      </p:pic>
    </p:spTree>
    <p:extLst>
      <p:ext uri="{BB962C8B-B14F-4D97-AF65-F5344CB8AC3E}">
        <p14:creationId xmlns:p14="http://schemas.microsoft.com/office/powerpoint/2010/main" val="3390395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Lesson- Part One B</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035867" y="1792739"/>
            <a:ext cx="1491752" cy="1491752"/>
          </a:xfrm>
          <a:prstGeom prst="rect">
            <a:avLst/>
          </a:prstGeom>
        </p:spPr>
      </p:pic>
      <p:pic>
        <p:nvPicPr>
          <p:cNvPr id="8" name="Picture 7" descr="Mic and Video off icons">
            <a:extLst>
              <a:ext uri="{FF2B5EF4-FFF2-40B4-BE49-F238E27FC236}">
                <a16:creationId xmlns:a16="http://schemas.microsoft.com/office/drawing/2014/main" id="{575E4BE7-A0F2-4C12-9233-C49A574B70C9}"/>
              </a:ext>
            </a:extLst>
          </p:cNvPr>
          <p:cNvPicPr>
            <a:picLocks noChangeAspect="1"/>
          </p:cNvPicPr>
          <p:nvPr/>
        </p:nvPicPr>
        <p:blipFill>
          <a:blip r:embed="rId6"/>
          <a:stretch>
            <a:fillRect/>
          </a:stretch>
        </p:blipFill>
        <p:spPr>
          <a:xfrm>
            <a:off x="5829463" y="4386485"/>
            <a:ext cx="3714643" cy="1100634"/>
          </a:xfrm>
          <a:prstGeom prst="rect">
            <a:avLst/>
          </a:prstGeom>
        </p:spPr>
      </p:pic>
      <p:pic>
        <p:nvPicPr>
          <p:cNvPr id="10" name="Picture 9" descr="Mic and Video on icons">
            <a:extLst>
              <a:ext uri="{FF2B5EF4-FFF2-40B4-BE49-F238E27FC236}">
                <a16:creationId xmlns:a16="http://schemas.microsoft.com/office/drawing/2014/main" id="{BDF2FC1D-2A75-462E-8862-834D28D1DEE1}"/>
              </a:ext>
            </a:extLst>
          </p:cNvPr>
          <p:cNvPicPr>
            <a:picLocks noChangeAspect="1"/>
          </p:cNvPicPr>
          <p:nvPr/>
        </p:nvPicPr>
        <p:blipFill>
          <a:blip r:embed="rId7"/>
          <a:stretch>
            <a:fillRect/>
          </a:stretch>
        </p:blipFill>
        <p:spPr>
          <a:xfrm>
            <a:off x="2132631" y="2717699"/>
            <a:ext cx="3415478" cy="1088265"/>
          </a:xfrm>
          <a:prstGeom prst="rect">
            <a:avLst/>
          </a:prstGeom>
        </p:spPr>
      </p:pic>
    </p:spTree>
    <p:extLst>
      <p:ext uri="{BB962C8B-B14F-4D97-AF65-F5344CB8AC3E}">
        <p14:creationId xmlns:p14="http://schemas.microsoft.com/office/powerpoint/2010/main" val="4183192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dirty="0"/>
              <a:t>Check Understanding</a:t>
            </a:r>
          </a:p>
        </p:txBody>
      </p:sp>
      <p:pic>
        <p:nvPicPr>
          <p:cNvPr id="6" name="Picture 5" descr="Thumbs up and thumbs down">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3931846" y="2377675"/>
            <a:ext cx="4382160" cy="2191081"/>
          </a:xfrm>
          <a:prstGeom prst="rect">
            <a:avLst/>
          </a:prstGeom>
        </p:spPr>
      </p:pic>
    </p:spTree>
    <p:extLst>
      <p:ext uri="{BB962C8B-B14F-4D97-AF65-F5344CB8AC3E}">
        <p14:creationId xmlns:p14="http://schemas.microsoft.com/office/powerpoint/2010/main" val="191022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Practice Part One B </a:t>
            </a:r>
          </a:p>
        </p:txBody>
      </p:sp>
      <p:sp>
        <p:nvSpPr>
          <p:cNvPr id="5" name="TextBox 4">
            <a:extLst>
              <a:ext uri="{FF2B5EF4-FFF2-40B4-BE49-F238E27FC236}">
                <a16:creationId xmlns:a16="http://schemas.microsoft.com/office/drawing/2014/main" id="{7D3BF3E8-1E0E-49AF-BFB2-4E535C752A9C}"/>
              </a:ext>
            </a:extLst>
          </p:cNvPr>
          <p:cNvSpPr txBox="1"/>
          <p:nvPr/>
        </p:nvSpPr>
        <p:spPr>
          <a:xfrm>
            <a:off x="2190757" y="2310952"/>
            <a:ext cx="8664055" cy="769441"/>
          </a:xfrm>
          <a:prstGeom prst="rect">
            <a:avLst/>
          </a:prstGeom>
          <a:noFill/>
        </p:spPr>
        <p:txBody>
          <a:bodyPr wrap="square">
            <a:spAutoFit/>
          </a:bodyPr>
          <a:lstStyle/>
          <a:p>
            <a:pPr algn="ctr"/>
            <a:r>
              <a:rPr lang="en-US" sz="4400" dirty="0"/>
              <a:t>Turn Off Video and Mic</a:t>
            </a:r>
          </a:p>
        </p:txBody>
      </p:sp>
      <p:pic>
        <p:nvPicPr>
          <p:cNvPr id="6" name="Picture 5" descr="Mic and Video off icons">
            <a:extLst>
              <a:ext uri="{FF2B5EF4-FFF2-40B4-BE49-F238E27FC236}">
                <a16:creationId xmlns:a16="http://schemas.microsoft.com/office/drawing/2014/main" id="{C7C166E1-91DB-4DC3-87AE-A4F7F2711909}"/>
              </a:ext>
            </a:extLst>
          </p:cNvPr>
          <p:cNvPicPr>
            <a:picLocks noChangeAspect="1"/>
          </p:cNvPicPr>
          <p:nvPr/>
        </p:nvPicPr>
        <p:blipFill>
          <a:blip r:embed="rId4"/>
          <a:stretch>
            <a:fillRect/>
          </a:stretch>
        </p:blipFill>
        <p:spPr>
          <a:xfrm>
            <a:off x="6859465" y="4764487"/>
            <a:ext cx="3714643" cy="1100634"/>
          </a:xfrm>
          <a:prstGeom prst="rect">
            <a:avLst/>
          </a:prstGeom>
        </p:spPr>
      </p:pic>
      <p:pic>
        <p:nvPicPr>
          <p:cNvPr id="7" name="Picture 6" descr="Mic and Video on icons">
            <a:extLst>
              <a:ext uri="{FF2B5EF4-FFF2-40B4-BE49-F238E27FC236}">
                <a16:creationId xmlns:a16="http://schemas.microsoft.com/office/drawing/2014/main" id="{AE0FFF4C-16AD-41ED-9387-F85F089BB203}"/>
              </a:ext>
            </a:extLst>
          </p:cNvPr>
          <p:cNvPicPr>
            <a:picLocks noChangeAspect="1"/>
          </p:cNvPicPr>
          <p:nvPr/>
        </p:nvPicPr>
        <p:blipFill>
          <a:blip r:embed="rId5"/>
          <a:stretch>
            <a:fillRect/>
          </a:stretch>
        </p:blipFill>
        <p:spPr>
          <a:xfrm>
            <a:off x="2328830" y="3812823"/>
            <a:ext cx="3415478" cy="1088265"/>
          </a:xfrm>
          <a:prstGeom prst="rect">
            <a:avLst/>
          </a:prstGeom>
        </p:spPr>
      </p:pic>
    </p:spTree>
    <p:extLst>
      <p:ext uri="{BB962C8B-B14F-4D97-AF65-F5344CB8AC3E}">
        <p14:creationId xmlns:p14="http://schemas.microsoft.com/office/powerpoint/2010/main" val="3942216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52350" y="416351"/>
            <a:ext cx="10515600" cy="1325563"/>
          </a:xfrm>
        </p:spPr>
        <p:txBody>
          <a:bodyPr/>
          <a:lstStyle/>
          <a:p>
            <a:pPr algn="ctr"/>
            <a:r>
              <a:rPr lang="en-US" dirty="0"/>
              <a:t>Pre-Requisite Skills</a:t>
            </a:r>
          </a:p>
        </p:txBody>
      </p:sp>
      <p:sp>
        <p:nvSpPr>
          <p:cNvPr id="3" name="TextBox 2">
            <a:extLst>
              <a:ext uri="{FF2B5EF4-FFF2-40B4-BE49-F238E27FC236}">
                <a16:creationId xmlns:a16="http://schemas.microsoft.com/office/drawing/2014/main" id="{10FFDB03-18CC-4F32-BFD8-EE700816A934}"/>
              </a:ext>
            </a:extLst>
          </p:cNvPr>
          <p:cNvSpPr txBox="1"/>
          <p:nvPr/>
        </p:nvSpPr>
        <p:spPr>
          <a:xfrm>
            <a:off x="1452350" y="2163555"/>
            <a:ext cx="10374976" cy="4093428"/>
          </a:xfrm>
          <a:prstGeom prst="rect">
            <a:avLst/>
          </a:prstGeom>
          <a:noFill/>
        </p:spPr>
        <p:txBody>
          <a:bodyPr wrap="square" rtlCol="0">
            <a:spAutoFit/>
          </a:bodyPr>
          <a:lstStyle/>
          <a:p>
            <a:pPr marL="457200" indent="-457200" algn="l">
              <a:buFont typeface="Arial" panose="020B0604020202020204" pitchFamily="34" charset="0"/>
              <a:buChar char="•"/>
            </a:pPr>
            <a:r>
              <a:rPr lang="en-US" sz="2000" b="1" i="0" u="none" strike="noStrike" baseline="0" dirty="0"/>
              <a:t>Mouse/trackpad skills</a:t>
            </a:r>
            <a:r>
              <a:rPr lang="en-US" sz="2000" b="0" i="0" u="none" strike="noStrike" baseline="0" dirty="0"/>
              <a:t>: hold mouse/use trackpad; left click</a:t>
            </a:r>
            <a:r>
              <a:rPr lang="en-US" sz="2000" dirty="0"/>
              <a:t>; </a:t>
            </a:r>
            <a:r>
              <a:rPr lang="en-US" sz="2000" b="0" i="0" u="none" strike="noStrike" baseline="0" dirty="0"/>
              <a:t>right click; different shapes of the cursor; scroll</a:t>
            </a:r>
          </a:p>
          <a:p>
            <a:pPr marL="457200" indent="-457200" algn="l">
              <a:buFont typeface="Arial" panose="020B0604020202020204" pitchFamily="34" charset="0"/>
              <a:buChar char="•"/>
            </a:pPr>
            <a:r>
              <a:rPr lang="en-US" sz="2000" b="1" i="0" u="none" strike="noStrike" baseline="0" dirty="0"/>
              <a:t>Navigation: </a:t>
            </a:r>
            <a:r>
              <a:rPr lang="en-US" sz="2000" b="0" i="0" u="none" strike="noStrike" baseline="0" dirty="0"/>
              <a:t>move the mouse/ use the trackpad to position the cursor in the correct location </a:t>
            </a:r>
          </a:p>
          <a:p>
            <a:pPr marL="457200" indent="-457200" algn="l">
              <a:buFont typeface="Arial" panose="020B0604020202020204" pitchFamily="34" charset="0"/>
              <a:buChar char="•"/>
            </a:pPr>
            <a:r>
              <a:rPr lang="en-US" sz="2000" b="1" i="0" u="none" strike="noStrike" baseline="0" dirty="0"/>
              <a:t>Keyboarding: </a:t>
            </a:r>
            <a:r>
              <a:rPr lang="en-US" sz="2000" b="0" i="0" u="none" strike="noStrike" baseline="0" dirty="0"/>
              <a:t>type words, numbers, common symbols; use Shift and Enter keys; one finger typing is ok</a:t>
            </a:r>
          </a:p>
          <a:p>
            <a:pPr marL="457200" indent="-457200">
              <a:buFont typeface="Arial" panose="020B0604020202020204" pitchFamily="34" charset="0"/>
              <a:buChar char="•"/>
            </a:pPr>
            <a:r>
              <a:rPr lang="en-US" sz="2000" b="1" i="0" u="none" strike="noStrike" dirty="0">
                <a:solidFill>
                  <a:srgbClr val="000000"/>
                </a:solidFill>
                <a:effectLst/>
                <a:latin typeface="Calibri" panose="020F0502020204030204" pitchFamily="34" charset="0"/>
              </a:rPr>
              <a:t>Email Skills: (</a:t>
            </a:r>
            <a:r>
              <a:rPr lang="en-US" sz="2000" b="1" dirty="0">
                <a:solidFill>
                  <a:srgbClr val="000000"/>
                </a:solidFill>
                <a:latin typeface="Calibri" panose="020F0502020204030204" pitchFamily="34" charset="0"/>
              </a:rPr>
              <a:t>For the Practice, if </a:t>
            </a:r>
            <a:r>
              <a:rPr lang="en-US" sz="2000" b="1" i="0" u="none" strike="noStrike" dirty="0">
                <a:solidFill>
                  <a:srgbClr val="000000"/>
                </a:solidFill>
                <a:effectLst/>
                <a:latin typeface="Calibri" panose="020F0502020204030204" pitchFamily="34" charset="0"/>
              </a:rPr>
              <a:t>sharing a Zoom invitation with learner via an email ): </a:t>
            </a:r>
            <a:r>
              <a:rPr lang="en-US" sz="2000" b="0" i="0" u="none" strike="noStrike" dirty="0">
                <a:solidFill>
                  <a:srgbClr val="000000"/>
                </a:solidFill>
                <a:effectLst/>
                <a:latin typeface="Calibri" panose="020F0502020204030204" pitchFamily="34" charset="0"/>
              </a:rPr>
              <a:t>Open email app; use inbox; open and read a simple email; recognize &amp; use common icons</a:t>
            </a:r>
            <a:endParaRPr lang="en-US" sz="2000" b="0" i="0" u="none" strike="noStrike" baseline="0" dirty="0"/>
          </a:p>
          <a:p>
            <a:pPr marL="457200" indent="-457200" algn="l">
              <a:buFont typeface="Arial" panose="020B0604020202020204" pitchFamily="34" charset="0"/>
              <a:buChar char="•"/>
            </a:pPr>
            <a:endParaRPr lang="en-US" sz="2000" b="0" i="0" u="none" strike="noStrike" baseline="0" dirty="0"/>
          </a:p>
          <a:p>
            <a:pPr marL="457200" indent="-457200" algn="l">
              <a:buFont typeface="Arial" panose="020B0604020202020204" pitchFamily="34" charset="0"/>
              <a:buChar char="•"/>
            </a:pPr>
            <a:endParaRPr lang="en-US" sz="2000" b="0" i="0" u="none" strike="noStrike" baseline="0" dirty="0"/>
          </a:p>
          <a:p>
            <a:pPr lvl="0">
              <a:defRPr/>
            </a:pPr>
            <a:r>
              <a:rPr lang="en-US" sz="2000" dirty="0"/>
              <a:t>LINK to the DLCR:</a:t>
            </a:r>
          </a:p>
          <a:p>
            <a:pPr lvl="0">
              <a:defRPr/>
            </a:pPr>
            <a:r>
              <a:rPr lang="en-US" sz="2000" dirty="0">
                <a:hlinkClick r:id="rId4"/>
              </a:rPr>
              <a:t>https://digital-literacy.issbc.org/for-teachers</a:t>
            </a:r>
            <a:r>
              <a:rPr lang="en-US" sz="2000" dirty="0"/>
              <a:t>/</a:t>
            </a:r>
          </a:p>
          <a:p>
            <a:pPr lvl="0">
              <a:defRPr/>
            </a:pPr>
            <a:endParaRPr lang="en-US" sz="2000" dirty="0"/>
          </a:p>
          <a:p>
            <a:r>
              <a:rPr lang="en-CA" sz="2000" dirty="0"/>
              <a:t>Password: Diglit4T</a:t>
            </a:r>
            <a:endParaRPr lang="en-CA" sz="3200" dirty="0"/>
          </a:p>
        </p:txBody>
      </p:sp>
      <p:sp>
        <p:nvSpPr>
          <p:cNvPr id="5" name="TextBox 4">
            <a:extLst>
              <a:ext uri="{FF2B5EF4-FFF2-40B4-BE49-F238E27FC236}">
                <a16:creationId xmlns:a16="http://schemas.microsoft.com/office/drawing/2014/main" id="{16AD256C-9ACB-43F2-BB1F-05E5E6212118}"/>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90673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Lesson- Part One C</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9919634" y="1728446"/>
            <a:ext cx="1491752" cy="1491752"/>
          </a:xfrm>
          <a:prstGeom prst="rect">
            <a:avLst/>
          </a:prstGeom>
        </p:spPr>
      </p:pic>
      <p:pic>
        <p:nvPicPr>
          <p:cNvPr id="5" name="Picture 4" descr="Raise hand icon">
            <a:extLst>
              <a:ext uri="{FF2B5EF4-FFF2-40B4-BE49-F238E27FC236}">
                <a16:creationId xmlns:a16="http://schemas.microsoft.com/office/drawing/2014/main" id="{D87EA425-6676-45A3-936B-3815D95F312A}"/>
              </a:ext>
            </a:extLst>
          </p:cNvPr>
          <p:cNvPicPr>
            <a:picLocks noChangeAspect="1"/>
          </p:cNvPicPr>
          <p:nvPr/>
        </p:nvPicPr>
        <p:blipFill>
          <a:blip r:embed="rId6"/>
          <a:stretch>
            <a:fillRect/>
          </a:stretch>
        </p:blipFill>
        <p:spPr>
          <a:xfrm>
            <a:off x="3920503" y="2954173"/>
            <a:ext cx="4734146" cy="1325562"/>
          </a:xfrm>
          <a:prstGeom prst="rect">
            <a:avLst/>
          </a:prstGeom>
        </p:spPr>
      </p:pic>
    </p:spTree>
    <p:extLst>
      <p:ext uri="{BB962C8B-B14F-4D97-AF65-F5344CB8AC3E}">
        <p14:creationId xmlns:p14="http://schemas.microsoft.com/office/powerpoint/2010/main" val="3178674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dirty="0"/>
              <a:t>Check Understanding</a:t>
            </a:r>
          </a:p>
        </p:txBody>
      </p:sp>
      <p:pic>
        <p:nvPicPr>
          <p:cNvPr id="6" name="Picture 5" descr="Thumbs up and thumbs down">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3931846" y="2377675"/>
            <a:ext cx="4382160" cy="2191081"/>
          </a:xfrm>
          <a:prstGeom prst="rect">
            <a:avLst/>
          </a:prstGeom>
        </p:spPr>
      </p:pic>
    </p:spTree>
    <p:extLst>
      <p:ext uri="{BB962C8B-B14F-4D97-AF65-F5344CB8AC3E}">
        <p14:creationId xmlns:p14="http://schemas.microsoft.com/office/powerpoint/2010/main" val="2276893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Practice Part One C</a:t>
            </a:r>
          </a:p>
        </p:txBody>
      </p:sp>
      <p:sp>
        <p:nvSpPr>
          <p:cNvPr id="5" name="TextBox 4">
            <a:extLst>
              <a:ext uri="{FF2B5EF4-FFF2-40B4-BE49-F238E27FC236}">
                <a16:creationId xmlns:a16="http://schemas.microsoft.com/office/drawing/2014/main" id="{7D3BF3E8-1E0E-49AF-BFB2-4E535C752A9C}"/>
              </a:ext>
            </a:extLst>
          </p:cNvPr>
          <p:cNvSpPr txBox="1"/>
          <p:nvPr/>
        </p:nvSpPr>
        <p:spPr>
          <a:xfrm>
            <a:off x="2014441" y="2348859"/>
            <a:ext cx="8664055" cy="769441"/>
          </a:xfrm>
          <a:prstGeom prst="rect">
            <a:avLst/>
          </a:prstGeom>
          <a:noFill/>
        </p:spPr>
        <p:txBody>
          <a:bodyPr wrap="square">
            <a:spAutoFit/>
          </a:bodyPr>
          <a:lstStyle/>
          <a:p>
            <a:pPr algn="ctr"/>
            <a:r>
              <a:rPr lang="en-US" sz="4400" dirty="0"/>
              <a:t>Raise Your Hand</a:t>
            </a:r>
          </a:p>
        </p:txBody>
      </p:sp>
      <p:pic>
        <p:nvPicPr>
          <p:cNvPr id="6" name="Picture 5" descr="Raise hand icon">
            <a:extLst>
              <a:ext uri="{FF2B5EF4-FFF2-40B4-BE49-F238E27FC236}">
                <a16:creationId xmlns:a16="http://schemas.microsoft.com/office/drawing/2014/main" id="{3F148CAF-ACCC-4039-AABA-72ECF664E648}"/>
              </a:ext>
            </a:extLst>
          </p:cNvPr>
          <p:cNvPicPr>
            <a:picLocks noChangeAspect="1"/>
          </p:cNvPicPr>
          <p:nvPr/>
        </p:nvPicPr>
        <p:blipFill>
          <a:blip r:embed="rId4"/>
          <a:stretch>
            <a:fillRect/>
          </a:stretch>
        </p:blipFill>
        <p:spPr>
          <a:xfrm>
            <a:off x="3979396" y="3739700"/>
            <a:ext cx="4734146" cy="1325562"/>
          </a:xfrm>
          <a:prstGeom prst="rect">
            <a:avLst/>
          </a:prstGeom>
        </p:spPr>
      </p:pic>
    </p:spTree>
    <p:extLst>
      <p:ext uri="{BB962C8B-B14F-4D97-AF65-F5344CB8AC3E}">
        <p14:creationId xmlns:p14="http://schemas.microsoft.com/office/powerpoint/2010/main" val="3460108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lstStyle/>
          <a:p>
            <a:pPr algn="ctr"/>
            <a:r>
              <a:rPr lang="en-US" dirty="0"/>
              <a:t>Lesson Objectives-Part Two</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3158621" y="2248274"/>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Basic Zoom Functions: Chat</a:t>
            </a:r>
          </a:p>
          <a:p>
            <a:pPr marL="742950" indent="-742950">
              <a:buFont typeface="+mj-lt"/>
              <a:buAutoNum type="alphaUcPeriod"/>
            </a:pPr>
            <a:r>
              <a:rPr lang="en-US" sz="3600" dirty="0"/>
              <a:t>Send a Message to Everyone</a:t>
            </a:r>
          </a:p>
          <a:p>
            <a:pPr marL="742950" indent="-742950">
              <a:buFont typeface="+mj-lt"/>
              <a:buAutoNum type="alphaUcPeriod"/>
            </a:pPr>
            <a:r>
              <a:rPr lang="en-US" sz="3600" dirty="0"/>
              <a:t>Send a Message to Just One Person</a:t>
            </a:r>
          </a:p>
        </p:txBody>
      </p:sp>
    </p:spTree>
    <p:extLst>
      <p:ext uri="{BB962C8B-B14F-4D97-AF65-F5344CB8AC3E}">
        <p14:creationId xmlns:p14="http://schemas.microsoft.com/office/powerpoint/2010/main" val="2819722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Lesson - Part Two A</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045160" y="1937248"/>
            <a:ext cx="1491752" cy="1491752"/>
          </a:xfrm>
          <a:prstGeom prst="rect">
            <a:avLst/>
          </a:prstGeom>
        </p:spPr>
      </p:pic>
      <p:pic>
        <p:nvPicPr>
          <p:cNvPr id="6" name="Picture 5" descr="Chat icon">
            <a:extLst>
              <a:ext uri="{FF2B5EF4-FFF2-40B4-BE49-F238E27FC236}">
                <a16:creationId xmlns:a16="http://schemas.microsoft.com/office/drawing/2014/main" id="{45474D07-B417-4D63-ACCE-4C87446C778D}"/>
              </a:ext>
            </a:extLst>
          </p:cNvPr>
          <p:cNvPicPr>
            <a:picLocks noChangeAspect="1"/>
          </p:cNvPicPr>
          <p:nvPr/>
        </p:nvPicPr>
        <p:blipFill>
          <a:blip r:embed="rId6"/>
          <a:stretch>
            <a:fillRect/>
          </a:stretch>
        </p:blipFill>
        <p:spPr>
          <a:xfrm>
            <a:off x="5445035" y="2048883"/>
            <a:ext cx="1771875" cy="1620000"/>
          </a:xfrm>
          <a:prstGeom prst="rect">
            <a:avLst/>
          </a:prstGeom>
        </p:spPr>
      </p:pic>
      <p:pic>
        <p:nvPicPr>
          <p:cNvPr id="8" name="Picture 7" descr="Send a chat message to everyone">
            <a:extLst>
              <a:ext uri="{FF2B5EF4-FFF2-40B4-BE49-F238E27FC236}">
                <a16:creationId xmlns:a16="http://schemas.microsoft.com/office/drawing/2014/main" id="{8AB1D18E-211C-4E4C-9642-7C1A6F2213ED}"/>
              </a:ext>
            </a:extLst>
          </p:cNvPr>
          <p:cNvPicPr>
            <a:picLocks noChangeAspect="1"/>
          </p:cNvPicPr>
          <p:nvPr/>
        </p:nvPicPr>
        <p:blipFill>
          <a:blip r:embed="rId7"/>
          <a:stretch>
            <a:fillRect/>
          </a:stretch>
        </p:blipFill>
        <p:spPr>
          <a:xfrm>
            <a:off x="3879908" y="4201262"/>
            <a:ext cx="4902130" cy="1728000"/>
          </a:xfrm>
          <a:prstGeom prst="rect">
            <a:avLst/>
          </a:prstGeom>
          <a:ln>
            <a:solidFill>
              <a:schemeClr val="tx1"/>
            </a:solidFill>
          </a:ln>
        </p:spPr>
      </p:pic>
    </p:spTree>
    <p:extLst>
      <p:ext uri="{BB962C8B-B14F-4D97-AF65-F5344CB8AC3E}">
        <p14:creationId xmlns:p14="http://schemas.microsoft.com/office/powerpoint/2010/main" val="2701308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dirty="0"/>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3931846" y="2377675"/>
            <a:ext cx="4382160" cy="2191081"/>
          </a:xfrm>
          <a:prstGeom prst="rect">
            <a:avLst/>
          </a:prstGeom>
        </p:spPr>
      </p:pic>
    </p:spTree>
    <p:extLst>
      <p:ext uri="{BB962C8B-B14F-4D97-AF65-F5344CB8AC3E}">
        <p14:creationId xmlns:p14="http://schemas.microsoft.com/office/powerpoint/2010/main" val="885949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Practice Part Two A </a:t>
            </a:r>
          </a:p>
        </p:txBody>
      </p:sp>
      <p:sp>
        <p:nvSpPr>
          <p:cNvPr id="5" name="TextBox 4">
            <a:extLst>
              <a:ext uri="{FF2B5EF4-FFF2-40B4-BE49-F238E27FC236}">
                <a16:creationId xmlns:a16="http://schemas.microsoft.com/office/drawing/2014/main" id="{7D3BF3E8-1E0E-49AF-BFB2-4E535C752A9C}"/>
              </a:ext>
            </a:extLst>
          </p:cNvPr>
          <p:cNvSpPr txBox="1"/>
          <p:nvPr/>
        </p:nvSpPr>
        <p:spPr>
          <a:xfrm>
            <a:off x="2529971" y="1943985"/>
            <a:ext cx="8664055" cy="769441"/>
          </a:xfrm>
          <a:prstGeom prst="rect">
            <a:avLst/>
          </a:prstGeom>
          <a:noFill/>
        </p:spPr>
        <p:txBody>
          <a:bodyPr wrap="square">
            <a:spAutoFit/>
          </a:bodyPr>
          <a:lstStyle/>
          <a:p>
            <a:pPr algn="ctr"/>
            <a:r>
              <a:rPr lang="en-US" sz="4400" dirty="0"/>
              <a:t>Send a Message to Everyone</a:t>
            </a:r>
          </a:p>
        </p:txBody>
      </p:sp>
      <p:pic>
        <p:nvPicPr>
          <p:cNvPr id="6" name="Picture 5" descr="Chat icon">
            <a:extLst>
              <a:ext uri="{FF2B5EF4-FFF2-40B4-BE49-F238E27FC236}">
                <a16:creationId xmlns:a16="http://schemas.microsoft.com/office/drawing/2014/main" id="{9775E7B4-8A87-4544-A048-1CA0938FF754}"/>
              </a:ext>
            </a:extLst>
          </p:cNvPr>
          <p:cNvPicPr>
            <a:picLocks noChangeAspect="1"/>
          </p:cNvPicPr>
          <p:nvPr/>
        </p:nvPicPr>
        <p:blipFill>
          <a:blip r:embed="rId4"/>
          <a:stretch>
            <a:fillRect/>
          </a:stretch>
        </p:blipFill>
        <p:spPr>
          <a:xfrm>
            <a:off x="5636847" y="2864672"/>
            <a:ext cx="1771875" cy="1620000"/>
          </a:xfrm>
          <a:prstGeom prst="rect">
            <a:avLst/>
          </a:prstGeom>
        </p:spPr>
      </p:pic>
      <p:pic>
        <p:nvPicPr>
          <p:cNvPr id="7" name="Picture 6" descr="Send a chat message to everyone">
            <a:extLst>
              <a:ext uri="{FF2B5EF4-FFF2-40B4-BE49-F238E27FC236}">
                <a16:creationId xmlns:a16="http://schemas.microsoft.com/office/drawing/2014/main" id="{3421A031-6093-4A6B-9225-330951753314}"/>
              </a:ext>
            </a:extLst>
          </p:cNvPr>
          <p:cNvPicPr>
            <a:picLocks noChangeAspect="1"/>
          </p:cNvPicPr>
          <p:nvPr/>
        </p:nvPicPr>
        <p:blipFill>
          <a:blip r:embed="rId5"/>
          <a:stretch>
            <a:fillRect/>
          </a:stretch>
        </p:blipFill>
        <p:spPr>
          <a:xfrm>
            <a:off x="4071719" y="4803502"/>
            <a:ext cx="4902130" cy="1728000"/>
          </a:xfrm>
          <a:prstGeom prst="rect">
            <a:avLst/>
          </a:prstGeom>
          <a:ln>
            <a:solidFill>
              <a:schemeClr val="tx1"/>
            </a:solidFill>
          </a:ln>
        </p:spPr>
      </p:pic>
    </p:spTree>
    <p:extLst>
      <p:ext uri="{BB962C8B-B14F-4D97-AF65-F5344CB8AC3E}">
        <p14:creationId xmlns:p14="http://schemas.microsoft.com/office/powerpoint/2010/main" val="4195632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Lesson - Part Two B</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9974823" y="2384804"/>
            <a:ext cx="1491752" cy="1491752"/>
          </a:xfrm>
          <a:prstGeom prst="rect">
            <a:avLst/>
          </a:prstGeom>
        </p:spPr>
      </p:pic>
      <p:pic>
        <p:nvPicPr>
          <p:cNvPr id="6" name="Picture 5" descr="Zoom Chat icon">
            <a:extLst>
              <a:ext uri="{FF2B5EF4-FFF2-40B4-BE49-F238E27FC236}">
                <a16:creationId xmlns:a16="http://schemas.microsoft.com/office/drawing/2014/main" id="{45474D07-B417-4D63-ACCE-4C87446C778D}"/>
              </a:ext>
            </a:extLst>
          </p:cNvPr>
          <p:cNvPicPr>
            <a:picLocks noChangeAspect="1"/>
          </p:cNvPicPr>
          <p:nvPr/>
        </p:nvPicPr>
        <p:blipFill>
          <a:blip r:embed="rId6"/>
          <a:stretch>
            <a:fillRect/>
          </a:stretch>
        </p:blipFill>
        <p:spPr>
          <a:xfrm>
            <a:off x="5362329" y="2259526"/>
            <a:ext cx="1905648" cy="1742307"/>
          </a:xfrm>
          <a:prstGeom prst="rect">
            <a:avLst/>
          </a:prstGeom>
        </p:spPr>
      </p:pic>
      <p:pic>
        <p:nvPicPr>
          <p:cNvPr id="7" name="Picture 6" descr="A message in Chat to just one person">
            <a:extLst>
              <a:ext uri="{FF2B5EF4-FFF2-40B4-BE49-F238E27FC236}">
                <a16:creationId xmlns:a16="http://schemas.microsoft.com/office/drawing/2014/main" id="{6B52BCC4-4EDD-42AE-A612-2B5EE3033508}"/>
              </a:ext>
            </a:extLst>
          </p:cNvPr>
          <p:cNvPicPr>
            <a:picLocks noChangeAspect="1"/>
          </p:cNvPicPr>
          <p:nvPr/>
        </p:nvPicPr>
        <p:blipFill>
          <a:blip r:embed="rId7"/>
          <a:stretch>
            <a:fillRect/>
          </a:stretch>
        </p:blipFill>
        <p:spPr>
          <a:xfrm>
            <a:off x="3992077" y="4423642"/>
            <a:ext cx="4646151" cy="1742307"/>
          </a:xfrm>
          <a:prstGeom prst="rect">
            <a:avLst/>
          </a:prstGeom>
          <a:ln>
            <a:solidFill>
              <a:schemeClr val="tx1"/>
            </a:solidFill>
          </a:ln>
        </p:spPr>
      </p:pic>
    </p:spTree>
    <p:extLst>
      <p:ext uri="{BB962C8B-B14F-4D97-AF65-F5344CB8AC3E}">
        <p14:creationId xmlns:p14="http://schemas.microsoft.com/office/powerpoint/2010/main" val="1651373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dirty="0"/>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3931846" y="2377675"/>
            <a:ext cx="4382160" cy="2191081"/>
          </a:xfrm>
          <a:prstGeom prst="rect">
            <a:avLst/>
          </a:prstGeom>
        </p:spPr>
      </p:pic>
    </p:spTree>
    <p:extLst>
      <p:ext uri="{BB962C8B-B14F-4D97-AF65-F5344CB8AC3E}">
        <p14:creationId xmlns:p14="http://schemas.microsoft.com/office/powerpoint/2010/main" val="526477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Practice Part Two B</a:t>
            </a:r>
          </a:p>
        </p:txBody>
      </p:sp>
      <p:sp>
        <p:nvSpPr>
          <p:cNvPr id="5" name="TextBox 4">
            <a:extLst>
              <a:ext uri="{FF2B5EF4-FFF2-40B4-BE49-F238E27FC236}">
                <a16:creationId xmlns:a16="http://schemas.microsoft.com/office/drawing/2014/main" id="{7D3BF3E8-1E0E-49AF-BFB2-4E535C752A9C}"/>
              </a:ext>
            </a:extLst>
          </p:cNvPr>
          <p:cNvSpPr txBox="1"/>
          <p:nvPr/>
        </p:nvSpPr>
        <p:spPr>
          <a:xfrm>
            <a:off x="2823250" y="1495188"/>
            <a:ext cx="8664055" cy="1446550"/>
          </a:xfrm>
          <a:prstGeom prst="rect">
            <a:avLst/>
          </a:prstGeom>
          <a:noFill/>
        </p:spPr>
        <p:txBody>
          <a:bodyPr wrap="square">
            <a:spAutoFit/>
          </a:bodyPr>
          <a:lstStyle/>
          <a:p>
            <a:r>
              <a:rPr lang="en-US" sz="4400" dirty="0"/>
              <a:t>Send a Message to Just One Person</a:t>
            </a:r>
          </a:p>
          <a:p>
            <a:r>
              <a:rPr lang="en-US" sz="4400" dirty="0"/>
              <a:t>Close Chat</a:t>
            </a:r>
          </a:p>
        </p:txBody>
      </p:sp>
      <p:pic>
        <p:nvPicPr>
          <p:cNvPr id="6" name="Picture 5" descr="Chat icon in Zoom">
            <a:extLst>
              <a:ext uri="{FF2B5EF4-FFF2-40B4-BE49-F238E27FC236}">
                <a16:creationId xmlns:a16="http://schemas.microsoft.com/office/drawing/2014/main" id="{89B4283E-2757-4CC1-B254-5C00F896C3A9}"/>
              </a:ext>
            </a:extLst>
          </p:cNvPr>
          <p:cNvPicPr>
            <a:picLocks noChangeAspect="1"/>
          </p:cNvPicPr>
          <p:nvPr/>
        </p:nvPicPr>
        <p:blipFill>
          <a:blip r:embed="rId4"/>
          <a:stretch>
            <a:fillRect/>
          </a:stretch>
        </p:blipFill>
        <p:spPr>
          <a:xfrm>
            <a:off x="5748601" y="2721175"/>
            <a:ext cx="1548367" cy="1415650"/>
          </a:xfrm>
          <a:prstGeom prst="rect">
            <a:avLst/>
          </a:prstGeom>
        </p:spPr>
      </p:pic>
      <p:pic>
        <p:nvPicPr>
          <p:cNvPr id="7" name="Picture 6" descr="A message in Chat to just one person">
            <a:extLst>
              <a:ext uri="{FF2B5EF4-FFF2-40B4-BE49-F238E27FC236}">
                <a16:creationId xmlns:a16="http://schemas.microsoft.com/office/drawing/2014/main" id="{923ABDD5-85EB-44F8-9875-621A050E1F6B}"/>
              </a:ext>
            </a:extLst>
          </p:cNvPr>
          <p:cNvPicPr>
            <a:picLocks noChangeAspect="1"/>
          </p:cNvPicPr>
          <p:nvPr/>
        </p:nvPicPr>
        <p:blipFill>
          <a:blip r:embed="rId5"/>
          <a:stretch>
            <a:fillRect/>
          </a:stretch>
        </p:blipFill>
        <p:spPr>
          <a:xfrm>
            <a:off x="4218784" y="4498812"/>
            <a:ext cx="4608000" cy="1728000"/>
          </a:xfrm>
          <a:prstGeom prst="rect">
            <a:avLst/>
          </a:prstGeom>
          <a:ln>
            <a:solidFill>
              <a:schemeClr val="tx1"/>
            </a:solidFill>
          </a:ln>
        </p:spPr>
      </p:pic>
    </p:spTree>
    <p:extLst>
      <p:ext uri="{BB962C8B-B14F-4D97-AF65-F5344CB8AC3E}">
        <p14:creationId xmlns:p14="http://schemas.microsoft.com/office/powerpoint/2010/main" val="357816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C59B-CA32-42F4-9B24-0E223A4CE67B}"/>
              </a:ext>
            </a:extLst>
          </p:cNvPr>
          <p:cNvSpPr>
            <a:spLocks noGrp="1"/>
          </p:cNvSpPr>
          <p:nvPr>
            <p:ph type="title"/>
          </p:nvPr>
        </p:nvSpPr>
        <p:spPr/>
        <p:txBody>
          <a:bodyPr>
            <a:normAutofit fontScale="90000"/>
          </a:bodyPr>
          <a:lstStyle/>
          <a:p>
            <a:r>
              <a:rPr lang="en-US" dirty="0"/>
              <a:t>Skills Reviewed in this Lesson</a:t>
            </a:r>
            <a:endParaRPr lang="en-CA" dirty="0"/>
          </a:p>
        </p:txBody>
      </p:sp>
      <p:sp>
        <p:nvSpPr>
          <p:cNvPr id="4" name="TextBox 3">
            <a:extLst>
              <a:ext uri="{FF2B5EF4-FFF2-40B4-BE49-F238E27FC236}">
                <a16:creationId xmlns:a16="http://schemas.microsoft.com/office/drawing/2014/main" id="{EFE0B9BB-6B1B-4E2D-A7E1-51DF3A6B0660}"/>
              </a:ext>
            </a:extLst>
          </p:cNvPr>
          <p:cNvSpPr txBox="1"/>
          <p:nvPr/>
        </p:nvSpPr>
        <p:spPr>
          <a:xfrm>
            <a:off x="1200150" y="2833517"/>
            <a:ext cx="10204174" cy="1015663"/>
          </a:xfrm>
          <a:prstGeom prst="rect">
            <a:avLst/>
          </a:prstGeom>
          <a:noFill/>
        </p:spPr>
        <p:txBody>
          <a:bodyPr wrap="square" lIns="91440" tIns="45720" rIns="91440" bIns="45720" anchor="t">
            <a:spAutoFit/>
          </a:bodyPr>
          <a:lstStyle/>
          <a:p>
            <a:pPr algn="ctr"/>
            <a:r>
              <a:rPr lang="en-US" sz="3600" dirty="0">
                <a:solidFill>
                  <a:srgbClr val="000000"/>
                </a:solidFill>
                <a:highlight>
                  <a:srgbClr val="FFFF00"/>
                </a:highlight>
                <a:latin typeface="Calibri"/>
                <a:cs typeface="Calibri"/>
              </a:rPr>
              <a:t>Check the Notes of this Slide</a:t>
            </a:r>
          </a:p>
          <a:p>
            <a:endParaRPr lang="en-US" sz="2400" b="1" dirty="0">
              <a:highlight>
                <a:srgbClr val="FFFF00"/>
              </a:highlight>
              <a:cs typeface="Calibri"/>
            </a:endParaRPr>
          </a:p>
        </p:txBody>
      </p:sp>
    </p:spTree>
    <p:extLst>
      <p:ext uri="{BB962C8B-B14F-4D97-AF65-F5344CB8AC3E}">
        <p14:creationId xmlns:p14="http://schemas.microsoft.com/office/powerpoint/2010/main" val="965223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Extra Practice </a:t>
            </a:r>
          </a:p>
        </p:txBody>
      </p:sp>
      <p:pic>
        <p:nvPicPr>
          <p:cNvPr id="3" name="Picture 2" descr="A couple of women looking at a laptop screen&#10;&#10;">
            <a:extLst>
              <a:ext uri="{FF2B5EF4-FFF2-40B4-BE49-F238E27FC236}">
                <a16:creationId xmlns:a16="http://schemas.microsoft.com/office/drawing/2014/main" id="{CC5F5F47-3EDD-431B-9E4A-5F5E715ED7BA}"/>
              </a:ext>
            </a:extLst>
          </p:cNvPr>
          <p:cNvPicPr>
            <a:picLocks noChangeAspect="1"/>
          </p:cNvPicPr>
          <p:nvPr/>
        </p:nvPicPr>
        <p:blipFill>
          <a:blip r:embed="rId4"/>
          <a:stretch>
            <a:fillRect/>
          </a:stretch>
        </p:blipFill>
        <p:spPr>
          <a:xfrm>
            <a:off x="3686783" y="1981739"/>
            <a:ext cx="6161662" cy="4107775"/>
          </a:xfrm>
          <a:prstGeom prst="rect">
            <a:avLst/>
          </a:prstGeom>
        </p:spPr>
      </p:pic>
    </p:spTree>
    <p:extLst>
      <p:ext uri="{BB962C8B-B14F-4D97-AF65-F5344CB8AC3E}">
        <p14:creationId xmlns:p14="http://schemas.microsoft.com/office/powerpoint/2010/main" val="1718990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497624"/>
            <a:ext cx="10515600" cy="1325563"/>
          </a:xfrm>
        </p:spPr>
        <p:txBody>
          <a:bodyPr/>
          <a:lstStyle/>
          <a:p>
            <a:pPr algn="ctr"/>
            <a:r>
              <a:rPr lang="en-US" dirty="0"/>
              <a:t>Practice Between Sessions </a:t>
            </a:r>
          </a:p>
        </p:txBody>
      </p:sp>
      <p:sp>
        <p:nvSpPr>
          <p:cNvPr id="2" name="TextBox 1">
            <a:extLst>
              <a:ext uri="{FF2B5EF4-FFF2-40B4-BE49-F238E27FC236}">
                <a16:creationId xmlns:a16="http://schemas.microsoft.com/office/drawing/2014/main" id="{18FF8229-4875-476B-B4FF-B63E355B0112}"/>
              </a:ext>
            </a:extLst>
          </p:cNvPr>
          <p:cNvSpPr txBox="1"/>
          <p:nvPr/>
        </p:nvSpPr>
        <p:spPr>
          <a:xfrm>
            <a:off x="2529971" y="2257124"/>
            <a:ext cx="7624682" cy="1846659"/>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US" sz="3200" b="0" dirty="0">
                <a:solidFill>
                  <a:srgbClr val="000000"/>
                </a:solidFill>
                <a:effectLst/>
              </a:rPr>
              <a:t>What did you learn/practice today? </a:t>
            </a:r>
          </a:p>
          <a:p>
            <a:pPr marL="457200" indent="-457200" algn="l" rtl="0" fontAlgn="base">
              <a:buFont typeface="Arial" panose="020B0604020202020204" pitchFamily="34" charset="0"/>
              <a:buChar char="•"/>
            </a:pPr>
            <a:r>
              <a:rPr lang="en-US" sz="3200" b="0" dirty="0">
                <a:solidFill>
                  <a:srgbClr val="000000"/>
                </a:solidFill>
                <a:effectLst/>
              </a:rPr>
              <a:t>When are you going to practice?  </a:t>
            </a:r>
          </a:p>
          <a:p>
            <a:pPr marL="457200" indent="-457200" algn="l" rtl="0" fontAlgn="base">
              <a:buFont typeface="Arial" panose="020B0604020202020204" pitchFamily="34" charset="0"/>
              <a:buChar char="•"/>
            </a:pPr>
            <a:r>
              <a:rPr lang="en-US" sz="3200" dirty="0">
                <a:solidFill>
                  <a:srgbClr val="000000"/>
                </a:solidFill>
              </a:rPr>
              <a:t>Practice Plan</a:t>
            </a:r>
            <a:endParaRPr lang="en-US" sz="3200" b="0" dirty="0">
              <a:solidFill>
                <a:srgbClr val="000000"/>
              </a:solidFill>
              <a:effectLst/>
            </a:endParaRPr>
          </a:p>
          <a:p>
            <a:endParaRPr lang="en-CA" dirty="0"/>
          </a:p>
        </p:txBody>
      </p:sp>
      <p:pic>
        <p:nvPicPr>
          <p:cNvPr id="6" name="Picture 5" descr="Left hand on a keyboard, right hand on a mouse in front of a computer monitor. ">
            <a:extLst>
              <a:ext uri="{FF2B5EF4-FFF2-40B4-BE49-F238E27FC236}">
                <a16:creationId xmlns:a16="http://schemas.microsoft.com/office/drawing/2014/main" id="{0EBE34F0-12D9-4152-AA11-A4FEB6BCF73D}"/>
              </a:ext>
            </a:extLst>
          </p:cNvPr>
          <p:cNvPicPr>
            <a:picLocks noChangeAspect="1"/>
          </p:cNvPicPr>
          <p:nvPr/>
        </p:nvPicPr>
        <p:blipFill>
          <a:blip r:embed="rId4"/>
          <a:stretch>
            <a:fillRect/>
          </a:stretch>
        </p:blipFill>
        <p:spPr>
          <a:xfrm>
            <a:off x="8584220" y="3429000"/>
            <a:ext cx="2799080" cy="2799080"/>
          </a:xfrm>
          <a:prstGeom prst="rect">
            <a:avLst/>
          </a:prstGeom>
        </p:spPr>
      </p:pic>
    </p:spTree>
    <p:extLst>
      <p:ext uri="{BB962C8B-B14F-4D97-AF65-F5344CB8AC3E}">
        <p14:creationId xmlns:p14="http://schemas.microsoft.com/office/powerpoint/2010/main" val="3667748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614248"/>
            <a:ext cx="10515600" cy="1325563"/>
          </a:xfrm>
        </p:spPr>
        <p:txBody>
          <a:bodyPr>
            <a:normAutofit fontScale="90000"/>
          </a:bodyPr>
          <a:lstStyle/>
          <a:p>
            <a:pPr algn="ctr"/>
            <a:r>
              <a:rPr lang="en-US" dirty="0"/>
              <a:t>Confirm Next Session </a:t>
            </a:r>
            <a:br>
              <a:rPr lang="en-US" dirty="0"/>
            </a:br>
            <a:r>
              <a:rPr lang="en-US" dirty="0"/>
              <a:t>and Support </a:t>
            </a:r>
          </a:p>
        </p:txBody>
      </p:sp>
      <p:pic>
        <p:nvPicPr>
          <p:cNvPr id="3" name="Picture 2" descr="What's Next?&#10;">
            <a:extLst>
              <a:ext uri="{FF2B5EF4-FFF2-40B4-BE49-F238E27FC236}">
                <a16:creationId xmlns:a16="http://schemas.microsoft.com/office/drawing/2014/main" id="{41F8FC54-0B2C-4098-9572-18938D03D459}"/>
              </a:ext>
            </a:extLst>
          </p:cNvPr>
          <p:cNvPicPr>
            <a:picLocks noChangeAspect="1"/>
          </p:cNvPicPr>
          <p:nvPr/>
        </p:nvPicPr>
        <p:blipFill>
          <a:blip r:embed="rId4"/>
          <a:stretch>
            <a:fillRect/>
          </a:stretch>
        </p:blipFill>
        <p:spPr>
          <a:xfrm>
            <a:off x="3416232" y="2222863"/>
            <a:ext cx="5962650" cy="3352800"/>
          </a:xfrm>
          <a:prstGeom prst="rect">
            <a:avLst/>
          </a:prstGeom>
        </p:spPr>
      </p:pic>
    </p:spTree>
    <p:extLst>
      <p:ext uri="{BB962C8B-B14F-4D97-AF65-F5344CB8AC3E}">
        <p14:creationId xmlns:p14="http://schemas.microsoft.com/office/powerpoint/2010/main" val="726781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2838-7CF1-C64F-A91F-EC61438F390F}"/>
              </a:ext>
            </a:extLst>
          </p:cNvPr>
          <p:cNvSpPr>
            <a:spLocks noGrp="1"/>
          </p:cNvSpPr>
          <p:nvPr>
            <p:ph type="title"/>
          </p:nvPr>
        </p:nvSpPr>
        <p:spPr>
          <a:xfrm>
            <a:off x="1197909" y="2709143"/>
            <a:ext cx="9796182" cy="719857"/>
          </a:xfrm>
        </p:spPr>
        <p:txBody>
          <a:bodyPr>
            <a:normAutofit fontScale="90000"/>
          </a:bodyPr>
          <a:lstStyle/>
          <a:p>
            <a:pPr>
              <a:lnSpc>
                <a:spcPct val="150000"/>
              </a:lnSpc>
            </a:pPr>
            <a:r>
              <a:rPr lang="en-US" dirty="0"/>
              <a:t>See you! </a:t>
            </a:r>
            <a:br>
              <a:rPr lang="en-US" dirty="0"/>
            </a:br>
            <a:r>
              <a:rPr lang="en-US" dirty="0"/>
              <a:t>Keep Practicing </a:t>
            </a:r>
          </a:p>
        </p:txBody>
      </p:sp>
    </p:spTree>
    <p:extLst>
      <p:ext uri="{BB962C8B-B14F-4D97-AF65-F5344CB8AC3E}">
        <p14:creationId xmlns:p14="http://schemas.microsoft.com/office/powerpoint/2010/main" val="1741540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F6BD1-5D14-1B43-B6F8-68014CF555AF}"/>
              </a:ext>
            </a:extLst>
          </p:cNvPr>
          <p:cNvSpPr txBox="1">
            <a:spLocks noGrp="1"/>
          </p:cNvSpPr>
          <p:nvPr>
            <p:ph type="title" idx="4294967295"/>
          </p:nvPr>
        </p:nvSpPr>
        <p:spPr>
          <a:xfrm>
            <a:off x="2383580" y="2599765"/>
            <a:ext cx="742484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For Using this PowerPoint Lesson</a:t>
            </a:r>
          </a:p>
        </p:txBody>
      </p:sp>
      <p:sp>
        <p:nvSpPr>
          <p:cNvPr id="4" name="TextBox 3">
            <a:extLst>
              <a:ext uri="{FF2B5EF4-FFF2-40B4-BE49-F238E27FC236}">
                <a16:creationId xmlns:a16="http://schemas.microsoft.com/office/drawing/2014/main" id="{6C3CF8AE-4362-4028-9B97-B0C29CDCC5DA}"/>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2707212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6" name="TextBox 5">
            <a:extLst>
              <a:ext uri="{FF2B5EF4-FFF2-40B4-BE49-F238E27FC236}">
                <a16:creationId xmlns:a16="http://schemas.microsoft.com/office/drawing/2014/main" id="{44104F81-0ED6-4F66-85DA-8907C2EFCBDE}"/>
              </a:ext>
            </a:extLst>
          </p:cNvPr>
          <p:cNvSpPr txBox="1"/>
          <p:nvPr/>
        </p:nvSpPr>
        <p:spPr>
          <a:xfrm>
            <a:off x="4641107" y="1718527"/>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9" name="Title 1">
            <a:extLst>
              <a:ext uri="{FF2B5EF4-FFF2-40B4-BE49-F238E27FC236}">
                <a16:creationId xmlns:a16="http://schemas.microsoft.com/office/drawing/2014/main" id="{9AC41847-73D7-47A4-885B-6D4B90648DEF}"/>
              </a:ext>
            </a:extLst>
          </p:cNvPr>
          <p:cNvSpPr>
            <a:spLocks noGrp="1"/>
          </p:cNvSpPr>
          <p:nvPr>
            <p:ph type="title"/>
          </p:nvPr>
        </p:nvSpPr>
        <p:spPr>
          <a:xfrm>
            <a:off x="1676400" y="539704"/>
            <a:ext cx="10515600" cy="1325563"/>
          </a:xfrm>
        </p:spPr>
        <p:txBody>
          <a:bodyPr/>
          <a:lstStyle/>
          <a:p>
            <a:pPr algn="ctr"/>
            <a:r>
              <a:rPr lang="en-US" dirty="0"/>
              <a:t>Lesson Objectives – Part One</a:t>
            </a:r>
          </a:p>
        </p:txBody>
      </p:sp>
      <p:sp>
        <p:nvSpPr>
          <p:cNvPr id="7" name="Content Placeholder 2">
            <a:extLst>
              <a:ext uri="{FF2B5EF4-FFF2-40B4-BE49-F238E27FC236}">
                <a16:creationId xmlns:a16="http://schemas.microsoft.com/office/drawing/2014/main" id="{ADF9857D-CD8C-46B3-A23C-6B25FC4F42AF}"/>
              </a:ext>
            </a:extLst>
          </p:cNvPr>
          <p:cNvSpPr txBox="1">
            <a:spLocks/>
          </p:cNvSpPr>
          <p:nvPr/>
        </p:nvSpPr>
        <p:spPr>
          <a:xfrm>
            <a:off x="2529971" y="2476874"/>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Basic Zoom Functions </a:t>
            </a:r>
          </a:p>
          <a:p>
            <a:pPr>
              <a:buFontTx/>
              <a:buChar char="-"/>
            </a:pPr>
            <a:r>
              <a:rPr lang="en-US" sz="3600" dirty="0"/>
              <a:t>Turn Mic On/Off</a:t>
            </a:r>
          </a:p>
          <a:p>
            <a:pPr>
              <a:buFontTx/>
              <a:buChar char="-"/>
            </a:pPr>
            <a:r>
              <a:rPr lang="en-US" sz="3600" dirty="0"/>
              <a:t>Turn Off Video and Mic</a:t>
            </a:r>
          </a:p>
          <a:p>
            <a:pPr>
              <a:buFontTx/>
              <a:buChar char="-"/>
            </a:pPr>
            <a:r>
              <a:rPr lang="en-US" sz="3600" dirty="0"/>
              <a:t>Raise Your Hand</a:t>
            </a:r>
          </a:p>
        </p:txBody>
      </p:sp>
    </p:spTree>
    <p:extLst>
      <p:ext uri="{BB962C8B-B14F-4D97-AF65-F5344CB8AC3E}">
        <p14:creationId xmlns:p14="http://schemas.microsoft.com/office/powerpoint/2010/main" val="197183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529971" y="2476874"/>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Basic Zoom Functions: Chat </a:t>
            </a:r>
          </a:p>
          <a:p>
            <a:pPr marL="0" indent="0">
              <a:buNone/>
            </a:pPr>
            <a:r>
              <a:rPr lang="en-US" sz="4400" dirty="0"/>
              <a:t>- </a:t>
            </a:r>
            <a:r>
              <a:rPr lang="en-US" sz="3600" dirty="0"/>
              <a:t>Send a Message to Everyone</a:t>
            </a:r>
          </a:p>
          <a:p>
            <a:pPr marL="0" indent="0">
              <a:buNone/>
            </a:pPr>
            <a:r>
              <a:rPr lang="en-US" sz="3600" dirty="0"/>
              <a:t>- Send a Message to Just One Person</a:t>
            </a:r>
          </a:p>
        </p:txBody>
      </p:sp>
      <p:sp>
        <p:nvSpPr>
          <p:cNvPr id="6" name="TextBox 5">
            <a:extLst>
              <a:ext uri="{FF2B5EF4-FFF2-40B4-BE49-F238E27FC236}">
                <a16:creationId xmlns:a16="http://schemas.microsoft.com/office/drawing/2014/main" id="{3CBD816E-8CED-4389-9457-02A107885099}"/>
              </a:ext>
            </a:extLst>
          </p:cNvPr>
          <p:cNvSpPr txBox="1"/>
          <p:nvPr/>
        </p:nvSpPr>
        <p:spPr>
          <a:xfrm>
            <a:off x="4322304" y="1728446"/>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8" name="Title 1">
            <a:extLst>
              <a:ext uri="{FF2B5EF4-FFF2-40B4-BE49-F238E27FC236}">
                <a16:creationId xmlns:a16="http://schemas.microsoft.com/office/drawing/2014/main" id="{3AA5B6A2-042A-4E83-94DD-DB91E6DCAE87}"/>
              </a:ext>
            </a:extLst>
          </p:cNvPr>
          <p:cNvSpPr>
            <a:spLocks noGrp="1"/>
          </p:cNvSpPr>
          <p:nvPr>
            <p:ph type="title"/>
          </p:nvPr>
        </p:nvSpPr>
        <p:spPr>
          <a:xfrm>
            <a:off x="1676400" y="539704"/>
            <a:ext cx="10515600" cy="1325563"/>
          </a:xfrm>
        </p:spPr>
        <p:txBody>
          <a:bodyPr/>
          <a:lstStyle/>
          <a:p>
            <a:pPr algn="ctr"/>
            <a:r>
              <a:rPr lang="en-US" dirty="0"/>
              <a:t>Lesson Objectives – Part Two</a:t>
            </a:r>
          </a:p>
        </p:txBody>
      </p:sp>
    </p:spTree>
    <p:extLst>
      <p:ext uri="{BB962C8B-B14F-4D97-AF65-F5344CB8AC3E}">
        <p14:creationId xmlns:p14="http://schemas.microsoft.com/office/powerpoint/2010/main" val="103420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lstStyle/>
          <a:p>
            <a:pPr algn="ctr"/>
            <a:r>
              <a:rPr lang="en-US" dirty="0"/>
              <a:t>Keep in Mind</a:t>
            </a:r>
          </a:p>
        </p:txBody>
      </p:sp>
      <p:sp>
        <p:nvSpPr>
          <p:cNvPr id="5" name="TextBox 4">
            <a:extLst>
              <a:ext uri="{FF2B5EF4-FFF2-40B4-BE49-F238E27FC236}">
                <a16:creationId xmlns:a16="http://schemas.microsoft.com/office/drawing/2014/main" id="{F7CE0702-ADD5-4271-9909-907C64F0F930}"/>
              </a:ext>
            </a:extLst>
          </p:cNvPr>
          <p:cNvSpPr txBox="1"/>
          <p:nvPr/>
        </p:nvSpPr>
        <p:spPr>
          <a:xfrm>
            <a:off x="1861338" y="2756938"/>
            <a:ext cx="8664055" cy="2308324"/>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Only do as much as the learner can absorb in one session.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Do one part of the video lesson at a time.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Check in with the learner after each part.</a:t>
            </a:r>
          </a:p>
        </p:txBody>
      </p:sp>
      <p:sp>
        <p:nvSpPr>
          <p:cNvPr id="6" name="TextBox 5">
            <a:extLst>
              <a:ext uri="{FF2B5EF4-FFF2-40B4-BE49-F238E27FC236}">
                <a16:creationId xmlns:a16="http://schemas.microsoft.com/office/drawing/2014/main" id="{3EBBD1B2-DAFC-4706-858F-621DAB76DC2B}"/>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160086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1470"/>
            <a:ext cx="2533828" cy="1198800"/>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25406" y="467176"/>
            <a:ext cx="10515600" cy="1325563"/>
          </a:xfrm>
        </p:spPr>
        <p:txBody>
          <a:bodyPr/>
          <a:lstStyle/>
          <a:p>
            <a:pPr algn="ctr"/>
            <a:r>
              <a:rPr lang="en-US" dirty="0"/>
              <a:t>Set Up and Preparation</a:t>
            </a:r>
          </a:p>
        </p:txBody>
      </p:sp>
      <p:sp>
        <p:nvSpPr>
          <p:cNvPr id="5" name="TextBox 4">
            <a:extLst>
              <a:ext uri="{FF2B5EF4-FFF2-40B4-BE49-F238E27FC236}">
                <a16:creationId xmlns:a16="http://schemas.microsoft.com/office/drawing/2014/main" id="{DBE74DE8-A880-4DA4-99F7-57E57C8F9E68}"/>
              </a:ext>
            </a:extLst>
          </p:cNvPr>
          <p:cNvSpPr txBox="1"/>
          <p:nvPr/>
        </p:nvSpPr>
        <p:spPr>
          <a:xfrm>
            <a:off x="2529970" y="2108520"/>
            <a:ext cx="8664055" cy="769441"/>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0"/>
              </a:spcAft>
              <a:buClrTx/>
              <a:buSzTx/>
              <a:tabLst/>
              <a:defRPr/>
            </a:pPr>
            <a:r>
              <a:rPr lang="en-US" sz="4400" dirty="0"/>
              <a:t>Before In-Person Tutoring</a:t>
            </a:r>
            <a:endParaRPr lang="en-US" dirty="0"/>
          </a:p>
        </p:txBody>
      </p:sp>
      <p:sp>
        <p:nvSpPr>
          <p:cNvPr id="6" name="TextBox 5">
            <a:extLst>
              <a:ext uri="{FF2B5EF4-FFF2-40B4-BE49-F238E27FC236}">
                <a16:creationId xmlns:a16="http://schemas.microsoft.com/office/drawing/2014/main" id="{8EBA329E-4B67-4013-9F1E-AA98BD180BB6}"/>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9" name="Picture 8">
            <a:extLst>
              <a:ext uri="{FF2B5EF4-FFF2-40B4-BE49-F238E27FC236}">
                <a16:creationId xmlns:a16="http://schemas.microsoft.com/office/drawing/2014/main" id="{3E70419B-9F8A-4E17-A0C2-334A44C07B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35569" y="2877960"/>
            <a:ext cx="5028823" cy="3352213"/>
          </a:xfrm>
          <a:prstGeom prst="rect">
            <a:avLst/>
          </a:prstGeom>
        </p:spPr>
      </p:pic>
    </p:spTree>
    <p:extLst>
      <p:ext uri="{BB962C8B-B14F-4D97-AF65-F5344CB8AC3E}">
        <p14:creationId xmlns:p14="http://schemas.microsoft.com/office/powerpoint/2010/main" val="138485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838200" y="533299"/>
            <a:ext cx="10515600" cy="1325563"/>
          </a:xfrm>
        </p:spPr>
        <p:txBody>
          <a:bodyPr/>
          <a:lstStyle/>
          <a:p>
            <a:pPr algn="ctr"/>
            <a:r>
              <a:rPr lang="en-US" dirty="0"/>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2630536" y="2602330"/>
            <a:ext cx="7125659" cy="76944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4400" dirty="0"/>
              <a:t>During In-Person Tutoring</a:t>
            </a:r>
          </a:p>
        </p:txBody>
      </p:sp>
      <p:sp>
        <p:nvSpPr>
          <p:cNvPr id="7" name="TextBox 6">
            <a:extLst>
              <a:ext uri="{FF2B5EF4-FFF2-40B4-BE49-F238E27FC236}">
                <a16:creationId xmlns:a16="http://schemas.microsoft.com/office/drawing/2014/main" id="{EDFC2664-9DA0-4925-A431-C898EB6D1EE8}"/>
              </a:ext>
            </a:extLst>
          </p:cNvPr>
          <p:cNvSpPr txBox="1"/>
          <p:nvPr/>
        </p:nvSpPr>
        <p:spPr>
          <a:xfrm>
            <a:off x="3799790" y="1858862"/>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3" name="Picture 2" descr="Tutor demonstrating to learner a digital skill.&#10;&#10;">
            <a:extLst>
              <a:ext uri="{FF2B5EF4-FFF2-40B4-BE49-F238E27FC236}">
                <a16:creationId xmlns:a16="http://schemas.microsoft.com/office/drawing/2014/main" id="{ED2F4DB2-B271-4D6A-A3F8-E2972021714E}"/>
              </a:ext>
            </a:extLst>
          </p:cNvPr>
          <p:cNvPicPr>
            <a:picLocks noChangeAspect="1"/>
          </p:cNvPicPr>
          <p:nvPr/>
        </p:nvPicPr>
        <p:blipFill>
          <a:blip r:embed="rId4"/>
          <a:stretch>
            <a:fillRect/>
          </a:stretch>
        </p:blipFill>
        <p:spPr>
          <a:xfrm>
            <a:off x="3345872" y="3486229"/>
            <a:ext cx="5500255" cy="3074516"/>
          </a:xfrm>
          <a:prstGeom prst="rect">
            <a:avLst/>
          </a:prstGeom>
        </p:spPr>
      </p:pic>
    </p:spTree>
    <p:extLst>
      <p:ext uri="{BB962C8B-B14F-4D97-AF65-F5344CB8AC3E}">
        <p14:creationId xmlns:p14="http://schemas.microsoft.com/office/powerpoint/2010/main" val="2698339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8902</Words>
  <Application>Microsoft Office PowerPoint</Application>
  <PresentationFormat>Widescreen</PresentationFormat>
  <Paragraphs>1023</Paragraphs>
  <Slides>33</Slides>
  <Notes>33</Notes>
  <HiddenSlides>11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Century Gothic</vt:lpstr>
      <vt:lpstr>Livvic-Regular</vt:lpstr>
      <vt:lpstr>Melbourne</vt:lpstr>
      <vt:lpstr>Wingdings</vt:lpstr>
      <vt:lpstr>Office Theme</vt:lpstr>
      <vt:lpstr>Employment</vt:lpstr>
      <vt:lpstr>Pre-Requisite Skills</vt:lpstr>
      <vt:lpstr>Skills Reviewed in this Lesson</vt:lpstr>
      <vt:lpstr>Instructions  For Using this PowerPoint Lesson</vt:lpstr>
      <vt:lpstr>Lesson Objectives – Part One</vt:lpstr>
      <vt:lpstr>Lesson Objectives – Part Two</vt:lpstr>
      <vt:lpstr>Keep in Mind</vt:lpstr>
      <vt:lpstr>Set Up and Preparation</vt:lpstr>
      <vt:lpstr>Checklist</vt:lpstr>
      <vt:lpstr>Set Up and Preparation</vt:lpstr>
      <vt:lpstr> Checklist</vt:lpstr>
      <vt:lpstr>Employment</vt:lpstr>
      <vt:lpstr>Lesson Objectives-Part One</vt:lpstr>
      <vt:lpstr>Lesson- Part One A</vt:lpstr>
      <vt:lpstr>Check Understanding</vt:lpstr>
      <vt:lpstr>Practice Part One A </vt:lpstr>
      <vt:lpstr>Lesson- Part One B</vt:lpstr>
      <vt:lpstr>Check Understanding</vt:lpstr>
      <vt:lpstr>Practice Part One B </vt:lpstr>
      <vt:lpstr>Lesson- Part One C</vt:lpstr>
      <vt:lpstr>Check Understanding</vt:lpstr>
      <vt:lpstr>Practice Part One C</vt:lpstr>
      <vt:lpstr>Lesson Objectives-Part Two</vt:lpstr>
      <vt:lpstr>Lesson - Part Two A</vt:lpstr>
      <vt:lpstr>Check Understanding</vt:lpstr>
      <vt:lpstr>Practice Part Two A </vt:lpstr>
      <vt:lpstr>Lesson - Part Two B</vt:lpstr>
      <vt:lpstr>Check Understanding</vt:lpstr>
      <vt:lpstr>Practice Part Two B</vt:lpstr>
      <vt:lpstr>Extra Practice </vt:lpstr>
      <vt:lpstr>Practice Between Sessions </vt:lpstr>
      <vt:lpstr>Confirm Next Session  and Support </vt:lpstr>
      <vt:lpstr>See you!  Keep Practicing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Mouse and navigation</dc:title>
  <dc:creator/>
  <cp:lastModifiedBy/>
  <cp:revision>44</cp:revision>
  <dcterms:created xsi:type="dcterms:W3CDTF">2021-09-14T20:49:13Z</dcterms:created>
  <dcterms:modified xsi:type="dcterms:W3CDTF">2022-06-15T00:46:48Z</dcterms:modified>
</cp:coreProperties>
</file>