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5"/>
  </p:notesMasterIdLst>
  <p:sldIdLst>
    <p:sldId id="347" r:id="rId2"/>
    <p:sldId id="281" r:id="rId3"/>
    <p:sldId id="354" r:id="rId4"/>
    <p:sldId id="325" r:id="rId5"/>
    <p:sldId id="310" r:id="rId6"/>
    <p:sldId id="319" r:id="rId7"/>
    <p:sldId id="311" r:id="rId8"/>
    <p:sldId id="346" r:id="rId9"/>
    <p:sldId id="283" r:id="rId10"/>
    <p:sldId id="306" r:id="rId11"/>
    <p:sldId id="284" r:id="rId12"/>
    <p:sldId id="285" r:id="rId13"/>
    <p:sldId id="293" r:id="rId14"/>
    <p:sldId id="278" r:id="rId15"/>
    <p:sldId id="294" r:id="rId16"/>
    <p:sldId id="312" r:id="rId17"/>
    <p:sldId id="314" r:id="rId18"/>
    <p:sldId id="287" r:id="rId19"/>
    <p:sldId id="348" r:id="rId20"/>
    <p:sldId id="328" r:id="rId21"/>
    <p:sldId id="327" r:id="rId22"/>
    <p:sldId id="326" r:id="rId23"/>
    <p:sldId id="350" r:id="rId24"/>
    <p:sldId id="320" r:id="rId25"/>
    <p:sldId id="321" r:id="rId26"/>
    <p:sldId id="329" r:id="rId27"/>
    <p:sldId id="335" r:id="rId28"/>
    <p:sldId id="351" r:id="rId29"/>
    <p:sldId id="352" r:id="rId30"/>
    <p:sldId id="353" r:id="rId31"/>
    <p:sldId id="291" r:id="rId32"/>
    <p:sldId id="292" r:id="rId33"/>
    <p:sldId id="324"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Sa0MFpYxFqa4GVmNF6LjIw==" hashData="f2r2E/SJSaIXaxUCUxAOwA03jxA+N/7DR8EXedGeidPZJ9s5aSWJG5eaqq1yC3+CGBmdcGFL4xgEZ/j4pvgbfw=="/>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EF6"/>
    <a:srgbClr val="FFFFDF"/>
    <a:srgbClr val="FFFFCC"/>
    <a:srgbClr val="FFFF99"/>
    <a:srgbClr val="FFFDA3"/>
    <a:srgbClr val="32FF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65" autoAdjust="0"/>
    <p:restoredTop sz="48489" autoAdjust="0"/>
  </p:normalViewPr>
  <p:slideViewPr>
    <p:cSldViewPr snapToGrid="0">
      <p:cViewPr varScale="1">
        <p:scale>
          <a:sx n="40" d="100"/>
          <a:sy n="40" d="100"/>
        </p:scale>
        <p:origin x="1954" y="38"/>
      </p:cViewPr>
      <p:guideLst>
        <p:guide orient="horz" pos="2183"/>
        <p:guide pos="3795"/>
      </p:guideLst>
    </p:cSldViewPr>
  </p:slideViewPr>
  <p:notesTextViewPr>
    <p:cViewPr>
      <p:scale>
        <a:sx n="127" d="100"/>
        <a:sy n="127" d="100"/>
      </p:scale>
      <p:origin x="0" y="0"/>
    </p:cViewPr>
  </p:notesTextViewPr>
  <p:sorterViewPr>
    <p:cViewPr>
      <p:scale>
        <a:sx n="60" d="100"/>
        <a:sy n="60" d="100"/>
      </p:scale>
      <p:origin x="0" y="-2802"/>
    </p:cViewPr>
  </p:sorterViewPr>
  <p:notesViewPr>
    <p:cSldViewPr snapToGrid="0">
      <p:cViewPr varScale="1">
        <p:scale>
          <a:sx n="66" d="100"/>
          <a:sy n="66"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DC004A3-E2EB-0941-B3E9-59C46FE591F5}" type="datetimeFigureOut">
              <a:rPr lang="en-US" smtClean="0"/>
              <a:t>6/14/2022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E55262-9676-444A-98B3-692BE02459E9}" type="slidenum">
              <a:rPr lang="en-US" smtClean="0"/>
              <a:t>‹#›</a:t>
            </a:fld>
            <a:endParaRPr lang="en-US" dirty="0"/>
          </a:p>
        </p:txBody>
      </p:sp>
    </p:spTree>
    <p:extLst>
      <p:ext uri="{BB962C8B-B14F-4D97-AF65-F5344CB8AC3E}">
        <p14:creationId xmlns:p14="http://schemas.microsoft.com/office/powerpoint/2010/main" val="151741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This PowerPoint lesson </a:t>
            </a:r>
            <a:r>
              <a:rPr lang="en-US" sz="1200" b="0" dirty="0">
                <a:latin typeface="Century Gothic" panose="020B0502020202020204" pitchFamily="34" charset="0"/>
              </a:rPr>
              <a:t>covers the following Outlook video lessons: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171450" indent="-171450">
              <a:buFont typeface="Wingdings" pitchFamily="2" charset="2"/>
              <a:buChar char="v"/>
            </a:pPr>
            <a:r>
              <a:rPr lang="en-US" sz="1200" b="1" dirty="0">
                <a:latin typeface="Century Gothic" panose="020B0502020202020204" pitchFamily="34" charset="0"/>
              </a:rPr>
              <a:t>Part One </a:t>
            </a:r>
          </a:p>
          <a:p>
            <a:pPr marL="628650" lvl="1" indent="-171450">
              <a:buFont typeface="Arial" panose="020B0604020202020204" pitchFamily="34" charset="0"/>
              <a:buChar char="•"/>
            </a:pPr>
            <a:r>
              <a:rPr lang="en-US" sz="1200" b="1" dirty="0">
                <a:latin typeface="Century Gothic" panose="020B0502020202020204" pitchFamily="34" charset="0"/>
              </a:rPr>
              <a:t>Send an attachment</a:t>
            </a:r>
          </a:p>
          <a:p>
            <a:pPr marL="457200" lvl="1" indent="0">
              <a:buFont typeface="Arial" panose="020B0604020202020204" pitchFamily="34" charset="0"/>
              <a:buNone/>
            </a:pPr>
            <a:r>
              <a:rPr lang="en-US" sz="1200" dirty="0">
                <a:latin typeface="Century Gothic" panose="020B0502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200" b="1" dirty="0">
                <a:latin typeface="Century Gothic" panose="020B0502020202020204" pitchFamily="34" charset="0"/>
              </a:rPr>
              <a:t>Part Two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Open, Download and Save an attachment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Word Documents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200" b="1" dirty="0">
                <a:latin typeface="Century Gothic" panose="020B0502020202020204" pitchFamily="34" charset="0"/>
              </a:rPr>
              <a:t>Part Three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Open, Download and Save an attachment-PDF Documents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dirty="0">
                <a:latin typeface="Century Gothic" panose="020B0502020202020204" pitchFamily="34" charset="0"/>
              </a:rPr>
              <a:t>Part Four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Open, Download and Save an attachment-Pictures</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a:t>
            </a:fld>
            <a:endParaRPr lang="en-US" dirty="0"/>
          </a:p>
        </p:txBody>
      </p:sp>
    </p:spTree>
    <p:extLst>
      <p:ext uri="{BB962C8B-B14F-4D97-AF65-F5344CB8AC3E}">
        <p14:creationId xmlns:p14="http://schemas.microsoft.com/office/powerpoint/2010/main" val="4136531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dirty="0">
              <a:highlight>
                <a:srgbClr val="FFFF00"/>
              </a:highlight>
              <a:latin typeface="Century Gothic" panose="020B0502020202020204" pitchFamily="34" charset="0"/>
            </a:endParaRPr>
          </a:p>
          <a:p>
            <a:pPr defTabSz="966612">
              <a:defRPr/>
            </a:pPr>
            <a:r>
              <a:rPr lang="en-US" sz="1200" b="1" dirty="0">
                <a:latin typeface="Century Gothic" panose="020B0502020202020204" pitchFamily="34" charset="0"/>
              </a:rPr>
              <a:t>SET UP</a:t>
            </a:r>
          </a:p>
          <a:p>
            <a:pPr defTabSz="966612">
              <a:defRPr/>
            </a:pPr>
            <a:r>
              <a:rPr lang="en-US" sz="1200" dirty="0">
                <a:latin typeface="Century Gothic" panose="020B0502020202020204" pitchFamily="34" charset="0"/>
              </a:rPr>
              <a:t>Refer to </a:t>
            </a:r>
            <a:r>
              <a:rPr lang="en-US" sz="1200" u="sng" dirty="0">
                <a:latin typeface="Century Gothic" panose="020B0502020202020204" pitchFamily="34" charset="0"/>
              </a:rPr>
              <a:t>TUTOR CHECKLIST- Set up for In-Person Tutoring </a:t>
            </a:r>
          </a:p>
          <a:p>
            <a:pPr defTabSz="966612">
              <a:defRPr/>
            </a:pPr>
            <a:endParaRPr lang="en-US" sz="1200" b="0" u="sng" dirty="0">
              <a:latin typeface="Century Gothic" panose="020B0502020202020204" pitchFamily="34" charset="0"/>
            </a:endParaRPr>
          </a:p>
          <a:p>
            <a:pPr defTabSz="966612">
              <a:defRPr/>
            </a:pPr>
            <a:endParaRPr lang="en-US" sz="1200" b="0" u="sng" dirty="0">
              <a:latin typeface="Century Gothic" panose="020B0502020202020204" pitchFamily="34" charset="0"/>
            </a:endParaRPr>
          </a:p>
          <a:p>
            <a:pPr defTabSz="966612">
              <a:defRPr/>
            </a:pPr>
            <a:r>
              <a:rPr lang="en-US" sz="1200" b="1" u="none" dirty="0">
                <a:latin typeface="Century Gothic" panose="020B0502020202020204" pitchFamily="34" charset="0"/>
              </a:rPr>
              <a:t>PREPARATION</a:t>
            </a:r>
          </a:p>
          <a:p>
            <a:pPr defTabSz="966612">
              <a:defRPr/>
            </a:pPr>
            <a:r>
              <a:rPr lang="en-US" sz="1200" b="0" u="none" dirty="0">
                <a:latin typeface="Century Gothic" panose="020B0502020202020204" pitchFamily="34" charset="0"/>
              </a:rPr>
              <a:t>Preparation specific to the </a:t>
            </a:r>
            <a:r>
              <a:rPr lang="en-US" sz="1200" b="1" u="none" dirty="0">
                <a:latin typeface="Century Gothic" panose="020B0502020202020204" pitchFamily="34" charset="0"/>
              </a:rPr>
              <a:t>PRACTICE</a:t>
            </a:r>
            <a:r>
              <a:rPr lang="en-US" sz="1200" b="0" u="none" dirty="0">
                <a:latin typeface="Century Gothic" panose="020B0502020202020204" pitchFamily="34" charset="0"/>
              </a:rPr>
              <a:t> for each Part of this lesson is in the notes of each “PRACTICE” slide. </a:t>
            </a:r>
          </a:p>
          <a:p>
            <a:pPr defTabSz="966612">
              <a:defRPr/>
            </a:pPr>
            <a:endParaRPr lang="en-US" sz="1200" b="1" u="sng" dirty="0">
              <a:latin typeface="Century Gothic" panose="020B0502020202020204" pitchFamily="34" charset="0"/>
            </a:endParaRPr>
          </a:p>
          <a:p>
            <a:pPr defTabSz="966612">
              <a:defRPr/>
            </a:pPr>
            <a:endParaRPr lang="en-US" b="1" u="sng" dirty="0"/>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10</a:t>
            </a:fld>
            <a:endParaRPr lang="en-US" dirty="0"/>
          </a:p>
        </p:txBody>
      </p:sp>
    </p:spTree>
    <p:extLst>
      <p:ext uri="{BB962C8B-B14F-4D97-AF65-F5344CB8AC3E}">
        <p14:creationId xmlns:p14="http://schemas.microsoft.com/office/powerpoint/2010/main" val="376048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 </a:t>
            </a:r>
          </a:p>
          <a:p>
            <a:pPr defTabSz="966612">
              <a:defRPr/>
            </a:pPr>
            <a:r>
              <a:rPr lang="en-US" sz="1200" b="0" u="sng" dirty="0">
                <a:latin typeface="Century Gothic" panose="020B0502020202020204" pitchFamily="34" charset="0"/>
              </a:rPr>
              <a:t>TUTOR CHECKLIST- During In-Person Tutoring Sessions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ndParaRPr>
          </a:p>
          <a:p>
            <a:pPr defTabSz="966612">
              <a:defRPr/>
            </a:pPr>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11</a:t>
            </a:fld>
            <a:endParaRPr lang="en-US" dirty="0"/>
          </a:p>
        </p:txBody>
      </p:sp>
    </p:spTree>
    <p:extLst>
      <p:ext uri="{BB962C8B-B14F-4D97-AF65-F5344CB8AC3E}">
        <p14:creationId xmlns:p14="http://schemas.microsoft.com/office/powerpoint/2010/main" val="388668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b="1" u="sng" dirty="0">
                <a:latin typeface="Century Gothic" panose="020B0502020202020204" pitchFamily="34" charset="0"/>
              </a:rPr>
              <a:t>SET UP</a:t>
            </a:r>
          </a:p>
          <a:p>
            <a:pPr defTabSz="966612">
              <a:defRPr/>
            </a:pPr>
            <a:r>
              <a:rPr lang="en-US" sz="1200"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LEARNER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Trouble-Shooting -Remote Tutoring </a:t>
            </a: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r>
              <a:rPr lang="en-US" sz="1200" b="1" dirty="0">
                <a:latin typeface="Century Gothic" panose="020B0502020202020204" pitchFamily="34" charset="0"/>
                <a:ea typeface="Calibri" panose="020F0502020204030204" pitchFamily="34" charset="0"/>
                <a:cs typeface="Times New Roman" panose="02020603050405020304" pitchFamily="18" charset="0"/>
              </a:rPr>
              <a:t>IMPORTANT: </a:t>
            </a:r>
          </a:p>
          <a:p>
            <a:pPr defTabSz="966612">
              <a:defRPr/>
            </a:pPr>
            <a:r>
              <a:rPr lang="en-US" sz="1200" dirty="0">
                <a:latin typeface="Century Gothic" panose="020B0502020202020204" pitchFamily="34" charset="0"/>
                <a:ea typeface="Calibri" panose="020F0502020204030204" pitchFamily="34" charset="0"/>
                <a:cs typeface="Times New Roman" panose="02020603050405020304" pitchFamily="18" charset="0"/>
              </a:rPr>
              <a:t>Go through the Learner Checklist as well. Then, you will be able to more easily troubleshoot with the learner if they have difficulty in their set up.</a:t>
            </a:r>
            <a:endParaRPr lang="en-CA" sz="1200" dirty="0">
              <a:latin typeface="Century Gothic" panose="020B0502020202020204" pitchFamily="34" charset="0"/>
            </a:endParaRPr>
          </a:p>
          <a:p>
            <a:pPr defTabSz="966612">
              <a:defRPr/>
            </a:pPr>
            <a:endParaRPr lang="en-US" sz="1200" u="sng" dirty="0">
              <a:latin typeface="Century Gothic" panose="020B0502020202020204" pitchFamily="34" charset="0"/>
            </a:endParaRPr>
          </a:p>
          <a:p>
            <a:pPr marL="0" indent="0" defTabSz="966612">
              <a:buFont typeface="+mj-lt"/>
              <a:buNone/>
              <a:defRPr/>
            </a:pPr>
            <a:r>
              <a:rPr lang="en-US" sz="1200" b="1" dirty="0">
                <a:latin typeface="Century Gothic" panose="020B0502020202020204" pitchFamily="34" charset="0"/>
              </a:rPr>
              <a:t>Communicate beforehand with the Support Person (if that learner has one):</a:t>
            </a:r>
          </a:p>
          <a:p>
            <a:pPr marL="181240" indent="-181240" defTabSz="966612">
              <a:buFont typeface="Arial" panose="020B0604020202020204" pitchFamily="34" charset="0"/>
              <a:buChar char="•"/>
              <a:defRPr/>
            </a:pPr>
            <a:r>
              <a:rPr lang="en-US" sz="1200" dirty="0">
                <a:latin typeface="Century Gothic" panose="020B0502020202020204" pitchFamily="34" charset="0"/>
              </a:rPr>
              <a:t>Email the Learner Checklist listed in #2 above to the Support Person.</a:t>
            </a:r>
          </a:p>
          <a:p>
            <a:pPr marL="181240" indent="-181240" defTabSz="966612">
              <a:buFont typeface="Arial" panose="020B0604020202020204" pitchFamily="34" charset="0"/>
              <a:buChar char="•"/>
              <a:defRPr/>
            </a:pPr>
            <a:r>
              <a:rPr lang="en-US" sz="1200" dirty="0">
                <a:latin typeface="Century Gothic" panose="020B0502020202020204" pitchFamily="34" charset="0"/>
              </a:rPr>
              <a:t>Email any instructions for this lesson to the support person (see the notes for specific slides /parts of the lesson): </a:t>
            </a:r>
          </a:p>
          <a:p>
            <a:pPr marL="181240" indent="-181240" defTabSz="966612">
              <a:buFont typeface="Arial" panose="020B0604020202020204" pitchFamily="34" charset="0"/>
              <a:buChar char="•"/>
              <a:defRPr/>
            </a:pPr>
            <a:r>
              <a:rPr lang="en-US" sz="1200" dirty="0">
                <a:latin typeface="Century Gothic" panose="020B0502020202020204" pitchFamily="34" charset="0"/>
              </a:rPr>
              <a:t>Have the support person do the preparation for the lesson on the learner’s desktop. Tutor needs to guide them re. how to do this. </a:t>
            </a: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Support person must inform you if the learner has an Outlook account already. If they do not have one, use Module 5 as detailed in the note above under ”Pre-Requisite Skills” (Slide #2).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Outlook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you could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indent="0" defTabSz="966612">
              <a:buFont typeface="Arial" panose="020B0604020202020204" pitchFamily="34" charset="0"/>
              <a:buNone/>
              <a:defRPr/>
            </a:pP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defTabSz="966612">
              <a:defRPr/>
            </a:pPr>
            <a:r>
              <a:rPr lang="en-US" sz="1200" b="1" u="sng" dirty="0">
                <a:highlight>
                  <a:srgbClr val="FFFF00"/>
                </a:highlight>
                <a:latin typeface="Century Gothic" panose="020B0502020202020204" pitchFamily="34" charset="0"/>
              </a:rPr>
              <a:t>PREPARATION</a:t>
            </a:r>
          </a:p>
          <a:p>
            <a:pPr defTabSz="966612">
              <a:defRPr/>
            </a:pPr>
            <a:r>
              <a:rPr lang="en-US" sz="1200" b="0" u="none" dirty="0">
                <a:highlight>
                  <a:srgbClr val="FFFF00"/>
                </a:highlight>
                <a:latin typeface="Century Gothic" panose="020B0502020202020204" pitchFamily="34" charset="0"/>
              </a:rPr>
              <a:t>Preparation specific to each Part of this Outlook Lesson is in the notes of the relevant slides. </a:t>
            </a:r>
          </a:p>
          <a:p>
            <a:pPr defTabSz="966612">
              <a:defRPr/>
            </a:pPr>
            <a:endParaRPr lang="en-US" sz="1200" b="0" u="none" dirty="0">
              <a:highlight>
                <a:srgbClr val="FFFF00"/>
              </a:highligh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12</a:t>
            </a:fld>
            <a:endParaRPr lang="en-US" dirty="0"/>
          </a:p>
        </p:txBody>
      </p:sp>
    </p:spTree>
    <p:extLst>
      <p:ext uri="{BB962C8B-B14F-4D97-AF65-F5344CB8AC3E}">
        <p14:creationId xmlns:p14="http://schemas.microsoft.com/office/powerpoint/2010/main" val="388903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lnSpc>
                <a:spcPct val="107000"/>
              </a:lnSpc>
              <a:spcAft>
                <a:spcPts val="846"/>
              </a:spcAft>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During Remote Tutoring Session </a:t>
            </a:r>
          </a:p>
          <a:p>
            <a:pPr marL="241653" indent="-241653" defTabSz="966612">
              <a:buFont typeface="+mj-lt"/>
              <a:buAutoNum type="arabicPeriod"/>
              <a:defRPr/>
            </a:pPr>
            <a:r>
              <a:rPr lang="en-US" sz="1200" u="sng" dirty="0">
                <a:latin typeface="Century Gothic" panose="020B0502020202020204" pitchFamily="34" charset="0"/>
              </a:rPr>
              <a:t>Learner Instructions: How to let your Tutor have Remote Control of your Computer During a Zoom Session </a:t>
            </a:r>
          </a:p>
          <a:p>
            <a:pPr marL="241653" indent="-241653" defTabSz="966612">
              <a:lnSpc>
                <a:spcPct val="107000"/>
              </a:lnSpc>
              <a:spcAft>
                <a:spcPts val="846"/>
              </a:spcAft>
              <a:buFont typeface="+mj-lt"/>
              <a:buAutoNum type="arabicPeriod"/>
              <a:defRPr/>
            </a:pPr>
            <a:r>
              <a:rPr lang="en-US" sz="1200" u="sng" dirty="0">
                <a:latin typeface="Century Gothic" panose="020B0502020202020204" pitchFamily="34" charset="0"/>
              </a:rPr>
              <a:t>Trouble-Shooting</a:t>
            </a:r>
            <a:r>
              <a:rPr lang="en-US" sz="1200" b="0" u="sng" dirty="0">
                <a:latin typeface="Century Gothic" panose="020B0502020202020204" pitchFamily="34" charset="0"/>
              </a:rPr>
              <a:t>: Remote Tutoring </a:t>
            </a:r>
          </a:p>
          <a:p>
            <a:pPr>
              <a:lnSpc>
                <a:spcPct val="107000"/>
              </a:lnSpc>
              <a:spcAft>
                <a:spcPts val="846"/>
              </a:spcAft>
            </a:pP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lnSpc>
                <a:spcPct val="107000"/>
              </a:lnSpc>
              <a:spcAft>
                <a:spcPts val="846"/>
              </a:spcAft>
              <a:defRPr/>
            </a:pPr>
            <a:endParaRPr lang="en-US" sz="1200" b="1"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Be ready to assist learner by using the </a:t>
            </a:r>
            <a:r>
              <a:rPr lang="en-US" sz="1200" b="1" dirty="0">
                <a:latin typeface="Century Gothic" panose="020B0502020202020204" pitchFamily="34" charset="0"/>
              </a:rPr>
              <a:t>Requesting Remote Control </a:t>
            </a:r>
            <a:r>
              <a:rPr lang="en-US" sz="1200" dirty="0">
                <a:latin typeface="Century Gothic" panose="020B0502020202020204" pitchFamily="34" charset="0"/>
              </a:rPr>
              <a:t>function (refer </a:t>
            </a:r>
            <a:r>
              <a:rPr lang="en-US" sz="1200" u="none" dirty="0">
                <a:latin typeface="Century Gothic" panose="020B0502020202020204" pitchFamily="34" charset="0"/>
              </a:rPr>
              <a:t>to checklists 1 and 2 listed above</a:t>
            </a:r>
            <a:r>
              <a:rPr lang="en-US" sz="1200" dirty="0">
                <a:latin typeface="Century Gothic" panose="020B0502020202020204" pitchFamily="34" charset="0"/>
              </a:rPr>
              <a:t>). </a:t>
            </a: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You may have to set up the learner’s desktop for “Practice” activities if the learner needs support and no support person is available to do that beforehand.  This is possible to do using </a:t>
            </a:r>
            <a:r>
              <a:rPr lang="en-US" sz="1200" b="1" dirty="0">
                <a:latin typeface="Century Gothic" panose="020B0502020202020204" pitchFamily="34" charset="0"/>
              </a:rPr>
              <a:t>Request Remote Control</a:t>
            </a:r>
            <a:r>
              <a:rPr lang="en-US" sz="1200" dirty="0">
                <a:latin typeface="Century Gothic" panose="020B0502020202020204" pitchFamily="34" charset="0"/>
              </a:rPr>
              <a:t> in Zoom. </a:t>
            </a: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algn="l"/>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13</a:t>
            </a:fld>
            <a:endParaRPr lang="en-US" dirty="0"/>
          </a:p>
        </p:txBody>
      </p:sp>
    </p:spTree>
    <p:extLst>
      <p:ext uri="{BB962C8B-B14F-4D97-AF65-F5344CB8AC3E}">
        <p14:creationId xmlns:p14="http://schemas.microsoft.com/office/powerpoint/2010/main" val="2554325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SHOW THIS SLIDE AND THE REST OF THE SLIDES FROM HERE ONWARD TO THE LEARNER</a:t>
            </a: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Basic email skills are important for work, and for our social needs too of course. </a:t>
            </a:r>
          </a:p>
          <a:p>
            <a:r>
              <a:rPr lang="en-US" i="1" dirty="0">
                <a:latin typeface="Century Gothic" panose="020B0502020202020204" pitchFamily="34" charset="0"/>
              </a:rPr>
              <a:t>So, you already have an Outlook account and can send a basic email. That’s great ! </a:t>
            </a:r>
          </a:p>
          <a:p>
            <a:r>
              <a:rPr lang="en-US" i="1" dirty="0">
                <a:latin typeface="Century Gothic" panose="020B0502020202020204" pitchFamily="34" charset="0"/>
              </a:rPr>
              <a:t>Together, we’re going to review how to use attachments in Outlook. </a:t>
            </a:r>
          </a:p>
          <a:p>
            <a:r>
              <a:rPr lang="en-US" i="1" dirty="0">
                <a:latin typeface="Century Gothic" panose="020B0502020202020204" pitchFamily="34" charset="0"/>
              </a:rPr>
              <a:t>We are using Outlook because it’s a very common workplace email and it’s free. </a:t>
            </a:r>
          </a:p>
          <a:p>
            <a:endParaRPr lang="en-US" dirty="0">
              <a:latin typeface="Century Gothic" panose="020B0502020202020204" pitchFamily="34" charset="0"/>
            </a:endParaRPr>
          </a:p>
          <a:p>
            <a:r>
              <a:rPr lang="en-US" i="1" dirty="0">
                <a:latin typeface="Century Gothic" panose="020B0502020202020204" pitchFamily="34" charset="0"/>
              </a:rPr>
              <a:t>We’ll review how to </a:t>
            </a:r>
            <a:r>
              <a:rPr lang="en-US" b="1" i="1" dirty="0">
                <a:latin typeface="Century Gothic" panose="020B0502020202020204" pitchFamily="34" charset="0"/>
              </a:rPr>
              <a:t>send </a:t>
            </a:r>
            <a:r>
              <a:rPr lang="en-US" i="1" dirty="0">
                <a:latin typeface="Century Gothic" panose="020B0502020202020204" pitchFamily="34" charset="0"/>
              </a:rPr>
              <a:t>an email with an attachment to someone. </a:t>
            </a:r>
          </a:p>
          <a:p>
            <a:r>
              <a:rPr lang="en-US" i="1" dirty="0">
                <a:latin typeface="Century Gothic" panose="020B0502020202020204" pitchFamily="34" charset="0"/>
              </a:rPr>
              <a:t>This could be a document or a picture. </a:t>
            </a:r>
          </a:p>
          <a:p>
            <a:r>
              <a:rPr lang="en-US" i="1" dirty="0">
                <a:latin typeface="Century Gothic" panose="020B0502020202020204" pitchFamily="34" charset="0"/>
              </a:rPr>
              <a:t>Sometimes we need to send a document to our manager, or maybe to a friend or someone else. </a:t>
            </a:r>
          </a:p>
          <a:p>
            <a:r>
              <a:rPr lang="en-US" i="1" dirty="0">
                <a:latin typeface="Century Gothic" panose="020B0502020202020204" pitchFamily="34" charset="0"/>
              </a:rPr>
              <a:t>So we’ll look at how to do that, how to send an attachment. </a:t>
            </a:r>
          </a:p>
          <a:p>
            <a:endParaRPr lang="en-US" i="1" dirty="0">
              <a:latin typeface="Century Gothic" panose="020B0502020202020204" pitchFamily="34" charset="0"/>
            </a:endParaRPr>
          </a:p>
          <a:p>
            <a:r>
              <a:rPr lang="en-US" i="1" dirty="0">
                <a:latin typeface="Century Gothic" panose="020B0502020202020204" pitchFamily="34" charset="0"/>
              </a:rPr>
              <a:t>Have you done that before ? Sent an attachment ? What did you send ? Who did you send it to ? </a:t>
            </a:r>
          </a:p>
          <a:p>
            <a:endParaRPr lang="en-US" dirty="0">
              <a:latin typeface="Century Gothic" panose="020B0502020202020204" pitchFamily="34" charset="0"/>
            </a:endParaRPr>
          </a:p>
          <a:p>
            <a:r>
              <a:rPr lang="en-US" i="1" dirty="0">
                <a:latin typeface="Century Gothic" panose="020B0502020202020204" pitchFamily="34" charset="0"/>
              </a:rPr>
              <a:t>People might send </a:t>
            </a:r>
            <a:r>
              <a:rPr lang="en-US" b="1" i="1" u="sng" dirty="0">
                <a:latin typeface="Century Gothic" panose="020B0502020202020204" pitchFamily="34" charset="0"/>
              </a:rPr>
              <a:t>you</a:t>
            </a:r>
            <a:r>
              <a:rPr lang="en-US" i="1" dirty="0">
                <a:latin typeface="Century Gothic" panose="020B0502020202020204" pitchFamily="34" charset="0"/>
              </a:rPr>
              <a:t> an email with an attachment. </a:t>
            </a:r>
          </a:p>
          <a:p>
            <a:r>
              <a:rPr lang="en-US" i="1" dirty="0">
                <a:latin typeface="Century Gothic" panose="020B0502020202020204" pitchFamily="34" charset="0"/>
              </a:rPr>
              <a:t>Maybe the attachment is a document or a picture. </a:t>
            </a:r>
          </a:p>
          <a:p>
            <a:r>
              <a:rPr lang="en-US" i="1" dirty="0">
                <a:latin typeface="Century Gothic" panose="020B0502020202020204" pitchFamily="34" charset="0"/>
              </a:rPr>
              <a:t>Do you ever get email that has an attachment ? What kind of attachment ? (maybe documents, photos etc.) </a:t>
            </a:r>
          </a:p>
          <a:p>
            <a:r>
              <a:rPr lang="en-US" i="1" dirty="0">
                <a:latin typeface="Century Gothic" panose="020B0502020202020204" pitchFamily="34" charset="0"/>
              </a:rPr>
              <a:t>Later, we’ll review how to open, download and save an attachment with three different types of files: </a:t>
            </a:r>
          </a:p>
          <a:p>
            <a:pPr marL="171450" indent="-171450">
              <a:buFont typeface="Arial" panose="020B0604020202020204" pitchFamily="34" charset="0"/>
              <a:buChar char="•"/>
            </a:pPr>
            <a:r>
              <a:rPr lang="en-US" i="1" dirty="0">
                <a:latin typeface="Century Gothic" panose="020B0502020202020204" pitchFamily="34" charset="0"/>
              </a:rPr>
              <a:t>Word Documents </a:t>
            </a:r>
          </a:p>
          <a:p>
            <a:pPr marL="171450" indent="-171450">
              <a:buFont typeface="Arial" panose="020B0604020202020204" pitchFamily="34" charset="0"/>
              <a:buChar char="•"/>
            </a:pPr>
            <a:r>
              <a:rPr lang="en-US" i="1" dirty="0">
                <a:latin typeface="Century Gothic" panose="020B0502020202020204" pitchFamily="34" charset="0"/>
              </a:rPr>
              <a:t>PDF documents </a:t>
            </a:r>
          </a:p>
          <a:p>
            <a:pPr marL="171450" indent="-171450">
              <a:buFont typeface="Arial" panose="020B0604020202020204" pitchFamily="34" charset="0"/>
              <a:buChar char="•"/>
            </a:pPr>
            <a:r>
              <a:rPr lang="en-US" i="1" dirty="0">
                <a:latin typeface="Century Gothic" panose="020B0502020202020204" pitchFamily="34" charset="0"/>
              </a:rPr>
              <a:t>and also Picture files, like photos.  </a:t>
            </a:r>
          </a:p>
          <a:p>
            <a:endParaRPr lang="en-US" i="1" dirty="0">
              <a:latin typeface="Century Gothic" panose="020B0502020202020204" pitchFamily="34" charset="0"/>
            </a:endParaRPr>
          </a:p>
          <a:p>
            <a:r>
              <a:rPr lang="en-US" i="1" dirty="0">
                <a:highlight>
                  <a:srgbClr val="FFFF00"/>
                </a:highlight>
                <a:latin typeface="Century Gothic" panose="020B0502020202020204" pitchFamily="34" charset="0"/>
              </a:rPr>
              <a:t> </a:t>
            </a:r>
          </a:p>
          <a:p>
            <a:r>
              <a:rPr lang="en-US" i="1" dirty="0">
                <a:highlight>
                  <a:srgbClr val="FFFF00"/>
                </a:highlight>
                <a:latin typeface="Century Gothic" panose="020B0502020202020204" pitchFamily="34" charset="0"/>
              </a:rPr>
              <a:t>Today, we’ll focus on </a:t>
            </a:r>
            <a:r>
              <a:rPr lang="en-US" i="0" dirty="0">
                <a:highlight>
                  <a:srgbClr val="FFFF00"/>
                </a:highlight>
                <a:latin typeface="Century Gothic" panose="020B0502020202020204" pitchFamily="34" charset="0"/>
              </a:rPr>
              <a:t>........(Parts you intend to cover). </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14</a:t>
            </a:fld>
            <a:endParaRPr lang="en-US" dirty="0"/>
          </a:p>
        </p:txBody>
      </p:sp>
    </p:spTree>
    <p:extLst>
      <p:ext uri="{BB962C8B-B14F-4D97-AF65-F5344CB8AC3E}">
        <p14:creationId xmlns:p14="http://schemas.microsoft.com/office/powerpoint/2010/main" val="429200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entury Gothic" panose="020B0502020202020204" pitchFamily="34" charset="0"/>
            </a:endParaRPr>
          </a:p>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endParaRPr lang="en-US" dirty="0">
              <a:latin typeface="Century Gothic" panose="020B0502020202020204" pitchFamily="34" charset="0"/>
            </a:endParaRPr>
          </a:p>
          <a:p>
            <a:r>
              <a:rPr lang="en-US" dirty="0">
                <a:latin typeface="Century Gothic" panose="020B0502020202020204" pitchFamily="34" charset="0"/>
              </a:rPr>
              <a:t>These are the skills the learner will master at the end of Part One: </a:t>
            </a:r>
          </a:p>
          <a:p>
            <a:r>
              <a:rPr lang="en-US" b="1" dirty="0">
                <a:latin typeface="Century Gothic" panose="020B0502020202020204" pitchFamily="34" charset="0"/>
              </a:rPr>
              <a:t>Send email with an attachment </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latin typeface="Century Gothic" panose="020B0502020202020204" pitchFamily="34" charset="0"/>
              </a:rPr>
              <a:t>We’re going to review how to send email with an attachment now.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15</a:t>
            </a:fld>
            <a:endParaRPr lang="en-US" dirty="0"/>
          </a:p>
        </p:txBody>
      </p:sp>
    </p:spTree>
    <p:extLst>
      <p:ext uri="{BB962C8B-B14F-4D97-AF65-F5344CB8AC3E}">
        <p14:creationId xmlns:p14="http://schemas.microsoft.com/office/powerpoint/2010/main" val="233766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Video length: </a:t>
            </a:r>
          </a:p>
          <a:p>
            <a:r>
              <a:rPr lang="en-US" b="1" dirty="0">
                <a:highlight>
                  <a:srgbClr val="FFFF00"/>
                </a:highlight>
                <a:latin typeface="Century Gothic" panose="020B0502020202020204" pitchFamily="34" charset="0"/>
              </a:rPr>
              <a:t>Part </a:t>
            </a:r>
            <a:r>
              <a:rPr lang="en-US" b="1" dirty="0">
                <a:latin typeface="Century Gothic" panose="020B0502020202020204" pitchFamily="34" charset="0"/>
              </a:rPr>
              <a:t>One: Send an Attachment: </a:t>
            </a:r>
            <a:r>
              <a:rPr lang="en-US" b="0" dirty="0">
                <a:latin typeface="Century Gothic" panose="020B0502020202020204" pitchFamily="34" charset="0"/>
              </a:rPr>
              <a:t>	</a:t>
            </a:r>
            <a:r>
              <a:rPr lang="en-US" b="1" strike="noStrike" dirty="0">
                <a:latin typeface="Century Gothic" panose="020B0502020202020204" pitchFamily="34" charset="0"/>
              </a:rPr>
              <a:t>0:00 – 4:04 mins	(4:04 mins]</a:t>
            </a:r>
          </a:p>
          <a:p>
            <a:endParaRPr lang="en-CA" strike="sngStrike"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 </a:t>
            </a:r>
          </a:p>
          <a:p>
            <a:r>
              <a:rPr lang="en-US" sz="1200" i="1" dirty="0">
                <a:latin typeface="Century Gothic" panose="020B0502020202020204" pitchFamily="34" charset="0"/>
              </a:rPr>
              <a:t>Let’s review now how to send an email with an attachment to someone. </a:t>
            </a:r>
          </a:p>
          <a:p>
            <a:r>
              <a:rPr lang="en-US" sz="1200" i="1" dirty="0">
                <a:latin typeface="Century Gothic" panose="020B0502020202020204" pitchFamily="34" charset="0"/>
              </a:rPr>
              <a:t>We’ll watch a video to review this. </a:t>
            </a:r>
          </a:p>
          <a:p>
            <a:r>
              <a:rPr lang="en-US" sz="1200"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sz="1200" i="1"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One.   </a:t>
            </a:r>
          </a:p>
          <a:p>
            <a:pPr marL="17145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indent="0">
              <a:buFont typeface="Arial" panose="020B0604020202020204" pitchFamily="34" charset="0"/>
              <a:buNone/>
            </a:pPr>
            <a:r>
              <a:rPr lang="en-US" sz="1200" b="1" i="0" dirty="0">
                <a:solidFill>
                  <a:srgbClr val="000000"/>
                </a:solidFill>
                <a:effectLst/>
                <a:latin typeface="Century Gothic" panose="020B0502020202020204" pitchFamily="34" charset="0"/>
              </a:rPr>
              <a:t>https://youtu.be/10kimpvvlw8</a:t>
            </a:r>
          </a:p>
          <a:p>
            <a:pPr marL="0" indent="0">
              <a:buFont typeface="Arial" panose="020B0604020202020204" pitchFamily="34" charset="0"/>
              <a:buNone/>
            </a:pPr>
            <a:endParaRPr lang="en-US" sz="1200" b="0" i="0"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16</a:t>
            </a:fld>
            <a:endParaRPr lang="en-US" dirty="0"/>
          </a:p>
        </p:txBody>
      </p:sp>
    </p:spTree>
    <p:extLst>
      <p:ext uri="{BB962C8B-B14F-4D97-AF65-F5344CB8AC3E}">
        <p14:creationId xmlns:p14="http://schemas.microsoft.com/office/powerpoint/2010/main" val="317687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[Send Email with an Attachment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Say to the Learner: </a:t>
            </a:r>
          </a:p>
          <a:p>
            <a:pPr marL="171450" indent="-171450">
              <a:buFont typeface="Arial" panose="020B0604020202020204" pitchFamily="34" charset="0"/>
              <a:buChar char="•"/>
            </a:pPr>
            <a:r>
              <a:rPr lang="en-US" i="1" dirty="0">
                <a:latin typeface="Century Gothic" panose="020B0502020202020204" pitchFamily="34" charset="0"/>
              </a:rPr>
              <a:t>What are some things you may need to attach to an email ? </a:t>
            </a:r>
            <a:r>
              <a:rPr lang="en-US" b="1" i="1" dirty="0">
                <a:latin typeface="Century Gothic" panose="020B0502020202020204" pitchFamily="34" charset="0"/>
              </a:rPr>
              <a:t>Answer:</a:t>
            </a:r>
            <a:r>
              <a:rPr lang="en-US" i="1" dirty="0">
                <a:latin typeface="Century Gothic" panose="020B0502020202020204" pitchFamily="34" charset="0"/>
              </a:rPr>
              <a:t> files, maybe a resume or a cover letter or a form you filled out and need to send to the employer. </a:t>
            </a:r>
          </a:p>
          <a:p>
            <a:pPr marL="171450" indent="-171450">
              <a:buFont typeface="Arial" panose="020B0604020202020204" pitchFamily="34" charset="0"/>
              <a:buChar char="•"/>
            </a:pPr>
            <a:r>
              <a:rPr lang="en-US" i="1" dirty="0">
                <a:latin typeface="Century Gothic" panose="020B0502020202020204" pitchFamily="34" charset="0"/>
              </a:rPr>
              <a:t>You are in your email inbox. You want to write an email. What do you click on first ? </a:t>
            </a:r>
            <a:r>
              <a:rPr lang="en-US" b="1" i="1" dirty="0">
                <a:latin typeface="Century Gothic" panose="020B0502020202020204" pitchFamily="34" charset="0"/>
              </a:rPr>
              <a:t>Answer:</a:t>
            </a:r>
            <a:r>
              <a:rPr lang="en-US" i="1" dirty="0">
                <a:latin typeface="Century Gothic" panose="020B0502020202020204" pitchFamily="34" charset="0"/>
              </a:rPr>
              <a:t> “New Message” </a:t>
            </a:r>
          </a:p>
          <a:p>
            <a:pPr marL="0" indent="0">
              <a:buFont typeface="Arial" panose="020B0604020202020204" pitchFamily="34" charset="0"/>
              <a:buNone/>
            </a:pPr>
            <a:endParaRPr lang="en-US" i="1" dirty="0">
              <a:latin typeface="Century Gothic" panose="020B0502020202020204" pitchFamily="34" charset="0"/>
            </a:endParaRPr>
          </a:p>
          <a:p>
            <a:pPr marL="171450" indent="-171450">
              <a:buFont typeface="Arial" panose="020B0604020202020204" pitchFamily="34" charset="0"/>
              <a:buChar char="•"/>
            </a:pPr>
            <a:r>
              <a:rPr lang="en-US" i="1" dirty="0">
                <a:latin typeface="Century Gothic" panose="020B0502020202020204" pitchFamily="34" charset="0"/>
              </a:rPr>
              <a:t>After you click on "New Message", what three things do you do ? </a:t>
            </a:r>
          </a:p>
          <a:p>
            <a:pPr marL="457200" lvl="1" indent="0">
              <a:buFont typeface="Arial" panose="020B0604020202020204" pitchFamily="34" charset="0"/>
              <a:buNone/>
            </a:pPr>
            <a:r>
              <a:rPr lang="en-US" b="1" i="1" dirty="0">
                <a:latin typeface="Century Gothic" panose="020B0502020202020204" pitchFamily="34" charset="0"/>
              </a:rPr>
              <a:t>Answer:</a:t>
            </a:r>
            <a:r>
              <a:rPr lang="en-US" i="1" dirty="0">
                <a:latin typeface="Century Gothic" panose="020B0502020202020204" pitchFamily="34" charset="0"/>
              </a:rPr>
              <a:t> 	1. Enter/type the address you are sending the email to</a:t>
            </a:r>
          </a:p>
          <a:p>
            <a:pPr marL="457200" lvl="1" indent="0">
              <a:buFont typeface="Arial" panose="020B0604020202020204" pitchFamily="34" charset="0"/>
              <a:buNone/>
            </a:pPr>
            <a:r>
              <a:rPr lang="en-US" i="1" dirty="0">
                <a:latin typeface="Century Gothic" panose="020B0502020202020204" pitchFamily="34" charset="0"/>
              </a:rPr>
              <a:t>		2. Type the subject of the email </a:t>
            </a:r>
          </a:p>
          <a:p>
            <a:pPr marL="457200" lvl="1" indent="0">
              <a:buFont typeface="Arial" panose="020B0604020202020204" pitchFamily="34" charset="0"/>
              <a:buNone/>
            </a:pPr>
            <a:r>
              <a:rPr lang="en-US" i="1" dirty="0">
                <a:latin typeface="Century Gothic" panose="020B0502020202020204" pitchFamily="34" charset="0"/>
              </a:rPr>
              <a:t>		3. Type your email message.</a:t>
            </a:r>
          </a:p>
          <a:p>
            <a:pPr marL="0" lvl="0" indent="0">
              <a:buFont typeface="Arial" panose="020B0604020202020204" pitchFamily="34" charset="0"/>
              <a:buNone/>
            </a:pPr>
            <a:endParaRPr lang="en-US" b="1" i="0" dirty="0">
              <a:latin typeface="Century Gothic" panose="020B0502020202020204" pitchFamily="34" charset="0"/>
            </a:endParaRPr>
          </a:p>
          <a:p>
            <a:pPr marL="0" lvl="0" indent="0">
              <a:buFont typeface="Arial" panose="020B0604020202020204" pitchFamily="34" charset="0"/>
              <a:buNone/>
            </a:pPr>
            <a:r>
              <a:rPr lang="en-US" b="1" i="0" dirty="0">
                <a:latin typeface="Century Gothic" panose="020B0502020202020204" pitchFamily="34" charset="0"/>
              </a:rPr>
              <a:t>Find the File you Want to Attach to the Email</a:t>
            </a:r>
          </a:p>
          <a:p>
            <a:pPr marL="171450" indent="-171450">
              <a:buFont typeface="Arial" panose="020B0604020202020204" pitchFamily="34" charset="0"/>
              <a:buChar char="•"/>
            </a:pPr>
            <a:r>
              <a:rPr lang="en-US" i="1" dirty="0">
                <a:latin typeface="Century Gothic" panose="020B0502020202020204" pitchFamily="34" charset="0"/>
              </a:rPr>
              <a:t>You are ready to add the attachment.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latin typeface="Century Gothic" panose="020B0502020202020204" pitchFamily="34" charset="0"/>
              </a:rPr>
              <a:t>In the video, what attachment does she attach to the email? </a:t>
            </a:r>
            <a:r>
              <a:rPr lang="en-US" b="1" i="1" dirty="0">
                <a:latin typeface="Century Gothic" panose="020B0502020202020204" pitchFamily="34" charset="0"/>
              </a:rPr>
              <a:t>Answer:</a:t>
            </a:r>
            <a:r>
              <a:rPr lang="en-US" i="1" dirty="0">
                <a:latin typeface="Century Gothic" panose="020B0502020202020204" pitchFamily="34" charset="0"/>
              </a:rPr>
              <a:t> “Doctor’s Note Aug 1”</a:t>
            </a:r>
          </a:p>
          <a:p>
            <a:pPr marL="171450" indent="-171450">
              <a:buFont typeface="Arial" panose="020B0604020202020204" pitchFamily="34" charset="0"/>
              <a:buChar char="•"/>
            </a:pPr>
            <a:r>
              <a:rPr lang="en-US" i="1" dirty="0">
                <a:latin typeface="Century Gothic" panose="020B0502020202020204" pitchFamily="34" charset="0"/>
              </a:rPr>
              <a:t>So, to attach a file, what do you do first </a:t>
            </a:r>
            <a:r>
              <a:rPr lang="en-US" b="1" i="1" dirty="0">
                <a:latin typeface="Century Gothic" panose="020B0502020202020204" pitchFamily="34" charset="0"/>
              </a:rPr>
              <a:t>? Answer</a:t>
            </a:r>
            <a:r>
              <a:rPr lang="en-US" i="1" dirty="0">
                <a:latin typeface="Century Gothic" panose="020B0502020202020204" pitchFamily="34" charset="0"/>
              </a:rPr>
              <a:t>: Click on the paperclip icon. </a:t>
            </a:r>
          </a:p>
          <a:p>
            <a:pPr marL="171450" indent="-171450">
              <a:buFont typeface="Arial" panose="020B0604020202020204" pitchFamily="34" charset="0"/>
              <a:buChar char="•"/>
            </a:pPr>
            <a:r>
              <a:rPr lang="en-US" i="1" dirty="0">
                <a:latin typeface="Century Gothic" panose="020B0502020202020204" pitchFamily="34" charset="0"/>
              </a:rPr>
              <a:t>Where is the paperclip icon ? Show me. </a:t>
            </a:r>
            <a:r>
              <a:rPr lang="en-US" b="1" i="1" dirty="0">
                <a:latin typeface="Century Gothic" panose="020B0502020202020204" pitchFamily="34" charset="0"/>
              </a:rPr>
              <a:t>Answer: </a:t>
            </a:r>
            <a:r>
              <a:rPr lang="en-US" b="0" i="1" dirty="0">
                <a:latin typeface="Century Gothic" panose="020B0502020202020204" pitchFamily="34" charset="0"/>
              </a:rPr>
              <a:t>It’s </a:t>
            </a:r>
            <a:r>
              <a:rPr lang="en-US" i="1" dirty="0">
                <a:latin typeface="Century Gothic" panose="020B0502020202020204" pitchFamily="34" charset="0"/>
              </a:rPr>
              <a:t>at the bottom, to the right of the blue “Send” and “Discard” icons. </a:t>
            </a:r>
          </a:p>
          <a:p>
            <a:pPr marL="171450" indent="-171450">
              <a:buFont typeface="Arial" panose="020B0604020202020204" pitchFamily="34" charset="0"/>
              <a:buChar char="•"/>
            </a:pPr>
            <a:r>
              <a:rPr lang="en-US" i="1" dirty="0">
                <a:latin typeface="Century Gothic" panose="020B0502020202020204" pitchFamily="34" charset="0"/>
              </a:rPr>
              <a:t>After you click on the paperclip icon, what do you see ? </a:t>
            </a:r>
            <a:r>
              <a:rPr lang="en-US" b="1" i="1" dirty="0">
                <a:latin typeface="Century Gothic" panose="020B0502020202020204" pitchFamily="34" charset="0"/>
              </a:rPr>
              <a:t>Answer: </a:t>
            </a:r>
            <a:r>
              <a:rPr lang="en-US" b="0" i="1" dirty="0">
                <a:latin typeface="Century Gothic" panose="020B0502020202020204" pitchFamily="34" charset="0"/>
              </a:rPr>
              <a:t>A menu</a:t>
            </a:r>
          </a:p>
          <a:p>
            <a:pPr marL="171450" indent="-171450">
              <a:buFont typeface="Arial" panose="020B0604020202020204" pitchFamily="34" charset="0"/>
              <a:buChar char="•"/>
            </a:pPr>
            <a:r>
              <a:rPr lang="en-US" b="0" i="1" dirty="0">
                <a:latin typeface="Century Gothic" panose="020B0502020202020204" pitchFamily="34" charset="0"/>
              </a:rPr>
              <a:t>What do you click on in the menu ? </a:t>
            </a:r>
            <a:r>
              <a:rPr lang="en-US" b="1" i="1" dirty="0">
                <a:latin typeface="Century Gothic" panose="020B0502020202020204" pitchFamily="34" charset="0"/>
              </a:rPr>
              <a:t>Answer: “</a:t>
            </a:r>
            <a:r>
              <a:rPr lang="en-US" b="0" i="1" dirty="0">
                <a:latin typeface="Century Gothic" panose="020B0502020202020204" pitchFamily="34" charset="0"/>
              </a:rPr>
              <a:t>Browse this computer”</a:t>
            </a:r>
          </a:p>
          <a:p>
            <a:pPr marL="171450" indent="-171450">
              <a:buFont typeface="Arial" panose="020B0604020202020204" pitchFamily="34" charset="0"/>
              <a:buChar char="•"/>
            </a:pPr>
            <a:r>
              <a:rPr lang="en-US" i="1" dirty="0">
                <a:latin typeface="Century Gothic" panose="020B0502020202020204" pitchFamily="34" charset="0"/>
              </a:rPr>
              <a:t>What happens when you click on “Browse this computer”? </a:t>
            </a:r>
            <a:r>
              <a:rPr lang="en-US" b="1" i="1" dirty="0">
                <a:latin typeface="Century Gothic" panose="020B0502020202020204" pitchFamily="34" charset="0"/>
              </a:rPr>
              <a:t>Answer:</a:t>
            </a:r>
            <a:r>
              <a:rPr lang="en-US" i="1" dirty="0">
                <a:latin typeface="Century Gothic" panose="020B0502020202020204" pitchFamily="34" charset="0"/>
              </a:rPr>
              <a:t> It opens a window that has a list of places / locations on your computer. The file is in one of those. </a:t>
            </a:r>
          </a:p>
          <a:p>
            <a:pPr marL="171450" indent="-171450">
              <a:buFont typeface="Arial" panose="020B0604020202020204" pitchFamily="34" charset="0"/>
              <a:buChar char="•"/>
            </a:pPr>
            <a:r>
              <a:rPr lang="en-US" i="1" dirty="0">
                <a:latin typeface="Century Gothic" panose="020B0502020202020204" pitchFamily="34" charset="0"/>
              </a:rPr>
              <a:t>What do you do after you click on “Browse this computer”? </a:t>
            </a:r>
            <a:r>
              <a:rPr lang="en-US" b="1" i="1" dirty="0">
                <a:latin typeface="Century Gothic" panose="020B0502020202020204" pitchFamily="34" charset="0"/>
              </a:rPr>
              <a:t>Answer:</a:t>
            </a:r>
            <a:r>
              <a:rPr lang="en-US" i="1" dirty="0">
                <a:latin typeface="Century Gothic" panose="020B0502020202020204" pitchFamily="34" charset="0"/>
              </a:rPr>
              <a:t> Choose the location where the file is; click on it. </a:t>
            </a:r>
          </a:p>
          <a:p>
            <a:pPr marL="171450" indent="-171450">
              <a:buFont typeface="Arial" panose="020B0604020202020204" pitchFamily="34" charset="0"/>
              <a:buChar char="•"/>
            </a:pPr>
            <a:r>
              <a:rPr lang="en-US" i="1" strike="noStrike" dirty="0">
                <a:latin typeface="Century Gothic" panose="020B0502020202020204" pitchFamily="34" charset="0"/>
              </a:rPr>
              <a:t>Find the file you want to attach. </a:t>
            </a:r>
          </a:p>
          <a:p>
            <a:pPr marL="171450" indent="-171450">
              <a:buFont typeface="Arial" panose="020B0604020202020204" pitchFamily="34" charset="0"/>
              <a:buChar char="•"/>
            </a:pPr>
            <a:r>
              <a:rPr lang="en-US" i="1" strike="noStrike" dirty="0">
                <a:latin typeface="Century Gothic" panose="020B0502020202020204" pitchFamily="34" charset="0"/>
              </a:rPr>
              <a:t>In the video, what does she attach to her email ? </a:t>
            </a:r>
            <a:r>
              <a:rPr lang="en-US" b="1" i="1" strike="noStrike" dirty="0">
                <a:latin typeface="Century Gothic" panose="020B0502020202020204" pitchFamily="34" charset="0"/>
              </a:rPr>
              <a:t>Answer:</a:t>
            </a:r>
            <a:r>
              <a:rPr lang="en-US" i="1" strike="noStrike" dirty="0">
                <a:latin typeface="Century Gothic" panose="020B0502020202020204" pitchFamily="34" charset="0"/>
              </a:rPr>
              <a:t> “Doctor’s Note Aug 1”</a:t>
            </a:r>
          </a:p>
          <a:p>
            <a:pPr marL="171450" indent="-171450">
              <a:buFont typeface="Arial" panose="020B0604020202020204" pitchFamily="34" charset="0"/>
              <a:buChar char="•"/>
            </a:pPr>
            <a:r>
              <a:rPr lang="en-US" i="1" dirty="0">
                <a:latin typeface="Century Gothic" panose="020B0502020202020204" pitchFamily="34" charset="0"/>
              </a:rPr>
              <a:t>Where is the file she wants to attach ? (Prompts: Is it in the Downloads folder or on the Desktop? </a:t>
            </a:r>
            <a:r>
              <a:rPr lang="en-US" b="1" i="1" dirty="0">
                <a:latin typeface="Century Gothic" panose="020B0502020202020204" pitchFamily="34" charset="0"/>
              </a:rPr>
              <a:t>Answer:</a:t>
            </a:r>
            <a:r>
              <a:rPr lang="en-US" i="1" dirty="0">
                <a:latin typeface="Century Gothic" panose="020B0502020202020204" pitchFamily="34" charset="0"/>
              </a:rPr>
              <a:t> On the Desktop, in the “Leave” Folder)</a:t>
            </a:r>
          </a:p>
          <a:p>
            <a:pPr marL="171450" indent="-171450">
              <a:buFont typeface="Arial" panose="020B0604020202020204" pitchFamily="34" charset="0"/>
              <a:buChar char="•"/>
            </a:pPr>
            <a:r>
              <a:rPr lang="en-US" i="1" dirty="0">
                <a:latin typeface="Century Gothic" panose="020B0502020202020204" pitchFamily="34" charset="0"/>
              </a:rPr>
              <a:t>She is looking for her Leave folder. Does she click on Downloads or Desktop ? </a:t>
            </a:r>
            <a:r>
              <a:rPr lang="en-US" b="1" i="1" dirty="0">
                <a:latin typeface="Century Gothic" panose="020B0502020202020204" pitchFamily="34" charset="0"/>
              </a:rPr>
              <a:t>Answer:</a:t>
            </a:r>
            <a:r>
              <a:rPr lang="en-US" i="1" dirty="0">
                <a:latin typeface="Century Gothic" panose="020B0502020202020204" pitchFamily="34" charset="0"/>
              </a:rPr>
              <a:t> “Desktop”</a:t>
            </a:r>
          </a:p>
          <a:p>
            <a:pPr marL="171450" indent="-171450">
              <a:buFont typeface="Arial" panose="020B0604020202020204" pitchFamily="34" charset="0"/>
              <a:buChar char="•"/>
            </a:pPr>
            <a:r>
              <a:rPr lang="en-US" i="1" dirty="0">
                <a:latin typeface="Century Gothic" panose="020B0502020202020204" pitchFamily="34" charset="0"/>
              </a:rPr>
              <a:t>You may not see all the folders. What do you do ? </a:t>
            </a:r>
            <a:r>
              <a:rPr lang="en-US" b="1" i="1" dirty="0">
                <a:latin typeface="Century Gothic" panose="020B0502020202020204" pitchFamily="34" charset="0"/>
              </a:rPr>
              <a:t>Answer:</a:t>
            </a:r>
            <a:r>
              <a:rPr lang="en-US" i="1" dirty="0">
                <a:latin typeface="Century Gothic" panose="020B0502020202020204" pitchFamily="34" charset="0"/>
              </a:rPr>
              <a:t> Scroll down /up</a:t>
            </a:r>
          </a:p>
          <a:p>
            <a:pPr marL="171450" indent="-171450">
              <a:buFont typeface="Arial" panose="020B0604020202020204" pitchFamily="34" charset="0"/>
              <a:buChar char="•"/>
            </a:pPr>
            <a:r>
              <a:rPr lang="en-US" i="1" dirty="0">
                <a:latin typeface="Century Gothic" panose="020B0502020202020204" pitchFamily="34" charset="0"/>
              </a:rPr>
              <a:t>You find the folder that has the file inside that you want to attach. How do you open the folder? </a:t>
            </a:r>
            <a:r>
              <a:rPr lang="en-US" b="1" i="1" dirty="0">
                <a:latin typeface="Century Gothic" panose="020B0502020202020204" pitchFamily="34" charset="0"/>
              </a:rPr>
              <a:t>Answer:</a:t>
            </a:r>
            <a:r>
              <a:rPr lang="en-US" i="1" dirty="0">
                <a:latin typeface="Century Gothic" panose="020B0502020202020204" pitchFamily="34" charset="0"/>
              </a:rPr>
              <a:t> Double click on the folder to open it</a:t>
            </a:r>
          </a:p>
          <a:p>
            <a:pPr marL="171450" indent="-171450">
              <a:buFont typeface="Arial" panose="020B0604020202020204" pitchFamily="34" charset="0"/>
              <a:buChar char="•"/>
            </a:pPr>
            <a:endParaRPr lang="en-US" i="1" dirty="0">
              <a:latin typeface="Century Gothic" panose="020B0502020202020204" pitchFamily="34" charset="0"/>
            </a:endParaRPr>
          </a:p>
          <a:p>
            <a:pPr marL="171450" indent="-171450">
              <a:buFont typeface="Arial" panose="020B0604020202020204" pitchFamily="34" charset="0"/>
              <a:buChar char="•"/>
            </a:pPr>
            <a:endParaRPr lang="en-US" i="1" dirty="0">
              <a:latin typeface="Century Gothic" panose="020B0502020202020204" pitchFamily="34" charset="0"/>
            </a:endParaRPr>
          </a:p>
          <a:p>
            <a:pPr marL="0" indent="0">
              <a:buFont typeface="Arial" panose="020B0604020202020204" pitchFamily="34" charset="0"/>
              <a:buNone/>
            </a:pPr>
            <a:r>
              <a:rPr lang="en-US" b="1" i="0" dirty="0">
                <a:latin typeface="Century Gothic" panose="020B0502020202020204" pitchFamily="34" charset="0"/>
              </a:rPr>
              <a:t>Attach the File to the Email </a:t>
            </a:r>
          </a:p>
          <a:p>
            <a:pPr marL="171450" indent="-171450">
              <a:buFont typeface="Arial" panose="020B0604020202020204" pitchFamily="34" charset="0"/>
              <a:buChar char="•"/>
            </a:pPr>
            <a:r>
              <a:rPr lang="en-US" i="1" dirty="0">
                <a:latin typeface="Century Gothic" panose="020B0502020202020204" pitchFamily="34" charset="0"/>
              </a:rPr>
              <a:t>You find the file you want to attach. How do you attach it to the email ? </a:t>
            </a:r>
            <a:r>
              <a:rPr lang="en-US" b="1" i="1" dirty="0">
                <a:latin typeface="Century Gothic" panose="020B0502020202020204" pitchFamily="34" charset="0"/>
              </a:rPr>
              <a:t>Answer: </a:t>
            </a:r>
            <a:r>
              <a:rPr lang="en-US" i="1" dirty="0">
                <a:latin typeface="Century Gothic" panose="020B0502020202020204" pitchFamily="34" charset="0"/>
              </a:rPr>
              <a:t>double click on it </a:t>
            </a:r>
          </a:p>
          <a:p>
            <a:pPr marL="457200" lvl="1" indent="0">
              <a:buFont typeface="Arial" panose="020B0604020202020204" pitchFamily="34" charset="0"/>
              <a:buNone/>
            </a:pPr>
            <a:r>
              <a:rPr lang="en-US" i="1" dirty="0">
                <a:latin typeface="Century Gothic" panose="020B0502020202020204" pitchFamily="34" charset="0"/>
              </a:rPr>
              <a:t>OR (Not shown in the video lesson):  Single click on the file and then click on “Open”). </a:t>
            </a:r>
          </a:p>
          <a:p>
            <a:pPr marL="171450" lvl="0" indent="-171450">
              <a:buFont typeface="Arial" panose="020B0604020202020204" pitchFamily="34" charset="0"/>
              <a:buChar char="•"/>
            </a:pPr>
            <a:endParaRPr lang="en-US" i="1" dirty="0">
              <a:latin typeface="Century Gothic" panose="020B0502020202020204" pitchFamily="34" charset="0"/>
            </a:endParaRPr>
          </a:p>
          <a:p>
            <a:pPr marL="171450" lvl="0" indent="-171450">
              <a:buFont typeface="Arial" panose="020B0604020202020204" pitchFamily="34" charset="0"/>
              <a:buChar char="•"/>
            </a:pPr>
            <a:endParaRPr lang="en-US" i="1" dirty="0">
              <a:latin typeface="Century Gothic" panose="020B0502020202020204" pitchFamily="34" charset="0"/>
            </a:endParaRPr>
          </a:p>
          <a:p>
            <a:pPr marL="0" lvl="0" indent="0">
              <a:buFont typeface="Arial" panose="020B0604020202020204" pitchFamily="34" charset="0"/>
              <a:buNone/>
            </a:pPr>
            <a:r>
              <a:rPr lang="en-US" b="1" i="0" dirty="0">
                <a:latin typeface="Century Gothic" panose="020B0502020202020204" pitchFamily="34" charset="0"/>
              </a:rPr>
              <a:t>Check the File is Attached to the Email</a:t>
            </a:r>
          </a:p>
          <a:p>
            <a:pPr marL="171450" lvl="0" indent="-171450">
              <a:buFont typeface="Arial" panose="020B0604020202020204" pitchFamily="34" charset="0"/>
              <a:buChar char="•"/>
            </a:pPr>
            <a:r>
              <a:rPr lang="en-US" i="1" dirty="0">
                <a:latin typeface="Century Gothic" panose="020B0502020202020204" pitchFamily="34" charset="0"/>
              </a:rPr>
              <a:t>Does she check the file is attached to the email ? </a:t>
            </a:r>
            <a:r>
              <a:rPr lang="en-US" b="1" i="1" dirty="0">
                <a:latin typeface="Century Gothic" panose="020B0502020202020204" pitchFamily="34" charset="0"/>
              </a:rPr>
              <a:t>Answer:</a:t>
            </a:r>
            <a:r>
              <a:rPr lang="en-US" i="1" dirty="0">
                <a:latin typeface="Century Gothic" panose="020B0502020202020204" pitchFamily="34" charset="0"/>
              </a:rPr>
              <a:t> Yes she does. </a:t>
            </a:r>
          </a:p>
          <a:p>
            <a:pPr marL="171450" lvl="0" indent="-171450">
              <a:buFont typeface="Arial" panose="020B0604020202020204" pitchFamily="34" charset="0"/>
              <a:buChar char="•"/>
            </a:pPr>
            <a:r>
              <a:rPr lang="en-US" i="1" dirty="0">
                <a:latin typeface="Century Gothic" panose="020B0502020202020204" pitchFamily="34" charset="0"/>
              </a:rPr>
              <a:t>Why does she check the file is attached ? </a:t>
            </a:r>
            <a:r>
              <a:rPr lang="en-US" b="1" i="1" dirty="0">
                <a:latin typeface="Century Gothic" panose="020B0502020202020204" pitchFamily="34" charset="0"/>
              </a:rPr>
              <a:t>Answer:</a:t>
            </a:r>
            <a:r>
              <a:rPr lang="en-US" i="1" dirty="0">
                <a:latin typeface="Century Gothic" panose="020B0502020202020204" pitchFamily="34" charset="0"/>
              </a:rPr>
              <a:t> (Not in the video but common sense) It’s good to double check that before sending the email. To be sure it is attached and that you attached the correct file. </a:t>
            </a:r>
          </a:p>
          <a:p>
            <a:pPr marL="171450" lvl="0" indent="-171450">
              <a:buFont typeface="Arial" panose="020B0604020202020204" pitchFamily="34" charset="0"/>
              <a:buChar char="•"/>
            </a:pPr>
            <a:r>
              <a:rPr lang="en-US" i="1" dirty="0">
                <a:latin typeface="Century Gothic" panose="020B0502020202020204" pitchFamily="34" charset="0"/>
              </a:rPr>
              <a:t>After you check the file is attached. What is the last step ? </a:t>
            </a:r>
            <a:r>
              <a:rPr lang="en-US" b="1" i="1" dirty="0">
                <a:latin typeface="Century Gothic" panose="020B0502020202020204" pitchFamily="34" charset="0"/>
              </a:rPr>
              <a:t>Answer:</a:t>
            </a:r>
            <a:r>
              <a:rPr lang="en-US" i="1" dirty="0">
                <a:latin typeface="Century Gothic" panose="020B0502020202020204" pitchFamily="34" charset="0"/>
              </a:rPr>
              <a:t> Click “Send”. </a:t>
            </a:r>
          </a:p>
          <a:p>
            <a:pPr marL="171450" lvl="0" indent="-171450">
              <a:buFont typeface="Arial" panose="020B0604020202020204" pitchFamily="34" charset="0"/>
              <a:buChar char="•"/>
            </a:pPr>
            <a:endParaRPr lang="en-US" dirty="0">
              <a:latin typeface="Century Gothic" panose="020B0502020202020204" pitchFamily="34" charset="0"/>
            </a:endParaRPr>
          </a:p>
          <a:p>
            <a:pPr marL="0" indent="0">
              <a:buFont typeface="+mj-lt"/>
              <a:buNone/>
            </a:pPr>
            <a:endParaRPr lang="en-US"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b="1" dirty="0">
                <a:latin typeface="Century Gothic" panose="020B0502020202020204" pitchFamily="34" charset="0"/>
              </a:rPr>
              <a:t>IMPORTANT</a:t>
            </a: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Instructions to the Tutor: </a:t>
            </a:r>
          </a:p>
          <a:p>
            <a:r>
              <a:rPr lang="en-US" dirty="0">
                <a:latin typeface="Century Gothic" panose="020B0502020202020204" pitchFamily="34" charset="0"/>
              </a:rPr>
              <a:t>For example, learner may not be able to find and click on email icons easily. </a:t>
            </a:r>
          </a:p>
          <a:p>
            <a:r>
              <a:rPr lang="en-US" dirty="0">
                <a:latin typeface="Century Gothic" panose="020B0502020202020204" pitchFamily="34" charset="0"/>
              </a:rPr>
              <a:t>If so, go to the Digital Literacy Curriculum Resource (DLCR) and use the relevant module before using this video review lesson. </a:t>
            </a:r>
          </a:p>
          <a:p>
            <a:r>
              <a:rPr lang="en-US" dirty="0">
                <a:latin typeface="Century Gothic" panose="020B0502020202020204" pitchFamily="34" charset="0"/>
              </a:rPr>
              <a:t>Teach the skills and have the learner practice. </a:t>
            </a:r>
          </a:p>
          <a:p>
            <a:endParaRPr lang="en-US" dirty="0">
              <a:latin typeface="Century Gothic" panose="020B0502020202020204" pitchFamily="34" charset="0"/>
            </a:endParaRPr>
          </a:p>
          <a:p>
            <a:r>
              <a:rPr lang="en-US" dirty="0">
                <a:latin typeface="Century Gothic" panose="020B0502020202020204" pitchFamily="34" charset="0"/>
              </a:rPr>
              <a:t>For example, use Module 5 Email, or if needed first: Module 3 Basic Online Skills or Module 1 Mouse and Navigation, depending on learner needs. </a:t>
            </a:r>
          </a:p>
          <a:p>
            <a:r>
              <a:rPr lang="en-US" b="1" dirty="0">
                <a:latin typeface="Century Gothic" panose="020B0502020202020204" pitchFamily="34" charset="0"/>
              </a:rPr>
              <a:t>Tip</a:t>
            </a:r>
            <a:r>
              <a:rPr lang="en-US" dirty="0">
                <a:latin typeface="Century Gothic" panose="020B0502020202020204" pitchFamily="34" charset="0"/>
              </a:rPr>
              <a:t>: Do the Needs Assessment to determine needs; use the Needs Assessment tools in the DLCR for this. </a:t>
            </a:r>
          </a:p>
          <a:p>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17</a:t>
            </a:fld>
            <a:endParaRPr lang="en-US" dirty="0"/>
          </a:p>
        </p:txBody>
      </p:sp>
    </p:spTree>
    <p:extLst>
      <p:ext uri="{BB962C8B-B14F-4D97-AF65-F5344CB8AC3E}">
        <p14:creationId xmlns:p14="http://schemas.microsoft.com/office/powerpoint/2010/main" val="1911645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entury Gothic" panose="020B0502020202020204" pitchFamily="34" charset="0"/>
            </a:endParaRPr>
          </a:p>
          <a:p>
            <a:r>
              <a:rPr lang="en-US" b="1" dirty="0">
                <a:latin typeface="Century Gothic" panose="020B0502020202020204" pitchFamily="34" charset="0"/>
              </a:rPr>
              <a:t>Instructions for the Tutor: </a:t>
            </a:r>
          </a:p>
          <a:p>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PRACTICE-Part One-A </a:t>
            </a:r>
            <a:r>
              <a:rPr lang="en-US" b="0" dirty="0">
                <a:latin typeface="Century Gothic" panose="020B0502020202020204" pitchFamily="34" charset="0"/>
              </a:rPr>
              <a:t>Lesson Focus: </a:t>
            </a:r>
            <a:r>
              <a:rPr lang="en-US" sz="1200" b="1" dirty="0">
                <a:latin typeface="Century Gothic" panose="020B0502020202020204" pitchFamily="34" charset="0"/>
              </a:rPr>
              <a:t>Send Email with an Attachment</a:t>
            </a:r>
          </a:p>
          <a:p>
            <a:endParaRPr lang="en-US" dirty="0">
              <a:latin typeface="Century Gothic" panose="020B0502020202020204" pitchFamily="34" charset="0"/>
            </a:endParaRPr>
          </a:p>
          <a:p>
            <a:r>
              <a:rPr lang="en-US" b="1" dirty="0">
                <a:latin typeface="Century Gothic" panose="020B0502020202020204" pitchFamily="34" charset="0"/>
              </a:rPr>
              <a:t>PREPARATION</a:t>
            </a:r>
          </a:p>
          <a:p>
            <a:r>
              <a:rPr lang="en-US" b="1" u="none" dirty="0">
                <a:latin typeface="Century Gothic" panose="020B0502020202020204" pitchFamily="34" charset="0"/>
              </a:rPr>
              <a:t> </a:t>
            </a:r>
            <a:r>
              <a:rPr lang="en-US" b="1" u="sng" dirty="0">
                <a:latin typeface="Century Gothic" panose="020B0502020202020204" pitchFamily="34" charset="0"/>
              </a:rPr>
              <a:t>The Learner does NOT have an Outlook account</a:t>
            </a:r>
          </a:p>
          <a:p>
            <a:r>
              <a:rPr lang="en-US" dirty="0">
                <a:latin typeface="Century Gothic" panose="020B0502020202020204" pitchFamily="34" charset="0"/>
              </a:rPr>
              <a:t>The learner needs an Outlook account in order to practice the skills. </a:t>
            </a:r>
          </a:p>
          <a:p>
            <a:r>
              <a:rPr lang="en-US" dirty="0">
                <a:latin typeface="Century Gothic" panose="020B0502020202020204" pitchFamily="34" charset="0"/>
              </a:rPr>
              <a:t>If they don’t have one, </a:t>
            </a:r>
            <a:r>
              <a:rPr lang="en-US" b="1" u="sng" dirty="0">
                <a:latin typeface="Century Gothic" panose="020B0502020202020204" pitchFamily="34" charset="0"/>
              </a:rPr>
              <a:t>STOP</a:t>
            </a:r>
            <a:r>
              <a:rPr lang="en-US" dirty="0">
                <a:latin typeface="Century Gothic" panose="020B0502020202020204" pitchFamily="34" charset="0"/>
              </a:rPr>
              <a:t> this review lesson. </a:t>
            </a:r>
          </a:p>
          <a:p>
            <a:pPr marL="171450" lvl="0" indent="-171450">
              <a:buFont typeface="Arial" panose="020B0604020202020204" pitchFamily="34" charset="0"/>
              <a:buChar char="•"/>
              <a:defRPr/>
            </a:pPr>
            <a:r>
              <a:rPr lang="en-US" dirty="0">
                <a:latin typeface="Century Gothic" panose="020B0502020202020204" pitchFamily="34" charset="0"/>
              </a:rPr>
              <a:t>Instead, do the following: </a:t>
            </a:r>
          </a:p>
          <a:p>
            <a:pPr marL="171450" lvl="0" indent="-171450">
              <a:buFont typeface="Arial" panose="020B0604020202020204" pitchFamily="34" charset="0"/>
              <a:buChar char="•"/>
              <a:defRPr/>
            </a:pPr>
            <a:r>
              <a:rPr lang="en-US" dirty="0">
                <a:latin typeface="Century Gothic" panose="020B0502020202020204" pitchFamily="34" charset="0"/>
              </a:rPr>
              <a:t>Go to the DLCR (Digital Literacy Curriculum Resource).</a:t>
            </a:r>
          </a:p>
          <a:p>
            <a:pPr marL="171450" lvl="0" indent="-171450">
              <a:buFont typeface="Arial" panose="020B0604020202020204" pitchFamily="34" charset="0"/>
              <a:buChar char="•"/>
              <a:defRPr/>
            </a:pPr>
            <a:r>
              <a:rPr lang="en-US" dirty="0">
                <a:latin typeface="Century Gothic" panose="020B0502020202020204" pitchFamily="34" charset="0"/>
              </a:rPr>
              <a:t>Use Module 5-Email. Teach them how to create an account first. </a:t>
            </a:r>
          </a:p>
          <a:p>
            <a:pPr marL="181240" indent="-181240">
              <a:buFont typeface="Arial" panose="020B0604020202020204" pitchFamily="34" charset="0"/>
              <a:buChar char="•"/>
            </a:pPr>
            <a:r>
              <a:rPr lang="en-US" dirty="0">
                <a:latin typeface="Century Gothic" panose="020B0502020202020204" pitchFamily="34" charset="0"/>
              </a:rPr>
              <a:t>https://digital-literacy.issbc.org.  </a:t>
            </a:r>
          </a:p>
          <a:p>
            <a:pPr marL="181240" indent="-181240">
              <a:buFont typeface="Arial" panose="020B0604020202020204" pitchFamily="34" charset="0"/>
              <a:buChar char="•"/>
            </a:pPr>
            <a:r>
              <a:rPr lang="en-US" dirty="0">
                <a:latin typeface="Century Gothic" panose="020B0502020202020204" pitchFamily="34" charset="0"/>
              </a:rPr>
              <a:t>Go to the </a:t>
            </a:r>
            <a:r>
              <a:rPr lang="en-US" b="1" dirty="0">
                <a:latin typeface="Century Gothic" panose="020B0502020202020204" pitchFamily="34" charset="0"/>
              </a:rPr>
              <a:t>Teachers </a:t>
            </a:r>
            <a:r>
              <a:rPr lang="en-US" dirty="0">
                <a:latin typeface="Century Gothic" panose="020B0502020202020204" pitchFamily="34" charset="0"/>
              </a:rPr>
              <a:t>tab. </a:t>
            </a:r>
          </a:p>
          <a:p>
            <a:pPr marL="181240" indent="-181240">
              <a:buFont typeface="Arial" panose="020B0604020202020204" pitchFamily="34" charset="0"/>
              <a:buChar char="•"/>
            </a:pPr>
            <a:r>
              <a:rPr lang="en-US" dirty="0">
                <a:latin typeface="Century Gothic" panose="020B0502020202020204" pitchFamily="34" charset="0"/>
              </a:rPr>
              <a:t>Password: Diglit4T</a:t>
            </a:r>
          </a:p>
          <a:p>
            <a:pPr marL="0" indent="0">
              <a:buFont typeface="Arial" panose="020B0604020202020204" pitchFamily="34" charset="0"/>
              <a:buNone/>
            </a:pPr>
            <a:endParaRPr lang="en-US" b="0" dirty="0">
              <a:latin typeface="Century Gothic" panose="020B0502020202020204" pitchFamily="34" charset="0"/>
            </a:endParaRPr>
          </a:p>
          <a:p>
            <a:pPr marL="0" indent="0">
              <a:buFont typeface="Arial" panose="020B0604020202020204" pitchFamily="34" charset="0"/>
              <a:buNone/>
            </a:pPr>
            <a:r>
              <a:rPr lang="en-US" b="1" u="sng" dirty="0">
                <a:latin typeface="Century Gothic" panose="020B0502020202020204" pitchFamily="34" charset="0"/>
              </a:rPr>
              <a:t>The Learner has an Outlook account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entury Gothic" panose="020B0502020202020204" pitchFamily="34" charset="0"/>
              </a:rPr>
              <a:t>Prepare a small strip of paper with your email address for the learner to copy.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entury Gothic" panose="020B0502020202020204" pitchFamily="34" charset="0"/>
              </a:rPr>
              <a:t>Create four folders on the learner’s desktop and name them: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latin typeface="Century Gothic" panose="020B0502020202020204" pitchFamily="34" charset="0"/>
              </a:rPr>
              <a:t>Sick Leave</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latin typeface="Century Gothic" panose="020B0502020202020204" pitchFamily="34" charset="0"/>
              </a:rPr>
              <a:t>Benefits</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latin typeface="Century Gothic" panose="020B0502020202020204" pitchFamily="34" charset="0"/>
              </a:rPr>
              <a:t>Resume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latin typeface="Century Gothic" panose="020B0502020202020204" pitchFamily="34" charset="0"/>
              </a:rPr>
              <a:t>Cover Letters</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entury Gothic" panose="020B0502020202020204" pitchFamily="34" charset="0"/>
              </a:rPr>
              <a:t>Prepare four documents to use as attachments. They can be empty or very simple Word docs or PDFs but save them with these names: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latin typeface="Century Gothic" panose="020B0502020202020204" pitchFamily="34" charset="0"/>
              </a:rPr>
              <a:t>Note from Doctor</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latin typeface="Century Gothic" panose="020B0502020202020204" pitchFamily="34" charset="0"/>
              </a:rPr>
              <a:t>Benefits Form</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latin typeface="Century Gothic" panose="020B0502020202020204" pitchFamily="34" charset="0"/>
              </a:rPr>
              <a:t>Resume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latin typeface="Century Gothic" panose="020B0502020202020204" pitchFamily="34" charset="0"/>
              </a:rPr>
              <a:t>Cover letter</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dirty="0">
                <a:latin typeface="Century Gothic" panose="020B0502020202020204" pitchFamily="34" charset="0"/>
              </a:rPr>
              <a:t>Save each in the relevant folder you created on the Desktop. (See #2 above)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entury Gothic" panose="020B0502020202020204" pitchFamily="34" charset="0"/>
              </a:rPr>
              <a:t>Prepare three simple emails for the learner to copy. Include a subject and simple message. (See “Examples” below) </a:t>
            </a:r>
          </a:p>
          <a:p>
            <a:pPr marL="457200" lvl="1" indent="0">
              <a:buFont typeface="Arial" panose="020B0604020202020204" pitchFamily="34" charset="0"/>
              <a:buNone/>
            </a:pPr>
            <a:r>
              <a:rPr lang="en-US" b="1" dirty="0">
                <a:latin typeface="Century Gothic" panose="020B0502020202020204" pitchFamily="34" charset="0"/>
              </a:rPr>
              <a:t>Tip</a:t>
            </a:r>
            <a:r>
              <a:rPr lang="en-US" dirty="0">
                <a:latin typeface="Century Gothic" panose="020B0502020202020204" pitchFamily="34" charset="0"/>
              </a:rPr>
              <a:t>: Copy and paste the examples below into a Word Doc. </a:t>
            </a:r>
          </a:p>
          <a:p>
            <a:pPr marL="457200" lvl="1" indent="0">
              <a:buFont typeface="Arial" panose="020B0604020202020204" pitchFamily="34" charset="0"/>
              <a:buNone/>
            </a:pPr>
            <a:endParaRPr lang="en-US"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entury Gothic" panose="020B0502020202020204" pitchFamily="34" charset="0"/>
              </a:rPr>
              <a:t>Print this and provide the paper for the learner to copy from.</a:t>
            </a:r>
          </a:p>
          <a:p>
            <a:pPr marL="457200" lvl="1" indent="0">
              <a:buFont typeface="Arial" panose="020B0604020202020204" pitchFamily="34" charset="0"/>
              <a:buNone/>
            </a:pPr>
            <a:r>
              <a:rPr lang="en-US" b="1" dirty="0">
                <a:latin typeface="Century Gothic" panose="020B0502020202020204" pitchFamily="34" charset="0"/>
              </a:rPr>
              <a:t>Tip:</a:t>
            </a:r>
            <a:r>
              <a:rPr lang="en-US" dirty="0">
                <a:latin typeface="Century Gothic" panose="020B0502020202020204" pitchFamily="34" charset="0"/>
              </a:rPr>
              <a:t> Prepare this ahead and have the paper printed out. </a:t>
            </a:r>
          </a:p>
          <a:p>
            <a:pPr marL="457200" lvl="1" indent="0">
              <a:buFont typeface="Arial" panose="020B0604020202020204" pitchFamily="34" charset="0"/>
              <a:buNone/>
            </a:pPr>
            <a:r>
              <a:rPr lang="en-US" dirty="0">
                <a:latin typeface="Century Gothic" panose="020B0502020202020204" pitchFamily="34" charset="0"/>
              </a:rPr>
              <a:t>For some learners, especially those with reading challenges: Cut the paper into three strips. with one message on each. Why? Less text on the paper may help the learner be more successful.  </a:t>
            </a:r>
            <a:endParaRPr lang="en-US" b="0" dirty="0">
              <a:latin typeface="Century Gothic" panose="020B0502020202020204" pitchFamily="34" charset="0"/>
            </a:endParaRPr>
          </a:p>
          <a:p>
            <a:pPr marL="0" indent="0">
              <a:buFont typeface="Arial" panose="020B0604020202020204" pitchFamily="34" charset="0"/>
              <a:buNone/>
            </a:pPr>
            <a:endParaRPr lang="en-US" b="1" dirty="0">
              <a:latin typeface="Century Gothic" panose="020B0502020202020204" pitchFamily="34" charset="0"/>
            </a:endParaRPr>
          </a:p>
          <a:p>
            <a:pPr marL="0" indent="0">
              <a:buFont typeface="Arial" panose="020B0604020202020204" pitchFamily="34" charset="0"/>
              <a:buNone/>
            </a:pPr>
            <a:r>
              <a:rPr lang="en-US" b="1" dirty="0">
                <a:latin typeface="Century Gothic" panose="020B0502020202020204" pitchFamily="34" charset="0"/>
              </a:rPr>
              <a:t>EXAMPLES: </a:t>
            </a:r>
          </a:p>
          <a:p>
            <a:pPr marL="914400" lvl="2" indent="0">
              <a:buFont typeface="Arial" panose="020B0604020202020204" pitchFamily="34" charset="0"/>
              <a:buNone/>
            </a:pPr>
            <a:r>
              <a:rPr lang="en-US" b="1" u="sng" dirty="0">
                <a:latin typeface="Century Gothic" panose="020B0502020202020204" pitchFamily="34" charset="0"/>
              </a:rPr>
              <a:t>Message #1 </a:t>
            </a:r>
          </a:p>
          <a:p>
            <a:pPr marL="914400" lvl="2" indent="0">
              <a:buFont typeface="Arial" panose="020B0604020202020204" pitchFamily="34" charset="0"/>
              <a:buNone/>
            </a:pPr>
            <a:r>
              <a:rPr lang="en-US" b="1" dirty="0">
                <a:latin typeface="Century Gothic" panose="020B0502020202020204" pitchFamily="34" charset="0"/>
              </a:rPr>
              <a:t>Email Subject: Note from Doctor</a:t>
            </a:r>
          </a:p>
          <a:p>
            <a:pPr marL="914400" lvl="2" indent="0">
              <a:buFont typeface="Arial" panose="020B0604020202020204" pitchFamily="34" charset="0"/>
              <a:buNone/>
            </a:pPr>
            <a:r>
              <a:rPr lang="en-US" dirty="0">
                <a:latin typeface="Century Gothic" panose="020B0502020202020204" pitchFamily="34" charset="0"/>
              </a:rPr>
              <a:t>Hi Ms Lee</a:t>
            </a:r>
          </a:p>
          <a:p>
            <a:pPr marL="914400" lvl="2" indent="0">
              <a:buFont typeface="Arial" panose="020B0604020202020204" pitchFamily="34" charset="0"/>
              <a:buNone/>
            </a:pPr>
            <a:r>
              <a:rPr lang="en-US" dirty="0">
                <a:latin typeface="Century Gothic" panose="020B0502020202020204" pitchFamily="34" charset="0"/>
              </a:rPr>
              <a:t>I was away from work sick last week. </a:t>
            </a:r>
          </a:p>
          <a:p>
            <a:pPr marL="914400" lvl="2" indent="0">
              <a:buFont typeface="Arial" panose="020B0604020202020204" pitchFamily="34" charset="0"/>
              <a:buNone/>
            </a:pPr>
            <a:r>
              <a:rPr lang="en-US" dirty="0">
                <a:latin typeface="Century Gothic" panose="020B0502020202020204" pitchFamily="34" charset="0"/>
              </a:rPr>
              <a:t>Here is the note from my doctor. </a:t>
            </a:r>
          </a:p>
          <a:p>
            <a:pPr marL="914400" lvl="2" indent="0">
              <a:buFont typeface="Arial" panose="020B0604020202020204" pitchFamily="34" charset="0"/>
              <a:buNone/>
            </a:pPr>
            <a:r>
              <a:rPr lang="en-US" dirty="0">
                <a:latin typeface="Century Gothic" panose="020B0502020202020204" pitchFamily="34" charset="0"/>
              </a:rPr>
              <a:t>Regards, </a:t>
            </a:r>
          </a:p>
          <a:p>
            <a:pPr marL="914400" lvl="2" indent="0">
              <a:buFont typeface="Arial" panose="020B0604020202020204" pitchFamily="34" charset="0"/>
              <a:buNone/>
            </a:pPr>
            <a:r>
              <a:rPr lang="en-US" dirty="0">
                <a:latin typeface="Century Gothic" panose="020B0502020202020204" pitchFamily="34" charset="0"/>
              </a:rPr>
              <a:t>LEARNER’S NAME</a:t>
            </a:r>
          </a:p>
          <a:p>
            <a:pPr marL="0" indent="0">
              <a:buFont typeface="Arial" panose="020B0604020202020204" pitchFamily="34" charset="0"/>
              <a:buNone/>
            </a:pPr>
            <a:r>
              <a:rPr lang="en-US" dirty="0">
                <a:latin typeface="Century Gothic" panose="020B0502020202020204" pitchFamily="34" charset="0"/>
              </a:rPr>
              <a:t> </a:t>
            </a:r>
          </a:p>
          <a:p>
            <a:pPr marL="0" indent="0">
              <a:buFont typeface="Arial" panose="020B0604020202020204" pitchFamily="34" charset="0"/>
              <a:buNone/>
            </a:pPr>
            <a:endParaRPr lang="en-US" dirty="0">
              <a:latin typeface="Century Gothic" panose="020B0502020202020204" pitchFamily="34" charset="0"/>
            </a:endParaRPr>
          </a:p>
          <a:p>
            <a:pPr marL="0" indent="0">
              <a:buFont typeface="Arial" panose="020B0604020202020204" pitchFamily="34" charset="0"/>
              <a:buNone/>
            </a:pPr>
            <a:r>
              <a:rPr lang="en-US" dirty="0">
                <a:latin typeface="Century Gothic" panose="020B0502020202020204" pitchFamily="34" charset="0"/>
              </a:rPr>
              <a:t>	</a:t>
            </a:r>
            <a:r>
              <a:rPr lang="en-US" b="1" u="sng" dirty="0">
                <a:latin typeface="Century Gothic" panose="020B0502020202020204" pitchFamily="34" charset="0"/>
              </a:rPr>
              <a:t>Message #2</a:t>
            </a:r>
          </a:p>
          <a:p>
            <a:pPr marL="0" indent="0">
              <a:buFont typeface="Arial" panose="020B0604020202020204" pitchFamily="34" charset="0"/>
              <a:buNone/>
            </a:pPr>
            <a:r>
              <a:rPr lang="en-US" dirty="0">
                <a:latin typeface="Century Gothic" panose="020B0502020202020204" pitchFamily="34" charset="0"/>
              </a:rPr>
              <a:t>	</a:t>
            </a:r>
            <a:r>
              <a:rPr lang="en-US" b="1" dirty="0">
                <a:latin typeface="Century Gothic" panose="020B0502020202020204" pitchFamily="34" charset="0"/>
              </a:rPr>
              <a:t>Email Subject: Benefits Form </a:t>
            </a:r>
          </a:p>
          <a:p>
            <a:pPr marL="0" indent="0">
              <a:buFont typeface="Arial" panose="020B0604020202020204" pitchFamily="34" charset="0"/>
              <a:buNone/>
            </a:pPr>
            <a:r>
              <a:rPr lang="en-US" b="1" dirty="0">
                <a:latin typeface="Century Gothic" panose="020B0502020202020204" pitchFamily="34" charset="0"/>
              </a:rPr>
              <a:t>	</a:t>
            </a:r>
            <a:r>
              <a:rPr lang="en-US" b="0" dirty="0">
                <a:latin typeface="Century Gothic" panose="020B0502020202020204" pitchFamily="34" charset="0"/>
              </a:rPr>
              <a:t>Mr B</a:t>
            </a:r>
            <a:r>
              <a:rPr lang="en-US" dirty="0">
                <a:latin typeface="Century Gothic" panose="020B0502020202020204" pitchFamily="34" charset="0"/>
              </a:rPr>
              <a:t>rown</a:t>
            </a:r>
          </a:p>
          <a:p>
            <a:pPr marL="0" indent="0">
              <a:buFont typeface="Arial" panose="020B0604020202020204" pitchFamily="34" charset="0"/>
              <a:buNone/>
            </a:pPr>
            <a:r>
              <a:rPr lang="en-US" dirty="0">
                <a:latin typeface="Century Gothic" panose="020B0502020202020204" pitchFamily="34" charset="0"/>
              </a:rPr>
              <a:t>	Here is the form for my benefits. </a:t>
            </a:r>
          </a:p>
          <a:p>
            <a:pPr marL="0" indent="0">
              <a:buFont typeface="Arial" panose="020B0604020202020204" pitchFamily="34" charset="0"/>
              <a:buNone/>
            </a:pPr>
            <a:r>
              <a:rPr lang="en-US" dirty="0">
                <a:latin typeface="Century Gothic" panose="020B0502020202020204" pitchFamily="34" charset="0"/>
              </a:rPr>
              <a:t>	Let me know if you got it ok.  </a:t>
            </a:r>
          </a:p>
          <a:p>
            <a:pPr marL="0" indent="0">
              <a:buFont typeface="Arial" panose="020B0604020202020204" pitchFamily="34" charset="0"/>
              <a:buNone/>
            </a:pPr>
            <a:r>
              <a:rPr lang="en-US" dirty="0">
                <a:latin typeface="Century Gothic" panose="020B0502020202020204" pitchFamily="34" charset="0"/>
              </a:rPr>
              <a:t>	Thank you. </a:t>
            </a:r>
          </a:p>
          <a:p>
            <a:pPr marL="0" indent="0">
              <a:buFont typeface="Arial" panose="020B0604020202020204" pitchFamily="34" charset="0"/>
              <a:buNone/>
            </a:pPr>
            <a:r>
              <a:rPr lang="en-US" dirty="0">
                <a:latin typeface="Century Gothic" panose="020B0502020202020204" pitchFamily="34" charset="0"/>
              </a:rPr>
              <a:t>	LEARNER’S NAME</a:t>
            </a:r>
          </a:p>
          <a:p>
            <a:pPr marL="0" indent="0">
              <a:buFont typeface="Arial" panose="020B0604020202020204" pitchFamily="34" charset="0"/>
              <a:buNone/>
            </a:pPr>
            <a:r>
              <a:rPr lang="en-US" dirty="0">
                <a:latin typeface="Century Gothic" panose="020B0502020202020204" pitchFamily="34" charset="0"/>
              </a:rPr>
              <a:t>	</a:t>
            </a:r>
          </a:p>
          <a:p>
            <a:pPr marL="0" indent="0">
              <a:buFont typeface="Arial" panose="020B0604020202020204" pitchFamily="34" charset="0"/>
              <a:buNone/>
            </a:pPr>
            <a:endParaRPr lang="en-US" dirty="0">
              <a:latin typeface="Century Gothic" panose="020B0502020202020204" pitchFamily="34" charset="0"/>
            </a:endParaRPr>
          </a:p>
          <a:p>
            <a:pPr marL="0" indent="0">
              <a:buFont typeface="Arial" panose="020B0604020202020204" pitchFamily="34" charset="0"/>
              <a:buNone/>
            </a:pPr>
            <a:r>
              <a:rPr lang="en-US" dirty="0">
                <a:latin typeface="Century Gothic" panose="020B0502020202020204" pitchFamily="34" charset="0"/>
              </a:rPr>
              <a:t>	</a:t>
            </a:r>
            <a:r>
              <a:rPr lang="en-US" b="1" u="sng" dirty="0">
                <a:latin typeface="Century Gothic" panose="020B0502020202020204" pitchFamily="34" charset="0"/>
              </a:rPr>
              <a:t>Message #3</a:t>
            </a:r>
          </a:p>
          <a:p>
            <a:pPr marL="0" indent="0">
              <a:buFont typeface="Arial" panose="020B0604020202020204" pitchFamily="34" charset="0"/>
              <a:buNone/>
            </a:pPr>
            <a:r>
              <a:rPr lang="en-US" dirty="0">
                <a:latin typeface="Century Gothic" panose="020B0502020202020204" pitchFamily="34" charset="0"/>
              </a:rPr>
              <a:t>	</a:t>
            </a:r>
            <a:r>
              <a:rPr lang="en-US" b="1" dirty="0">
                <a:latin typeface="Century Gothic" panose="020B0502020202020204" pitchFamily="34" charset="0"/>
              </a:rPr>
              <a:t>Email Subject</a:t>
            </a:r>
            <a:r>
              <a:rPr lang="en-US" dirty="0">
                <a:latin typeface="Century Gothic" panose="020B0502020202020204" pitchFamily="34" charset="0"/>
              </a:rPr>
              <a:t>: </a:t>
            </a:r>
            <a:r>
              <a:rPr lang="en-US" b="1" dirty="0">
                <a:latin typeface="Century Gothic" panose="020B0502020202020204" pitchFamily="34" charset="0"/>
              </a:rPr>
              <a:t>Application to work at your store</a:t>
            </a:r>
          </a:p>
          <a:p>
            <a:pPr marL="0" indent="0">
              <a:buFont typeface="Arial" panose="020B0604020202020204" pitchFamily="34" charset="0"/>
              <a:buNone/>
            </a:pPr>
            <a:r>
              <a:rPr lang="en-US" dirty="0">
                <a:latin typeface="Century Gothic" panose="020B0502020202020204" pitchFamily="34" charset="0"/>
              </a:rPr>
              <a:t>	Hi Ms Herrera</a:t>
            </a:r>
          </a:p>
          <a:p>
            <a:pPr marL="0" indent="0">
              <a:buFont typeface="Arial" panose="020B0604020202020204" pitchFamily="34" charset="0"/>
              <a:buNone/>
            </a:pPr>
            <a:r>
              <a:rPr lang="en-US" dirty="0">
                <a:latin typeface="Century Gothic" panose="020B0502020202020204" pitchFamily="34" charset="0"/>
              </a:rPr>
              <a:t>	I am very interested in working at your store. </a:t>
            </a:r>
          </a:p>
          <a:p>
            <a:pPr marL="0" indent="0">
              <a:buFont typeface="Arial" panose="020B0604020202020204" pitchFamily="34" charset="0"/>
              <a:buNone/>
            </a:pPr>
            <a:r>
              <a:rPr lang="en-US" dirty="0">
                <a:latin typeface="Century Gothic" panose="020B0502020202020204" pitchFamily="34" charset="0"/>
              </a:rPr>
              <a:t>	My resume and cover letter are attached. </a:t>
            </a:r>
          </a:p>
          <a:p>
            <a:pPr marL="0" indent="0">
              <a:buFont typeface="Arial" panose="020B0604020202020204" pitchFamily="34" charset="0"/>
              <a:buNone/>
            </a:pPr>
            <a:r>
              <a:rPr lang="en-US" dirty="0">
                <a:latin typeface="Century Gothic" panose="020B0502020202020204" pitchFamily="34" charset="0"/>
              </a:rPr>
              <a:t>	I hope you consider me.  	</a:t>
            </a:r>
          </a:p>
          <a:p>
            <a:pPr marL="0" indent="0">
              <a:buFont typeface="Arial" panose="020B0604020202020204" pitchFamily="34" charset="0"/>
              <a:buNone/>
            </a:pPr>
            <a:r>
              <a:rPr lang="en-US" dirty="0">
                <a:latin typeface="Century Gothic" panose="020B0502020202020204" pitchFamily="34" charset="0"/>
              </a:rPr>
              <a:t>	LEARNER’S NAME</a:t>
            </a:r>
          </a:p>
          <a:p>
            <a:pPr marL="0" indent="0">
              <a:buFont typeface="Arial" panose="020B0604020202020204" pitchFamily="34" charset="0"/>
              <a:buNone/>
            </a:pPr>
            <a:endParaRPr lang="en-US" dirty="0">
              <a:latin typeface="Century Gothic" panose="020B0502020202020204" pitchFamily="34" charset="0"/>
            </a:endParaRPr>
          </a:p>
          <a:p>
            <a:pPr marL="0" indent="0">
              <a:buFont typeface="Arial" panose="020B0604020202020204" pitchFamily="34" charset="0"/>
              <a:buNone/>
            </a:pPr>
            <a:endParaRPr lang="en-US" dirty="0">
              <a:latin typeface="Century Gothic" panose="020B0502020202020204" pitchFamily="34" charset="0"/>
            </a:endParaRPr>
          </a:p>
          <a:p>
            <a:pPr marL="0" indent="0">
              <a:buFont typeface="Arial" panose="020B0604020202020204" pitchFamily="34" charset="0"/>
              <a:buNone/>
            </a:pPr>
            <a:r>
              <a:rPr lang="en-US" dirty="0">
                <a:latin typeface="Century Gothic" panose="020B0502020202020204" pitchFamily="34" charset="0"/>
              </a:rPr>
              <a:t>	</a:t>
            </a:r>
            <a:endParaRPr lang="en-US" b="1"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Support person needs to inform you if the learner has an Outlook account already. If not, use Module 5 as detailed in the note above under ”preparation”.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If the learner has an Outlook account, send the learner/ support person an email that has a Word document with three short emails (see the examples above).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Century Gothic" panose="020B0502020202020204" pitchFamily="34" charset="0"/>
                <a:ea typeface="Calibri" panose="020F0502020204030204" pitchFamily="34" charset="0"/>
                <a:cs typeface="Times New Roman" panose="02020603050405020304" pitchFamily="18" charset="0"/>
              </a:rPr>
              <a:t>Have the support person do #1-3 above. Guide as needed.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Have the learner / support person print out the Word document (#4 above) for the learner to copy from. Or, have them open it electronically so it is in a window beside the email window for the learner to copy from.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Outlook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p>
          <a:p>
            <a:pPr marL="181240" indent="-181240">
              <a:buFont typeface="Arial" panose="020B0604020202020204" pitchFamily="34" charset="0"/>
              <a:buChar char="•"/>
            </a:pPr>
            <a:r>
              <a:rPr lang="en-US" sz="1200" b="1" dirty="0">
                <a:latin typeface="Century Gothic" panose="020B0502020202020204" pitchFamily="34" charset="0"/>
              </a:rPr>
              <a:t>IMPORTANT:</a:t>
            </a:r>
            <a:r>
              <a:rPr lang="en-US" sz="1200" b="0" dirty="0">
                <a:latin typeface="Century Gothic" panose="020B0502020202020204" pitchFamily="34" charset="0"/>
              </a:rPr>
              <a:t> Before using “Request Remote Control” with a learner, refer to the notes in slide #12 above “Set Up and Preparation- Before Remote Tutoring”.</a:t>
            </a:r>
          </a:p>
          <a:p>
            <a:endParaRPr lang="en-US" b="1" dirty="0">
              <a:latin typeface="Century Gothic" panose="020B0502020202020204" pitchFamily="34" charset="0"/>
            </a:endParaRPr>
          </a:p>
          <a:p>
            <a:r>
              <a:rPr lang="en-US" b="1" dirty="0">
                <a:latin typeface="Century Gothic" panose="020B0502020202020204" pitchFamily="34" charset="0"/>
              </a:rPr>
              <a:t>************************************************************************************************************************************</a:t>
            </a:r>
          </a:p>
          <a:p>
            <a:endParaRPr lang="en-US" b="1" dirty="0">
              <a:latin typeface="Century Gothic" panose="020B0502020202020204" pitchFamily="34" charset="0"/>
            </a:endParaRPr>
          </a:p>
          <a:p>
            <a:r>
              <a:rPr lang="en-US" b="1" dirty="0">
                <a:latin typeface="Century Gothic" panose="020B0502020202020204" pitchFamily="34" charset="0"/>
              </a:rPr>
              <a:t>PRACTICE </a:t>
            </a: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defTabSz="966612">
              <a:defRPr/>
            </a:pPr>
            <a:r>
              <a:rPr lang="en-US" b="0" dirty="0">
                <a:latin typeface="Century Gothic" panose="020B0502020202020204" pitchFamily="34" charset="0"/>
              </a:rPr>
              <a:t>Demonstrate first, then let the learner practice. </a:t>
            </a:r>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practice how to send an email with an attachment, like in the video. We’ll do it at least three times. </a:t>
            </a:r>
          </a:p>
          <a:p>
            <a:pPr defTabSz="966612">
              <a:defRPr/>
            </a:pPr>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[Send an Email with an Attachment]</a:t>
            </a:r>
            <a:r>
              <a:rPr lang="en-US" b="0" dirty="0">
                <a:latin typeface="Century Gothic" panose="020B0502020202020204" pitchFamily="34" charset="0"/>
              </a:rPr>
              <a: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Write an email</a:t>
            </a:r>
          </a:p>
          <a:p>
            <a:pPr marL="171450" indent="-171450">
              <a:buFont typeface="Arial" panose="020B0604020202020204" pitchFamily="34" charset="0"/>
              <a:buChar char="•"/>
            </a:pPr>
            <a:r>
              <a:rPr lang="en-US" b="0" i="1" dirty="0">
                <a:latin typeface="Century Gothic" panose="020B0502020202020204" pitchFamily="34" charset="0"/>
              </a:rPr>
              <a:t>You are going to send me a short email with an attachment now. </a:t>
            </a:r>
          </a:p>
          <a:p>
            <a:pPr marL="171450" indent="-171450">
              <a:buFont typeface="Arial" panose="020B0604020202020204" pitchFamily="34" charset="0"/>
              <a:buChar char="•"/>
            </a:pPr>
            <a:r>
              <a:rPr lang="en-US" b="0" i="1" dirty="0">
                <a:latin typeface="Century Gothic" panose="020B0502020202020204" pitchFamily="34" charset="0"/>
              </a:rPr>
              <a:t>Here is a paper with three short email messages. (See “Preparation” above). </a:t>
            </a:r>
          </a:p>
          <a:p>
            <a:pPr marL="171450" indent="-171450">
              <a:buFont typeface="Arial" panose="020B0604020202020204" pitchFamily="34" charset="0"/>
              <a:buChar char="•"/>
            </a:pPr>
            <a:r>
              <a:rPr lang="en-US" b="0" i="1" dirty="0">
                <a:latin typeface="Century Gothic" panose="020B0502020202020204" pitchFamily="34" charset="0"/>
              </a:rPr>
              <a:t>We’ll use the first message now. What does it say ? (The Learner reads the message). </a:t>
            </a:r>
          </a:p>
          <a:p>
            <a:pPr marL="171450" indent="-171450">
              <a:buFont typeface="Arial" panose="020B0604020202020204" pitchFamily="34" charset="0"/>
              <a:buChar char="•"/>
            </a:pPr>
            <a:r>
              <a:rPr lang="en-US" b="0" i="1" dirty="0">
                <a:latin typeface="Century Gothic" panose="020B0502020202020204" pitchFamily="34" charset="0"/>
              </a:rPr>
              <a:t>You are going to send an email with a </a:t>
            </a:r>
            <a:r>
              <a:rPr lang="en-US" b="1" i="1" dirty="0">
                <a:latin typeface="Century Gothic" panose="020B0502020202020204" pitchFamily="34" charset="0"/>
              </a:rPr>
              <a:t>Note from Doctor </a:t>
            </a:r>
            <a:r>
              <a:rPr lang="en-US" b="0" i="1" dirty="0">
                <a:latin typeface="Century Gothic" panose="020B0502020202020204" pitchFamily="34" charset="0"/>
              </a:rPr>
              <a:t>attached.  The Note from Doctor is in a folder called “Sick Leave”. This folder is on your Desktop.</a:t>
            </a:r>
          </a:p>
          <a:p>
            <a:pPr marL="171450" indent="-171450">
              <a:buFont typeface="Arial" panose="020B0604020202020204" pitchFamily="34" charset="0"/>
              <a:buChar char="•"/>
            </a:pPr>
            <a:r>
              <a:rPr lang="en-US" b="0" i="1" dirty="0">
                <a:latin typeface="Century Gothic" panose="020B0502020202020204" pitchFamily="34" charset="0"/>
              </a:rPr>
              <a:t>You can copy this message into the email in a minute. (Email message #1 above: Note from Doctor) </a:t>
            </a:r>
          </a:p>
          <a:p>
            <a:pPr marL="171450" indent="-171450">
              <a:buFont typeface="Arial" panose="020B0604020202020204" pitchFamily="34" charset="0"/>
              <a:buChar char="•"/>
            </a:pPr>
            <a:r>
              <a:rPr lang="en-US" b="0" i="1" dirty="0">
                <a:latin typeface="Century Gothic" panose="020B0502020202020204" pitchFamily="34" charset="0"/>
              </a:rPr>
              <a:t>First, go to your email inbox. (Open your email app and sign in if it’s not already open )</a:t>
            </a:r>
          </a:p>
          <a:p>
            <a:pPr marL="171450" indent="-171450">
              <a:buFont typeface="Arial" panose="020B0604020202020204" pitchFamily="34" charset="0"/>
              <a:buChar char="•"/>
            </a:pPr>
            <a:r>
              <a:rPr lang="en-US" b="0" i="1" dirty="0">
                <a:latin typeface="Century Gothic" panose="020B0502020202020204" pitchFamily="34" charset="0"/>
              </a:rPr>
              <a:t>This is your email inbox. When you want to write an email, what do you do first? </a:t>
            </a:r>
            <a:r>
              <a:rPr lang="en-US" b="1" i="1" dirty="0">
                <a:latin typeface="Century Gothic" panose="020B0502020202020204" pitchFamily="34" charset="0"/>
              </a:rPr>
              <a:t>Answer:</a:t>
            </a:r>
            <a:r>
              <a:rPr lang="en-US" b="0" i="1" dirty="0">
                <a:latin typeface="Century Gothic" panose="020B0502020202020204" pitchFamily="34" charset="0"/>
              </a:rPr>
              <a:t> Yes, click on "New Message". </a:t>
            </a:r>
          </a:p>
          <a:p>
            <a:pPr marL="171450" indent="-171450">
              <a:buFont typeface="Arial" panose="020B0604020202020204" pitchFamily="34" charset="0"/>
              <a:buChar char="•"/>
            </a:pPr>
            <a:r>
              <a:rPr lang="en-US" b="0" i="1" dirty="0">
                <a:latin typeface="Century Gothic" panose="020B0502020202020204" pitchFamily="34" charset="0"/>
              </a:rPr>
              <a:t>Now, type the subject of the email. For this message it is “Note from Doctor” </a:t>
            </a:r>
          </a:p>
          <a:p>
            <a:pPr marL="171450" indent="-171450">
              <a:buFont typeface="Arial" panose="020B0604020202020204" pitchFamily="34" charset="0"/>
              <a:buChar char="•"/>
            </a:pPr>
            <a:r>
              <a:rPr lang="en-US" b="0" i="1" dirty="0">
                <a:latin typeface="Century Gothic" panose="020B0502020202020204" pitchFamily="34" charset="0"/>
              </a:rPr>
              <a:t>Then type the message. Copy from the paper I gave you. </a:t>
            </a:r>
          </a:p>
          <a:p>
            <a:pPr marL="171450" indent="-171450">
              <a:buFont typeface="Arial" panose="020B0604020202020204" pitchFamily="34" charset="0"/>
              <a:buChar char="•"/>
            </a:pPr>
            <a:r>
              <a:rPr lang="en-US" b="0" i="1" dirty="0">
                <a:latin typeface="Century Gothic" panose="020B0502020202020204" pitchFamily="34" charset="0"/>
              </a:rPr>
              <a:t>Finished typing ? Ok, what else do you need to do ? </a:t>
            </a:r>
          </a:p>
          <a:p>
            <a:pPr marL="628650" lvl="1" indent="-171450">
              <a:buFont typeface="Arial" panose="020B0604020202020204" pitchFamily="34" charset="0"/>
              <a:buChar char="•"/>
            </a:pPr>
            <a:r>
              <a:rPr lang="en-US" b="1" i="1" dirty="0">
                <a:latin typeface="Century Gothic" panose="020B0502020202020204" pitchFamily="34" charset="0"/>
              </a:rPr>
              <a:t>Answer: </a:t>
            </a:r>
            <a:r>
              <a:rPr lang="en-US" b="0" i="1" dirty="0">
                <a:latin typeface="Century Gothic" panose="020B0502020202020204" pitchFamily="34" charset="0"/>
              </a:rPr>
              <a:t>Type who you are sending the message to. Put that in the “To” address box. </a:t>
            </a:r>
          </a:p>
          <a:p>
            <a:pPr marL="171450" lvl="0" indent="-171450">
              <a:buFont typeface="Arial" panose="020B0604020202020204" pitchFamily="34" charset="0"/>
              <a:buChar char="•"/>
            </a:pPr>
            <a:r>
              <a:rPr lang="en-US" b="0" i="1" dirty="0">
                <a:latin typeface="Century Gothic" panose="020B0502020202020204" pitchFamily="34" charset="0"/>
              </a:rPr>
              <a:t>You can send this email to me. Here is my email address: (Give the learner the small paper with your email address).</a:t>
            </a:r>
          </a:p>
          <a:p>
            <a:pPr marL="628650" lvl="1" indent="-171450">
              <a:buFont typeface="Arial" panose="020B0604020202020204" pitchFamily="34" charset="0"/>
              <a:buChar char="•"/>
            </a:pPr>
            <a:r>
              <a:rPr lang="en-US" b="0" i="1" dirty="0">
                <a:latin typeface="Century Gothic" panose="020B0502020202020204" pitchFamily="34" charset="0"/>
              </a:rPr>
              <a:t>Type that in the “To” address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latin typeface="Century Gothic" panose="020B0502020202020204" pitchFamily="34" charset="0"/>
              </a:rPr>
              <a:t>Find the File you Want to Attach to the Email</a:t>
            </a:r>
          </a:p>
          <a:p>
            <a:pPr marL="171450" indent="-171450">
              <a:buFont typeface="Arial" panose="020B0604020202020204" pitchFamily="34" charset="0"/>
              <a:buChar char="•"/>
            </a:pPr>
            <a:r>
              <a:rPr lang="en-US" b="0" i="1" dirty="0">
                <a:latin typeface="Century Gothic" panose="020B0502020202020204" pitchFamily="34" charset="0"/>
              </a:rPr>
              <a:t>Great. Now you need to attach the </a:t>
            </a:r>
            <a:r>
              <a:rPr lang="en-US" b="1" i="1" dirty="0">
                <a:latin typeface="Century Gothic" panose="020B0502020202020204" pitchFamily="34" charset="0"/>
              </a:rPr>
              <a:t>Note from Doctor </a:t>
            </a:r>
            <a:r>
              <a:rPr lang="en-US" b="0" i="1" dirty="0">
                <a:latin typeface="Century Gothic" panose="020B0502020202020204" pitchFamily="34" charset="0"/>
              </a:rPr>
              <a:t>to the email. It’s on the Desktop in the “Leave” folder.</a:t>
            </a:r>
          </a:p>
          <a:p>
            <a:pPr marL="171450" indent="-171450">
              <a:buFont typeface="Arial" panose="020B0604020202020204" pitchFamily="34" charset="0"/>
              <a:buChar char="•"/>
            </a:pPr>
            <a:r>
              <a:rPr lang="en-US" b="0" i="1" dirty="0">
                <a:latin typeface="Century Gothic" panose="020B0502020202020204" pitchFamily="34" charset="0"/>
              </a:rPr>
              <a:t>What do you do next ? </a:t>
            </a:r>
            <a:r>
              <a:rPr lang="en-US" b="1" i="1" dirty="0">
                <a:latin typeface="Century Gothic" panose="020B0502020202020204" pitchFamily="34" charset="0"/>
              </a:rPr>
              <a:t>Answer: </a:t>
            </a:r>
            <a:r>
              <a:rPr lang="en-US" b="0" i="1" dirty="0">
                <a:latin typeface="Century Gothic" panose="020B0502020202020204" pitchFamily="34" charset="0"/>
              </a:rPr>
              <a:t>Click on the paperclip icon…… Go ahead and do that. </a:t>
            </a:r>
          </a:p>
          <a:p>
            <a:pPr marL="171450" indent="-171450">
              <a:buFont typeface="Arial" panose="020B0604020202020204" pitchFamily="34" charset="0"/>
              <a:buChar char="•"/>
            </a:pPr>
            <a:r>
              <a:rPr lang="en-US" b="0" i="1" dirty="0">
                <a:latin typeface="Century Gothic" panose="020B0502020202020204" pitchFamily="34" charset="0"/>
              </a:rPr>
              <a:t>In the menu, choose “Browse this computer”. Click on it.  </a:t>
            </a:r>
          </a:p>
          <a:p>
            <a:pPr marL="171450" indent="-171450">
              <a:buFont typeface="Arial" panose="020B0604020202020204" pitchFamily="34" charset="0"/>
              <a:buChar char="•"/>
            </a:pPr>
            <a:r>
              <a:rPr lang="en-US" b="0" i="1" dirty="0">
                <a:latin typeface="Century Gothic" panose="020B0502020202020204" pitchFamily="34" charset="0"/>
              </a:rPr>
              <a:t>A window opens. It lists the places on your computer where the file might be, </a:t>
            </a:r>
          </a:p>
          <a:p>
            <a:pPr marL="171450" indent="-171450">
              <a:buFont typeface="Arial" panose="020B0604020202020204" pitchFamily="34" charset="0"/>
              <a:buChar char="•"/>
            </a:pPr>
            <a:r>
              <a:rPr lang="en-US" b="0" i="1" dirty="0">
                <a:latin typeface="Century Gothic" panose="020B0502020202020204" pitchFamily="34" charset="0"/>
              </a:rPr>
              <a:t>Look at the window and try to find the location of the file now. Remember it’s in the “Sick Leave” folder that is on the Desktop. </a:t>
            </a:r>
          </a:p>
          <a:p>
            <a:pPr marL="171450" indent="-171450">
              <a:buFont typeface="Arial" panose="020B0604020202020204" pitchFamily="34" charset="0"/>
              <a:buChar char="•"/>
            </a:pPr>
            <a:r>
              <a:rPr lang="en-US" b="0" i="1" dirty="0">
                <a:latin typeface="Century Gothic" panose="020B0502020202020204" pitchFamily="34" charset="0"/>
              </a:rPr>
              <a:t>First find “Desktop” and click on it. </a:t>
            </a:r>
          </a:p>
          <a:p>
            <a:pPr marL="171450" indent="-171450">
              <a:buFont typeface="Arial" panose="020B0604020202020204" pitchFamily="34" charset="0"/>
              <a:buChar char="•"/>
            </a:pPr>
            <a:r>
              <a:rPr lang="en-US" b="0" i="1" dirty="0">
                <a:latin typeface="Century Gothic" panose="020B0502020202020204" pitchFamily="34" charset="0"/>
              </a:rPr>
              <a:t>Then find the “Sick Leave” folder.  You may need to scroll down/up to find it. </a:t>
            </a:r>
          </a:p>
          <a:p>
            <a:pPr marL="171450" indent="-171450">
              <a:buFont typeface="Arial" panose="020B0604020202020204" pitchFamily="34" charset="0"/>
              <a:buChar char="•"/>
            </a:pPr>
            <a:r>
              <a:rPr lang="en-US" b="0" i="1" dirty="0">
                <a:latin typeface="Century Gothic" panose="020B0502020202020204" pitchFamily="34" charset="0"/>
              </a:rPr>
              <a:t>Do you click or double click on the folder to open it ? </a:t>
            </a:r>
            <a:r>
              <a:rPr lang="en-US" b="1" i="1" dirty="0">
                <a:latin typeface="Century Gothic" panose="020B0502020202020204" pitchFamily="34" charset="0"/>
              </a:rPr>
              <a:t>Answer:</a:t>
            </a:r>
            <a:r>
              <a:rPr lang="en-US" b="0" i="1" dirty="0">
                <a:latin typeface="Century Gothic" panose="020B0502020202020204" pitchFamily="34" charset="0"/>
              </a:rPr>
              <a:t> Double click</a:t>
            </a:r>
          </a:p>
          <a:p>
            <a:pPr marL="171450" indent="-171450">
              <a:buFont typeface="Arial" panose="020B0604020202020204" pitchFamily="34" charset="0"/>
              <a:buChar char="•"/>
            </a:pPr>
            <a:r>
              <a:rPr lang="en-US" b="0" i="1" dirty="0">
                <a:latin typeface="Century Gothic" panose="020B0502020202020204" pitchFamily="34" charset="0"/>
              </a:rPr>
              <a:t>Great. It opens. Now find the file “Note from Doctor”. </a:t>
            </a:r>
          </a:p>
          <a:p>
            <a:pPr marL="171450" indent="-171450">
              <a:buFont typeface="Arial" panose="020B0604020202020204" pitchFamily="34" charset="0"/>
              <a:buChar char="•"/>
            </a:pPr>
            <a:endParaRPr lang="en-US" b="0" i="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latin typeface="Century Gothic" panose="020B0502020202020204" pitchFamily="34" charset="0"/>
              </a:rPr>
              <a:t>Attach the File to the Email </a:t>
            </a:r>
          </a:p>
          <a:p>
            <a:pPr marL="171450" indent="-171450">
              <a:buFont typeface="Arial" panose="020B0604020202020204" pitchFamily="34" charset="0"/>
              <a:buChar char="•"/>
            </a:pPr>
            <a:r>
              <a:rPr lang="en-US" b="0" i="1" dirty="0">
                <a:latin typeface="Century Gothic" panose="020B0502020202020204" pitchFamily="34" charset="0"/>
              </a:rPr>
              <a:t>When you find the file, how do you attach it to the email ? </a:t>
            </a:r>
            <a:r>
              <a:rPr lang="en-US" b="1" i="1" dirty="0">
                <a:latin typeface="Century Gothic" panose="020B0502020202020204" pitchFamily="34" charset="0"/>
              </a:rPr>
              <a:t>Answer:</a:t>
            </a:r>
            <a:r>
              <a:rPr lang="en-US" b="0" i="1" dirty="0">
                <a:latin typeface="Century Gothic" panose="020B0502020202020204" pitchFamily="34" charset="0"/>
              </a:rPr>
              <a:t> Double click on the file. </a:t>
            </a:r>
          </a:p>
          <a:p>
            <a:pPr marL="171450" indent="-171450">
              <a:buFont typeface="Arial" panose="020B0604020202020204" pitchFamily="34" charset="0"/>
              <a:buChar char="•"/>
            </a:pPr>
            <a:r>
              <a:rPr lang="en-US" b="0" i="1" dirty="0">
                <a:latin typeface="Century Gothic" panose="020B0502020202020204" pitchFamily="34" charset="0"/>
              </a:rPr>
              <a:t>Did the file “Note from Doctor” attach to the email ? Check. </a:t>
            </a:r>
          </a:p>
          <a:p>
            <a:pPr marL="171450" indent="-171450">
              <a:buFont typeface="Arial" panose="020B0604020202020204" pitchFamily="34" charset="0"/>
              <a:buChar char="•"/>
            </a:pPr>
            <a:r>
              <a:rPr lang="en-US" b="0" i="1" dirty="0">
                <a:latin typeface="Century Gothic" panose="020B0502020202020204" pitchFamily="34" charset="0"/>
              </a:rPr>
              <a:t>Great. It’s there! What’s the last step ? </a:t>
            </a:r>
            <a:r>
              <a:rPr lang="en-US" b="1" i="1" dirty="0">
                <a:latin typeface="Century Gothic" panose="020B0502020202020204" pitchFamily="34" charset="0"/>
              </a:rPr>
              <a:t>Answer:</a:t>
            </a:r>
            <a:r>
              <a:rPr lang="en-US" b="0" i="1" dirty="0">
                <a:latin typeface="Century Gothic" panose="020B0502020202020204" pitchFamily="34" charset="0"/>
              </a:rPr>
              <a:t> Click “Send” to send the email. </a:t>
            </a:r>
          </a:p>
          <a:p>
            <a:pPr marL="171450" indent="-171450">
              <a:buFont typeface="Arial" panose="020B0604020202020204" pitchFamily="34" charset="0"/>
              <a:buChar char="•"/>
            </a:pPr>
            <a:r>
              <a:rPr lang="en-US" b="0" i="1" dirty="0">
                <a:latin typeface="Century Gothic" panose="020B0502020202020204" pitchFamily="34" charset="0"/>
              </a:rPr>
              <a:t>Do that now. </a:t>
            </a:r>
          </a:p>
          <a:p>
            <a:pPr marL="171450" indent="-171450">
              <a:buFont typeface="Arial" panose="020B0604020202020204" pitchFamily="34" charset="0"/>
              <a:buChar char="•"/>
            </a:pPr>
            <a:r>
              <a:rPr lang="en-US" b="0" i="1" dirty="0">
                <a:latin typeface="Century Gothic" panose="020B0502020202020204" pitchFamily="34" charset="0"/>
              </a:rPr>
              <a:t>Good practicing !</a:t>
            </a:r>
          </a:p>
          <a:p>
            <a:pPr marL="171450" indent="-171450">
              <a:buFont typeface="Arial" panose="020B0604020202020204" pitchFamily="34" charset="0"/>
              <a:buChar cha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latin typeface="Century Gothic" panose="020B0502020202020204" pitchFamily="34" charset="0"/>
              </a:rPr>
              <a:t>Optional: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latin typeface="Century Gothic" panose="020B0502020202020204" pitchFamily="34" charset="0"/>
              </a:rPr>
              <a:t>Check the File is Attached to the Email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latin typeface="Century Gothic" panose="020B0502020202020204" pitchFamily="34" charset="0"/>
              </a:rPr>
              <a:t>[This is review from “Email Skills-Outlook-Part One”]</a:t>
            </a:r>
          </a:p>
          <a:p>
            <a:pPr marL="171450" indent="-171450">
              <a:buFont typeface="Arial" panose="020B0604020202020204" pitchFamily="34" charset="0"/>
              <a:buChar char="•"/>
            </a:pPr>
            <a:r>
              <a:rPr lang="en-US" b="0" i="1" dirty="0">
                <a:latin typeface="Century Gothic" panose="020B0502020202020204" pitchFamily="34" charset="0"/>
              </a:rPr>
              <a:t>Let’s check the email was sent. Do you remember how to do that ? </a:t>
            </a:r>
            <a:r>
              <a:rPr lang="en-US" b="1" i="1" dirty="0">
                <a:latin typeface="Century Gothic" panose="020B0502020202020204" pitchFamily="34" charset="0"/>
              </a:rPr>
              <a:t>Answer</a:t>
            </a:r>
            <a:r>
              <a:rPr lang="en-US" b="0" i="1" dirty="0">
                <a:latin typeface="Century Gothic" panose="020B0502020202020204" pitchFamily="34" charset="0"/>
              </a:rPr>
              <a:t>: Click on the “Sent” folder. </a:t>
            </a:r>
          </a:p>
          <a:p>
            <a:pPr marL="171450" indent="-171450">
              <a:buFont typeface="Arial" panose="020B0604020202020204" pitchFamily="34" charset="0"/>
              <a:buChar char="•"/>
            </a:pPr>
            <a:r>
              <a:rPr lang="en-US" b="0" i="1" dirty="0">
                <a:latin typeface="Century Gothic" panose="020B0502020202020204" pitchFamily="34" charset="0"/>
              </a:rPr>
              <a:t>Is the email in the “Sent” folder ? Does it have the “Note from Doctor” attached there ? Yes ? That means it was sent. </a:t>
            </a:r>
          </a:p>
          <a:p>
            <a:pPr marL="171450" indent="-171450">
              <a:buFont typeface="Arial" panose="020B0604020202020204" pitchFamily="34" charset="0"/>
              <a:buChar char="•"/>
            </a:pPr>
            <a:r>
              <a:rPr lang="en-US" b="0" i="1" dirty="0">
                <a:latin typeface="Century Gothic" panose="020B0502020202020204" pitchFamily="34" charset="0"/>
              </a:rPr>
              <a:t>Good practicing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latin typeface="Century Gothic" panose="020B0502020202020204" pitchFamily="34" charset="0"/>
              </a:rPr>
              <a:t>Repeat the steps above but substitute the information for Message #2 and then message #3. </a:t>
            </a:r>
          </a:p>
          <a:p>
            <a:pPr marL="0" indent="0">
              <a:buFont typeface="+mj-lt"/>
              <a:buNone/>
            </a:pPr>
            <a:endParaRPr lang="en-US" b="1" i="0" dirty="0">
              <a:latin typeface="Century Gothic" panose="020B0502020202020204" pitchFamily="34" charset="0"/>
            </a:endParaRPr>
          </a:p>
          <a:p>
            <a:pPr marL="0" indent="0">
              <a:buFont typeface="+mj-lt"/>
              <a:buNone/>
            </a:pPr>
            <a:r>
              <a:rPr lang="en-US" b="1" i="0" dirty="0">
                <a:latin typeface="Century Gothic" panose="020B0502020202020204" pitchFamily="34" charset="0"/>
              </a:rPr>
              <a:t>Say to the Learner: </a:t>
            </a:r>
          </a:p>
          <a:p>
            <a:pPr marL="0" indent="0">
              <a:buFont typeface="+mj-lt"/>
              <a:buNone/>
            </a:pPr>
            <a:r>
              <a:rPr lang="en-US" b="0" i="1" dirty="0">
                <a:latin typeface="Century Gothic" panose="020B0502020202020204" pitchFamily="34" charset="0"/>
              </a:rPr>
              <a:t>Let’s practice a few more times. </a:t>
            </a:r>
          </a:p>
          <a:p>
            <a:pPr marL="171450" indent="-171450">
              <a:buFont typeface="Arial" panose="020B0604020202020204" pitchFamily="34" charset="0"/>
              <a:buChar char="•"/>
            </a:pPr>
            <a:r>
              <a:rPr lang="en-US" b="0" i="1" dirty="0">
                <a:latin typeface="Century Gothic" panose="020B0502020202020204" pitchFamily="34" charset="0"/>
              </a:rPr>
              <a:t>Go back to the Inbox. (Click on Inbox) </a:t>
            </a:r>
          </a:p>
          <a:p>
            <a:pPr marL="171450" indent="-171450">
              <a:buFont typeface="Arial" panose="020B0604020202020204" pitchFamily="34" charset="0"/>
              <a:buChar char="•"/>
            </a:pPr>
            <a:r>
              <a:rPr lang="en-US" b="0" i="1" dirty="0">
                <a:latin typeface="Century Gothic" panose="020B0502020202020204" pitchFamily="34" charset="0"/>
              </a:rPr>
              <a:t>Now, let’s use this message: (Message #2: Benefits Form ) etc. </a:t>
            </a:r>
          </a:p>
          <a:p>
            <a:pPr marL="241653" indent="-241653">
              <a:buFont typeface="+mj-lt"/>
              <a:buAutoNum type="arabicPeriod"/>
            </a:pPr>
            <a:endParaRPr lang="en-US" b="0" i="1" dirty="0">
              <a:latin typeface="Century Gothic" panose="020B0502020202020204" pitchFamily="34" charset="0"/>
            </a:endParaRPr>
          </a:p>
          <a:p>
            <a:pPr marL="0" indent="0">
              <a:buNone/>
            </a:pPr>
            <a:r>
              <a:rPr lang="en-US" b="0" i="1" dirty="0">
                <a:latin typeface="Century Gothic" panose="020B0502020202020204" pitchFamily="34" charset="0"/>
              </a:rPr>
              <a:t>Good practice sending an email with an attachment !  </a:t>
            </a:r>
          </a:p>
          <a:p>
            <a:pPr marL="0" indent="0">
              <a:buNone/>
            </a:pPr>
            <a:endParaRPr lang="en-US" b="0" dirty="0">
              <a:latin typeface="Century Gothic" panose="020B0502020202020204" pitchFamily="34" charset="0"/>
            </a:endParaRP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dirty="0">
                <a:effectLst/>
                <a:latin typeface="Century Gothic" panose="020B0502020202020204" pitchFamily="34" charset="0"/>
              </a:rPr>
              <a:t>Have the learner show you they can do the skills at least three times without support before they do the next part of the lesson. </a:t>
            </a:r>
          </a:p>
          <a:p>
            <a:endParaRPr lang="en-US" b="0" dirty="0"/>
          </a:p>
        </p:txBody>
      </p:sp>
      <p:sp>
        <p:nvSpPr>
          <p:cNvPr id="4" name="Slide Number Placeholder 3"/>
          <p:cNvSpPr>
            <a:spLocks noGrp="1"/>
          </p:cNvSpPr>
          <p:nvPr>
            <p:ph type="sldNum" sz="quarter" idx="5"/>
          </p:nvPr>
        </p:nvSpPr>
        <p:spPr/>
        <p:txBody>
          <a:bodyPr/>
          <a:lstStyle/>
          <a:p>
            <a:fld id="{84E55262-9676-444A-98B3-692BE02459E9}" type="slidenum">
              <a:rPr lang="en-US" smtClean="0"/>
              <a:t>18</a:t>
            </a:fld>
            <a:endParaRPr lang="en-US" dirty="0"/>
          </a:p>
        </p:txBody>
      </p:sp>
    </p:spTree>
    <p:extLst>
      <p:ext uri="{BB962C8B-B14F-4D97-AF65-F5344CB8AC3E}">
        <p14:creationId xmlns:p14="http://schemas.microsoft.com/office/powerpoint/2010/main" val="1427834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highlight>
                <a:srgbClr val="FFFF00"/>
              </a:highlight>
              <a:latin typeface="Century Gothic" panose="020B0502020202020204" pitchFamily="34" charset="0"/>
            </a:endParaRPr>
          </a:p>
          <a:p>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These are the skills the learner will master at the end of Part Two: </a:t>
            </a:r>
          </a:p>
          <a:p>
            <a:pPr marL="0" indent="0">
              <a:buFont typeface="Arial" panose="020B0604020202020204" pitchFamily="34" charset="0"/>
              <a:buNone/>
            </a:pPr>
            <a:r>
              <a:rPr lang="en-US" sz="1200" b="1" dirty="0">
                <a:latin typeface="Century Gothic" panose="020B0502020202020204" pitchFamily="34" charset="0"/>
                <a:cs typeface="Calibri" panose="020F0502020204030204" pitchFamily="34" charset="0"/>
              </a:rPr>
              <a:t>Open, Download and Save an Attachment</a:t>
            </a:r>
          </a:p>
          <a:p>
            <a:pPr marL="0" lvl="0" indent="0">
              <a:buFont typeface="Arial" panose="020B0604020202020204" pitchFamily="34" charset="0"/>
              <a:buNone/>
            </a:pPr>
            <a:r>
              <a:rPr lang="en-US" sz="1200" b="1" dirty="0">
                <a:latin typeface="Century Gothic" panose="020B0502020202020204" pitchFamily="34" charset="0"/>
                <a:cs typeface="Calibri" panose="020F0502020204030204" pitchFamily="34" charset="0"/>
              </a:rPr>
              <a:t>-Word Documents  </a:t>
            </a:r>
          </a:p>
          <a:p>
            <a:endParaRPr lang="en-CA" sz="1200" dirty="0">
              <a:latin typeface="Century Gothic" panose="020B0502020202020204" pitchFamily="34" charset="0"/>
            </a:endParaRPr>
          </a:p>
          <a:p>
            <a:pPr marL="457200" lvl="1" indent="0">
              <a:buFont typeface="+mj-lt"/>
              <a:buNone/>
              <a:defRPr/>
            </a:pPr>
            <a:endParaRPr lang="en-US" sz="1200"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Two</a:t>
            </a:r>
            <a:r>
              <a:rPr lang="en-US" b="1" dirty="0">
                <a:latin typeface="Century Gothic" panose="020B0502020202020204" pitchFamily="34" charset="0"/>
              </a:rPr>
              <a:t>:  8:02 mins</a:t>
            </a:r>
          </a:p>
          <a:p>
            <a:endParaRPr lang="en-US" b="1" dirty="0">
              <a:latin typeface="Century Gothic" panose="020B050202020202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Open, Download and Save an Attachment</a:t>
            </a:r>
            <a:r>
              <a:rPr lang="en-US" dirty="0">
                <a:latin typeface="Century Gothic" panose="020B0502020202020204" pitchFamily="34" charset="0"/>
              </a:rPr>
              <a:t>:	0:00- 0:47 mins  	</a:t>
            </a:r>
            <a:r>
              <a:rPr lang="en-US" b="1" dirty="0">
                <a:latin typeface="Century Gothic" panose="020B0502020202020204" pitchFamily="34" charset="0"/>
              </a:rPr>
              <a:t>[0:47 mins]</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endParaRPr lang="en-US" b="1" dirty="0">
              <a:latin typeface="Century Gothic" panose="020B050202020202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Word Documents:			0:48</a:t>
            </a:r>
            <a:r>
              <a:rPr lang="en-US" dirty="0">
                <a:latin typeface="Century Gothic" panose="020B0502020202020204" pitchFamily="34" charset="0"/>
              </a:rPr>
              <a:t>-8:02 mins		</a:t>
            </a:r>
            <a:r>
              <a:rPr lang="en-US" b="1" dirty="0">
                <a:latin typeface="Century Gothic" panose="020B0502020202020204" pitchFamily="34" charset="0"/>
              </a:rPr>
              <a:t>[7:14 mins]</a:t>
            </a: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r>
              <a:rPr lang="en-US" sz="1200" dirty="0">
                <a:latin typeface="Century Gothic" panose="020B0502020202020204" pitchFamily="34" charset="0"/>
              </a:rPr>
              <a:t>: </a:t>
            </a:r>
          </a:p>
          <a:p>
            <a:r>
              <a:rPr lang="en-US" sz="1200" i="1" dirty="0">
                <a:effectLst/>
                <a:latin typeface="Century Gothic" panose="020B0502020202020204" pitchFamily="34" charset="0"/>
                <a:ea typeface="Calibri" panose="020F0502020204030204" pitchFamily="34" charset="0"/>
                <a:cs typeface="Arial" panose="020B0604020202020204" pitchFamily="34" charset="0"/>
              </a:rPr>
              <a:t>Someone may send you an email with a Word document attached. Has that happened to you ? </a:t>
            </a:r>
          </a:p>
          <a:p>
            <a:r>
              <a:rPr lang="en-US" sz="1200" i="1" dirty="0">
                <a:effectLst/>
                <a:latin typeface="Century Gothic" panose="020B0502020202020204" pitchFamily="34" charset="0"/>
                <a:ea typeface="Calibri" panose="020F0502020204030204" pitchFamily="34" charset="0"/>
                <a:cs typeface="Arial" panose="020B0604020202020204" pitchFamily="34" charset="0"/>
              </a:rPr>
              <a:t>Maybe you want to save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Century Gothic" panose="020B0502020202020204" pitchFamily="34" charset="0"/>
              </a:rPr>
              <a:t>We’re going to review how </a:t>
            </a:r>
            <a:r>
              <a:rPr lang="en-US" sz="1200" b="0" i="1" dirty="0">
                <a:latin typeface="Century Gothic" panose="020B0502020202020204" pitchFamily="34" charset="0"/>
              </a:rPr>
              <a:t>to </a:t>
            </a:r>
            <a:r>
              <a:rPr lang="en-US" sz="1200" b="1" i="1" dirty="0">
                <a:latin typeface="Century Gothic" panose="020B0502020202020204" pitchFamily="34" charset="0"/>
                <a:cs typeface="Calibri" panose="020F0502020204030204" pitchFamily="34" charset="0"/>
              </a:rPr>
              <a:t>Open, Download and Save an Attachment. </a:t>
            </a:r>
          </a:p>
          <a:p>
            <a:r>
              <a:rPr lang="en-US" sz="1200" i="1" dirty="0">
                <a:effectLst/>
                <a:latin typeface="Century Gothic" panose="020B0502020202020204" pitchFamily="34" charset="0"/>
                <a:ea typeface="Calibri" panose="020F0502020204030204" pitchFamily="34" charset="0"/>
                <a:cs typeface="Arial" panose="020B0604020202020204" pitchFamily="34" charset="0"/>
              </a:rPr>
              <a:t>We’ll look first at how to do this with </a:t>
            </a:r>
            <a:r>
              <a:rPr lang="en-US" sz="1200" b="1" i="1" dirty="0">
                <a:effectLst/>
                <a:latin typeface="Century Gothic" panose="020B0502020202020204" pitchFamily="34" charset="0"/>
                <a:ea typeface="Calibri" panose="020F0502020204030204" pitchFamily="34" charset="0"/>
                <a:cs typeface="Arial" panose="020B0604020202020204" pitchFamily="34" charset="0"/>
              </a:rPr>
              <a:t>Word documents. </a:t>
            </a:r>
          </a:p>
          <a:p>
            <a:r>
              <a:rPr lang="en-US" i="1" dirty="0">
                <a:latin typeface="Century Gothic" panose="020B0502020202020204" pitchFamily="34" charset="0"/>
              </a:rPr>
              <a:t>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19</a:t>
            </a:fld>
            <a:endParaRPr lang="en-US" dirty="0"/>
          </a:p>
        </p:txBody>
      </p:sp>
    </p:spTree>
    <p:extLst>
      <p:ext uri="{BB962C8B-B14F-4D97-AF65-F5344CB8AC3E}">
        <p14:creationId xmlns:p14="http://schemas.microsoft.com/office/powerpoint/2010/main" val="1916671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highlight>
                <a:srgbClr val="FFFF00"/>
              </a:highlight>
              <a:latin typeface="Century Gothic" panose="020B0502020202020204" pitchFamily="34" charset="0"/>
            </a:endParaRPr>
          </a:p>
          <a:p>
            <a:r>
              <a:rPr lang="en-US" b="1" u="none" dirty="0">
                <a:latin typeface="Century Gothic" panose="020B0502020202020204" pitchFamily="34" charset="0"/>
              </a:rPr>
              <a:t>Slide hidden from the learner.</a:t>
            </a:r>
          </a:p>
          <a:p>
            <a:endParaRPr lang="en-US"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ighlight>
                  <a:srgbClr val="FFFF00"/>
                </a:highlight>
                <a:latin typeface="Century Gothic" panose="020B0502020202020204" pitchFamily="34" charset="0"/>
              </a:rPr>
              <a:t>Information for the Tutor</a:t>
            </a:r>
          </a:p>
          <a:p>
            <a:endParaRPr lang="en-US" b="0" u="sng" dirty="0">
              <a:latin typeface="Century Gothic" panose="020B0502020202020204" pitchFamily="34" charset="0"/>
            </a:endParaRPr>
          </a:p>
          <a:p>
            <a:r>
              <a:rPr lang="en-US" b="1" u="sng" dirty="0">
                <a:latin typeface="Century Gothic" panose="020B0502020202020204" pitchFamily="34" charset="0"/>
              </a:rPr>
              <a:t>Pre-Requisite Skills</a:t>
            </a:r>
            <a:endParaRPr lang="en-US" dirty="0">
              <a:latin typeface="Century Gothic" panose="020B0502020202020204" pitchFamily="34" charset="0"/>
            </a:endParaRPr>
          </a:p>
          <a:p>
            <a:endParaRPr lang="en-US" dirty="0">
              <a:latin typeface="Century Gothic" panose="020B0502020202020204" pitchFamily="34" charset="0"/>
            </a:endParaRPr>
          </a:p>
          <a:p>
            <a:pPr defTabSz="966612">
              <a:defRPr/>
            </a:pPr>
            <a:r>
              <a:rPr lang="en-US" dirty="0">
                <a:latin typeface="Century Gothic" panose="020B0502020202020204" pitchFamily="34" charset="0"/>
              </a:rPr>
              <a:t>Remember: like all lessons in Module 9 – Employment (Review), this is a </a:t>
            </a:r>
            <a:r>
              <a:rPr lang="en-US" b="1" u="sng" dirty="0">
                <a:latin typeface="Century Gothic" panose="020B0502020202020204" pitchFamily="34" charset="0"/>
              </a:rPr>
              <a:t>review</a:t>
            </a:r>
            <a:r>
              <a:rPr lang="en-US" dirty="0">
                <a:latin typeface="Century Gothic" panose="020B0502020202020204" pitchFamily="34" charset="0"/>
              </a:rPr>
              <a:t> lesson of the digital skills, and the learners may not be ready for this lesson.  </a:t>
            </a:r>
          </a:p>
          <a:p>
            <a:pPr defTabSz="966612">
              <a:defRPr/>
            </a:pPr>
            <a:r>
              <a:rPr lang="en-US" dirty="0">
                <a:latin typeface="Century Gothic" panose="020B0502020202020204" pitchFamily="34" charset="0"/>
              </a:rPr>
              <a:t>Make sure the learner has the “Prerequisite Skills” listed in the slide. </a:t>
            </a:r>
          </a:p>
          <a:p>
            <a:pPr defTabSz="966612">
              <a:defRPr/>
            </a:pPr>
            <a:r>
              <a:rPr lang="en-US" dirty="0">
                <a:latin typeface="Century Gothic" panose="020B0502020202020204" pitchFamily="34" charset="0"/>
              </a:rPr>
              <a:t>These skills are not specifically reviewed in this lesson, but the learner needs to have them to be able to do the lesson.</a:t>
            </a:r>
          </a:p>
          <a:p>
            <a:pPr defTabSz="966612">
              <a:defRPr/>
            </a:pPr>
            <a:r>
              <a:rPr lang="en-US" dirty="0">
                <a:latin typeface="Century Gothic" panose="020B0502020202020204" pitchFamily="34" charset="0"/>
              </a:rPr>
              <a:t> </a:t>
            </a:r>
          </a:p>
          <a:p>
            <a:pPr defTabSz="966612">
              <a:defRPr/>
            </a:pPr>
            <a:r>
              <a:rPr lang="en-US" dirty="0">
                <a:latin typeface="Century Gothic" panose="020B0502020202020204" pitchFamily="34" charset="0"/>
              </a:rPr>
              <a:t>If the learner struggles, stop the lesson and go to the following modules in the Digital Literacy Curriculum Resource (DLCR) and teach the pre-requisite skills before doing this lesson: </a:t>
            </a:r>
          </a:p>
          <a:p>
            <a:pPr lvl="0">
              <a:defRPr/>
            </a:pPr>
            <a:r>
              <a:rPr lang="en-US" dirty="0">
                <a:latin typeface="Century Gothic" panose="020B0502020202020204" pitchFamily="34" charset="0"/>
              </a:rPr>
              <a:t>Module 1 Mouse and Navigating</a:t>
            </a:r>
          </a:p>
          <a:p>
            <a:pPr lvl="0">
              <a:defRPr/>
            </a:pPr>
            <a:r>
              <a:rPr lang="en-US" dirty="0">
                <a:latin typeface="Century Gothic" panose="020B0502020202020204" pitchFamily="34" charset="0"/>
              </a:rPr>
              <a:t>Module 2-Keyboarding</a:t>
            </a:r>
          </a:p>
          <a:p>
            <a:pPr lvl="0">
              <a:defRPr/>
            </a:pPr>
            <a:r>
              <a:rPr lang="en-US" dirty="0">
                <a:latin typeface="Century Gothic" panose="020B0502020202020204" pitchFamily="34" charset="0"/>
              </a:rPr>
              <a:t>Module 3-Online Skills Basic</a:t>
            </a:r>
          </a:p>
          <a:p>
            <a:pPr lvl="0">
              <a:defRPr/>
            </a:pPr>
            <a:r>
              <a:rPr lang="en-US" dirty="0">
                <a:latin typeface="Century Gothic" panose="020B0502020202020204" pitchFamily="34" charset="0"/>
              </a:rPr>
              <a:t>Module 5: Email Skills </a:t>
            </a:r>
          </a:p>
          <a:p>
            <a:pPr lvl="0">
              <a:defRPr/>
            </a:pPr>
            <a:endParaRPr lang="en-US" dirty="0">
              <a:latin typeface="Century Gothic" panose="020B0502020202020204" pitchFamily="34" charset="0"/>
            </a:endParaRPr>
          </a:p>
          <a:p>
            <a:pPr lvl="0">
              <a:defRPr/>
            </a:pPr>
            <a:r>
              <a:rPr lang="en-US" b="1" dirty="0">
                <a:latin typeface="Century Gothic" panose="020B0502020202020204" pitchFamily="34" charset="0"/>
              </a:rPr>
              <a:t>IMPORTANT:</a:t>
            </a:r>
          </a:p>
          <a:p>
            <a:pPr lvl="0">
              <a:defRPr/>
            </a:pPr>
            <a:r>
              <a:rPr lang="en-US" dirty="0">
                <a:latin typeface="Century Gothic" panose="020B0502020202020204" pitchFamily="34" charset="0"/>
              </a:rPr>
              <a:t>The Learner needs to have a Outlook account in order to practice each skill in this lesson. If they don’t have one, STOP this review lesson. </a:t>
            </a:r>
          </a:p>
          <a:p>
            <a:pPr lvl="0">
              <a:defRPr/>
            </a:pPr>
            <a:r>
              <a:rPr lang="en-US" dirty="0">
                <a:latin typeface="Century Gothic" panose="020B0502020202020204" pitchFamily="34" charset="0"/>
              </a:rPr>
              <a:t>Instead, do the following: </a:t>
            </a:r>
          </a:p>
          <a:p>
            <a:pPr lvl="0">
              <a:defRPr/>
            </a:pPr>
            <a:r>
              <a:rPr lang="en-US" dirty="0">
                <a:latin typeface="Century Gothic" panose="020B0502020202020204" pitchFamily="34" charset="0"/>
              </a:rPr>
              <a:t>Go to the DLCR (Digital Literacy Curriculum Resource).</a:t>
            </a:r>
          </a:p>
          <a:p>
            <a:pPr lvl="0">
              <a:defRPr/>
            </a:pPr>
            <a:r>
              <a:rPr lang="en-US" dirty="0">
                <a:latin typeface="Century Gothic" panose="020B0502020202020204" pitchFamily="34" charset="0"/>
              </a:rPr>
              <a:t>Use Module 5-Email. Teach them how to create an account first.  </a:t>
            </a:r>
          </a:p>
          <a:p>
            <a:pPr lvl="0">
              <a:defRPr/>
            </a:pPr>
            <a:endParaRPr lang="en-US" dirty="0">
              <a:latin typeface="Century Gothic" panose="020B0502020202020204" pitchFamily="34" charset="0"/>
            </a:endParaRPr>
          </a:p>
          <a:p>
            <a:pPr marL="181240" indent="-181240">
              <a:buFont typeface="Arial" panose="020B0604020202020204" pitchFamily="34" charset="0"/>
              <a:buChar char="•"/>
            </a:pPr>
            <a:r>
              <a:rPr lang="en-US" dirty="0">
                <a:latin typeface="Century Gothic" panose="020B0502020202020204" pitchFamily="34" charset="0"/>
              </a:rPr>
              <a:t>https://digital-literacy.issbc.org.  </a:t>
            </a:r>
          </a:p>
          <a:p>
            <a:pPr marL="181240" indent="-181240">
              <a:buFont typeface="Arial" panose="020B0604020202020204" pitchFamily="34" charset="0"/>
              <a:buChar char="•"/>
            </a:pPr>
            <a:r>
              <a:rPr lang="en-US" dirty="0">
                <a:latin typeface="Century Gothic" panose="020B0502020202020204" pitchFamily="34" charset="0"/>
              </a:rPr>
              <a:t>Go to the </a:t>
            </a:r>
            <a:r>
              <a:rPr lang="en-US" b="1" dirty="0">
                <a:latin typeface="Century Gothic" panose="020B0502020202020204" pitchFamily="34" charset="0"/>
              </a:rPr>
              <a:t>Teachers </a:t>
            </a:r>
            <a:r>
              <a:rPr lang="en-US" dirty="0">
                <a:latin typeface="Century Gothic" panose="020B0502020202020204" pitchFamily="34" charset="0"/>
              </a:rPr>
              <a:t>tab. </a:t>
            </a:r>
          </a:p>
          <a:p>
            <a:pPr marL="181240" indent="-181240">
              <a:buFont typeface="Arial" panose="020B0604020202020204" pitchFamily="34" charset="0"/>
              <a:buChar char="•"/>
            </a:pPr>
            <a:r>
              <a:rPr lang="en-US" dirty="0">
                <a:latin typeface="Century Gothic" panose="020B0502020202020204" pitchFamily="34" charset="0"/>
              </a:rPr>
              <a:t>Password: Diglit4T</a:t>
            </a:r>
          </a:p>
          <a:p>
            <a:pPr lvl="0">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a:t>
            </a:fld>
            <a:endParaRPr lang="en-US" dirty="0"/>
          </a:p>
        </p:txBody>
      </p:sp>
    </p:spTree>
    <p:extLst>
      <p:ext uri="{BB962C8B-B14F-4D97-AF65-F5344CB8AC3E}">
        <p14:creationId xmlns:p14="http://schemas.microsoft.com/office/powerpoint/2010/main" val="352944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Two</a:t>
            </a:r>
            <a:r>
              <a:rPr lang="en-US" b="1" dirty="0">
                <a:latin typeface="Century Gothic" panose="020B0502020202020204" pitchFamily="34" charset="0"/>
              </a:rPr>
              <a:t>:  8:02 mins</a:t>
            </a:r>
          </a:p>
          <a:p>
            <a:endParaRPr lang="en-US" b="1" dirty="0">
              <a:latin typeface="Century Gothic" panose="020B050202020202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Open, Download and Save an Attachment</a:t>
            </a:r>
            <a:r>
              <a:rPr lang="en-US" dirty="0">
                <a:latin typeface="Century Gothic" panose="020B0502020202020204" pitchFamily="34" charset="0"/>
              </a:rPr>
              <a:t>:	0:00- 0:47 mins  	</a:t>
            </a:r>
            <a:r>
              <a:rPr lang="en-US" b="1" dirty="0">
                <a:latin typeface="Century Gothic" panose="020B0502020202020204" pitchFamily="34" charset="0"/>
              </a:rPr>
              <a:t>[0:47 mins]</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endParaRPr lang="en-US" b="1" dirty="0">
              <a:latin typeface="Century Gothic" panose="020B050202020202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Word Documents:			0:48</a:t>
            </a:r>
            <a:r>
              <a:rPr lang="en-US" dirty="0">
                <a:latin typeface="Century Gothic" panose="020B0502020202020204" pitchFamily="34" charset="0"/>
              </a:rPr>
              <a:t>-8:02 mins		</a:t>
            </a:r>
            <a:r>
              <a:rPr lang="en-US" b="1" dirty="0">
                <a:latin typeface="Century Gothic" panose="020B0502020202020204" pitchFamily="34" charset="0"/>
              </a:rPr>
              <a:t>[7:14 mins]</a:t>
            </a: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b="1" dirty="0">
                <a:latin typeface="Century Gothic" panose="020B0502020202020204" pitchFamily="34" charset="0"/>
              </a:rPr>
              <a:t>Say to the Learner: </a:t>
            </a:r>
          </a:p>
          <a:p>
            <a:r>
              <a:rPr lang="en-US" i="1" strike="noStrike" dirty="0">
                <a:latin typeface="Century Gothic" panose="020B0502020202020204" pitchFamily="34" charset="0"/>
              </a:rPr>
              <a:t>Let’s review how to </a:t>
            </a:r>
            <a:r>
              <a:rPr lang="en-US" b="0" i="1" dirty="0">
                <a:highlight>
                  <a:srgbClr val="FFFF00"/>
                </a:highlight>
                <a:latin typeface="Century Gothic" panose="020B0502020202020204" pitchFamily="34" charset="0"/>
              </a:rPr>
              <a:t>Open, Download and Save an Attachment.</a:t>
            </a:r>
            <a:endParaRPr lang="en-US" i="1" strike="sngStrike" dirty="0">
              <a:latin typeface="Century Gothic" panose="020B0502020202020204" pitchFamily="34" charset="0"/>
            </a:endParaRPr>
          </a:p>
          <a:p>
            <a:r>
              <a:rPr lang="en-US" b="0" i="1" strike="noStrike" dirty="0">
                <a:latin typeface="Century Gothic" panose="020B0502020202020204" pitchFamily="34" charset="0"/>
              </a:rPr>
              <a:t>We’ll look now at attachments that are all Word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strike="noStrike" dirty="0">
                <a:latin typeface="Century Gothic" panose="020B0502020202020204" pitchFamily="34" charset="0"/>
              </a:rPr>
              <a:t>We’ll watch a video to learn.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strike="noStrike" dirty="0">
              <a:latin typeface="Century Gothic" panose="020B0502020202020204" pitchFamily="34" charset="0"/>
            </a:endParaRPr>
          </a:p>
          <a:p>
            <a:r>
              <a:rPr lang="en-US"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r>
              <a:rPr lang="en-US" b="1" strike="noStrike" dirty="0">
                <a:latin typeface="Century Gothic" panose="020B0502020202020204" pitchFamily="34" charset="0"/>
              </a:rPr>
              <a:t>https://youtu.be/xJEk0u4BOqs</a:t>
            </a:r>
          </a:p>
          <a:p>
            <a:endParaRPr lang="en-US" b="1"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Two.</a:t>
            </a:r>
          </a:p>
          <a:p>
            <a:endParaRPr lang="en-US" dirty="0">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20</a:t>
            </a:fld>
            <a:endParaRPr lang="en-US" dirty="0"/>
          </a:p>
        </p:txBody>
      </p:sp>
    </p:spTree>
    <p:extLst>
      <p:ext uri="{BB962C8B-B14F-4D97-AF65-F5344CB8AC3E}">
        <p14:creationId xmlns:p14="http://schemas.microsoft.com/office/powerpoint/2010/main" val="1860319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endParaRPr lang="en-US" sz="1200"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[Open, Download and Save an Attachment]</a:t>
            </a:r>
          </a:p>
          <a:p>
            <a:pPr marL="0" indent="0">
              <a:buFont typeface="Arial" panose="020B0604020202020204" pitchFamily="34" charset="0"/>
              <a:buNone/>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Say to the Learner: </a:t>
            </a:r>
          </a:p>
          <a:p>
            <a:pPr marL="171450" indent="-171450">
              <a:buFont typeface="Arial" panose="020B0604020202020204" pitchFamily="34" charset="0"/>
              <a:buChar char="•"/>
            </a:pPr>
            <a:r>
              <a:rPr lang="en-US" sz="1200" i="1" dirty="0">
                <a:latin typeface="Century Gothic" panose="020B0502020202020204" pitchFamily="34" charset="0"/>
              </a:rPr>
              <a:t>What are some examples of attachments you might get in an email ? </a:t>
            </a:r>
            <a:r>
              <a:rPr lang="en-US" sz="1200" b="1" i="1" dirty="0">
                <a:latin typeface="Century Gothic" panose="020B050202020202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a form to fill out for income tax or a form to fill out to get benefits or documents to help with your job search, etc.</a:t>
            </a:r>
          </a:p>
          <a:p>
            <a:pPr marL="171450" lvl="0" indent="-171450">
              <a:buFont typeface="Arial" panose="020B0604020202020204" pitchFamily="34" charset="0"/>
              <a:buChar char="•"/>
            </a:pPr>
            <a:r>
              <a:rPr lang="en-CA" sz="1200" i="1" dirty="0">
                <a:effectLst/>
                <a:latin typeface="Century Gothic" panose="020B0502020202020204" pitchFamily="34" charset="0"/>
                <a:cs typeface="Times New Roman" panose="02020603050405020304" pitchFamily="18" charset="0"/>
              </a:rPr>
              <a:t>How do you know you got an attachment ? </a:t>
            </a:r>
            <a:r>
              <a:rPr lang="en-CA" sz="1200" b="1" i="1" dirty="0">
                <a:effectLst/>
                <a:latin typeface="Century Gothic" panose="020B0502020202020204" pitchFamily="34" charset="0"/>
                <a:cs typeface="Times New Roman" panose="02020603050405020304" pitchFamily="18" charset="0"/>
              </a:rPr>
              <a:t>Answer</a:t>
            </a:r>
            <a:r>
              <a:rPr lang="en-CA" sz="1200" i="1" dirty="0">
                <a:effectLst/>
                <a:latin typeface="Century Gothic" panose="020B0502020202020204" pitchFamily="34" charset="0"/>
                <a:cs typeface="Times New Roman" panose="02020603050405020304" pitchFamily="18" charset="0"/>
              </a:rPr>
              <a:t>: you can see it in the email (point to a few examples)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[Word Documents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Open and Download the Attachment</a:t>
            </a:r>
          </a:p>
          <a:p>
            <a:pPr marL="171450" lvl="0" indent="-171450">
              <a:buFont typeface="Arial" panose="020B0604020202020204" pitchFamily="34" charset="0"/>
              <a:buChar char="•"/>
            </a:pPr>
            <a:r>
              <a:rPr lang="en-CA" sz="1200" i="1" dirty="0">
                <a:effectLst/>
                <a:latin typeface="Century Gothic" panose="020B0502020202020204" pitchFamily="34" charset="0"/>
                <a:cs typeface="Times New Roman" panose="02020603050405020304" pitchFamily="18" charset="0"/>
              </a:rPr>
              <a:t>You need to open, download and save the attachment. What do you do first ? </a:t>
            </a:r>
            <a:r>
              <a:rPr lang="en-CA" sz="1200" b="1" i="1" dirty="0">
                <a:effectLst/>
                <a:latin typeface="Century Gothic" panose="020B0502020202020204" pitchFamily="34" charset="0"/>
                <a:cs typeface="Times New Roman" panose="02020603050405020304" pitchFamily="18" charset="0"/>
              </a:rPr>
              <a:t>Answer:</a:t>
            </a:r>
            <a:r>
              <a:rPr lang="en-CA" sz="1200" i="1" dirty="0">
                <a:effectLst/>
                <a:latin typeface="Century Gothic" panose="020B0502020202020204" pitchFamily="34" charset="0"/>
                <a:cs typeface="Times New Roman" panose="02020603050405020304" pitchFamily="18" charset="0"/>
              </a:rPr>
              <a:t> Click on the file name to open the attachment.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In the video, what is the file name of the attached Word document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Example Cover Letter</a:t>
            </a:r>
          </a:p>
          <a:p>
            <a:pPr marL="171450" lvl="0" indent="-171450">
              <a:buFont typeface="Arial" panose="020B0604020202020204" pitchFamily="34" charset="0"/>
              <a:buChar char="•"/>
            </a:pPr>
            <a:r>
              <a:rPr lang="en-US" sz="1200" i="1" dirty="0">
                <a:latin typeface="Century Gothic" panose="020B0502020202020204" pitchFamily="34" charset="0"/>
              </a:rPr>
              <a:t>Then what do you do  </a:t>
            </a:r>
            <a:r>
              <a:rPr lang="en-US" sz="1200" b="1" i="1" dirty="0">
                <a:latin typeface="Century Gothic" panose="020B0502020202020204" pitchFamily="34" charset="0"/>
              </a:rPr>
              <a:t>Answer:</a:t>
            </a:r>
            <a:r>
              <a:rPr lang="en-US" sz="1200" i="1" dirty="0">
                <a:latin typeface="Century Gothic" panose="020B0502020202020204" pitchFamily="34" charset="0"/>
              </a:rPr>
              <a:t> Find the download icon. Click on it.</a:t>
            </a:r>
          </a:p>
          <a:p>
            <a:pPr marL="171450" lvl="0" indent="-171450">
              <a:buFont typeface="Arial" panose="020B0604020202020204" pitchFamily="34" charset="0"/>
              <a:buChar char="•"/>
            </a:pPr>
            <a:r>
              <a:rPr lang="en-US" sz="1200" i="1" dirty="0">
                <a:latin typeface="Century Gothic" panose="020B0502020202020204" pitchFamily="34" charset="0"/>
              </a:rPr>
              <a:t>What does the download icon look like ? </a:t>
            </a:r>
            <a:r>
              <a:rPr lang="en-US" sz="1200" b="1" i="1" dirty="0">
                <a:latin typeface="Century Gothic" panose="020B0502020202020204" pitchFamily="34" charset="0"/>
              </a:rPr>
              <a:t>Answer:</a:t>
            </a:r>
            <a:r>
              <a:rPr lang="en-US" sz="1200" i="1" dirty="0">
                <a:latin typeface="Century Gothic" panose="020B0502020202020204" pitchFamily="34" charset="0"/>
              </a:rPr>
              <a:t> The word “Download” and an arrow pointing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After you click the download icon, what do you see ? </a:t>
            </a:r>
            <a:r>
              <a:rPr lang="en-US" sz="1200" b="1" i="1" dirty="0">
                <a:latin typeface="Century Gothic" panose="020B0502020202020204" pitchFamily="34" charset="0"/>
              </a:rPr>
              <a:t>Answer</a:t>
            </a:r>
            <a:r>
              <a:rPr lang="en-US" sz="1200" i="1" dirty="0">
                <a:latin typeface="Century Gothic" panose="020B0502020202020204" pitchFamily="34" charset="0"/>
              </a:rPr>
              <a:t>: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You’ll see the file name in the bottom left corner of your screen.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Should you click on the chevron or the file name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the file name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The attachment opens.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i="0" dirty="0">
                <a:effectLst/>
                <a:latin typeface="Century Gothic" panose="020B0502020202020204" pitchFamily="34" charset="0"/>
                <a:ea typeface="Calibri" panose="020F0502020204030204" pitchFamily="34" charset="0"/>
                <a:cs typeface="Times New Roman" panose="02020603050405020304" pitchFamily="18" charset="0"/>
              </a:rPr>
              <a:t>[Save the Attachment]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i="0" dirty="0">
                <a:effectLst/>
                <a:latin typeface="Century Gothic" panose="020B0502020202020204" pitchFamily="34" charset="0"/>
                <a:ea typeface="Calibri" panose="020F0502020204030204" pitchFamily="34" charset="0"/>
                <a:cs typeface="Times New Roman" panose="02020603050405020304" pitchFamily="18" charset="0"/>
              </a:rPr>
              <a:t>[Find the Location to Save it 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1" i="0"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Now what do you need to do first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“Enable Editing”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do next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Find and click on “File” in the top left corner of the screen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happens after you click on “File”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The file menu opens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click “Save” or “Save As”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Save 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folder does the woman in the video save the file in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The Desktop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Why is it good to save it in another folder not in Downloads folder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Then it’s easy to find later when you need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click on to save the file in another folder, not in Downloads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More Options”.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If you are using a public computer, what should you save the file on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a USB Drive or portable storage device.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happens when you click on the location you want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It is highlighted.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If you can’t see a location you want in the list, what might you have to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Scroll up or down to see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can help you be more organized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To save the file in a folder.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Why is it helpful to save files in folders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You can find it later more easily.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folder does she choose to save the file in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Job Search-Example Documents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click or double click to open the folder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Double click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[Name the file]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see a name in the file name box. You want to keep that name. What do you click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Save.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see a name in the file name box. You want to change that name.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in the file name box, then press delete on your keyboard, then type the name you want to call the file.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In the video, what name does she give to the file?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Example Cover Letter-Grocery Clerk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After you type the name of the file,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“Save”.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Check the attachment was saved 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remember how to check if the attachment was saved ok ? What do you remember from the video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kern="1200" dirty="0">
                <a:solidFill>
                  <a:srgbClr val="000000"/>
                </a:solidFill>
                <a:effectLst/>
                <a:latin typeface="Century Gothic" panose="020B0502020202020204" pitchFamily="34" charset="0"/>
                <a:ea typeface="Calibri" panose="020F0502020204030204" pitchFamily="34" charset="0"/>
              </a:rPr>
              <a:t>First, close the file. How do you do that ?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Click on the red X in the top right corner to close the file.</a:t>
            </a:r>
            <a:endParaRPr lang="en-CA" sz="1200" dirty="0">
              <a:effectLst/>
              <a:latin typeface="Century Gothic" panose="020B0502020202020204" pitchFamily="34" charset="0"/>
              <a:ea typeface="Times New Roman" panose="02020603050405020304" pitchFamily="18" charset="0"/>
            </a:endParaRPr>
          </a:p>
          <a:p>
            <a:pPr marL="171450" lvl="0" indent="-171450">
              <a:buFont typeface="Arial" panose="020B0604020202020204" pitchFamily="34" charset="0"/>
              <a:buChar char="•"/>
              <a:tabLst>
                <a:tab pos="457200" algn="l"/>
              </a:tabLst>
            </a:pPr>
            <a:r>
              <a:rPr lang="en-CA" sz="1200" i="1" kern="1200" dirty="0">
                <a:solidFill>
                  <a:srgbClr val="000000"/>
                </a:solidFill>
                <a:effectLst/>
                <a:latin typeface="Century Gothic" panose="020B0502020202020204" pitchFamily="34" charset="0"/>
                <a:ea typeface="Calibri" panose="020F0502020204030204" pitchFamily="34" charset="0"/>
              </a:rPr>
              <a:t>What do you see next ? </a:t>
            </a:r>
            <a:r>
              <a:rPr lang="en-CA" sz="1200" b="1" i="1" kern="1200" dirty="0">
                <a:solidFill>
                  <a:srgbClr val="000000"/>
                </a:solidFill>
                <a:effectLst/>
                <a:latin typeface="Century Gothic" panose="020B0502020202020204" pitchFamily="34" charset="0"/>
                <a:ea typeface="Calibri" panose="020F0502020204030204" pitchFamily="34" charset="0"/>
              </a:rPr>
              <a:t>Answer: </a:t>
            </a:r>
            <a:r>
              <a:rPr lang="en-CA" sz="1200" b="1"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T</a:t>
            </a: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he file you just saved still open as the attachment in your email.</a:t>
            </a:r>
          </a:p>
          <a:p>
            <a:pPr marL="171450" lvl="0" indent="-171450">
              <a:buFont typeface="Arial" panose="020B0604020202020204" pitchFamily="34" charset="0"/>
              <a:buChar char="•"/>
              <a:tabLst>
                <a:tab pos="457200" algn="l"/>
              </a:tabLst>
            </a:pP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What do you do now ? </a:t>
            </a:r>
            <a:r>
              <a:rPr lang="en-CA" sz="1200" b="1"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Click X to close that window. </a:t>
            </a:r>
            <a:endParaRPr lang="en-CA" sz="1200" i="0" kern="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tabLst>
                <a:tab pos="457200" algn="l"/>
              </a:tabLst>
            </a:pP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Now you are back in your email inbox. </a:t>
            </a:r>
            <a:endParaRPr lang="en-CA" sz="1200" i="0" kern="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tabLst>
                <a:tab pos="457200" algn="l"/>
              </a:tabLst>
            </a:pP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In the video she doesn’t close the email app and the browser. What does she do ? </a:t>
            </a:r>
            <a:r>
              <a:rPr lang="en-CA" sz="1200" b="1"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Answer: </a:t>
            </a:r>
          </a:p>
          <a:p>
            <a:pPr marL="171450" lvl="0" indent="-171450">
              <a:buFont typeface="Arial" panose="020B0604020202020204" pitchFamily="34" charset="0"/>
              <a:buChar char="•"/>
              <a:tabLst>
                <a:tab pos="457200" algn="l"/>
              </a:tabLst>
            </a:pP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She minimizes it. </a:t>
            </a:r>
          </a:p>
          <a:p>
            <a:pPr marL="171450" lvl="0" indent="-171450">
              <a:buFont typeface="Arial" panose="020B0604020202020204" pitchFamily="34" charset="0"/>
              <a:buChar char="•"/>
              <a:tabLst>
                <a:tab pos="457200" algn="l"/>
              </a:tabLst>
            </a:pP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Why ? </a:t>
            </a:r>
            <a:r>
              <a:rPr lang="en-CA" sz="1200" b="1"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We may want to use it again later.</a:t>
            </a:r>
            <a:endParaRPr lang="en-CA" sz="1200" i="0" kern="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tabLst>
                <a:tab pos="457200" algn="l"/>
              </a:tabLst>
            </a:pP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How do you do that ? </a:t>
            </a:r>
            <a:r>
              <a:rPr lang="en-CA" sz="1200" b="1"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Click on the minimize icon.</a:t>
            </a:r>
          </a:p>
          <a:p>
            <a:pPr marL="171450" lvl="0" indent="-171450">
              <a:buFont typeface="Arial" panose="020B0604020202020204" pitchFamily="34" charset="0"/>
              <a:buChar char="•"/>
              <a:tabLst>
                <a:tab pos="457200" algn="l"/>
              </a:tabLst>
            </a:pP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What does the minimize icon look like ? </a:t>
            </a:r>
            <a:r>
              <a:rPr lang="en-CA" sz="1200" b="1"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It looks like a minus sign. </a:t>
            </a:r>
            <a:endParaRPr lang="en-CA" sz="1200" i="0" kern="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tabLst>
                <a:tab pos="457200" algn="l"/>
              </a:tabLst>
            </a:pP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If there are any other windows open and you want to use them again, what do you do ? </a:t>
            </a:r>
            <a:r>
              <a:rPr lang="en-CA" sz="1200" b="1"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Minimize those too. </a:t>
            </a:r>
          </a:p>
          <a:p>
            <a:pPr marL="171450" lvl="0" indent="-171450">
              <a:buFont typeface="Arial" panose="020B0604020202020204" pitchFamily="34" charset="0"/>
              <a:buChar char="•"/>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After that, you see your desktop. What do you look for ? Answer: The folder you saved the document / file in. </a:t>
            </a:r>
          </a:p>
          <a:p>
            <a:pPr marL="171450" lvl="0" indent="-171450">
              <a:buFont typeface="Arial" panose="020B0604020202020204" pitchFamily="34" charset="0"/>
              <a:buChar char="•"/>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Do you click or double click to open the folder ?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Double click.</a:t>
            </a:r>
            <a:endParaRPr lang="en-CA" sz="1200" dirty="0">
              <a:effectLst/>
              <a:latin typeface="Century Gothic" panose="020B0502020202020204" pitchFamily="34" charset="0"/>
              <a:ea typeface="Times New Roman" panose="02020603050405020304" pitchFamily="18" charset="0"/>
            </a:endParaRPr>
          </a:p>
          <a:p>
            <a:pPr marL="171450" lvl="0" indent="-171450">
              <a:buFont typeface="Arial" panose="020B0604020202020204" pitchFamily="34" charset="0"/>
              <a:buChar char="•"/>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Check that the file is inside the folder. </a:t>
            </a:r>
            <a:endParaRPr lang="en-CA" sz="1200" dirty="0">
              <a:effectLst/>
              <a:latin typeface="Century Gothic" panose="020B0502020202020204" pitchFamily="34" charset="0"/>
              <a:ea typeface="Times New Roman" panose="02020603050405020304" pitchFamily="18" charset="0"/>
            </a:endParaRPr>
          </a:p>
          <a:p>
            <a:pPr marL="171450" lvl="0" indent="-171450">
              <a:buFont typeface="Arial" panose="020B0604020202020204" pitchFamily="34" charset="0"/>
              <a:buChar char="•"/>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Then open the file to check it is ok. How do you do that ? </a:t>
            </a:r>
            <a:r>
              <a:rPr lang="en-CA" sz="1200" b="1" i="1" kern="1200" dirty="0">
                <a:solidFill>
                  <a:srgbClr val="000000"/>
                </a:solidFill>
                <a:effectLst/>
                <a:latin typeface="Century Gothic" panose="020B0502020202020204" pitchFamily="34" charset="0"/>
                <a:ea typeface="Calibri" panose="020F0502020204030204" pitchFamily="34" charset="0"/>
              </a:rPr>
              <a:t>Answer: </a:t>
            </a:r>
            <a:r>
              <a:rPr lang="en-CA" sz="1200" i="1" kern="1200" dirty="0">
                <a:solidFill>
                  <a:srgbClr val="000000"/>
                </a:solidFill>
                <a:effectLst/>
                <a:latin typeface="Century Gothic" panose="020B0502020202020204" pitchFamily="34" charset="0"/>
                <a:ea typeface="Calibri" panose="020F0502020204030204" pitchFamily="34" charset="0"/>
              </a:rPr>
              <a:t>Double click on the file to open it. </a:t>
            </a:r>
            <a:endParaRPr lang="en-CA" sz="1200" dirty="0">
              <a:effectLst/>
              <a:latin typeface="Century Gothic" panose="020B0502020202020204" pitchFamily="34" charset="0"/>
              <a:ea typeface="Times New Roman" panose="02020603050405020304" pitchFamily="18" charset="0"/>
            </a:endParaRPr>
          </a:p>
          <a:p>
            <a:pPr marL="171450" lvl="0" indent="-171450">
              <a:buFont typeface="Arial" panose="020B0604020202020204" pitchFamily="34" charset="0"/>
              <a:buChar char="•"/>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When you see the file is inside ok, how do you close the file ?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Click on X in the top right corner. </a:t>
            </a:r>
            <a:endParaRPr lang="en-CA" sz="1200" dirty="0">
              <a:effectLst/>
              <a:latin typeface="Century Gothic" panose="020B0502020202020204" pitchFamily="34" charset="0"/>
              <a:ea typeface="Times New Roman" panose="02020603050405020304" pitchFamily="18" charset="0"/>
            </a:endParaRPr>
          </a:p>
          <a:p>
            <a:pPr marL="171450" lvl="0" indent="-171450">
              <a:buFont typeface="Arial" panose="020B0604020202020204" pitchFamily="34" charset="0"/>
              <a:buChar char="•"/>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How do you close the folder?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Click on the X (in the top right corner) </a:t>
            </a:r>
          </a:p>
          <a:p>
            <a:pPr marL="171450" lvl="0" indent="-171450">
              <a:buFont typeface="Arial" panose="020B0604020202020204" pitchFamily="34" charset="0"/>
              <a:buChar char="•"/>
              <a:tabLst>
                <a:tab pos="588645" algn="l"/>
              </a:tabLst>
            </a:pPr>
            <a:endParaRPr lang="en-CA" sz="1200" dirty="0">
              <a:effectLst/>
              <a:latin typeface="Century Gothic" panose="020B050202020202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Great ! So that is how to Open, Download and Save an attachment that is a Word document. </a:t>
            </a:r>
          </a:p>
          <a:p>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for Tutor: </a:t>
            </a:r>
          </a:p>
          <a:p>
            <a:r>
              <a:rPr lang="en-US" sz="1200" dirty="0">
                <a:latin typeface="Century Gothic" panose="020B0502020202020204" pitchFamily="34" charset="0"/>
              </a:rPr>
              <a:t>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r>
              <a:rPr lang="en-US" sz="1200" dirty="0">
                <a:latin typeface="Century Gothic" panose="020B0502020202020204" pitchFamily="34" charset="0"/>
              </a:rPr>
              <a:t>For example, learner may not be able to find and click on email icons easily.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21</a:t>
            </a:fld>
            <a:endParaRPr lang="en-US" dirty="0"/>
          </a:p>
        </p:txBody>
      </p:sp>
    </p:spTree>
    <p:extLst>
      <p:ext uri="{BB962C8B-B14F-4D97-AF65-F5344CB8AC3E}">
        <p14:creationId xmlns:p14="http://schemas.microsoft.com/office/powerpoint/2010/main" val="1099341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latin typeface="Century Gothic" panose="020B0502020202020204" pitchFamily="34" charset="0"/>
              </a:rPr>
              <a:t>PRACTICE- Part Two</a:t>
            </a:r>
            <a:r>
              <a:rPr lang="en-US" sz="1200" b="0" u="none" dirty="0">
                <a:latin typeface="Century Gothic" panose="020B0502020202020204" pitchFamily="34" charset="0"/>
              </a:rPr>
              <a:t>: </a:t>
            </a:r>
            <a:r>
              <a:rPr lang="en-US" sz="1200" b="0" dirty="0">
                <a:latin typeface="Century Gothic" panose="020B0502020202020204" pitchFamily="34" charset="0"/>
              </a:rPr>
              <a:t>Lesson Focus:</a:t>
            </a:r>
            <a:endParaRPr lang="en-US" sz="1200" strike="sng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Instructions </a:t>
            </a:r>
            <a:r>
              <a:rPr lang="en-US" sz="1200" b="1" u="none" strike="noStrike" dirty="0">
                <a:latin typeface="Century Gothic" panose="020B0502020202020204" pitchFamily="34" charset="0"/>
              </a:rPr>
              <a:t>for the </a:t>
            </a:r>
            <a:r>
              <a:rPr lang="en-US" sz="1200" b="1" strike="noStrike" dirty="0">
                <a:latin typeface="Century Gothic" panose="020B0502020202020204" pitchFamily="34" charset="0"/>
              </a:rPr>
              <a:t>Tutor:</a:t>
            </a:r>
          </a:p>
          <a:p>
            <a:endParaRPr lang="en-US" sz="1200" strike="sng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PREPARATION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strike="noStrike" dirty="0">
                <a:latin typeface="Century Gothic" panose="020B0502020202020204" pitchFamily="34" charset="0"/>
              </a:rPr>
              <a:t>Send the learner three short emails with a </a:t>
            </a:r>
            <a:r>
              <a:rPr lang="en-US" sz="1200" b="1" strike="noStrike" dirty="0">
                <a:latin typeface="Century Gothic" panose="020B0502020202020204" pitchFamily="34" charset="0"/>
              </a:rPr>
              <a:t>Word Document </a:t>
            </a:r>
            <a:r>
              <a:rPr lang="en-US" sz="1200" b="0" strike="noStrike" dirty="0">
                <a:latin typeface="Century Gothic" panose="020B0502020202020204" pitchFamily="34" charset="0"/>
              </a:rPr>
              <a:t>as an attachment with each one.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For example: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Hi LEARNER’S NAME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Here is a document that may be helpful.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I have attached it.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We can talk about it at your appointment this Thursday.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-TUTOR’S NAME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200"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dirty="0">
                <a:latin typeface="Century Gothic" panose="020B0502020202020204" pitchFamily="34" charset="0"/>
              </a:rPr>
              <a:t>Examples of Word Documents to attach: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Example Resume-Grocery Clerk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Example Cover Letter-Grocery Clerk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Example email-Job application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strike="noStrike" dirty="0">
                <a:latin typeface="Century Gothic" panose="020B0502020202020204" pitchFamily="34" charset="0"/>
              </a:rPr>
              <a:t>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strike="noStrike" dirty="0">
                <a:latin typeface="Century Gothic" panose="020B0502020202020204" pitchFamily="34" charset="0"/>
              </a:rPr>
              <a:t>2. Make sure the learner has folders on their desktop to save the attachments 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strike="noStrike" dirty="0">
                <a:latin typeface="Century Gothic" panose="020B0502020202020204" pitchFamily="34" charset="0"/>
              </a:rPr>
              <a:t>For example: “Job Search Example Documents” or “Job Postings-Grocery Stores-2022”, “Job postings-May 2022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trike="noStrike" dirty="0">
                <a:latin typeface="Century Gothic" panose="020B0502020202020204" pitchFamily="34" charset="0"/>
              </a:rPr>
              <a:t>Tips: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Choose Word documents relevant to the learner to build motivation.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Have the three emails written and ready to send but keep them in your “Drafts” folder so you can send them just before or even during the lesson.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an Outlook app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Have support person do #2 above.</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strike="noStrike" dirty="0">
                <a:latin typeface="Century Gothic" panose="020B0502020202020204" pitchFamily="34" charset="0"/>
              </a:rPr>
              <a:t>****************************************************************************************************************************************</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practice how to </a:t>
            </a:r>
            <a:r>
              <a:rPr lang="en-US" sz="1200" b="0" i="1" strike="noStrike" dirty="0">
                <a:latin typeface="Century Gothic" panose="020B0502020202020204" pitchFamily="34" charset="0"/>
              </a:rPr>
              <a:t>open, download and save an attachment, like in the video.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strike="noStrike" dirty="0">
                <a:latin typeface="Century Gothic" panose="020B0502020202020204" pitchFamily="34" charset="0"/>
              </a:rPr>
              <a:t>The attachments will all be Word Documents.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strike="noStrike" dirty="0">
              <a:latin typeface="Century Gothic" panose="020B0502020202020204" pitchFamily="34" charset="0"/>
            </a:endParaRPr>
          </a:p>
          <a:p>
            <a:pPr defTabSz="966612">
              <a:defRPr/>
            </a:pPr>
            <a:r>
              <a:rPr lang="en-US" sz="1200" b="0" dirty="0">
                <a:latin typeface="Century Gothic" panose="020B0502020202020204" pitchFamily="34" charset="0"/>
              </a:rPr>
              <a:t>[After each of the following steps, wait for the learner to complete the step. Guide the learner as needed.]</a:t>
            </a:r>
          </a:p>
          <a:p>
            <a:r>
              <a:rPr lang="en-US" sz="1200" b="1" dirty="0">
                <a:latin typeface="Century Gothic" panose="020B0502020202020204" pitchFamily="34" charset="0"/>
              </a:rPr>
              <a:t>IMPORTANT: </a:t>
            </a:r>
          </a:p>
          <a:p>
            <a:r>
              <a:rPr lang="en-US" sz="1200" dirty="0">
                <a:latin typeface="Century Gothic" panose="020B0502020202020204" pitchFamily="34" charset="0"/>
              </a:rPr>
              <a:t>If the learner struggles, go back to the </a:t>
            </a:r>
            <a:r>
              <a:rPr lang="en-US" sz="1200" b="1" dirty="0">
                <a:latin typeface="Century Gothic" panose="020B0502020202020204" pitchFamily="34" charset="0"/>
              </a:rPr>
              <a:t>Digital Literacy Curriculum Resource </a:t>
            </a:r>
            <a:r>
              <a:rPr lang="en-US" sz="1200" dirty="0">
                <a:latin typeface="Century Gothic" panose="020B0502020202020204" pitchFamily="34" charset="0"/>
              </a:rPr>
              <a:t>and do </a:t>
            </a:r>
            <a:r>
              <a:rPr lang="en-US" sz="1200" b="0" dirty="0">
                <a:latin typeface="Century Gothic" panose="020B0502020202020204" pitchFamily="34" charset="0"/>
              </a:rPr>
              <a:t>the relevant Modules first.</a:t>
            </a:r>
            <a:r>
              <a:rPr lang="en-US" sz="1200" b="1" dirty="0">
                <a:latin typeface="Century Gothic" panose="020B0502020202020204" pitchFamily="34" charset="0"/>
              </a:rPr>
              <a:t>   </a:t>
            </a: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Open, Download and Save an Attachment-Word Documents</a:t>
            </a:r>
            <a:endParaRPr lang="en-US" sz="1200" b="0" dirty="0">
              <a:latin typeface="Century Gothic" panose="020B0502020202020204" pitchFamily="34" charset="0"/>
            </a:endParaRP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[Open and Download an attachment]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strike="noStrike" dirty="0">
                <a:latin typeface="Century Gothic" panose="020B0502020202020204" pitchFamily="34" charset="0"/>
              </a:rPr>
              <a:t>I sent you an email with an attachment. Go to your inbox now and find that email.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Did you find it ? Do you see the attachment ? Show me. Great !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So, what do you do first? Do you remember from the video lesson ? </a:t>
            </a:r>
            <a:r>
              <a:rPr lang="en-US" sz="1200" b="1" i="1" dirty="0">
                <a:latin typeface="Century Gothic" panose="020B0502020202020204" pitchFamily="34" charset="0"/>
              </a:rPr>
              <a:t>Answer:</a:t>
            </a:r>
            <a:r>
              <a:rPr lang="en-US" sz="1200" b="0" i="1" dirty="0">
                <a:latin typeface="Century Gothic" panose="020B0502020202020204" pitchFamily="34" charset="0"/>
              </a:rPr>
              <a:t> Click on the file name to open the attachment.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Do that now.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The attachment opened. What is it called ? </a:t>
            </a:r>
            <a:r>
              <a:rPr lang="en-US" sz="1200" b="1" i="1" dirty="0">
                <a:latin typeface="Century Gothic" panose="020B0502020202020204" pitchFamily="34" charset="0"/>
              </a:rPr>
              <a:t>Answer: </a:t>
            </a:r>
            <a:r>
              <a:rPr lang="en-US" sz="1200" b="0" i="1" dirty="0">
                <a:latin typeface="Century Gothic" panose="020B0502020202020204" pitchFamily="34" charset="0"/>
              </a:rPr>
              <a:t>(The name of the file you attached and sent to the learner.)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Now find the Download icon.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Where do you see the file now ? </a:t>
            </a:r>
            <a:r>
              <a:rPr lang="en-US" sz="1200" b="1" i="1" dirty="0">
                <a:latin typeface="Century Gothic" panose="020B0502020202020204" pitchFamily="34" charset="0"/>
              </a:rPr>
              <a:t>Answer:</a:t>
            </a:r>
            <a:r>
              <a:rPr lang="en-US" sz="1200" b="0" i="1" dirty="0">
                <a:latin typeface="Century Gothic" panose="020B0502020202020204" pitchFamily="34" charset="0"/>
              </a:rPr>
              <a:t> In the bottom left corner.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Do you click on the chevron now or the file name ? </a:t>
            </a:r>
            <a:r>
              <a:rPr lang="en-US" sz="1200" b="1" i="1" dirty="0">
                <a:latin typeface="Century Gothic" panose="020B0502020202020204" pitchFamily="34" charset="0"/>
              </a:rPr>
              <a:t>Answer</a:t>
            </a:r>
            <a:r>
              <a:rPr lang="en-US" sz="1200" b="0" i="1" dirty="0">
                <a:latin typeface="Century Gothic" panose="020B0502020202020204" pitchFamily="34" charset="0"/>
              </a:rPr>
              <a:t>: the file name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Do that now.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Did the attachment open ? </a:t>
            </a:r>
            <a:r>
              <a:rPr lang="en-US" sz="1200" b="1" i="1" dirty="0">
                <a:latin typeface="Century Gothic" panose="020B0502020202020204" pitchFamily="34" charset="0"/>
              </a:rPr>
              <a:t>Answer:</a:t>
            </a:r>
            <a:r>
              <a:rPr lang="en-US" sz="1200" b="0" i="1" dirty="0">
                <a:latin typeface="Century Gothic" panose="020B0502020202020204" pitchFamily="34" charset="0"/>
              </a:rPr>
              <a:t> Yes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latin typeface="Century Gothic" panose="020B0502020202020204" pitchFamily="34" charset="0"/>
              </a:rPr>
              <a:t>[Save an Attachment]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Find “Enable Editing”. It’s in the yellow bar at the top. Click on it. Then you can save the Word document.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Find “File” in the top left corner.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Click on it.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Look in the file menu. Do we want to use “Save” or “Save As “ ? </a:t>
            </a:r>
            <a:r>
              <a:rPr lang="en-US" sz="1200" b="1" i="1" dirty="0">
                <a:latin typeface="Century Gothic" panose="020B0502020202020204" pitchFamily="34" charset="0"/>
              </a:rPr>
              <a:t>Answer:</a:t>
            </a:r>
            <a:r>
              <a:rPr lang="en-US" sz="1200" b="0" i="1" dirty="0">
                <a:latin typeface="Century Gothic" panose="020B0502020202020204" pitchFamily="34" charset="0"/>
              </a:rPr>
              <a:t> “Save As”.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Click on “Save As”.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It automatically tries to save the file in “Downloads”. Do we want to save it there ? </a:t>
            </a:r>
            <a:r>
              <a:rPr lang="en-US" sz="1200" b="1" i="1" dirty="0">
                <a:latin typeface="Century Gothic" panose="020B0502020202020204" pitchFamily="34" charset="0"/>
              </a:rPr>
              <a:t>Answer:</a:t>
            </a:r>
            <a:r>
              <a:rPr lang="en-US" sz="1200" b="0" i="1" dirty="0">
                <a:latin typeface="Century Gothic" panose="020B0502020202020204" pitchFamily="34" charset="0"/>
              </a:rPr>
              <a:t> No.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Why not ? We want to find it again easily later when we need it.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What do we click on to save it in another place ? </a:t>
            </a:r>
            <a:r>
              <a:rPr lang="en-US" sz="1200" b="1" i="1" dirty="0">
                <a:latin typeface="Century Gothic" panose="020B0502020202020204" pitchFamily="34" charset="0"/>
              </a:rPr>
              <a:t>Answer:</a:t>
            </a:r>
            <a:r>
              <a:rPr lang="en-US" sz="1200" b="0" i="1" dirty="0">
                <a:latin typeface="Century Gothic" panose="020B0502020202020204" pitchFamily="34" charset="0"/>
              </a:rPr>
              <a:t> Click on “More Options”.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Let’s choose a place to save the file. Let’s choose “Desktop” like in the video. Click on it now.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Is it highlighted ? </a:t>
            </a:r>
            <a:r>
              <a:rPr lang="en-US" sz="1200" b="1" i="1" dirty="0">
                <a:latin typeface="Century Gothic" panose="020B0502020202020204" pitchFamily="34" charset="0"/>
              </a:rPr>
              <a:t>Answer: </a:t>
            </a:r>
            <a:r>
              <a:rPr lang="en-US" sz="1200" b="0" i="1" dirty="0">
                <a:latin typeface="Century Gothic" panose="020B0502020202020204" pitchFamily="34" charset="0"/>
              </a:rPr>
              <a:t>Yes. That means you chose it.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We want to be organized. In the future, we want to find this file easily. So, where is a good place to save it ? </a:t>
            </a:r>
            <a:r>
              <a:rPr lang="en-US" sz="1200" b="1" i="1" dirty="0">
                <a:latin typeface="Century Gothic" panose="020B0502020202020204" pitchFamily="34" charset="0"/>
              </a:rPr>
              <a:t>Answer</a:t>
            </a:r>
            <a:r>
              <a:rPr lang="en-US" sz="1200" b="0" i="1" dirty="0">
                <a:latin typeface="Century Gothic" panose="020B0502020202020204" pitchFamily="34" charset="0"/>
              </a:rPr>
              <a:t>: In a folder (with a good name)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Find the folder “Job Search Example Documents” (Or whatever folder name is relevant)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Do we click or double click to open the folder ? </a:t>
            </a:r>
            <a:r>
              <a:rPr lang="en-US" sz="1200" b="1" i="1" dirty="0">
                <a:latin typeface="Century Gothic" panose="020B0502020202020204" pitchFamily="34" charset="0"/>
              </a:rPr>
              <a:t>Answer: </a:t>
            </a:r>
            <a:r>
              <a:rPr lang="en-US" sz="1200" b="0" i="1" dirty="0">
                <a:latin typeface="Century Gothic" panose="020B0502020202020204" pitchFamily="34" charset="0"/>
              </a:rPr>
              <a:t>Double click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Show me the file name box.</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There is a name there already. But let’s put a different name.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Do you remember what to do first ? </a:t>
            </a:r>
            <a:r>
              <a:rPr lang="en-US" sz="1200" b="1" i="1" dirty="0">
                <a:latin typeface="Century Gothic" panose="020B0502020202020204" pitchFamily="34" charset="0"/>
              </a:rPr>
              <a:t>Answer: </a:t>
            </a:r>
            <a:r>
              <a:rPr lang="en-US" sz="1200" b="0" i="1" dirty="0">
                <a:latin typeface="Century Gothic" panose="020B0502020202020204" pitchFamily="34" charset="0"/>
              </a:rPr>
              <a:t>Click in the file name box.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Is the name highlighted in blue ? </a:t>
            </a:r>
            <a:r>
              <a:rPr lang="en-US" sz="1200" b="1" i="1" dirty="0">
                <a:latin typeface="Century Gothic" panose="020B0502020202020204" pitchFamily="34" charset="0"/>
              </a:rPr>
              <a:t>Answer:</a:t>
            </a:r>
            <a:r>
              <a:rPr lang="en-US" sz="1200" b="0" i="1" dirty="0">
                <a:latin typeface="Century Gothic" panose="020B0502020202020204" pitchFamily="34" charset="0"/>
              </a:rPr>
              <a:t> Yes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What do you do now ? </a:t>
            </a:r>
            <a:r>
              <a:rPr lang="en-US" sz="1200" b="1" i="1" dirty="0">
                <a:latin typeface="Century Gothic" panose="020B0502020202020204" pitchFamily="34" charset="0"/>
              </a:rPr>
              <a:t>Answer:</a:t>
            </a:r>
            <a:r>
              <a:rPr lang="en-US" sz="1200" b="0" i="1" dirty="0">
                <a:latin typeface="Century Gothic" panose="020B0502020202020204" pitchFamily="34" charset="0"/>
              </a:rPr>
              <a:t> Press delete on the keyboard</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Now the box is empty. Type the name you want to give this file. Let’s call it “XXX”.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dirty="0">
                <a:latin typeface="Century Gothic" panose="020B0502020202020204" pitchFamily="34" charset="0"/>
              </a:rPr>
              <a:t>(For example: Example Resume-Grocery Clerk”)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What do you do last ? </a:t>
            </a:r>
            <a:r>
              <a:rPr lang="en-US" sz="1200" b="1" i="1" dirty="0">
                <a:latin typeface="Century Gothic" panose="020B0502020202020204" pitchFamily="34" charset="0"/>
              </a:rPr>
              <a:t>Answer: </a:t>
            </a:r>
            <a:r>
              <a:rPr lang="en-US" sz="1200" b="0" i="1" dirty="0">
                <a:latin typeface="Century Gothic" panose="020B0502020202020204" pitchFamily="34" charset="0"/>
              </a:rPr>
              <a:t>Click “Save“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Great ! You opened, downloaded and saved the attachment.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1"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i="0" dirty="0">
                <a:latin typeface="Century Gothic" panose="020B0502020202020204" pitchFamily="34" charset="0"/>
              </a:rPr>
              <a:t>[Check the Attachment was Saved Ok]</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1" dirty="0">
                <a:latin typeface="Century Gothic" panose="020B0502020202020204" pitchFamily="34" charset="0"/>
              </a:rPr>
              <a:t>It’s important to check that the attachment was saved ok.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1" dirty="0">
                <a:latin typeface="Century Gothic" panose="020B0502020202020204" pitchFamily="34" charset="0"/>
              </a:rPr>
              <a:t>Let’s do that now. Like in the video.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[Watch this part of the video again if needed]</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What do we do first ? </a:t>
            </a:r>
            <a:r>
              <a:rPr lang="en-US" sz="1200" b="1" i="1" dirty="0">
                <a:latin typeface="Century Gothic" panose="020B0502020202020204" pitchFamily="34" charset="0"/>
              </a:rPr>
              <a:t>Answer:</a:t>
            </a:r>
            <a:r>
              <a:rPr lang="en-US" sz="1200" b="0" i="1" dirty="0">
                <a:latin typeface="Century Gothic" panose="020B0502020202020204" pitchFamily="34" charset="0"/>
              </a:rPr>
              <a:t> Close the file.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the red X in the top right corner (to close the file.)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that now.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Then you see the file you just saved still open as the attachment in your email. Click X to close it.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Now you are back in your email inbox.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Let’s not close your email app or the browser window. We may want to use it again later.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Instead, minimize your email app.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minimize icon. It looks like a minus sign.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Are there any other windows open ? Minimize those too.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see now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Your/My desktop.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Now, let’s find the folder you saved the document / file in. It is on the Desktop. What was the name of that folder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US" sz="1200" b="0" i="1" dirty="0">
                <a:latin typeface="Century Gothic" panose="020B0502020202020204" pitchFamily="34" charset="0"/>
              </a:rPr>
              <a:t>“Job Search Example Documents” (Or whatever folder name you saved it in.)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effectLst/>
                <a:latin typeface="Century Gothic" panose="020B0502020202020204" pitchFamily="34" charset="0"/>
                <a:ea typeface="Calibri" panose="020F0502020204030204" pitchFamily="34" charset="0"/>
                <a:cs typeface="Times New Roman" panose="02020603050405020304" pitchFamily="18" charset="0"/>
              </a:rPr>
              <a:t>Did you find the folder ? Show me.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How do you open the folder?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Double click to open it.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Check that the file is inside the folder. Is it there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Open the file to check it is ok. Do you click or double click on the file to open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Double click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Wonderful ! You saved it correctly and you also know where to find it.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Close the file. Click on X in the top right corner.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Close the folder too.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X (in the top right corner)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Awesome ! Good practice opening, downloading and saving an attachment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Repeat the steps above at least two more times.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Send the learner another email with an attachment. (See “PREPARATION” above.) </a:t>
            </a:r>
          </a:p>
          <a:p>
            <a:pPr marL="0" indent="0">
              <a:buFont typeface="+mj-lt"/>
              <a:buNone/>
            </a:pPr>
            <a:endParaRPr lang="en-US" sz="1200" b="1" i="0" dirty="0">
              <a:latin typeface="Century Gothic" panose="020B0502020202020204" pitchFamily="34" charset="0"/>
            </a:endParaRPr>
          </a:p>
          <a:p>
            <a:pPr marL="0" indent="0">
              <a:buFont typeface="+mj-lt"/>
              <a:buNone/>
            </a:pPr>
            <a:r>
              <a:rPr lang="en-US" sz="1200" b="1" i="0" dirty="0">
                <a:latin typeface="Century Gothic" panose="020B0502020202020204" pitchFamily="34" charset="0"/>
              </a:rPr>
              <a:t>Say to the Learner: </a:t>
            </a:r>
          </a:p>
          <a:p>
            <a:pPr marL="0" indent="0">
              <a:buFont typeface="+mj-lt"/>
              <a:buNone/>
            </a:pPr>
            <a:r>
              <a:rPr lang="en-US" sz="1200" b="0" i="1" dirty="0">
                <a:latin typeface="Century Gothic" panose="020B0502020202020204" pitchFamily="34" charset="0"/>
              </a:rPr>
              <a:t>Let’s practice a few more times. </a:t>
            </a:r>
          </a:p>
          <a:p>
            <a:pPr marL="0" indent="0">
              <a:buNone/>
            </a:pPr>
            <a:endParaRPr lang="en-US" sz="1200" b="0" dirty="0">
              <a:latin typeface="Century Gothic" panose="020B0502020202020204" pitchFamily="34" charset="0"/>
            </a:endParaRP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sz="1200" dirty="0">
                <a:effectLst/>
                <a:latin typeface="Century Gothic" panose="020B0502020202020204" pitchFamily="34" charset="0"/>
              </a:rPr>
              <a:t>Have the learner show you they can do the skills at least three times without support before they do the next part of the lesson.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strike="noStrike" dirty="0"/>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22</a:t>
            </a:fld>
            <a:endParaRPr lang="en-US" dirty="0"/>
          </a:p>
        </p:txBody>
      </p:sp>
    </p:spTree>
    <p:extLst>
      <p:ext uri="{BB962C8B-B14F-4D97-AF65-F5344CB8AC3E}">
        <p14:creationId xmlns:p14="http://schemas.microsoft.com/office/powerpoint/2010/main" val="2869660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Three</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PDF Documents</a:t>
            </a:r>
            <a:r>
              <a:rPr lang="en-US" b="0" dirty="0">
                <a:latin typeface="Century Gothic" panose="020B0502020202020204" pitchFamily="34" charset="0"/>
              </a:rPr>
              <a:t>: 0:00-6:15 mins </a:t>
            </a:r>
            <a:r>
              <a:rPr lang="en-US" b="1" dirty="0">
                <a:latin typeface="Century Gothic" panose="020B0502020202020204" pitchFamily="34" charset="0"/>
              </a:rPr>
              <a:t>[6:15 mins ] </a:t>
            </a:r>
          </a:p>
          <a:p>
            <a:r>
              <a:rPr lang="en-US" b="0" dirty="0">
                <a:latin typeface="Century Gothic" panose="020B0502020202020204" pitchFamily="34" charset="0"/>
              </a:rPr>
              <a:t>	</a:t>
            </a:r>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latin typeface="Century Gothic" panose="020B0502020202020204" pitchFamily="34" charset="0"/>
                <a:ea typeface="Calibri" panose="020F0502020204030204" pitchFamily="34" charset="0"/>
                <a:cs typeface="Arial" panose="020B0604020202020204" pitchFamily="34" charset="0"/>
              </a:rPr>
              <a:t>Someone may send you an email with a document attached. Has that happened to you ? </a:t>
            </a:r>
          </a:p>
          <a:p>
            <a:r>
              <a:rPr lang="en-US" i="1" dirty="0">
                <a:effectLst/>
                <a:latin typeface="Century Gothic" panose="020B0502020202020204" pitchFamily="34" charset="0"/>
                <a:ea typeface="Calibri" panose="020F0502020204030204" pitchFamily="34" charset="0"/>
                <a:cs typeface="Arial" panose="020B0604020202020204" pitchFamily="34" charset="0"/>
              </a:rPr>
              <a:t>Maybe you want to save it. </a:t>
            </a:r>
          </a:p>
          <a:p>
            <a:r>
              <a:rPr lang="en-US" i="1" dirty="0">
                <a:effectLst/>
                <a:latin typeface="Century Gothic" panose="020B0502020202020204" pitchFamily="34" charset="0"/>
                <a:ea typeface="Calibri" panose="020F0502020204030204" pitchFamily="34" charset="0"/>
                <a:cs typeface="Arial" panose="020B0604020202020204" pitchFamily="34" charset="0"/>
              </a:rPr>
              <a:t>Let’s review and practice how to </a:t>
            </a:r>
            <a:r>
              <a:rPr lang="en-US" sz="1200" b="1" i="1" dirty="0">
                <a:effectLst/>
                <a:latin typeface="Century Gothic" panose="020B0502020202020204" pitchFamily="34" charset="0"/>
                <a:cs typeface="Calibri" panose="020F0502020204030204" pitchFamily="34" charset="0"/>
              </a:rPr>
              <a:t>Open, Download and Save an Attachment. </a:t>
            </a:r>
          </a:p>
          <a:p>
            <a:r>
              <a:rPr lang="en-US" sz="1200" b="0" i="1" dirty="0">
                <a:effectLst/>
                <a:latin typeface="Century Gothic" panose="020B0502020202020204" pitchFamily="34" charset="0"/>
                <a:cs typeface="Calibri" panose="020F0502020204030204" pitchFamily="34" charset="0"/>
              </a:rPr>
              <a:t>This time we’ll look at </a:t>
            </a:r>
            <a:r>
              <a:rPr lang="en-CA" sz="1200" b="1" i="1" dirty="0">
                <a:effectLst/>
                <a:latin typeface="Century Gothic" panose="020B0502020202020204" pitchFamily="34" charset="0"/>
                <a:cs typeface="Calibri" panose="020F0502020204030204" pitchFamily="34" charset="0"/>
              </a:rPr>
              <a:t>PDF Documents</a:t>
            </a:r>
            <a:r>
              <a:rPr lang="en-CA" sz="1200" b="0" i="1" dirty="0">
                <a:effectLst/>
                <a:latin typeface="Century Gothic" panose="020B0502020202020204" pitchFamily="34" charset="0"/>
                <a:cs typeface="Calibri" panose="020F0502020204030204" pitchFamily="34" charset="0"/>
              </a:rPr>
              <a:t>.</a:t>
            </a:r>
          </a:p>
          <a:p>
            <a:r>
              <a:rPr lang="en-CA" sz="1200" b="0" i="1" dirty="0">
                <a:effectLst/>
                <a:latin typeface="Century Gothic" panose="020B0502020202020204" pitchFamily="34" charset="0"/>
                <a:cs typeface="Calibri" panose="020F0502020204030204" pitchFamily="34" charset="0"/>
              </a:rPr>
              <a:t>PDF documents are documents that you can not edit/ change. </a:t>
            </a:r>
          </a:p>
          <a:p>
            <a:endParaRPr lang="en-US" i="1" dirty="0">
              <a:effectLst/>
              <a:latin typeface="Century Gothic" panose="020B0502020202020204" pitchFamily="34" charset="0"/>
              <a:ea typeface="Calibri" panose="020F0502020204030204" pitchFamily="34" charset="0"/>
              <a:cs typeface="Arial" panose="020B0604020202020204" pitchFamily="34" charset="0"/>
            </a:endParaRPr>
          </a:p>
          <a:p>
            <a:r>
              <a:rPr lang="en-US" i="1" strike="noStrike" dirty="0">
                <a:latin typeface="Century Gothic" panose="020B0502020202020204" pitchFamily="34" charset="0"/>
              </a:rPr>
              <a:t>We’ll watch a video to review this.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23</a:t>
            </a:fld>
            <a:endParaRPr lang="en-US" dirty="0"/>
          </a:p>
        </p:txBody>
      </p:sp>
    </p:spTree>
    <p:extLst>
      <p:ext uri="{BB962C8B-B14F-4D97-AF65-F5344CB8AC3E}">
        <p14:creationId xmlns:p14="http://schemas.microsoft.com/office/powerpoint/2010/main" val="1431615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1" dirty="0">
              <a:latin typeface="Century Gothic" panose="020B0502020202020204" pitchFamily="34" charset="0"/>
            </a:endParaRPr>
          </a:p>
          <a:p>
            <a:r>
              <a:rPr lang="en-US" b="1" dirty="0">
                <a:highlight>
                  <a:srgbClr val="FFFF00"/>
                </a:highlight>
                <a:latin typeface="Century Gothic" panose="020B0502020202020204" pitchFamily="34" charset="0"/>
              </a:rPr>
              <a:t>Video length: </a:t>
            </a:r>
          </a:p>
          <a:p>
            <a:r>
              <a:rPr lang="en-US" b="1" dirty="0">
                <a:highlight>
                  <a:srgbClr val="FFFF00"/>
                </a:highlight>
                <a:latin typeface="Century Gothic" panose="020B0502020202020204" pitchFamily="34" charset="0"/>
              </a:rPr>
              <a:t>Part Three</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PDF Documents</a:t>
            </a:r>
            <a:r>
              <a:rPr lang="en-US" b="0" dirty="0">
                <a:latin typeface="Century Gothic" panose="020B0502020202020204" pitchFamily="34" charset="0"/>
              </a:rPr>
              <a:t>: 0:00-6:15 mins </a:t>
            </a:r>
            <a:r>
              <a:rPr lang="en-US" b="1" dirty="0">
                <a:latin typeface="Century Gothic" panose="020B0502020202020204" pitchFamily="34" charset="0"/>
              </a:rPr>
              <a:t>[6:15 mins ] </a:t>
            </a:r>
          </a:p>
          <a:p>
            <a:r>
              <a:rPr lang="en-US" b="0" dirty="0">
                <a:latin typeface="Century Gothic" panose="020B0502020202020204" pitchFamily="34" charset="0"/>
              </a:rPr>
              <a:t>	</a:t>
            </a:r>
            <a:endParaRPr lang="en-US" b="1"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defTabSz="966612">
              <a:defRPr/>
            </a:pPr>
            <a:r>
              <a:rPr lang="en-US" b="0" i="1" dirty="0">
                <a:latin typeface="Century Gothic" panose="020B0502020202020204" pitchFamily="34" charset="0"/>
              </a:rPr>
              <a:t>So, let’s watch how to o</a:t>
            </a:r>
            <a:r>
              <a:rPr lang="en-US" sz="1200" i="1" kern="1200" dirty="0">
                <a:solidFill>
                  <a:srgbClr val="000000"/>
                </a:solidFill>
                <a:effectLst/>
                <a:latin typeface="Century Gothic" panose="020B0502020202020204" pitchFamily="34" charset="0"/>
                <a:cs typeface="Calibri" panose="020F0502020204030204" pitchFamily="34" charset="0"/>
              </a:rPr>
              <a:t>pen, download and save an attachment that is a </a:t>
            </a:r>
            <a:r>
              <a:rPr lang="en-US" sz="1200" b="1" i="1" kern="1200" dirty="0">
                <a:solidFill>
                  <a:srgbClr val="000000"/>
                </a:solidFill>
                <a:effectLst/>
                <a:latin typeface="Century Gothic" panose="020B0502020202020204" pitchFamily="34" charset="0"/>
                <a:cs typeface="Calibri" panose="020F0502020204030204" pitchFamily="34" charset="0"/>
              </a:rPr>
              <a:t>PDF Document.</a:t>
            </a:r>
          </a:p>
          <a:p>
            <a:pPr defTabSz="966612">
              <a:defRPr/>
            </a:pPr>
            <a:endParaRPr lang="en-US" sz="1200" b="1" kern="1200" dirty="0">
              <a:solidFill>
                <a:srgbClr val="000000"/>
              </a:solidFill>
              <a:effectLst/>
              <a:latin typeface="Century Gothic" panose="020B0502020202020204" pitchFamily="34" charset="0"/>
              <a:cs typeface="Calibri" panose="020F0502020204030204" pitchFamily="34" charset="0"/>
            </a:endParaRPr>
          </a:p>
          <a:p>
            <a:pPr defTabSz="966612">
              <a:defRPr/>
            </a:pPr>
            <a:endParaRPr lang="en-US" b="1" dirty="0">
              <a:latin typeface="Century Gothic" panose="020B0502020202020204" pitchFamily="34" charset="0"/>
            </a:endParaRPr>
          </a:p>
          <a:p>
            <a:r>
              <a:rPr lang="en-US"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r>
              <a:rPr lang="en-US" b="1" strike="noStrike" dirty="0">
                <a:latin typeface="Century Gothic" panose="020B0502020202020204" pitchFamily="34" charset="0"/>
              </a:rPr>
              <a:t>https://youtu.be/k5PIb-oGDG4</a:t>
            </a:r>
          </a:p>
          <a:p>
            <a:endParaRPr lang="en-US" b="1"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Three.</a:t>
            </a:r>
          </a:p>
          <a:p>
            <a:endParaRPr lang="en-US" dirty="0">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24</a:t>
            </a:fld>
            <a:endParaRPr lang="en-US" dirty="0"/>
          </a:p>
        </p:txBody>
      </p:sp>
    </p:spTree>
    <p:extLst>
      <p:ext uri="{BB962C8B-B14F-4D97-AF65-F5344CB8AC3E}">
        <p14:creationId xmlns:p14="http://schemas.microsoft.com/office/powerpoint/2010/main" val="2392791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kern="1200" dirty="0">
                <a:solidFill>
                  <a:srgbClr val="000000"/>
                </a:solidFill>
                <a:effectLst/>
                <a:latin typeface="Century Gothic" panose="020B0502020202020204" pitchFamily="34" charset="0"/>
                <a:cs typeface="Calibri" panose="020F0502020204030204" pitchFamily="34" charset="0"/>
              </a:rPr>
              <a:t>Say to the Learner: </a:t>
            </a:r>
          </a:p>
          <a:p>
            <a:pPr defTabSz="966612">
              <a:defRPr/>
            </a:pPr>
            <a:r>
              <a:rPr lang="en-US" sz="1200" b="1" kern="1200" dirty="0">
                <a:solidFill>
                  <a:srgbClr val="000000"/>
                </a:solidFill>
                <a:effectLst/>
                <a:latin typeface="Century Gothic" panose="020B0502020202020204" pitchFamily="34" charset="0"/>
                <a:cs typeface="Calibri" panose="020F0502020204030204" pitchFamily="34" charset="0"/>
              </a:rPr>
              <a:t>[Open and Download the PDF]</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In the video, what is the attachment called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“Employee Handbook”</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How do you open the attachment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Click on the chevron in the attachment.</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It opens a drop-down menu.   </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You need to download and save the file. What do you do next?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Find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Download”</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in the menu. Click on it.</a:t>
            </a:r>
          </a:p>
          <a:p>
            <a:pPr marL="171450" indent="-171450" defTabSz="966612">
              <a:buFont typeface="Arial" panose="020B0604020202020204" pitchFamily="34" charset="0"/>
              <a:buChar char="•"/>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Where do you see the file now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In the bottom left corner.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What do you click on now ? The name or the chevron ?</a:t>
            </a:r>
            <a:r>
              <a:rPr lang="en-US" sz="1200" b="1" i="1" kern="1200" dirty="0">
                <a:solidFill>
                  <a:srgbClr val="000000"/>
                </a:solidFill>
                <a:effectLst/>
                <a:latin typeface="Century Gothic" panose="020B0502020202020204" pitchFamily="34" charset="0"/>
                <a:cs typeface="Calibri" panose="020F0502020204030204" pitchFamily="34" charset="0"/>
              </a:rPr>
              <a:t> Answer:</a:t>
            </a:r>
            <a:r>
              <a:rPr lang="en-CA" sz="1200" b="0" i="1" kern="1200" dirty="0">
                <a:solidFill>
                  <a:srgbClr val="000000"/>
                </a:solidFill>
                <a:effectLst/>
                <a:latin typeface="Century Gothic" panose="020B0502020202020204" pitchFamily="34" charset="0"/>
                <a:cs typeface="Times New Roman" panose="02020603050405020304" pitchFamily="18" charset="0"/>
              </a:rPr>
              <a:t> The chevron.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The chevron opens a menu.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What do you click on now in the menu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b="0" i="1" kern="1200" dirty="0">
                <a:solidFill>
                  <a:srgbClr val="000000"/>
                </a:solidFill>
                <a:effectLst/>
                <a:latin typeface="Century Gothic" panose="020B0502020202020204" pitchFamily="34" charset="0"/>
                <a:cs typeface="Times New Roman" panose="02020603050405020304" pitchFamily="18" charset="0"/>
              </a:rPr>
              <a:t>“Show in Folder”</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The “Downloads” folder opens. </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Find the file in the list. </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Do you click or double click to open the file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US" sz="1200" b="0" i="1" kern="1200" dirty="0">
                <a:solidFill>
                  <a:srgbClr val="000000"/>
                </a:solidFill>
                <a:effectLst/>
                <a:latin typeface="Century Gothic" panose="020B0502020202020204" pitchFamily="34" charset="0"/>
                <a:cs typeface="Calibri" panose="020F0502020204030204" pitchFamily="34" charset="0"/>
              </a:rPr>
              <a:t>Double click </a:t>
            </a:r>
          </a:p>
          <a:p>
            <a:pPr marL="171450" indent="-171450" defTabSz="966612">
              <a:buFont typeface="Arial" panose="020B0604020202020204" pitchFamily="34" charset="0"/>
              <a:buChar char="•"/>
              <a:defRPr/>
            </a:pPr>
            <a:endParaRPr lang="en-US" sz="1200" b="0" kern="1200" dirty="0">
              <a:solidFill>
                <a:srgbClr val="000000"/>
              </a:solidFill>
              <a:effectLst/>
              <a:latin typeface="Century Gothic" panose="020B0502020202020204" pitchFamily="34" charset="0"/>
              <a:cs typeface="Calibri" panose="020F0502020204030204" pitchFamily="34" charset="0"/>
            </a:endParaRPr>
          </a:p>
          <a:p>
            <a:pPr defTabSz="966612">
              <a:defRPr/>
            </a:pPr>
            <a:r>
              <a:rPr lang="en-US" sz="1200" b="1" kern="1200" dirty="0">
                <a:solidFill>
                  <a:srgbClr val="000000"/>
                </a:solidFill>
                <a:effectLst/>
                <a:latin typeface="Century Gothic" panose="020B0502020202020204" pitchFamily="34" charset="0"/>
                <a:cs typeface="Calibri" panose="020F0502020204030204" pitchFamily="34" charset="0"/>
              </a:rPr>
              <a:t>[Save the Attachment, the PDF]</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The PDF file is open. Now you need to save it. What do you do first ? </a:t>
            </a:r>
            <a:r>
              <a:rPr lang="en-US" sz="1200" b="1" i="1" dirty="0">
                <a:latin typeface="Century Gothic" panose="020B0502020202020204" pitchFamily="34" charset="0"/>
              </a:rPr>
              <a:t>Answer</a:t>
            </a:r>
            <a:r>
              <a:rPr lang="en-US" sz="1200" b="0" i="1" dirty="0">
                <a:latin typeface="Century Gothic" panose="020B0502020202020204" pitchFamily="34" charset="0"/>
              </a:rPr>
              <a:t>: Click “File” </a:t>
            </a:r>
          </a:p>
          <a:p>
            <a:pPr marL="171450" indent="-171450" defTabSz="966612">
              <a:buFont typeface="Arial" panose="020B0604020202020204" pitchFamily="34" charset="0"/>
              <a:buChar char="•"/>
              <a:defRPr/>
            </a:pPr>
            <a:r>
              <a:rPr lang="en-US" sz="1200" b="0" i="1" dirty="0">
                <a:latin typeface="Century Gothic" panose="020B0502020202020204" pitchFamily="34" charset="0"/>
              </a:rPr>
              <a:t>The file menu opens. Do you click “Save” or “Save As” ? </a:t>
            </a:r>
            <a:r>
              <a:rPr lang="en-US" sz="1200" b="1" i="1" dirty="0">
                <a:latin typeface="Century Gothic" panose="020B0502020202020204" pitchFamily="34" charset="0"/>
              </a:rPr>
              <a:t>Answer:</a:t>
            </a:r>
            <a:r>
              <a:rPr lang="en-US" sz="1200" b="0" i="1" dirty="0">
                <a:latin typeface="Century Gothic" panose="020B0502020202020204" pitchFamily="34" charset="0"/>
              </a:rPr>
              <a:t> “Save As”. </a:t>
            </a:r>
          </a:p>
          <a:p>
            <a:pPr marL="171450" indent="-171450" defTabSz="966612">
              <a:buFont typeface="Arial" panose="020B0604020202020204" pitchFamily="34" charset="0"/>
              <a:buChar char="•"/>
              <a:defRPr/>
            </a:pPr>
            <a:r>
              <a:rPr lang="en-US" sz="1200" b="0" i="1" dirty="0">
                <a:latin typeface="Century Gothic" panose="020B0502020202020204" pitchFamily="34" charset="0"/>
              </a:rPr>
              <a:t>Why don’t we save it in “Downloads” ? Answer: It will be hard to find later. </a:t>
            </a:r>
          </a:p>
          <a:p>
            <a:pPr marL="171450" indent="-171450" defTabSz="966612">
              <a:buFont typeface="Arial" panose="020B0604020202020204" pitchFamily="34" charset="0"/>
              <a:buChar char="•"/>
              <a:defRPr/>
            </a:pPr>
            <a:r>
              <a:rPr lang="en-US" sz="1200" b="0" i="1" dirty="0">
                <a:latin typeface="Century Gothic" panose="020B0502020202020204" pitchFamily="34" charset="0"/>
              </a:rPr>
              <a:t>Remember how to save it in another folder, not Downloads ? </a:t>
            </a:r>
            <a:r>
              <a:rPr lang="en-US" sz="1200" b="1" i="1" dirty="0">
                <a:latin typeface="Century Gothic" panose="020B0502020202020204" pitchFamily="34" charset="0"/>
              </a:rPr>
              <a:t>Answer:</a:t>
            </a:r>
            <a:r>
              <a:rPr lang="en-US" sz="1200" b="0" i="1" dirty="0">
                <a:latin typeface="Century Gothic" panose="020B0502020202020204" pitchFamily="34" charset="0"/>
              </a:rPr>
              <a:t>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Click on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Choose a Different Folder”.</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Choose the place you want to save the attachment. In the video, where does she save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On the Desktop.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If you are using a public computer (like in the library or at school), where do you save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On a USB drive (portable storage device).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If you don’t see “Desktop” what do you need to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i="1" dirty="0">
                <a:effectLst/>
                <a:latin typeface="Century Gothic" panose="020B0502020202020204" pitchFamily="34" charset="0"/>
                <a:ea typeface="Times New Roman" panose="02020603050405020304" pitchFamily="18" charset="0"/>
                <a:cs typeface="Times New Roman" panose="02020603050405020304" pitchFamily="18" charset="0"/>
              </a:rPr>
              <a:t>scroll up or down to find it.</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Times New Roman" panose="02020603050405020304" pitchFamily="18" charset="0"/>
                <a:cs typeface="Times New Roman" panose="02020603050405020304" pitchFamily="18" charset="0"/>
              </a:rPr>
              <a:t>What happens when you click on the location ? </a:t>
            </a:r>
            <a:r>
              <a:rPr lang="en-CA" sz="1200" b="1" i="1" dirty="0">
                <a:effectLst/>
                <a:latin typeface="Century Gothic" panose="020B0502020202020204" pitchFamily="34" charset="0"/>
                <a:ea typeface="Times New Roman" panose="02020603050405020304" pitchFamily="18" charset="0"/>
                <a:cs typeface="Times New Roman" panose="02020603050405020304" pitchFamily="18" charset="0"/>
              </a:rPr>
              <a:t>Answer:</a:t>
            </a:r>
            <a:r>
              <a:rPr lang="en-CA" sz="1200" i="1" dirty="0">
                <a:effectLst/>
                <a:latin typeface="Century Gothic" panose="020B0502020202020204" pitchFamily="34" charset="0"/>
                <a:ea typeface="Times New Roman" panose="02020603050405020304" pitchFamily="18" charset="0"/>
                <a:cs typeface="Times New Roman" panose="02020603050405020304" pitchFamily="18" charset="0"/>
              </a:rPr>
              <a:t> I</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t’ll be highlighted.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Should we save it in a folder on the Desktop ? Why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To be organized. So, we can find the file easily later.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folder does she choose in the video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Work-Important Documents” </a:t>
            </a:r>
          </a:p>
          <a:p>
            <a:pPr marL="171450" lvl="0" indent="-171450">
              <a:lnSpc>
                <a:spcPct val="107000"/>
              </a:lnSpc>
              <a:buFont typeface="Arial" panose="020B0604020202020204" pitchFamily="34" charset="0"/>
              <a:buChar cha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To open the folder, do you click or double click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Double click</a:t>
            </a:r>
          </a:p>
          <a:p>
            <a:pPr defTabSz="966612">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[Name the file]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Find the file name box.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see a name in the file name box. You want to keep that name. What do you click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Save”.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see a name in the file name box. You want to change that name.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in the file name box, then press “Delete” on your keyboard, then type the name you want to call the file.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In the video, what name does she give to the file?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“Employee Handbook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After you type the name of the file,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“Save”.</a:t>
            </a:r>
          </a:p>
          <a:p>
            <a:pPr defTabSz="966612">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Check the attachment was saved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remember how to check if the attachment was saved ok ? What do you remember from the video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First you close the file.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red X in the top right corner to close the file.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Close the downloads folder too.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X in the top right corner.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Minimize the browser window and any other windows open. How do you minimize a window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the minimize icon.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does the minimize icon look like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It looks like a minus sign.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see your desktop. Find the folder you saved the PDF document / file 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click or double click to open the folder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Double 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Check that the file is inside the folder.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How do you close the folder?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X (in the top right corner) </a:t>
            </a: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p>
          <a:p>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r>
              <a:rPr lang="en-US" sz="1200" dirty="0">
                <a:latin typeface="Century Gothic" panose="020B0502020202020204" pitchFamily="34" charset="0"/>
              </a:rPr>
              <a:t>For example, learner may not be able to find and click on email icons easily.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sz="1200" dirty="0">
              <a:latin typeface="Century Gothic" panose="020B0502020202020204" pitchFamily="34" charset="0"/>
            </a:endParaRPr>
          </a:p>
          <a:p>
            <a:endParaRPr lang="en-US" sz="1200" dirty="0">
              <a:latin typeface="Century Gothic" panose="020B0502020202020204" pitchFamily="34" charset="0"/>
            </a:endParaRPr>
          </a:p>
          <a:p>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25</a:t>
            </a:fld>
            <a:endParaRPr lang="en-US" dirty="0"/>
          </a:p>
        </p:txBody>
      </p:sp>
    </p:spTree>
    <p:extLst>
      <p:ext uri="{BB962C8B-B14F-4D97-AF65-F5344CB8AC3E}">
        <p14:creationId xmlns:p14="http://schemas.microsoft.com/office/powerpoint/2010/main" val="1274763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b="1" u="none" dirty="0">
                <a:latin typeface="Century Gothic" panose="020B0502020202020204" pitchFamily="34" charset="0"/>
              </a:rPr>
              <a:t>PRACTICE- Part Three</a:t>
            </a:r>
          </a:p>
          <a:p>
            <a:r>
              <a:rPr lang="en-US" b="1" u="none" dirty="0">
                <a:latin typeface="Century Gothic" panose="020B0502020202020204" pitchFamily="34" charset="0"/>
              </a:rPr>
              <a:t>L</a:t>
            </a:r>
            <a:r>
              <a:rPr lang="en-US" b="1" dirty="0">
                <a:latin typeface="Century Gothic" panose="020B0502020202020204" pitchFamily="34" charset="0"/>
              </a:rPr>
              <a:t>esson Focus: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PDF Documents</a:t>
            </a: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PREPARATION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strike="noStrike" dirty="0">
                <a:latin typeface="Century Gothic" panose="020B0502020202020204" pitchFamily="34" charset="0"/>
              </a:rPr>
              <a:t>Send the learner three short emails with a </a:t>
            </a:r>
            <a:r>
              <a:rPr lang="en-US" b="1" strike="noStrike" dirty="0">
                <a:latin typeface="Century Gothic" panose="020B0502020202020204" pitchFamily="34" charset="0"/>
              </a:rPr>
              <a:t>PDF Document </a:t>
            </a:r>
            <a:r>
              <a:rPr lang="en-US" b="0" strike="noStrike" dirty="0">
                <a:latin typeface="Century Gothic" panose="020B0502020202020204" pitchFamily="34" charset="0"/>
              </a:rPr>
              <a:t>as an attachment with each one.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Example Email: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Hi LEARNER NAME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Here is an important document.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It is attached.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Please open, download and save it on your computer.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Let’s talk about it when I see you next.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-YOUR NAME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dirty="0">
                <a:latin typeface="Century Gothic" panose="020B0502020202020204" pitchFamily="34" charset="0"/>
              </a:rPr>
              <a:t>Examples of PDF Documents to attach: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Employee Handbook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Commercial dishwasher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HR policies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Job Posting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strike="noStrike" dirty="0">
                <a:latin typeface="Century Gothic" panose="020B0502020202020204" pitchFamily="34" charset="0"/>
              </a:rPr>
              <a:t>Note: The learner will save these but with another name, for example: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Employee Handbook-BlackSpot Restaurant-2022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Instruction Manual: How to use the Commercial dishwasher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HR policies-Save Nothing Foods-2021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Job Posting-Dishwasher-BlackSpot Restaurant-2022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strike="noStrike" dirty="0">
                <a:latin typeface="Century Gothic" panose="020B0502020202020204" pitchFamily="34" charset="0"/>
              </a:rPr>
              <a:t>etc. </a:t>
            </a:r>
          </a:p>
          <a:p>
            <a:endParaRPr lang="en-US" b="1" dirty="0">
              <a:latin typeface="Century Gothic" panose="020B0502020202020204" pitchFamily="34" charset="0"/>
            </a:endParaRPr>
          </a:p>
          <a:p>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strike="noStrike" dirty="0">
                <a:latin typeface="Century Gothic" panose="020B0502020202020204" pitchFamily="34" charset="0"/>
              </a:rPr>
              <a:t>2. Make sure the learner has folders on their desktop to save the attachments in.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strike="noStrike" dirty="0">
                <a:latin typeface="Century Gothic" panose="020B0502020202020204" pitchFamily="34" charset="0"/>
              </a:rPr>
              <a:t>For example: “BlackSpot Restaurant-Job Documents-2022” or “Save Nothing Foods-HR” or Job Postings-Restaurants-2022”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strike="noStrike" dirty="0">
                <a:latin typeface="Century Gothic" panose="020B0502020202020204" pitchFamily="34" charset="0"/>
              </a:rPr>
              <a:t>Tips: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Choose PDF documents relevant to the learner to build motivation.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Have the three emails written and ready to send but keep them in your “Drafts” folder so you can send them just before or even during the lesson.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strike="noStrike"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an Outlook app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Have support person do #2 above.</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strike="noStrike"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a:t>
            </a:r>
          </a:p>
          <a:p>
            <a:endParaRPr lang="en-US" b="1" dirty="0">
              <a:latin typeface="Century Gothic" panose="020B0502020202020204" pitchFamily="34" charset="0"/>
            </a:endParaRPr>
          </a:p>
          <a:p>
            <a:r>
              <a:rPr lang="en-US" b="1" dirty="0">
                <a:latin typeface="Century Gothic" panose="020B0502020202020204" pitchFamily="34" charset="0"/>
              </a:rPr>
              <a:t>PRACTICE</a:t>
            </a: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defTabSz="966612">
              <a:defRPr/>
            </a:pPr>
            <a:r>
              <a:rPr lang="en-US" b="0" dirty="0">
                <a:latin typeface="Century Gothic" panose="020B0502020202020204" pitchFamily="34" charset="0"/>
              </a:rPr>
              <a:t>Demonstrate first, then let the learner practice. </a:t>
            </a:r>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practice how to </a:t>
            </a:r>
            <a:r>
              <a:rPr lang="en-US" b="0" i="1" strike="noStrike" dirty="0">
                <a:latin typeface="Century Gothic" panose="020B0502020202020204" pitchFamily="34" charset="0"/>
              </a:rPr>
              <a:t>open, download and save an attachment, like in the video.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strike="noStrike" dirty="0">
                <a:latin typeface="Century Gothic" panose="020B0502020202020204" pitchFamily="34" charset="0"/>
              </a:rPr>
              <a:t>The attachments will all be PDF Documents. </a:t>
            </a:r>
            <a:endParaRPr lang="en-US" b="1" dirty="0">
              <a:latin typeface="Century Gothic" panose="020B0502020202020204" pitchFamily="34" charset="0"/>
            </a:endParaRPr>
          </a:p>
          <a:p>
            <a:endParaRPr lang="en-US" b="1"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0" dirty="0">
                <a:latin typeface="Century Gothic" panose="020B0502020202020204" pitchFamily="34" charset="0"/>
              </a:rPr>
              <a:t>the relevant Modules first.</a:t>
            </a:r>
            <a:endParaRPr lang="en-US" dirty="0">
              <a:latin typeface="Century Gothic" panose="020B0502020202020204" pitchFamily="34" charset="0"/>
            </a:endParaRPr>
          </a:p>
          <a:p>
            <a:endParaRPr lang="en-US" b="1" dirty="0">
              <a:latin typeface="Century Gothic" panose="020B0502020202020204" pitchFamily="34" charset="0"/>
            </a:endParaRPr>
          </a:p>
          <a:p>
            <a:endParaRPr lang="en-US" b="1" dirty="0">
              <a:latin typeface="Century Gothic" panose="020B0502020202020204" pitchFamily="34" charset="0"/>
            </a:endParaRPr>
          </a:p>
          <a:p>
            <a:pPr defTabSz="966612">
              <a:defRPr/>
            </a:pPr>
            <a:r>
              <a:rPr lang="en-US" b="1" dirty="0">
                <a:latin typeface="Century Gothic" panose="020B0502020202020204" pitchFamily="34" charset="0"/>
              </a:rPr>
              <a:t>[Open, Download and Save an Attachment]</a:t>
            </a:r>
            <a:r>
              <a:rPr lang="en-US" b="0" dirty="0">
                <a:latin typeface="Century Gothic" panose="020B0502020202020204" pitchFamily="34" charset="0"/>
              </a:rPr>
              <a: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[Open and download an Attachment]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strike="noStrike" dirty="0">
                <a:latin typeface="Century Gothic" panose="020B0502020202020204" pitchFamily="34" charset="0"/>
              </a:rPr>
              <a:t>I sent you an email with an attachment. Go to your inbox now and find that email.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Did you find it ? Do you see the attachment ? Show me. Great ! What is it called </a:t>
            </a:r>
            <a:r>
              <a:rPr lang="en-US" b="1" i="1" dirty="0">
                <a:latin typeface="Century Gothic" panose="020B0502020202020204" pitchFamily="34" charset="0"/>
              </a:rPr>
              <a:t>? Answer: </a:t>
            </a:r>
            <a:r>
              <a:rPr lang="en-US" b="0" strike="noStrike" dirty="0">
                <a:latin typeface="Century Gothic" panose="020B0502020202020204" pitchFamily="34" charset="0"/>
              </a:rPr>
              <a:t>Employee Handbook</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So, what do you do first? Do you remember from the video lesson ? </a:t>
            </a:r>
            <a:r>
              <a:rPr lang="en-US" b="1" i="1" dirty="0">
                <a:latin typeface="Century Gothic" panose="020B0502020202020204" pitchFamily="34" charset="0"/>
              </a:rPr>
              <a:t>Answer:</a:t>
            </a:r>
            <a:r>
              <a:rPr lang="en-US" b="0" i="1" dirty="0">
                <a:latin typeface="Century Gothic" panose="020B0502020202020204" pitchFamily="34" charset="0"/>
              </a:rPr>
              <a:t> Click on the chevron. Do that now.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It opens a drop-down menu.</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You need to download and save the file. What do you do next? </a:t>
            </a:r>
            <a:r>
              <a:rPr lang="en-US" sz="1200" b="1"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Answer: </a:t>
            </a: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Find “Download” in the menu. Click on it.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Where do you see the file now ? </a:t>
            </a:r>
            <a:r>
              <a:rPr lang="en-US" sz="1200" b="1"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Answer: </a:t>
            </a:r>
            <a:r>
              <a:rPr lang="en-CA" sz="1200" i="1" kern="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In the bottom left corner.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What do you click on now ? The name or the chevron ?</a:t>
            </a:r>
            <a:r>
              <a:rPr lang="en-US" sz="1200" b="1"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Answer:</a:t>
            </a:r>
            <a:r>
              <a:rPr lang="en-CA" sz="1200" i="1"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The chevron.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chevron opens a menu.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What do you click on now in the menu ? </a:t>
            </a:r>
            <a:r>
              <a:rPr lang="en-US" sz="1200" b="1"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Answer: </a:t>
            </a:r>
            <a:r>
              <a:rPr lang="en-CA" sz="1200" i="1"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“Show in Folder”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The “Downloads” folder opens.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Find the file in the list.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Do you click or double click to open the file ? </a:t>
            </a:r>
            <a:r>
              <a:rPr lang="en-US" sz="1200" b="1"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Answer: </a:t>
            </a: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Double click </a:t>
            </a:r>
            <a:endParaRPr lang="en-CA"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latin typeface="Century Gothic" panose="020B0502020202020204" pitchFamily="34" charset="0"/>
              </a:rPr>
              <a:t>[Save an Attachment]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The PDF file is open. You need to save it. What do you do first ? </a:t>
            </a:r>
            <a:r>
              <a:rPr lang="en-US" b="1" i="1" dirty="0">
                <a:latin typeface="Century Gothic" panose="020B0502020202020204" pitchFamily="34" charset="0"/>
              </a:rPr>
              <a:t>Answer</a:t>
            </a:r>
            <a:r>
              <a:rPr lang="en-US" b="0" i="1" dirty="0">
                <a:latin typeface="Century Gothic" panose="020B0502020202020204" pitchFamily="34" charset="0"/>
              </a:rPr>
              <a:t>: Find “File” in the top left corner.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Click on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Look in the file menu. Do we want to use “Save” or “Save As “ ? </a:t>
            </a:r>
            <a:r>
              <a:rPr lang="en-US" b="1" i="1" dirty="0">
                <a:latin typeface="Century Gothic" panose="020B0502020202020204" pitchFamily="34" charset="0"/>
              </a:rPr>
              <a:t>Answer:</a:t>
            </a:r>
            <a:r>
              <a:rPr lang="en-US" b="0" i="1" dirty="0">
                <a:latin typeface="Century Gothic" panose="020B0502020202020204" pitchFamily="34" charset="0"/>
              </a:rPr>
              <a:t> “Save 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Click on “Save As”.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It automatically tries to save the file in “Downloads”. Do we want to save it there ? </a:t>
            </a:r>
            <a:r>
              <a:rPr lang="en-US" b="1" i="1" dirty="0">
                <a:latin typeface="Century Gothic" panose="020B0502020202020204" pitchFamily="34" charset="0"/>
              </a:rPr>
              <a:t>Answer:</a:t>
            </a:r>
            <a:r>
              <a:rPr lang="en-US" b="0" i="1" dirty="0">
                <a:latin typeface="Century Gothic" panose="020B0502020202020204" pitchFamily="34" charset="0"/>
              </a:rPr>
              <a:t> No.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we click on to save it in another place ? </a:t>
            </a:r>
            <a:r>
              <a:rPr lang="en-US" b="1" i="1" dirty="0">
                <a:latin typeface="Century Gothic" panose="020B0502020202020204" pitchFamily="34" charset="0"/>
              </a:rPr>
              <a:t>Answer:</a:t>
            </a:r>
            <a:r>
              <a:rPr lang="en-US" b="0" i="1" dirty="0">
                <a:latin typeface="Century Gothic" panose="020B0502020202020204" pitchFamily="34" charset="0"/>
              </a:rPr>
              <a:t> Click on “Choose a Different Folder”.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Let’s choose a place to save the file. Let’s choose “Desktop” like in the video. Click on it now.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Is it highlighted ? </a:t>
            </a:r>
            <a:r>
              <a:rPr lang="en-US" b="1" i="1" dirty="0">
                <a:latin typeface="Century Gothic" panose="020B0502020202020204" pitchFamily="34" charset="0"/>
              </a:rPr>
              <a:t>Answer: </a:t>
            </a:r>
            <a:r>
              <a:rPr lang="en-US" b="0" i="1" dirty="0">
                <a:latin typeface="Century Gothic" panose="020B0502020202020204" pitchFamily="34" charset="0"/>
              </a:rPr>
              <a:t>Yes. That means you chose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We want to be organized. In the future, we want to find this file easily. So, where is a good place to save it ? </a:t>
            </a:r>
            <a:r>
              <a:rPr lang="en-US" b="1" i="1" dirty="0">
                <a:latin typeface="Century Gothic" panose="020B0502020202020204" pitchFamily="34" charset="0"/>
              </a:rPr>
              <a:t>Answer</a:t>
            </a:r>
            <a:r>
              <a:rPr lang="en-US" b="0" i="1" dirty="0">
                <a:latin typeface="Century Gothic" panose="020B0502020202020204" pitchFamily="34" charset="0"/>
              </a:rPr>
              <a:t>: In a folder (with a good name)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Find the folder “</a:t>
            </a:r>
            <a:r>
              <a:rPr lang="en-US" b="0" strike="noStrike" dirty="0">
                <a:latin typeface="Century Gothic" panose="020B0502020202020204" pitchFamily="34" charset="0"/>
              </a:rPr>
              <a:t>BlackSpot Restaurant-Job Documents-2022” </a:t>
            </a:r>
            <a:r>
              <a:rPr lang="en-US" b="0" i="1" dirty="0">
                <a:latin typeface="Century Gothic" panose="020B0502020202020204" pitchFamily="34" charset="0"/>
              </a:rPr>
              <a:t>(Or whatever folder name is relevant to the attachment you sent the learner.)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Do we click or double click to open the folder ? </a:t>
            </a:r>
            <a:r>
              <a:rPr lang="en-US" b="1" i="1" dirty="0">
                <a:latin typeface="Century Gothic" panose="020B0502020202020204" pitchFamily="34" charset="0"/>
              </a:rPr>
              <a:t>Answer: </a:t>
            </a:r>
            <a:r>
              <a:rPr lang="en-US" b="0" i="1" dirty="0">
                <a:latin typeface="Century Gothic" panose="020B0502020202020204" pitchFamily="34" charset="0"/>
              </a:rPr>
              <a:t>Double click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Show me the file name box. Good.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There is a name there already. But let’s put a different name.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Do you remember what to do first ? </a:t>
            </a:r>
            <a:r>
              <a:rPr lang="en-US" b="1" i="1" dirty="0">
                <a:latin typeface="Century Gothic" panose="020B0502020202020204" pitchFamily="34" charset="0"/>
              </a:rPr>
              <a:t>Answer: </a:t>
            </a:r>
            <a:r>
              <a:rPr lang="en-US" b="0" i="1" dirty="0">
                <a:latin typeface="Century Gothic" panose="020B0502020202020204" pitchFamily="34" charset="0"/>
              </a:rPr>
              <a:t>Click in the file name box.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Is the name highlighted in blue ? </a:t>
            </a:r>
            <a:r>
              <a:rPr lang="en-US" b="1" i="1" dirty="0">
                <a:latin typeface="Century Gothic" panose="020B0502020202020204" pitchFamily="34" charset="0"/>
              </a:rPr>
              <a:t>Answer:</a:t>
            </a:r>
            <a:r>
              <a:rPr lang="en-US" b="0" i="1" dirty="0">
                <a:latin typeface="Century Gothic" panose="020B0502020202020204" pitchFamily="34" charset="0"/>
              </a:rPr>
              <a:t> Yes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you do now ? </a:t>
            </a:r>
            <a:r>
              <a:rPr lang="en-US" b="1" i="1" dirty="0">
                <a:latin typeface="Century Gothic" panose="020B0502020202020204" pitchFamily="34" charset="0"/>
              </a:rPr>
              <a:t>Answer:</a:t>
            </a:r>
            <a:r>
              <a:rPr lang="en-US" b="0" i="1" dirty="0">
                <a:latin typeface="Century Gothic" panose="020B0502020202020204" pitchFamily="34" charset="0"/>
              </a:rPr>
              <a:t> Press “Delete” on the keyboard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the box is empty. Type the name you want to give this file. Let’s call it “XXX”.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(For example: Employee Handbook-BlackSpot Restaurant-2022”)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you do next ? </a:t>
            </a:r>
            <a:r>
              <a:rPr lang="en-US" b="1" i="1" dirty="0">
                <a:latin typeface="Century Gothic" panose="020B0502020202020204" pitchFamily="34" charset="0"/>
              </a:rPr>
              <a:t>Answer: </a:t>
            </a:r>
            <a:r>
              <a:rPr lang="en-US" b="0" i="1" dirty="0">
                <a:latin typeface="Century Gothic" panose="020B0502020202020204" pitchFamily="34" charset="0"/>
              </a:rPr>
              <a:t>Click Save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Great ! You opened, downloaded and saved the PDF attachment. </a:t>
            </a:r>
          </a:p>
          <a:p>
            <a:endParaRPr lang="en-US" b="1" dirty="0">
              <a:latin typeface="Century Gothic" panose="020B0502020202020204" pitchFamily="34" charset="0"/>
            </a:endParaRPr>
          </a:p>
          <a:p>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latin typeface="Century Gothic" panose="020B0502020202020204" pitchFamily="34" charset="0"/>
              </a:rPr>
              <a:t>[Check the PDF Attachment was Saved Ok]</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latin typeface="Century Gothic" panose="020B0502020202020204" pitchFamily="34" charset="0"/>
              </a:rPr>
              <a:t>Say to the Learner: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It’s important to check that the attachment was saved ok.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Let’s do that now. Like in the video.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latin typeface="Century Gothic" panose="020B0502020202020204" pitchFamily="34" charset="0"/>
              </a:rPr>
              <a:t>[Watch this part of the video again if needed.]</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latin typeface="Century Gothic" panose="020B0502020202020204" pitchFamily="34" charset="0"/>
              </a:rPr>
              <a:t>Say to the Learner: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we do first ? </a:t>
            </a:r>
            <a:r>
              <a:rPr lang="en-US" b="1" i="1" dirty="0">
                <a:latin typeface="Century Gothic" panose="020B0502020202020204" pitchFamily="34" charset="0"/>
              </a:rPr>
              <a:t>Answer:</a:t>
            </a:r>
            <a:r>
              <a:rPr lang="en-US" b="0" i="1" dirty="0">
                <a:latin typeface="Century Gothic" panose="020B0502020202020204" pitchFamily="34" charset="0"/>
              </a:rPr>
              <a:t> Close the file.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the red X in the top right corner (to close the file.)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Then you see the Downloads folder open. Close it. How do you do that ? </a:t>
            </a:r>
            <a:r>
              <a:rPr lang="en-US" b="0" i="1" dirty="0">
                <a:latin typeface="Century Gothic" panose="020B0502020202020204" pitchFamily="34" charset="0"/>
              </a:rPr>
              <a:t> </a:t>
            </a:r>
            <a:r>
              <a:rPr lang="en-US" b="1" i="1" dirty="0">
                <a:latin typeface="Century Gothic" panose="020B0502020202020204" pitchFamily="34" charset="0"/>
              </a:rPr>
              <a:t>Answer:</a:t>
            </a:r>
            <a:r>
              <a:rPr lang="en-US" b="0" i="1" dirty="0">
                <a:latin typeface="Century Gothic" panose="020B0502020202020204" pitchFamily="34" charset="0"/>
              </a:rPr>
              <a:t>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Let’s not close the browser window. We may want to look at more email later. Instead, minimize it. Click on the minimize icon. It looks like a minus sign.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Are there any other windows open ? Minimize those too.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see now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Your Desktop.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Now, let’s find the folder you saved the PDF document / file in. It is on the Desktop. What was the name of that folder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US" sz="1200" b="0" i="1" dirty="0">
                <a:latin typeface="Century Gothic" panose="020B0502020202020204" pitchFamily="34" charset="0"/>
              </a:rPr>
              <a:t>“</a:t>
            </a:r>
            <a:r>
              <a:rPr lang="en-US" b="0" strike="noStrike" dirty="0">
                <a:latin typeface="Century Gothic" panose="020B0502020202020204" pitchFamily="34" charset="0"/>
              </a:rPr>
              <a:t>BlackSpot Restaurant-Job Documents-2022”</a:t>
            </a:r>
            <a:r>
              <a:rPr lang="en-US" sz="1200" b="0" i="1" dirty="0">
                <a:latin typeface="Century Gothic" panose="020B0502020202020204" pitchFamily="34" charset="0"/>
              </a:rPr>
              <a:t> (Or whatever folder name you saved it 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effectLst/>
                <a:latin typeface="Century Gothic" panose="020B0502020202020204" pitchFamily="34" charset="0"/>
                <a:ea typeface="Calibri" panose="020F0502020204030204" pitchFamily="34" charset="0"/>
                <a:cs typeface="Times New Roman" panose="02020603050405020304" pitchFamily="18" charset="0"/>
              </a:rPr>
              <a:t>Did you find the folder ? Show 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How do you open the folder?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Double click on it to open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Check that the file is inside the folder. Is it there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Wonderful ! You saved it correctly and you also know where and how to find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Close the folder/window too.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X (in the top right corner)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Awesome ! Good practice opening, downloading and saving an attachment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latin typeface="Century Gothic" panose="020B0502020202020204" pitchFamily="34" charset="0"/>
              </a:rPr>
              <a:t>Repeat the steps above at least two more times.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latin typeface="Century Gothic" panose="020B0502020202020204" pitchFamily="34" charset="0"/>
              </a:rPr>
              <a:t>Send the learner two other emails with attachments. (See “PREPARATION” above.) </a:t>
            </a:r>
          </a:p>
          <a:p>
            <a:pPr marL="0" indent="0" defTabSz="966612">
              <a:buFont typeface="Arial" panose="020B0604020202020204" pitchFamily="34" charset="0"/>
              <a:buNone/>
              <a:defRPr/>
            </a:pPr>
            <a:endParaRPr lang="en-US" sz="1200" dirty="0">
              <a:latin typeface="Century Gothic" panose="020B0502020202020204" pitchFamily="34" charset="0"/>
            </a:endParaRPr>
          </a:p>
          <a:p>
            <a:pPr marL="0" indent="0">
              <a:buFont typeface="+mj-lt"/>
              <a:buNone/>
            </a:pPr>
            <a:r>
              <a:rPr lang="en-US" b="1" i="0" dirty="0">
                <a:latin typeface="Century Gothic" panose="020B0502020202020204" pitchFamily="34" charset="0"/>
              </a:rPr>
              <a:t>Say to the Learner: </a:t>
            </a:r>
          </a:p>
          <a:p>
            <a:pPr marL="0" indent="0">
              <a:buFont typeface="+mj-lt"/>
              <a:buNone/>
            </a:pPr>
            <a:r>
              <a:rPr lang="en-US" b="0" i="1" dirty="0">
                <a:latin typeface="Century Gothic" panose="020B0502020202020204" pitchFamily="34" charset="0"/>
              </a:rPr>
              <a:t>Let’s practice a few more times! Then you will remember better how to do this.  </a:t>
            </a:r>
          </a:p>
          <a:p>
            <a:pPr marL="0" indent="0">
              <a:buNone/>
            </a:pPr>
            <a:endParaRPr lang="en-US" b="0" dirty="0">
              <a:latin typeface="Century Gothic" panose="020B0502020202020204" pitchFamily="34" charset="0"/>
            </a:endParaRP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dirty="0">
                <a:effectLst/>
                <a:latin typeface="Century Gothic" panose="020B0502020202020204" pitchFamily="34" charset="0"/>
              </a:rPr>
              <a:t>Have the learner show you they can do the skills at least three times without support before they do the next part of the lesson. </a:t>
            </a:r>
          </a:p>
          <a:p>
            <a:endParaRPr lang="en-US" b="1" dirty="0">
              <a:latin typeface="Century Gothic" panose="020B0502020202020204" pitchFamily="34" charset="0"/>
            </a:endParaRP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26</a:t>
            </a:fld>
            <a:endParaRPr lang="en-US" dirty="0"/>
          </a:p>
        </p:txBody>
      </p:sp>
    </p:spTree>
    <p:extLst>
      <p:ext uri="{BB962C8B-B14F-4D97-AF65-F5344CB8AC3E}">
        <p14:creationId xmlns:p14="http://schemas.microsoft.com/office/powerpoint/2010/main" val="1800190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b="1" dirty="0">
                <a:latin typeface="Century Gothic" panose="020B0502020202020204" pitchFamily="34" charset="0"/>
              </a:rPr>
              <a:t>Instructions for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Four</a:t>
            </a:r>
            <a:r>
              <a:rPr lang="en-US" b="1" dirty="0">
                <a:latin typeface="Century Gothic" panose="020B0502020202020204" pitchFamily="34" charset="0"/>
              </a:rPr>
              <a:t>:</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Pictures</a:t>
            </a:r>
            <a:r>
              <a:rPr lang="en-US" b="0" dirty="0">
                <a:latin typeface="Century Gothic" panose="020B0502020202020204" pitchFamily="34" charset="0"/>
              </a:rPr>
              <a:t>: 0:00-3:43 mins 	</a:t>
            </a:r>
            <a:r>
              <a:rPr lang="en-US" b="1" dirty="0">
                <a:latin typeface="Century Gothic" panose="020B0502020202020204" pitchFamily="34" charset="0"/>
              </a:rPr>
              <a:t>[ 3:43mins ] </a:t>
            </a:r>
          </a:p>
          <a:p>
            <a:endParaRPr lang="en-US" b="0" dirty="0">
              <a:latin typeface="Century Gothic" panose="020B0502020202020204" pitchFamily="34" charset="0"/>
            </a:endParaRPr>
          </a:p>
          <a:p>
            <a:r>
              <a:rPr lang="en-US" b="0" dirty="0">
                <a:latin typeface="Century Gothic" panose="020B0502020202020204" pitchFamily="34" charset="0"/>
              </a:rPr>
              <a:t>	</a:t>
            </a:r>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latin typeface="Century Gothic" panose="020B0502020202020204" pitchFamily="34" charset="0"/>
                <a:ea typeface="Calibri" panose="020F0502020204030204" pitchFamily="34" charset="0"/>
                <a:cs typeface="Arial" panose="020B0604020202020204" pitchFamily="34" charset="0"/>
              </a:rPr>
              <a:t>Someone may send you an email with a picture attached. Has that happened to you ? </a:t>
            </a:r>
          </a:p>
          <a:p>
            <a:r>
              <a:rPr lang="en-US" i="1" dirty="0">
                <a:effectLst/>
                <a:latin typeface="Century Gothic" panose="020B0502020202020204" pitchFamily="34" charset="0"/>
                <a:ea typeface="Calibri" panose="020F0502020204030204" pitchFamily="34" charset="0"/>
                <a:cs typeface="Arial" panose="020B0604020202020204" pitchFamily="34" charset="0"/>
              </a:rPr>
              <a:t>Maybe you want to save it. </a:t>
            </a:r>
          </a:p>
          <a:p>
            <a:r>
              <a:rPr lang="en-US" i="1" dirty="0">
                <a:effectLst/>
                <a:latin typeface="Century Gothic" panose="020B0502020202020204" pitchFamily="34" charset="0"/>
                <a:ea typeface="Calibri" panose="020F0502020204030204" pitchFamily="34" charset="0"/>
                <a:cs typeface="Arial" panose="020B0604020202020204" pitchFamily="34" charset="0"/>
              </a:rPr>
              <a:t>Let’s review and practice how to </a:t>
            </a:r>
            <a:r>
              <a:rPr lang="en-US" sz="1200" b="1" i="1" dirty="0">
                <a:effectLst/>
                <a:latin typeface="Century Gothic" panose="020B0502020202020204" pitchFamily="34" charset="0"/>
                <a:cs typeface="Calibri" panose="020F0502020204030204" pitchFamily="34" charset="0"/>
              </a:rPr>
              <a:t>Open, Download and Save and Attachment. </a:t>
            </a:r>
          </a:p>
          <a:p>
            <a:r>
              <a:rPr lang="en-US" sz="1200" b="0" i="1" dirty="0">
                <a:effectLst/>
                <a:latin typeface="Century Gothic" panose="020B0502020202020204" pitchFamily="34" charset="0"/>
                <a:cs typeface="Calibri" panose="020F0502020204030204" pitchFamily="34" charset="0"/>
              </a:rPr>
              <a:t>This time we’ll look at attachments that are </a:t>
            </a:r>
            <a:r>
              <a:rPr lang="en-CA" sz="1200" b="1" i="1" dirty="0">
                <a:effectLst/>
                <a:latin typeface="Century Gothic" panose="020B0502020202020204" pitchFamily="34" charset="0"/>
                <a:cs typeface="Calibri" panose="020F0502020204030204" pitchFamily="34" charset="0"/>
              </a:rPr>
              <a:t>Pictures</a:t>
            </a:r>
            <a:r>
              <a:rPr lang="en-CA" sz="1200" b="0" i="1" dirty="0">
                <a:effectLst/>
                <a:latin typeface="Century Gothic" panose="020B0502020202020204" pitchFamily="34" charset="0"/>
                <a:cs typeface="Calibri" panose="020F0502020204030204" pitchFamily="34" charset="0"/>
              </a:rPr>
              <a:t>.</a:t>
            </a:r>
          </a:p>
          <a:p>
            <a:endParaRPr lang="en-US" i="1" dirty="0">
              <a:effectLst/>
              <a:latin typeface="Century Gothic" panose="020B0502020202020204" pitchFamily="34" charset="0"/>
              <a:cs typeface="Arial" panose="020B0604020202020204" pitchFamily="34" charset="0"/>
            </a:endParaRPr>
          </a:p>
          <a:p>
            <a:r>
              <a:rPr lang="en-US" i="1" strike="noStrike" dirty="0">
                <a:latin typeface="Century Gothic" panose="020B0502020202020204" pitchFamily="34" charset="0"/>
              </a:rPr>
              <a:t>We’ll watch a video to review this.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27</a:t>
            </a:fld>
            <a:endParaRPr lang="en-US" dirty="0"/>
          </a:p>
        </p:txBody>
      </p:sp>
    </p:spTree>
    <p:extLst>
      <p:ext uri="{BB962C8B-B14F-4D97-AF65-F5344CB8AC3E}">
        <p14:creationId xmlns:p14="http://schemas.microsoft.com/office/powerpoint/2010/main" val="3869481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latin typeface="Century Gothic" panose="020B0502020202020204" pitchFamily="34" charset="0"/>
              </a:rPr>
              <a:t>Video length: </a:t>
            </a:r>
          </a:p>
          <a:p>
            <a:r>
              <a:rPr lang="en-US" b="1" dirty="0">
                <a:highlight>
                  <a:srgbClr val="FFFF00"/>
                </a:highlight>
                <a:latin typeface="Century Gothic" panose="020B0502020202020204" pitchFamily="34" charset="0"/>
              </a:rPr>
              <a:t>Part Three</a:t>
            </a:r>
            <a:endParaRPr lang="en-US" sz="1200" b="1" kern="1200" dirty="0">
              <a:solidFill>
                <a:schemeClr val="tx1"/>
              </a:solidFill>
              <a:effectLst/>
              <a:latin typeface="Century Gothic" panose="020B0502020202020204" pitchFamily="34" charset="0"/>
              <a:cs typeface="+mn-cs"/>
            </a:endParaRPr>
          </a:p>
          <a:p>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Pictures</a:t>
            </a:r>
            <a:r>
              <a:rPr lang="en-US" b="0" dirty="0">
                <a:latin typeface="Century Gothic" panose="020B0502020202020204" pitchFamily="34" charset="0"/>
              </a:rPr>
              <a:t>: 0:00-3:43 mins 	</a:t>
            </a:r>
            <a:r>
              <a:rPr lang="en-US" b="1" dirty="0">
                <a:latin typeface="Century Gothic" panose="020B0502020202020204" pitchFamily="34" charset="0"/>
              </a:rPr>
              <a:t>[ 3:43mins ] </a:t>
            </a:r>
          </a:p>
          <a:p>
            <a:r>
              <a:rPr lang="en-US" b="0" dirty="0">
                <a:latin typeface="Century Gothic" panose="020B0502020202020204" pitchFamily="34" charset="0"/>
              </a:rPr>
              <a:t>	</a:t>
            </a: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defTabSz="966612">
              <a:defRPr/>
            </a:pPr>
            <a:r>
              <a:rPr lang="en-US" b="0" i="1" dirty="0">
                <a:latin typeface="Century Gothic" panose="020B0502020202020204" pitchFamily="34" charset="0"/>
              </a:rPr>
              <a:t>So, let’s watch how to o</a:t>
            </a:r>
            <a:r>
              <a:rPr lang="en-US" sz="1200" i="1" kern="1200" dirty="0">
                <a:solidFill>
                  <a:srgbClr val="000000"/>
                </a:solidFill>
                <a:effectLst/>
                <a:latin typeface="Century Gothic" panose="020B0502020202020204" pitchFamily="34" charset="0"/>
                <a:cs typeface="Calibri" panose="020F0502020204030204" pitchFamily="34" charset="0"/>
              </a:rPr>
              <a:t>pen, download and save an attachment that is a </a:t>
            </a:r>
            <a:r>
              <a:rPr lang="en-US" sz="1200" b="1" i="1" kern="1200" dirty="0">
                <a:solidFill>
                  <a:srgbClr val="000000"/>
                </a:solidFill>
                <a:effectLst/>
                <a:latin typeface="Century Gothic" panose="020B0502020202020204" pitchFamily="34" charset="0"/>
                <a:cs typeface="Calibri" panose="020F0502020204030204" pitchFamily="34" charset="0"/>
              </a:rPr>
              <a:t>Picture.</a:t>
            </a:r>
          </a:p>
          <a:p>
            <a:pPr defTabSz="966612">
              <a:defRPr/>
            </a:pPr>
            <a:endParaRPr lang="en-US" sz="1200" b="1" kern="1200" dirty="0">
              <a:solidFill>
                <a:srgbClr val="000000"/>
              </a:solidFill>
              <a:effectLst/>
              <a:latin typeface="Century Gothic" panose="020B0502020202020204" pitchFamily="34" charset="0"/>
              <a:cs typeface="Calibri" panose="020F0502020204030204" pitchFamily="34" charset="0"/>
            </a:endParaRPr>
          </a:p>
          <a:p>
            <a:pPr defTabSz="966612">
              <a:defRPr/>
            </a:pPr>
            <a:endParaRPr lang="en-US" b="1" dirty="0">
              <a:latin typeface="Century Gothic" panose="020B0502020202020204" pitchFamily="34" charset="0"/>
            </a:endParaRPr>
          </a:p>
          <a:p>
            <a:r>
              <a:rPr lang="en-US"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r>
              <a:rPr lang="en-US" b="1" strike="noStrike" dirty="0">
                <a:latin typeface="Century Gothic" panose="020B0502020202020204" pitchFamily="34" charset="0"/>
              </a:rPr>
              <a:t>https://youtu.be/OL8IzcpFPdI</a:t>
            </a:r>
          </a:p>
          <a:p>
            <a:endParaRPr lang="en-US" b="1"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the learner do Practice-Part Four.</a:t>
            </a:r>
          </a:p>
          <a:p>
            <a:endParaRPr lang="en-US" dirty="0">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28</a:t>
            </a:fld>
            <a:endParaRPr lang="en-US" dirty="0"/>
          </a:p>
        </p:txBody>
      </p:sp>
    </p:spTree>
    <p:extLst>
      <p:ext uri="{BB962C8B-B14F-4D97-AF65-F5344CB8AC3E}">
        <p14:creationId xmlns:p14="http://schemas.microsoft.com/office/powerpoint/2010/main" val="88779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kern="1200" dirty="0">
                <a:solidFill>
                  <a:srgbClr val="000000"/>
                </a:solidFill>
                <a:effectLst/>
                <a:latin typeface="Century Gothic" panose="020B0502020202020204" pitchFamily="34" charset="0"/>
                <a:cs typeface="Calibri" panose="020F0502020204030204" pitchFamily="34" charset="0"/>
              </a:rPr>
              <a:t>Say to the Learner: </a:t>
            </a:r>
          </a:p>
          <a:p>
            <a:pPr defTabSz="966612">
              <a:defRPr/>
            </a:pPr>
            <a:r>
              <a:rPr lang="en-US" sz="1200" b="1" kern="1200" dirty="0">
                <a:solidFill>
                  <a:srgbClr val="000000"/>
                </a:solidFill>
                <a:effectLst/>
                <a:latin typeface="Century Gothic" panose="020B0502020202020204" pitchFamily="34" charset="0"/>
                <a:cs typeface="Calibri" panose="020F0502020204030204" pitchFamily="34" charset="0"/>
              </a:rPr>
              <a:t>[Open and Download the Picture file]</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In the video, the email she opened at the beginning has two attachments. What are they ? Word docs ? PDFs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Pictures</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How do you open the attachment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Click on the chevron on the picture. </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What do you see now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A menu</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In the menu, do you click on “Preview” or “Download”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“Download” </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Where do you see the file/attachment you downloaded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US" sz="1200" b="0" i="1" kern="1200" dirty="0">
                <a:solidFill>
                  <a:srgbClr val="000000"/>
                </a:solidFill>
                <a:effectLst/>
                <a:latin typeface="Century Gothic" panose="020B0502020202020204" pitchFamily="34" charset="0"/>
                <a:cs typeface="Calibri" panose="020F0502020204030204" pitchFamily="34" charset="0"/>
              </a:rPr>
              <a:t>In the bottom left corner</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How do you open the file / attachment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Click on the file name.</a:t>
            </a:r>
          </a:p>
          <a:p>
            <a:pPr marL="171450" indent="-171450" defTabSz="966612">
              <a:buFont typeface="Arial" panose="020B0604020202020204" pitchFamily="34" charset="0"/>
              <a:buChar char="•"/>
              <a:defRPr/>
            </a:pPr>
            <a:endParaRPr lang="en-CA" sz="1200" i="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000000"/>
                </a:solidFill>
                <a:effectLst/>
                <a:latin typeface="Century Gothic" panose="020B0502020202020204" pitchFamily="34" charset="0"/>
                <a:cs typeface="Calibri" panose="020F0502020204030204" pitchFamily="34" charset="0"/>
              </a:rPr>
              <a:t>[Save the Attachment, the Picture]</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When you click on the file name, the attachment / picture opens. What do you do next ? </a:t>
            </a:r>
            <a:r>
              <a:rPr lang="en-CA" sz="1200" b="1" i="1" kern="1200" dirty="0">
                <a:solidFill>
                  <a:srgbClr val="000000"/>
                </a:solidFill>
                <a:effectLst/>
                <a:latin typeface="Century Gothic" panose="020B0502020202020204" pitchFamily="34" charset="0"/>
                <a:cs typeface="Times New Roman" panose="02020603050405020304" pitchFamily="18" charset="0"/>
              </a:rPr>
              <a:t>Answer:</a:t>
            </a:r>
            <a:r>
              <a:rPr lang="en-CA" sz="1200" b="0" i="1" kern="1200" dirty="0">
                <a:solidFill>
                  <a:srgbClr val="000000"/>
                </a:solidFill>
                <a:effectLst/>
                <a:latin typeface="Century Gothic" panose="020B0502020202020204" pitchFamily="34" charset="0"/>
                <a:cs typeface="Times New Roman" panose="02020603050405020304" pitchFamily="18" charset="0"/>
              </a:rPr>
              <a:t> Look for the “More Options” icon in the top right corner.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What does the “More Options” icon look like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b="0" i="1" kern="1200" dirty="0">
                <a:solidFill>
                  <a:srgbClr val="000000"/>
                </a:solidFill>
                <a:effectLst/>
                <a:latin typeface="Century Gothic" panose="020B0502020202020204" pitchFamily="34" charset="0"/>
                <a:cs typeface="Times New Roman" panose="02020603050405020304" pitchFamily="18" charset="0"/>
              </a:rPr>
              <a:t>Three dots</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When you click on More Options” (the three dots) icon, what happens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b="0" i="1" kern="1200" dirty="0">
                <a:solidFill>
                  <a:srgbClr val="000000"/>
                </a:solidFill>
                <a:effectLst/>
                <a:latin typeface="Century Gothic" panose="020B0502020202020204" pitchFamily="34" charset="0"/>
                <a:cs typeface="Times New Roman" panose="02020603050405020304" pitchFamily="18" charset="0"/>
              </a:rPr>
              <a:t>A menu opens.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Now, what do you click on in the menu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US" sz="1200" b="0" i="1" kern="1200" dirty="0">
                <a:solidFill>
                  <a:srgbClr val="000000"/>
                </a:solidFill>
                <a:effectLst/>
                <a:latin typeface="Century Gothic" panose="020B0502020202020204" pitchFamily="34" charset="0"/>
                <a:cs typeface="Calibri" panose="020F0502020204030204" pitchFamily="34" charset="0"/>
              </a:rPr>
              <a:t>Save As</a:t>
            </a:r>
            <a:r>
              <a:rPr lang="en-US" sz="1200" b="1" i="1" kern="1200" dirty="0">
                <a:solidFill>
                  <a:srgbClr val="000000"/>
                </a:solidFill>
                <a:effectLst/>
                <a:latin typeface="Century Gothic" panose="020B0502020202020204" pitchFamily="34" charset="0"/>
                <a:cs typeface="Calibri" panose="020F0502020204030204" pitchFamily="34" charset="0"/>
              </a:rPr>
              <a:t>” </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After you click on “Save As” another menu opens on the left side. (the “Save As” box).</a:t>
            </a:r>
          </a:p>
          <a:p>
            <a:pPr marL="171450" indent="-171450" defTabSz="966612">
              <a:buFont typeface="Arial" panose="020B0604020202020204" pitchFamily="34" charset="0"/>
              <a:buChar char="•"/>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Choose the place you want to save the attachment. In the video, where does she save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in “Pictures”.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If you are using a public computer (like in the library or at school), where do you save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On a USB drive (portable storage device).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do you have to do to see the different locations on your computer where you can save the file/attachment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Scroll down/up</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Times New Roman" panose="02020603050405020304" pitchFamily="18" charset="0"/>
                <a:cs typeface="Times New Roman" panose="02020603050405020304" pitchFamily="18" charset="0"/>
              </a:rPr>
              <a:t>What happens when you click on the location ? </a:t>
            </a:r>
            <a:r>
              <a:rPr lang="en-CA" sz="1200" b="1" i="1" dirty="0">
                <a:effectLst/>
                <a:latin typeface="Century Gothic" panose="020B0502020202020204" pitchFamily="34" charset="0"/>
                <a:ea typeface="Times New Roman" panose="02020603050405020304" pitchFamily="18" charset="0"/>
                <a:cs typeface="Times New Roman" panose="02020603050405020304" pitchFamily="18" charset="0"/>
              </a:rPr>
              <a:t>Answer:</a:t>
            </a:r>
            <a:r>
              <a:rPr lang="en-CA" sz="1200" i="1" dirty="0">
                <a:effectLst/>
                <a:latin typeface="Century Gothic" panose="020B0502020202020204" pitchFamily="34" charset="0"/>
                <a:ea typeface="Times New Roman" panose="02020603050405020304" pitchFamily="18" charset="0"/>
                <a:cs typeface="Times New Roman" panose="02020603050405020304" pitchFamily="18" charset="0"/>
              </a:rPr>
              <a:t> I</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t’ll be highlighted. </a:t>
            </a:r>
          </a:p>
          <a:p>
            <a:pPr marL="171450" lvl="0" indent="-171450">
              <a:lnSpc>
                <a:spcPct val="107000"/>
              </a:lnSpc>
              <a:buFont typeface="Arial" panose="020B0604020202020204" pitchFamily="34" charset="0"/>
              <a:buChar char="•"/>
            </a:pPr>
            <a:endParaRPr lang="en-CA" sz="1200" i="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[Name the file]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Look in the file name box. What do you see there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Some letters and numbers. (In the video you see: IMG _0617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want to change that and put a name. Then you can find the picture more easily in the future. So,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in the file name box, then type the name you want to call the file.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In the video, what name does she give to the picture file?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“Beach Picnic Aug 18 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After you type the name of the file,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“Save”. </a:t>
            </a:r>
          </a:p>
          <a:p>
            <a:pPr defTabSz="966612">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Check the picture (attachment) was saved 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remember how to check if the attachment, the picture, was saved ok ? What do you remember from the video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1" i="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First, close the picture/file.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red X in the top right corner to close the picture/file.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(Review from part three lesson) Minimize the browser window and any other windows open. How do you minimize a window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the minimize icon.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does the minimize icon look like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It looks like a minus sign.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see your desktop. Find “File Explorer” and click on it to open it.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Look at the locations and find “Pictures”.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“Pictures” to see what is inside.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Check that the picture file is inside “Pictures”.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It’s there. How do you close the window/ “Pictures”?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X (in the top right corner) </a:t>
            </a: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p>
          <a:p>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r>
              <a:rPr lang="en-US" sz="1200" dirty="0">
                <a:latin typeface="Century Gothic" panose="020B0502020202020204" pitchFamily="34" charset="0"/>
              </a:rPr>
              <a:t>For example, learner may not be able to find and click on email icons easily.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sz="1200" dirty="0">
              <a:latin typeface="Century Gothic" panose="020B0502020202020204" pitchFamily="34" charset="0"/>
            </a:endParaRPr>
          </a:p>
          <a:p>
            <a:endParaRPr lang="en-US" sz="1200" dirty="0">
              <a:latin typeface="Century Gothic" panose="020B0502020202020204" pitchFamily="34" charset="0"/>
            </a:endParaRPr>
          </a:p>
          <a:p>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29</a:t>
            </a:fld>
            <a:endParaRPr lang="en-US" dirty="0"/>
          </a:p>
        </p:txBody>
      </p:sp>
    </p:spTree>
    <p:extLst>
      <p:ext uri="{BB962C8B-B14F-4D97-AF65-F5344CB8AC3E}">
        <p14:creationId xmlns:p14="http://schemas.microsoft.com/office/powerpoint/2010/main" val="3685022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Information for the Tutor</a:t>
            </a:r>
          </a:p>
          <a:p>
            <a:endParaRPr lang="en-CA" dirty="0">
              <a:latin typeface="Century Gothic" panose="020B0502020202020204" pitchFamily="34" charset="0"/>
            </a:endParaRPr>
          </a:p>
          <a:p>
            <a:r>
              <a:rPr lang="en-CA" dirty="0">
                <a:latin typeface="Century Gothic" panose="020B0502020202020204" pitchFamily="34" charset="0"/>
              </a:rPr>
              <a:t>These skills are specifically reviewed in this lesson.</a:t>
            </a:r>
          </a:p>
          <a:p>
            <a:r>
              <a:rPr lang="en-CA" dirty="0">
                <a:latin typeface="Century Gothic" panose="020B0502020202020204" pitchFamily="34" charset="0"/>
              </a:rPr>
              <a:t>It is assumed the learner has already learned these skills and is doing this lesson as a review. </a:t>
            </a:r>
          </a:p>
          <a:p>
            <a:endParaRPr lang="en-CA" dirty="0">
              <a:latin typeface="Century Gothic" panose="020B0502020202020204" pitchFamily="34" charset="0"/>
            </a:endParaRPr>
          </a:p>
          <a:p>
            <a:r>
              <a:rPr lang="en-US" sz="1200" b="1" dirty="0">
                <a:solidFill>
                  <a:srgbClr val="000000"/>
                </a:solidFill>
                <a:latin typeface="Century Gothic" panose="020B0502020202020204" pitchFamily="34" charset="0"/>
              </a:rPr>
              <a:t>Email Skills-</a:t>
            </a:r>
            <a:r>
              <a:rPr lang="en-US" sz="1200" b="1" i="0" u="none" strike="noStrike" dirty="0">
                <a:solidFill>
                  <a:srgbClr val="000000"/>
                </a:solidFill>
                <a:effectLst/>
                <a:latin typeface="Century Gothic" panose="020B0502020202020204" pitchFamily="34" charset="0"/>
              </a:rPr>
              <a:t>Send an Attachment </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when you might need to send an attachment in an email</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examples of files you might attach to an email</a:t>
            </a:r>
            <a:endParaRPr lang="en-US" sz="1200" b="0" i="0" u="none" strike="sng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app</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Write and send an email</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and use the attach icon</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to attach to the email (in a Desktop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Choose “Browse this computer”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Look and scroll to find the location on your computer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Look and scroll to find the folder that has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Attach the file to the email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Double click on the file to attach it to the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the file is attached to the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Send the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the email was sent ok. </a:t>
            </a:r>
          </a:p>
          <a:p>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latin typeface="Century Gothic" panose="020B0502020202020204" pitchFamily="34" charset="0"/>
            </a:endParaRPr>
          </a:p>
          <a:p>
            <a:pPr>
              <a:defRPr/>
            </a:pPr>
            <a:r>
              <a:rPr lang="en-US" sz="1200" b="1" dirty="0">
                <a:solidFill>
                  <a:srgbClr val="000000"/>
                </a:solidFill>
                <a:latin typeface="Century Gothic"/>
              </a:rPr>
              <a:t>Email Skills</a:t>
            </a:r>
          </a:p>
          <a:p>
            <a:pPr>
              <a:defRPr/>
            </a:pPr>
            <a:r>
              <a:rPr lang="en-US" sz="1200" b="1" i="0" u="none" strike="noStrike" dirty="0">
                <a:solidFill>
                  <a:srgbClr val="000000"/>
                </a:solidFill>
                <a:effectLst/>
                <a:latin typeface="Century Gothic"/>
              </a:rPr>
              <a:t>-Open, Download and Save an </a:t>
            </a:r>
            <a:r>
              <a:rPr lang="en-US" b="1" dirty="0">
                <a:solidFill>
                  <a:srgbClr val="000000"/>
                </a:solidFill>
                <a:latin typeface="Century Gothic"/>
              </a:rPr>
              <a:t>Attachment- Word Documents, PDF Documents and Pictures </a:t>
            </a:r>
            <a:endParaRPr lang="en-US" sz="1200" b="1" i="0" u="none" strike="no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when you might get an email that has an attachment</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examples of files you might get as attachments in an email sent to you</a:t>
            </a:r>
            <a:endParaRPr lang="en-US" sz="1200" b="0" i="0" u="none" strike="sng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what to do to open, download and save an attachment</a:t>
            </a:r>
          </a:p>
          <a:p>
            <a:pPr marL="17145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sng" strike="noStrike" dirty="0">
                <a:solidFill>
                  <a:srgbClr val="000000"/>
                </a:solidFill>
                <a:effectLst/>
                <a:latin typeface="Century Gothic" panose="020B0502020202020204" pitchFamily="34" charset="0"/>
              </a:rPr>
              <a:t>WORD DOCUMENTS</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 email with a Word document attached</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app</a:t>
            </a:r>
          </a:p>
          <a:p>
            <a:pPr marL="17145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Open the Attachment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file name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&amp; use the download icon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 bottom left corner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file name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the file/attachment opens</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Save the Attachment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Find the Location to Save the attachment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you need to “Enable editing”: click on the icon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“File” in top left corner of screen and click on it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Read the file menu and find “Save As”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you don’t want “Save”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that the default location for saving is the Downloads”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why you want to save the file in another location, not in “Downloads”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and use the “More Options” menu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Choose a location to save a file in (Desktop etc.)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where to save a file when you use a public computer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Scroll up or down to find the location you want (Desktop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that the location is highlighted when you click on it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folder to save the file in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folder</a:t>
            </a:r>
          </a:p>
          <a:p>
            <a:pPr marL="457200" lvl="1"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Name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name box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you can either keep the name that appears or change it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Keep the name that appears: click “Save” to save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Change the name that appears: </a:t>
            </a:r>
          </a:p>
          <a:p>
            <a:pPr marL="1085850" lvl="2"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in the file name box</a:t>
            </a:r>
          </a:p>
          <a:p>
            <a:pPr marL="1085850" lvl="2"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Press “Delete” on your keyboard</a:t>
            </a:r>
          </a:p>
          <a:p>
            <a:pPr marL="1085850" lvl="2"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Type the name you want to give the file</a:t>
            </a:r>
          </a:p>
          <a:p>
            <a:pPr marL="1085850" lvl="2"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“Save”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file</a:t>
            </a:r>
          </a:p>
          <a:p>
            <a:pPr marL="171450" lvl="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lv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Check the Attachment was Saved Ok</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email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why you might minimize the browser window not close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and use the minimize icon to minimize windows</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a folder on the Desktop</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folder on the Desktop</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inside the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file inside the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folder</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sng" strike="noStrike" dirty="0">
                <a:solidFill>
                  <a:srgbClr val="000000"/>
                </a:solidFill>
                <a:effectLst/>
                <a:latin typeface="Century Gothic" panose="020B0502020202020204" pitchFamily="34" charset="0"/>
              </a:rPr>
              <a:t>PDF DOCUMENTS</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 email with a PDF document attached</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app</a:t>
            </a:r>
          </a:p>
          <a:p>
            <a:pPr marL="0" indent="0">
              <a:buFont typeface="Arial" panose="020B0604020202020204" pitchFamily="34" charset="0"/>
              <a:buNone/>
            </a:pPr>
            <a:endParaRPr lang="en-US" sz="1200" b="1"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Open and Download the Attachment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chevron to open the drop down menu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Click on “Download”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 bottom left corner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chevron to open the drop down menu</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“Show in folder” in the menu to open the PDF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the file/attachment opens</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Save the Attachment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Find the Location to Save the Attachment in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“File” in top left corner of screen and click on it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Read the file menu and find “Save As”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that the default location for saving is the Downloads”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why you want to save the file in another location, not in “Downloads”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and click on “Choose a Different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the “Save as PDF” window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Choose a location to save the file in (Desktop etc.) </a:t>
            </a:r>
          </a:p>
          <a:p>
            <a:pPr marL="0" lvl="0" indent="0">
              <a:buFont typeface="Arial" panose="020B0604020202020204" pitchFamily="34" charset="0"/>
              <a:buNone/>
            </a:pPr>
            <a:r>
              <a:rPr lang="en-US" sz="1200" b="0" i="0" u="none" strike="noStrike" dirty="0">
                <a:solidFill>
                  <a:srgbClr val="000000"/>
                </a:solidFill>
                <a:effectLst/>
                <a:latin typeface="Century Gothic" panose="020B0502020202020204" pitchFamily="34" charset="0"/>
              </a:rPr>
              <a:t>[The subsequent skills for saving the file are the same as for Word documents. See above]</a:t>
            </a:r>
            <a:endParaRPr lang="en-US" sz="1200" b="0" i="0" u="none" strike="sngStrike" dirty="0">
              <a:solidFill>
                <a:srgbClr val="000000"/>
              </a:solidFill>
              <a:effectLst/>
              <a:latin typeface="Century Gothic" panose="020B0502020202020204" pitchFamily="34" charset="0"/>
            </a:endParaRPr>
          </a:p>
          <a:p>
            <a:pPr marL="171450" lvl="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lv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Check the Attachment was Saved Ok</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downloads folder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and use the minimize icon to minimize windows</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a folder on the Desktop</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folder on the Desktop</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inside the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folder /window</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sng" strike="noStrike" dirty="0">
                <a:solidFill>
                  <a:srgbClr val="000000"/>
                </a:solidFill>
                <a:effectLst/>
                <a:latin typeface="Century Gothic" panose="020B0502020202020204" pitchFamily="34" charset="0"/>
              </a:rPr>
              <a:t>PICTURES</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 email with a picture file attached</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app</a:t>
            </a: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Open the Attachment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chevron on the attached picture to open the drop-down menu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Click on “Download”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 bottom left corner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file name to open the attachment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the attachment opens</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Save the Attachment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and click on the “More Options” icon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it opens a menu</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Choose “Save As” in the menu and click on it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Choose a location to save a file in (Pictures, etc. )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where to save a file when you use a public computer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Scroll up or down to find the location you want (Pictures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that the location is highlighted when you click on it to choose it</a:t>
            </a:r>
          </a:p>
          <a:p>
            <a:pPr marL="457200" lvl="1"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Name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you can name the picture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name box</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Type the name you want to give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“Save”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picture file</a:t>
            </a:r>
          </a:p>
          <a:p>
            <a:pPr marL="171450" lvl="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lv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Check the Attachment was Saved Ok</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“File Explorer” and open it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location you saved the picture file (“Pictures” etc.)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location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inside the location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location window (”Pictures” etc.)</a:t>
            </a:r>
          </a:p>
          <a:p>
            <a:pPr marL="17145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a:t>
            </a:fld>
            <a:endParaRPr lang="en-US" dirty="0"/>
          </a:p>
        </p:txBody>
      </p:sp>
    </p:spTree>
    <p:extLst>
      <p:ext uri="{BB962C8B-B14F-4D97-AF65-F5344CB8AC3E}">
        <p14:creationId xmlns:p14="http://schemas.microsoft.com/office/powerpoint/2010/main" val="3232090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sz="1200" b="1" u="none" dirty="0">
                <a:latin typeface="Century Gothic" panose="020B0502020202020204" pitchFamily="34" charset="0"/>
              </a:rPr>
              <a:t>PRACTICE- Part Four</a:t>
            </a:r>
          </a:p>
          <a:p>
            <a:r>
              <a:rPr lang="en-US" sz="1200" b="1" u="none" dirty="0">
                <a:latin typeface="Century Gothic" panose="020B0502020202020204" pitchFamily="34" charset="0"/>
              </a:rPr>
              <a:t>L</a:t>
            </a:r>
            <a:r>
              <a:rPr lang="en-US" sz="1200" b="1" dirty="0">
                <a:latin typeface="Century Gothic" panose="020B0502020202020204" pitchFamily="34" charset="0"/>
              </a:rPr>
              <a:t>esson Focus: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Pictures</a:t>
            </a: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PREPARATION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strike="noStrike" dirty="0">
                <a:latin typeface="Century Gothic" panose="020B0502020202020204" pitchFamily="34" charset="0"/>
              </a:rPr>
              <a:t>Send the learner three short emails with a picture</a:t>
            </a:r>
            <a:r>
              <a:rPr lang="en-US" sz="1200" b="1" strike="noStrike" dirty="0">
                <a:latin typeface="Century Gothic" panose="020B0502020202020204" pitchFamily="34" charset="0"/>
              </a:rPr>
              <a:t> </a:t>
            </a:r>
            <a:r>
              <a:rPr lang="en-US" sz="1200" b="0" strike="noStrike" dirty="0">
                <a:latin typeface="Century Gothic" panose="020B0502020202020204" pitchFamily="34" charset="0"/>
              </a:rPr>
              <a:t>as an attachment with each one.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For example: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Hi LEARNER NAME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Here is a picture from our fun picnic last weekend.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It is attached.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I thought you might like to have a copy.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-YOUR NAME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200"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dirty="0">
                <a:latin typeface="Century Gothic" panose="020B0502020202020204" pitchFamily="34" charset="0"/>
              </a:rPr>
              <a:t>Examples of pictures to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Photos of you or other staff at your organization.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A photo of the learner alone or with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dirty="0">
                <a:latin typeface="Century Gothic" panose="020B0502020202020204" pitchFamily="34" charset="0"/>
              </a:rPr>
              <a:t>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trike="noStrike" dirty="0">
                <a:latin typeface="Century Gothic" panose="020B0502020202020204" pitchFamily="34" charset="0"/>
              </a:rPr>
              <a:t>Tip: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Have the three emails written and ready to send but keep them in your “Drafts” folder so you can send them just before or even during the lesson.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an Outlook app shortcut if they use that) is easy for the learner to find on the desktop.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a:t>
            </a:r>
          </a:p>
          <a:p>
            <a:endParaRPr lang="en-US" sz="1200" b="1" dirty="0">
              <a:latin typeface="Century Gothic" panose="020B0502020202020204" pitchFamily="34" charset="0"/>
            </a:endParaRPr>
          </a:p>
          <a:p>
            <a:r>
              <a:rPr lang="en-US" sz="1200" b="1" dirty="0">
                <a:latin typeface="Century Gothic" panose="020B0502020202020204" pitchFamily="34" charset="0"/>
              </a:rPr>
              <a:t>PRACTICE</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practice how to </a:t>
            </a:r>
            <a:r>
              <a:rPr lang="en-US" sz="1200" b="0" i="1" strike="noStrike" dirty="0">
                <a:latin typeface="Century Gothic" panose="020B0502020202020204" pitchFamily="34" charset="0"/>
              </a:rPr>
              <a:t>open, download and save an attachment, like in the video.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strike="noStrike" dirty="0">
                <a:latin typeface="Century Gothic" panose="020B0502020202020204" pitchFamily="34" charset="0"/>
              </a:rPr>
              <a:t>The attachments will all be pictures. </a:t>
            </a:r>
            <a:endParaRPr lang="en-US" sz="1200" b="1" dirty="0">
              <a:latin typeface="Century Gothic" panose="020B0502020202020204" pitchFamily="34" charset="0"/>
            </a:endParaRPr>
          </a:p>
          <a:p>
            <a:endParaRPr lang="en-US" sz="1200" b="1" dirty="0">
              <a:latin typeface="Century Gothic" panose="020B0502020202020204" pitchFamily="34" charset="0"/>
            </a:endParaRPr>
          </a:p>
          <a:p>
            <a:pPr defTabSz="966612">
              <a:defRPr/>
            </a:pPr>
            <a:r>
              <a:rPr lang="en-US" sz="1200" b="0" dirty="0">
                <a:latin typeface="Century Gothic" panose="020B0502020202020204" pitchFamily="34" charset="0"/>
              </a:rPr>
              <a:t>[After each of the following steps, wait for the learner to complete the step. Guide the learner as needed.]</a:t>
            </a:r>
          </a:p>
          <a:p>
            <a:r>
              <a:rPr lang="en-US" sz="1200" b="1" dirty="0">
                <a:latin typeface="Century Gothic" panose="020B0502020202020204" pitchFamily="34" charset="0"/>
              </a:rPr>
              <a:t>IMPORTANT: </a:t>
            </a:r>
          </a:p>
          <a:p>
            <a:r>
              <a:rPr lang="en-US" sz="1200" dirty="0">
                <a:latin typeface="Century Gothic" panose="020B0502020202020204" pitchFamily="34" charset="0"/>
              </a:rPr>
              <a:t>If the learner struggles, go back to the </a:t>
            </a:r>
            <a:r>
              <a:rPr lang="en-US" sz="1200" b="1" dirty="0">
                <a:latin typeface="Century Gothic" panose="020B0502020202020204" pitchFamily="34" charset="0"/>
              </a:rPr>
              <a:t>Digital Literacy Curriculum Resource </a:t>
            </a:r>
            <a:r>
              <a:rPr lang="en-US" sz="1200" dirty="0">
                <a:latin typeface="Century Gothic" panose="020B0502020202020204" pitchFamily="34" charset="0"/>
              </a:rPr>
              <a:t>and do </a:t>
            </a:r>
            <a:r>
              <a:rPr lang="en-US" sz="1200" b="0" dirty="0">
                <a:latin typeface="Century Gothic" panose="020B0502020202020204" pitchFamily="34" charset="0"/>
              </a:rPr>
              <a:t>the relevant Modules first.</a:t>
            </a:r>
            <a:endParaRPr lang="en-US" sz="1200" dirty="0">
              <a:latin typeface="Century Gothic" panose="020B0502020202020204" pitchFamily="34" charset="0"/>
            </a:endParaRPr>
          </a:p>
          <a:p>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[Open, and download the attachment]</a:t>
            </a:r>
            <a:r>
              <a:rPr lang="en-US" sz="1200" b="0" dirty="0">
                <a:latin typeface="Century Gothic" panose="020B0502020202020204" pitchFamily="34" charset="0"/>
              </a:rPr>
              <a: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strike="noStrike" dirty="0">
                <a:latin typeface="Century Gothic" panose="020B0502020202020204" pitchFamily="34" charset="0"/>
              </a:rPr>
              <a:t>I sent you an email with an attachment. Go to your inbox now and find that email.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Did you find it ? Do you see the attachment ? Show me. Great !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Open the email. (Click on it)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What kind of attachment is it ? A Word doc ? A PDF file ? A picture ? </a:t>
            </a:r>
            <a:r>
              <a:rPr lang="en-US" sz="1200" b="1" i="1" dirty="0">
                <a:latin typeface="Century Gothic" panose="020B0502020202020204" pitchFamily="34" charset="0"/>
              </a:rPr>
              <a:t>Answer: </a:t>
            </a:r>
            <a:r>
              <a:rPr lang="en-US" sz="1200" b="0" i="1" dirty="0">
                <a:latin typeface="Century Gothic" panose="020B0502020202020204" pitchFamily="34" charset="0"/>
              </a:rPr>
              <a:t>A picture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So, what do you do first? Do you remember from the video lesson ? </a:t>
            </a:r>
            <a:r>
              <a:rPr lang="en-US" sz="1200" b="1" i="1" dirty="0">
                <a:latin typeface="Century Gothic" panose="020B0502020202020204" pitchFamily="34" charset="0"/>
              </a:rPr>
              <a:t>Answer:</a:t>
            </a:r>
            <a:r>
              <a:rPr lang="en-US" sz="1200" b="0" i="1" dirty="0">
                <a:latin typeface="Century Gothic" panose="020B0502020202020204" pitchFamily="34" charset="0"/>
              </a:rPr>
              <a:t> Click on the chevron in the picture.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rgbClr val="000000"/>
                </a:solidFill>
                <a:effectLst/>
                <a:latin typeface="Century Gothic" panose="020B0502020202020204" pitchFamily="34" charset="0"/>
                <a:cs typeface="Calibri" panose="020F0502020204030204" pitchFamily="34" charset="0"/>
              </a:rPr>
              <a:t>Great ! Do that now. </a:t>
            </a:r>
            <a:endParaRPr lang="en-US" sz="1200" b="0" i="1" kern="1200" dirty="0">
              <a:solidFill>
                <a:srgbClr val="000000"/>
              </a:solidFill>
              <a:effectLst/>
              <a:latin typeface="Century Gothic" panose="020B0502020202020204" pitchFamily="34" charset="0"/>
              <a:ea typeface="+mn-ea"/>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What do you see now ? </a:t>
            </a:r>
            <a:r>
              <a:rPr lang="en-US" sz="1200" b="1"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Answer:</a:t>
            </a: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 menu</a:t>
            </a:r>
            <a:endParaRPr lang="en-CA" sz="1200" i="0"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 the menu, do you click on “Preview” or “Download” ? </a:t>
            </a:r>
            <a:r>
              <a:rPr lang="en-US" sz="1200" b="1"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Answer:</a:t>
            </a: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“Download”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Do that now. </a:t>
            </a:r>
            <a:endParaRPr lang="en-CA" sz="1200" i="0"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Where do you see the file/attachment you downloaded ? </a:t>
            </a:r>
            <a:r>
              <a:rPr lang="en-US" sz="1200" b="1"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Answer: </a:t>
            </a: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 the bottom left corner</a:t>
            </a:r>
            <a:endParaRPr lang="en-CA" sz="1200" i="0"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How do you open the picture file / attachment ? </a:t>
            </a:r>
            <a:r>
              <a:rPr lang="en-US" sz="1200" b="1"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Answer:</a:t>
            </a:r>
            <a:r>
              <a:rPr lang="en-US" sz="1200" i="1" kern="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Click on the file name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rgbClr val="000000"/>
                </a:solidFill>
                <a:effectLst/>
                <a:latin typeface="Century Gothic" panose="020B0502020202020204" pitchFamily="34" charset="0"/>
                <a:cs typeface="Calibri" panose="020F0502020204030204" pitchFamily="34" charset="0"/>
              </a:rPr>
              <a:t>Click on the file name now.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sz="1200" b="1" kern="1200" dirty="0">
              <a:solidFill>
                <a:srgbClr val="000000"/>
              </a:solidFill>
              <a:effectLst/>
              <a:latin typeface="Century Gothic" panose="020B0502020202020204" pitchFamily="34" charset="0"/>
              <a:cs typeface="Calibri" panose="020F0502020204030204" pitchFamily="34" charset="0"/>
            </a:endParaRPr>
          </a:p>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sz="1200" b="1" kern="1200" dirty="0">
                <a:solidFill>
                  <a:srgbClr val="000000"/>
                </a:solidFill>
                <a:effectLst/>
                <a:latin typeface="Century Gothic" panose="020B0502020202020204" pitchFamily="34" charset="0"/>
                <a:cs typeface="Calibri" panose="020F0502020204030204" pitchFamily="34" charset="0"/>
              </a:rPr>
              <a:t>[Save the Attachment, the Picture]</a:t>
            </a:r>
          </a:p>
          <a:p>
            <a:pPr marL="228600" indent="-22860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When you click on the file name, the picture file/ attachment opens. You want to save it. What do you do next ? </a:t>
            </a:r>
            <a:r>
              <a:rPr lang="en-CA" sz="1200" b="1" i="1" kern="1200" dirty="0">
                <a:solidFill>
                  <a:srgbClr val="000000"/>
                </a:solidFill>
                <a:effectLst/>
                <a:latin typeface="Century Gothic" panose="020B0502020202020204" pitchFamily="34" charset="0"/>
                <a:cs typeface="Times New Roman" panose="02020603050405020304" pitchFamily="18" charset="0"/>
              </a:rPr>
              <a:t>Answer:</a:t>
            </a:r>
            <a:r>
              <a:rPr lang="en-CA" sz="1200" b="0" i="1" kern="1200" dirty="0">
                <a:solidFill>
                  <a:srgbClr val="000000"/>
                </a:solidFill>
                <a:effectLst/>
                <a:latin typeface="Century Gothic" panose="020B0502020202020204" pitchFamily="34" charset="0"/>
                <a:cs typeface="Times New Roman" panose="02020603050405020304" pitchFamily="18" charset="0"/>
              </a:rPr>
              <a:t> look for the “More Options” icon in the top right corner. </a:t>
            </a:r>
          </a:p>
          <a:p>
            <a:pPr marL="228600" indent="-22860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What does the “More Options” icon look like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b="0" i="1" kern="1200" dirty="0">
                <a:solidFill>
                  <a:srgbClr val="000000"/>
                </a:solidFill>
                <a:effectLst/>
                <a:latin typeface="Century Gothic" panose="020B0502020202020204" pitchFamily="34" charset="0"/>
                <a:cs typeface="Times New Roman" panose="02020603050405020304" pitchFamily="18" charset="0"/>
              </a:rPr>
              <a:t>Three dots</a:t>
            </a:r>
          </a:p>
          <a:p>
            <a:pPr marL="228600" indent="-22860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Click on More Options” (the three dots) icon now. </a:t>
            </a:r>
          </a:p>
          <a:p>
            <a:pPr marL="228600" indent="-22860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Great. Now, what do you see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b="0" i="1" kern="1200" dirty="0">
                <a:solidFill>
                  <a:srgbClr val="000000"/>
                </a:solidFill>
                <a:effectLst/>
                <a:latin typeface="Century Gothic" panose="020B0502020202020204" pitchFamily="34" charset="0"/>
                <a:cs typeface="Times New Roman" panose="02020603050405020304" pitchFamily="18" charset="0"/>
              </a:rPr>
              <a:t>A menu opens.</a:t>
            </a:r>
            <a:r>
              <a:rPr lang="en-CA" sz="1200" b="0" i="1" strike="sngStrike" kern="1200" dirty="0">
                <a:solidFill>
                  <a:srgbClr val="000000"/>
                </a:solidFill>
                <a:effectLst/>
                <a:latin typeface="Century Gothic" panose="020B0502020202020204" pitchFamily="34" charset="0"/>
                <a:cs typeface="Times New Roman" panose="02020603050405020304" pitchFamily="18" charset="0"/>
              </a:rPr>
              <a:t> </a:t>
            </a:r>
          </a:p>
          <a:p>
            <a:pPr marL="228600" indent="-22860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Now, what do you click on in the menu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US" sz="1200" b="0" i="1" kern="1200" dirty="0">
                <a:solidFill>
                  <a:srgbClr val="000000"/>
                </a:solidFill>
                <a:effectLst/>
                <a:latin typeface="Century Gothic" panose="020B0502020202020204" pitchFamily="34" charset="0"/>
                <a:cs typeface="Calibri" panose="020F0502020204030204" pitchFamily="34" charset="0"/>
              </a:rPr>
              <a:t>“Save As” </a:t>
            </a:r>
          </a:p>
          <a:p>
            <a:pPr marL="228600" indent="-22860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Do that now. </a:t>
            </a:r>
          </a:p>
          <a:p>
            <a:pPr marL="228600" indent="-22860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After you click on “Save As” another menu opens on the left side. (the “Save As” box).</a:t>
            </a:r>
          </a:p>
          <a:p>
            <a:pPr marL="228600" indent="-228600" defTabSz="966612">
              <a:buFont typeface="Arial" panose="020B0604020202020204" pitchFamily="34" charset="0"/>
              <a:buChar char="•"/>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do you do now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Choose the location where you want to save the attachment. </a:t>
            </a:r>
          </a:p>
          <a:p>
            <a:pPr marL="228600" indent="-228600" defTabSz="966612">
              <a:buFont typeface="Arial" panose="020B0604020202020204" pitchFamily="34" charset="0"/>
              <a:buChar char="•"/>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Let’s save it in “Pictures” like she does in the video. So, click on “Pictures”. </a:t>
            </a: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228600" lvl="0" indent="-228600" defTabSz="966612">
              <a:buFont typeface="Arial" panose="020B0604020202020204" pitchFamily="34" charset="0"/>
              <a:buChar char="•"/>
              <a:defRPr/>
            </a:pPr>
            <a:r>
              <a:rPr lang="en-CA" sz="1200" b="0" i="1" dirty="0">
                <a:effectLst/>
                <a:latin typeface="Century Gothic" panose="020B0502020202020204" pitchFamily="34" charset="0"/>
                <a:cs typeface="Times New Roman" panose="02020603050405020304" pitchFamily="18" charset="0"/>
              </a:rPr>
              <a:t>Is “Pictures” highlighted ? </a:t>
            </a:r>
            <a:r>
              <a:rPr lang="en-CA" sz="1200" b="1" i="1" dirty="0">
                <a:effectLst/>
                <a:latin typeface="Century Gothic" panose="020B0502020202020204" pitchFamily="34" charset="0"/>
                <a:cs typeface="Times New Roman" panose="02020603050405020304" pitchFamily="18" charset="0"/>
              </a:rPr>
              <a:t>Answer:</a:t>
            </a:r>
            <a:r>
              <a:rPr lang="en-CA" sz="1200" b="0" i="1" dirty="0">
                <a:effectLst/>
                <a:latin typeface="Century Gothic" panose="020B0502020202020204" pitchFamily="34" charset="0"/>
                <a:cs typeface="Times New Roman" panose="02020603050405020304" pitchFamily="18" charset="0"/>
              </a:rPr>
              <a:t> Yes. What does that mean ? </a:t>
            </a:r>
            <a:r>
              <a:rPr lang="en-CA" sz="1200" b="1" i="1" dirty="0">
                <a:effectLst/>
                <a:latin typeface="Century Gothic" panose="020B0502020202020204" pitchFamily="34" charset="0"/>
                <a:cs typeface="Times New Roman" panose="02020603050405020304" pitchFamily="18" charset="0"/>
              </a:rPr>
              <a:t>Answer</a:t>
            </a:r>
            <a:r>
              <a:rPr lang="en-CA" sz="1200" b="0" i="1" dirty="0">
                <a:effectLst/>
                <a:latin typeface="Century Gothic" panose="020B0502020202020204" pitchFamily="34" charset="0"/>
                <a:cs typeface="Times New Roman" panose="02020603050405020304" pitchFamily="18" charset="0"/>
              </a:rPr>
              <a:t>: It means I chose that location to save the file, the picture. </a:t>
            </a:r>
          </a:p>
          <a:p>
            <a:pPr marL="228600" lvl="0" indent="-228600" defTabSz="966612">
              <a:buFont typeface="+mj-lt"/>
              <a:buAutoNum type="arabicPeriod"/>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[Name the file]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Look in the file name box. There are some letters and numbers. (In the video you see: IMG _0617 (1) You want to change that and put a name. That way you can find the picture more easily in the future.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So,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in the file name box and type the name for this picture file.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that now. How about the name: “BLABLABLA-DATE” (a name relevant to the picture).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After you type the name of the file, what is the last thing to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“Save”.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that now.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G</a:t>
            </a:r>
            <a:r>
              <a:rPr lang="en-CA" sz="1200" i="1" kern="1200" dirty="0">
                <a:solidFill>
                  <a:srgbClr val="000000"/>
                </a:solidFill>
                <a:effectLst/>
                <a:latin typeface="Century Gothic" panose="020B0502020202020204" pitchFamily="34" charset="0"/>
                <a:ea typeface="Times New Roman" panose="02020603050405020304" pitchFamily="18" charset="0"/>
              </a:rPr>
              <a:t>reat practicing how to open download and save a picture file !</a:t>
            </a: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Century Gothic" panose="020B0502020202020204" pitchFamily="34" charset="0"/>
              </a:rPr>
              <a:t>[Check the picture file (attachment) was saved ok]</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1" dirty="0">
                <a:latin typeface="Century Gothic" panose="020B0502020202020204" pitchFamily="34" charset="0"/>
              </a:rPr>
              <a:t>Remember it’s a good idea to check that the attachment was saved ok.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1" dirty="0">
                <a:latin typeface="Century Gothic" panose="020B0502020202020204" pitchFamily="34" charset="0"/>
              </a:rPr>
              <a:t>Let’s do that now. Do you remember how to do that? We learned that before.</a:t>
            </a: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What do you remember from the video ? </a:t>
            </a:r>
            <a:endParaRPr lang="en-CA" sz="1200" i="1" kern="1200" dirty="0">
              <a:solidFill>
                <a:schemeClr val="tx1"/>
              </a:solidFill>
              <a:effectLst/>
              <a:latin typeface="Century Gothic" panose="020B0502020202020204" pitchFamily="34" charset="0"/>
              <a:ea typeface="Calibri" panose="020F0502020204030204" pitchFamily="34" charset="0"/>
            </a:endParaRP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First, close the picture/file. How do you do that ?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Click on the red X in the top right corner to close the picture/file.</a:t>
            </a: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Do that now. </a:t>
            </a:r>
            <a:endParaRPr lang="en-CA" sz="1200" i="0" kern="1200" dirty="0">
              <a:solidFill>
                <a:schemeClr val="tx1"/>
              </a:solidFill>
              <a:effectLst/>
              <a:latin typeface="Century Gothic" panose="020B0502020202020204" pitchFamily="34" charset="0"/>
              <a:ea typeface="Calibri" panose="020F0502020204030204" pitchFamily="34" charset="0"/>
            </a:endParaRP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(Review from Part Three Lesson) Minimize the browser window and any other windows open. How do you minimize a window ? </a:t>
            </a:r>
            <a:r>
              <a:rPr lang="en-CA" sz="1200" b="1" i="1" kern="1200" dirty="0">
                <a:solidFill>
                  <a:srgbClr val="000000"/>
                </a:solidFill>
                <a:effectLst/>
                <a:latin typeface="Century Gothic" panose="020B0502020202020204" pitchFamily="34" charset="0"/>
                <a:ea typeface="Calibri" panose="020F0502020204030204" pitchFamily="34" charset="0"/>
              </a:rPr>
              <a:t>Answer: </a:t>
            </a:r>
            <a:r>
              <a:rPr lang="en-CA" sz="1200" i="1" kern="1200" dirty="0">
                <a:solidFill>
                  <a:srgbClr val="000000"/>
                </a:solidFill>
                <a:effectLst/>
                <a:latin typeface="Century Gothic" panose="020B0502020202020204" pitchFamily="34" charset="0"/>
                <a:ea typeface="Calibri" panose="020F0502020204030204" pitchFamily="34" charset="0"/>
              </a:rPr>
              <a:t>Click on the minimize icon. </a:t>
            </a:r>
            <a:endParaRPr lang="en-CA" sz="1200" i="0" kern="1200" dirty="0">
              <a:solidFill>
                <a:schemeClr val="tx1"/>
              </a:solidFill>
              <a:effectLst/>
              <a:latin typeface="Century Gothic" panose="020B0502020202020204" pitchFamily="34" charset="0"/>
              <a:ea typeface="Calibri" panose="020F0502020204030204" pitchFamily="34" charset="0"/>
            </a:endParaRP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What does the minimize icon look like ?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It looks like a minus sign. </a:t>
            </a:r>
            <a:endParaRPr lang="en-CA" sz="1200" i="0" kern="1200" dirty="0">
              <a:solidFill>
                <a:schemeClr val="tx1"/>
              </a:solidFill>
              <a:effectLst/>
              <a:latin typeface="Century Gothic" panose="020B0502020202020204" pitchFamily="34" charset="0"/>
              <a:ea typeface="Calibri" panose="020F0502020204030204" pitchFamily="34" charset="0"/>
            </a:endParaRP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So, minimize any open windows. </a:t>
            </a: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You see your desktop. Find “File Explorer” and click on it to open it. </a:t>
            </a:r>
            <a:endParaRPr lang="en-CA" sz="1200" i="0" kern="1200" dirty="0">
              <a:solidFill>
                <a:schemeClr val="tx1"/>
              </a:solidFill>
              <a:effectLst/>
              <a:latin typeface="Century Gothic" panose="020B0502020202020204" pitchFamily="34" charset="0"/>
              <a:ea typeface="Calibri" panose="020F0502020204030204" pitchFamily="34" charset="0"/>
            </a:endParaRP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Look at the locations in File Explorer and find “Pictures”.</a:t>
            </a:r>
            <a:endParaRPr lang="en-CA" sz="1200" i="0" kern="1200" dirty="0">
              <a:solidFill>
                <a:schemeClr val="tx1"/>
              </a:solidFill>
              <a:effectLst/>
              <a:latin typeface="Century Gothic" panose="020B0502020202020204" pitchFamily="34" charset="0"/>
              <a:ea typeface="Calibri" panose="020F0502020204030204" pitchFamily="34" charset="0"/>
            </a:endParaRP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Click on “Pictures” to see what is inside. </a:t>
            </a:r>
            <a:endParaRPr lang="en-CA" sz="1200" i="0" kern="1200" dirty="0">
              <a:solidFill>
                <a:schemeClr val="tx1"/>
              </a:solidFill>
              <a:effectLst/>
              <a:latin typeface="Century Gothic" panose="020B0502020202020204" pitchFamily="34" charset="0"/>
              <a:ea typeface="Calibri" panose="020F0502020204030204" pitchFamily="34" charset="0"/>
            </a:endParaRP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Check that the picture file is inside “Pictures”.  </a:t>
            </a:r>
            <a:endParaRPr lang="en-CA" sz="1200" i="0" kern="1200" dirty="0">
              <a:solidFill>
                <a:schemeClr val="tx1"/>
              </a:solidFill>
              <a:effectLst/>
              <a:latin typeface="Century Gothic" panose="020B0502020202020204" pitchFamily="34" charset="0"/>
              <a:ea typeface="Calibri" panose="020F0502020204030204" pitchFamily="34" charset="0"/>
            </a:endParaRP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It’s there. How do you close the window/ “Pictures”?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Click on the X (in the top right corner) </a:t>
            </a:r>
          </a:p>
          <a:p>
            <a:pPr marL="285750" indent="-285750">
              <a:buFont typeface="Arial" panose="020B0604020202020204" pitchFamily="34" charset="0"/>
              <a:buChar char="•"/>
            </a:pPr>
            <a:r>
              <a:rPr lang="en-CA" sz="1200" i="1" kern="1200" dirty="0">
                <a:solidFill>
                  <a:srgbClr val="000000"/>
                </a:solidFill>
                <a:effectLst/>
                <a:latin typeface="Century Gothic" panose="020B0502020202020204" pitchFamily="34" charset="0"/>
                <a:ea typeface="Calibri" panose="020F0502020204030204" pitchFamily="34" charset="0"/>
              </a:rPr>
              <a:t>Do that now.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G</a:t>
            </a:r>
            <a:r>
              <a:rPr lang="en-CA" sz="1200" i="1" kern="1200" dirty="0">
                <a:solidFill>
                  <a:srgbClr val="000000"/>
                </a:solidFill>
                <a:effectLst/>
                <a:latin typeface="Century Gothic" panose="020B0502020202020204" pitchFamily="34" charset="0"/>
                <a:ea typeface="Times New Roman" panose="02020603050405020304" pitchFamily="18" charset="0"/>
              </a:rPr>
              <a:t>reat practicing how to check the picture file (the attachment) was saved ok !</a:t>
            </a: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Repeat the steps above at least two more times.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Send the learner two or more other emails with attachments. (See “PREPARATION” above.) </a:t>
            </a:r>
          </a:p>
          <a:p>
            <a:pPr marL="0" indent="0" defTabSz="966612">
              <a:buFont typeface="Arial" panose="020B0604020202020204" pitchFamily="34" charset="0"/>
              <a:buNone/>
              <a:defRPr/>
            </a:pPr>
            <a:endParaRPr lang="en-US" sz="1200" dirty="0">
              <a:latin typeface="Century Gothic" panose="020B0502020202020204" pitchFamily="34" charset="0"/>
            </a:endParaRPr>
          </a:p>
          <a:p>
            <a:pPr marL="0" indent="0">
              <a:buFont typeface="+mj-lt"/>
              <a:buNone/>
            </a:pPr>
            <a:r>
              <a:rPr lang="en-US" sz="1200" b="1" i="0" dirty="0">
                <a:latin typeface="Century Gothic" panose="020B0502020202020204" pitchFamily="34" charset="0"/>
              </a:rPr>
              <a:t>Say to the Learner: </a:t>
            </a:r>
          </a:p>
          <a:p>
            <a:pPr marL="0" indent="0">
              <a:buFont typeface="+mj-lt"/>
              <a:buNone/>
            </a:pPr>
            <a:r>
              <a:rPr lang="en-US" sz="1200" b="0" i="1" dirty="0">
                <a:latin typeface="Century Gothic" panose="020B0502020202020204" pitchFamily="34" charset="0"/>
              </a:rPr>
              <a:t>Let’s practice a few more times! Then you will remember better how to do this.  </a:t>
            </a:r>
          </a:p>
          <a:p>
            <a:pPr marL="0" indent="0">
              <a:buNone/>
            </a:pPr>
            <a:endParaRPr lang="en-US" sz="1200" b="0" dirty="0">
              <a:latin typeface="Century Gothic" panose="020B0502020202020204" pitchFamily="34" charset="0"/>
            </a:endParaRP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sz="1200" dirty="0">
                <a:effectLst/>
                <a:latin typeface="Century Gothic" panose="020B0502020202020204" pitchFamily="34" charset="0"/>
              </a:rPr>
              <a:t>Have the learner show you they can do the skills at least three times without support before they do another lesson. </a:t>
            </a:r>
          </a:p>
          <a:p>
            <a:endParaRPr lang="en-US" sz="1200" b="1" dirty="0">
              <a:latin typeface="Century Gothic" panose="020B0502020202020204" pitchFamily="34" charset="0"/>
            </a:endParaRP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30</a:t>
            </a:fld>
            <a:endParaRPr lang="en-US" dirty="0"/>
          </a:p>
        </p:txBody>
      </p:sp>
    </p:spTree>
    <p:extLst>
      <p:ext uri="{BB962C8B-B14F-4D97-AF65-F5344CB8AC3E}">
        <p14:creationId xmlns:p14="http://schemas.microsoft.com/office/powerpoint/2010/main" val="3648333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sz="1200" b="1" u="none" dirty="0">
                <a:latin typeface="Century Gothic" panose="020B0502020202020204" pitchFamily="34" charset="0"/>
              </a:rPr>
              <a:t>INSTRUCTIONS FOR THE TUTOR:</a:t>
            </a:r>
          </a:p>
          <a:p>
            <a:endParaRPr lang="en-US" sz="1200" b="1" u="none" dirty="0">
              <a:latin typeface="Century Gothic" panose="020B0502020202020204" pitchFamily="34" charset="0"/>
            </a:endParaRPr>
          </a:p>
          <a:p>
            <a:r>
              <a:rPr lang="en-US" sz="1200" b="1" u="sng" dirty="0">
                <a:latin typeface="Century Gothic" panose="020B0502020202020204" pitchFamily="34" charset="0"/>
              </a:rPr>
              <a:t>In-person tutoring and Remote Tutoring: </a:t>
            </a:r>
          </a:p>
          <a:p>
            <a:pPr marL="181240" indent="-181240">
              <a:buFont typeface="Arial" panose="020B0604020202020204" pitchFamily="34" charset="0"/>
              <a:buChar char="•"/>
            </a:pPr>
            <a:r>
              <a:rPr lang="en-US" sz="1200" dirty="0">
                <a:latin typeface="Century Gothic" panose="020B0502020202020204" pitchFamily="34" charset="0"/>
              </a:rPr>
              <a:t>Make sure the learner knows how to access the video lesson(s) you just used so they can practice between tutoring sessions. </a:t>
            </a:r>
          </a:p>
          <a:p>
            <a:pPr marL="181240" indent="-181240">
              <a:buFont typeface="Arial" panose="020B0604020202020204" pitchFamily="34" charset="0"/>
              <a:buChar char="•"/>
            </a:pPr>
            <a:r>
              <a:rPr lang="en-US" sz="1200" dirty="0">
                <a:latin typeface="Century Gothic" panose="020B0502020202020204" pitchFamily="34" charset="0"/>
              </a:rPr>
              <a:t>If relevant, make sure the support person at home knows how to access the video(s) too. </a:t>
            </a:r>
          </a:p>
          <a:p>
            <a:endParaRPr lang="en-US" sz="1200" b="1" dirty="0">
              <a:latin typeface="Century Gothic" panose="020B0502020202020204" pitchFamily="34" charset="0"/>
            </a:endParaRPr>
          </a:p>
          <a:p>
            <a:r>
              <a:rPr lang="en-US" sz="1200" b="1" dirty="0">
                <a:latin typeface="Century Gothic" panose="020B0502020202020204" pitchFamily="34" charset="0"/>
              </a:rPr>
              <a:t>Option One</a:t>
            </a:r>
          </a:p>
          <a:p>
            <a:pPr marL="181240" indent="-181240">
              <a:buFont typeface="Arial" panose="020B0604020202020204" pitchFamily="34" charset="0"/>
              <a:buChar char="•"/>
            </a:pPr>
            <a:r>
              <a:rPr lang="en-US" sz="1200" dirty="0">
                <a:latin typeface="Century Gothic" panose="020B0502020202020204" pitchFamily="34" charset="0"/>
              </a:rPr>
              <a:t>Email the video link to the learner, and if relevant the at-home support person. They can use the link in the email to access the video lesson(s).</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dirty="0">
                <a:latin typeface="Century Gothic" panose="020B0502020202020204" pitchFamily="34" charset="0"/>
              </a:rPr>
              <a:t>Option Two </a:t>
            </a:r>
          </a:p>
          <a:p>
            <a:pPr marL="181240" indent="-181240" defTabSz="966612">
              <a:buFont typeface="Arial" panose="020B0604020202020204" pitchFamily="34" charset="0"/>
              <a:buChar char="•"/>
              <a:defRPr/>
            </a:pPr>
            <a:r>
              <a:rPr lang="en-US" sz="1200" dirty="0">
                <a:latin typeface="Century Gothic" panose="020B0502020202020204" pitchFamily="34" charset="0"/>
              </a:rPr>
              <a:t>1. Put a link to the specific video lesson(s) you did on the learner’s desktop so they can access the video easily. </a:t>
            </a:r>
          </a:p>
          <a:p>
            <a:pPr marL="483306" lvl="1" defTabSz="966612">
              <a:defRPr/>
            </a:pPr>
            <a:r>
              <a:rPr lang="en-US" sz="1200" b="1" dirty="0">
                <a:latin typeface="Century Gothic" panose="020B0502020202020204" pitchFamily="34" charset="0"/>
              </a:rPr>
              <a:t>How</a:t>
            </a:r>
            <a:r>
              <a:rPr lang="en-US" sz="1200" dirty="0">
                <a:latin typeface="Century Gothic" panose="020B0502020202020204" pitchFamily="34" charset="0"/>
              </a:rPr>
              <a:t>: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Open the website address for the lesson in the browser.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In the address bar, click to highlight the lesson address.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Drag the address (link) onto the desktop. It will make an icon on the desktop.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Find the icon on the desktop and check that the link works.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Show the learner where it is. Tell them to just click to access it for practice.  </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u="sng" dirty="0">
                <a:latin typeface="Century Gothic" panose="020B0502020202020204" pitchFamily="34" charset="0"/>
              </a:rPr>
              <a:t>Remote Tutoring Only: </a:t>
            </a:r>
          </a:p>
          <a:p>
            <a:r>
              <a:rPr lang="en-US" sz="1200" dirty="0">
                <a:latin typeface="Century Gothic" panose="020B0502020202020204" pitchFamily="34" charset="0"/>
              </a:rPr>
              <a:t>You can do Strategy Two by using </a:t>
            </a:r>
            <a:r>
              <a:rPr lang="en-US" sz="1200" b="1" dirty="0">
                <a:latin typeface="Century Gothic" panose="020B0502020202020204" pitchFamily="34" charset="0"/>
              </a:rPr>
              <a:t>Request Remote Control </a:t>
            </a:r>
            <a:r>
              <a:rPr lang="en-US" sz="1200" dirty="0">
                <a:latin typeface="Century Gothic" panose="020B0502020202020204" pitchFamily="34" charset="0"/>
              </a:rPr>
              <a:t>in Zoom during the tutoring session.  </a:t>
            </a:r>
          </a:p>
          <a:p>
            <a:pPr rtl="0" fontAlgn="base"/>
            <a:r>
              <a:rPr lang="en-US" sz="1200" dirty="0">
                <a:latin typeface="Century Gothic" panose="020B0502020202020204" pitchFamily="34" charset="0"/>
              </a:rPr>
              <a:t>Refer to the following for the steps on how to do that:  </a:t>
            </a:r>
            <a:endParaRPr lang="en-US" sz="1200" b="1" dirty="0">
              <a:latin typeface="Century Gothic" panose="020B0502020202020204" pitchFamily="34" charset="0"/>
            </a:endParaRPr>
          </a:p>
          <a:p>
            <a:pPr marL="181240" indent="-181240" fontAlgn="base">
              <a:buFont typeface="Arial" panose="020B0604020202020204" pitchFamily="34" charset="0"/>
              <a:buChar char="•"/>
            </a:pPr>
            <a:r>
              <a:rPr lang="en-US" sz="1200" b="1" dirty="0">
                <a:latin typeface="Century Gothic" panose="020B0502020202020204" pitchFamily="34" charset="0"/>
              </a:rPr>
              <a:t>Tutor Checklist-During Remote Tutoring Sessions </a:t>
            </a:r>
          </a:p>
          <a:p>
            <a:pPr marL="181240" indent="-181240" fontAlgn="base">
              <a:buFont typeface="Arial" panose="020B0604020202020204" pitchFamily="34" charset="0"/>
              <a:buChar char="•"/>
            </a:pPr>
            <a:r>
              <a:rPr lang="en-US" sz="1200" b="1" i="0" kern="1200" dirty="0">
                <a:solidFill>
                  <a:schemeClr val="tx1"/>
                </a:solidFill>
                <a:effectLst/>
                <a:latin typeface="Century Gothic" panose="020B0502020202020204" pitchFamily="34" charset="0"/>
                <a:ea typeface="+mn-ea"/>
                <a:cs typeface="+mn-cs"/>
              </a:rPr>
              <a:t>Learner Instructions:</a:t>
            </a:r>
            <a:r>
              <a:rPr lang="en-US" sz="1200" dirty="0">
                <a:latin typeface="Century Gothic" panose="020B0502020202020204" pitchFamily="34" charset="0"/>
              </a:rPr>
              <a:t> </a:t>
            </a:r>
            <a:r>
              <a:rPr lang="en-US" sz="1200" b="1" dirty="0">
                <a:latin typeface="Century Gothic" panose="020B0502020202020204" pitchFamily="34" charset="0"/>
              </a:rPr>
              <a:t>L</a:t>
            </a:r>
            <a:r>
              <a:rPr lang="en-US" sz="1200" b="1" i="0" kern="1200" dirty="0">
                <a:solidFill>
                  <a:schemeClr val="tx1"/>
                </a:solidFill>
                <a:effectLst/>
                <a:latin typeface="Century Gothic" panose="020B0502020202020204" pitchFamily="34" charset="0"/>
                <a:ea typeface="+mn-ea"/>
                <a:cs typeface="+mn-cs"/>
              </a:rPr>
              <a:t>et Tutor have Remote Control of your Computer During a Zoom Session</a:t>
            </a:r>
            <a:r>
              <a:rPr lang="en-US" sz="1200" b="0" i="0" kern="1200" dirty="0">
                <a:solidFill>
                  <a:schemeClr val="tx1"/>
                </a:solidFill>
                <a:effectLst/>
                <a:latin typeface="Century Gothic" panose="020B0502020202020204" pitchFamily="34" charset="0"/>
                <a:ea typeface="+mn-ea"/>
                <a:cs typeface="+mn-cs"/>
              </a:rPr>
              <a:t> </a:t>
            </a:r>
          </a:p>
          <a:p>
            <a:pPr marL="181240" indent="-181240" fontAlgn="base">
              <a:buFont typeface="Arial" panose="020B0604020202020204" pitchFamily="34" charset="0"/>
              <a:buChar char="•"/>
            </a:pPr>
            <a:endParaRPr lang="en-US" sz="1200" b="0" i="0" kern="1200" dirty="0">
              <a:solidFill>
                <a:schemeClr val="tx1"/>
              </a:solidFill>
              <a:effectLst/>
              <a:latin typeface="Century Gothic" panose="020B0502020202020204" pitchFamily="34" charset="0"/>
              <a:ea typeface="+mn-ea"/>
              <a:cs typeface="+mn-cs"/>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483306" lvl="1" fontAlgn="base"/>
            <a:endParaRPr lang="en-US" sz="1200" dirty="0">
              <a:latin typeface="Century Gothic" panose="020B0502020202020204" pitchFamily="34" charset="0"/>
            </a:endParaRPr>
          </a:p>
          <a:p>
            <a:pPr marL="26106" lvl="0" fontAlgn="base"/>
            <a:r>
              <a:rPr lang="en-US" sz="1200" dirty="0">
                <a:latin typeface="Century Gothic" panose="020B0502020202020204" pitchFamily="34" charset="0"/>
              </a:rPr>
              <a:t>**********************************************************************************************************************************</a:t>
            </a:r>
          </a:p>
          <a:p>
            <a:pPr marL="483306" lvl="1" fontAlgn="base"/>
            <a:endParaRPr lang="en-US" sz="1200" dirty="0">
              <a:latin typeface="Century Gothic" panose="020B0502020202020204" pitchFamily="34" charset="0"/>
            </a:endParaRPr>
          </a:p>
          <a:p>
            <a:r>
              <a:rPr lang="en-US" sz="1200" b="1" dirty="0">
                <a:solidFill>
                  <a:srgbClr val="FF0000"/>
                </a:solidFill>
                <a:highlight>
                  <a:srgbClr val="C0C0C0"/>
                </a:highlight>
                <a:latin typeface="Century Gothic" panose="020B0502020202020204" pitchFamily="34" charset="0"/>
              </a:rPr>
              <a:t>SAY TO THE LEARNER: </a:t>
            </a:r>
          </a:p>
          <a:p>
            <a:pPr marL="181240" indent="-181240" defTabSz="966612">
              <a:buFont typeface="Arial" panose="020B0604020202020204" pitchFamily="34" charset="0"/>
              <a:buChar char="•"/>
              <a:defRPr/>
            </a:pPr>
            <a:r>
              <a:rPr lang="en-US" sz="1200" b="0" i="1" dirty="0">
                <a:latin typeface="Century Gothic" panose="020B0502020202020204" pitchFamily="34" charset="0"/>
              </a:rPr>
              <a:t>You did well today. </a:t>
            </a:r>
          </a:p>
          <a:p>
            <a:pPr marL="181240" indent="-181240" defTabSz="966612">
              <a:buFont typeface="Arial" panose="020B0604020202020204" pitchFamily="34" charset="0"/>
              <a:buChar char="•"/>
              <a:defRPr/>
            </a:pPr>
            <a:r>
              <a:rPr lang="en-US" sz="1200" b="0" i="1" dirty="0">
                <a:latin typeface="Century Gothic" panose="020B0502020202020204" pitchFamily="34" charset="0"/>
              </a:rPr>
              <a:t>So, what did you learn and practice today? </a:t>
            </a:r>
            <a:r>
              <a:rPr lang="en-US" sz="1200" i="1" dirty="0">
                <a:latin typeface="Century Gothic" panose="020B0502020202020204" pitchFamily="34" charset="0"/>
                <a:sym typeface="Wingdings" pitchFamily="2" charset="2"/>
              </a:rPr>
              <a:t></a:t>
            </a:r>
          </a:p>
          <a:p>
            <a:pPr lvl="1">
              <a:defRPr/>
            </a:pPr>
            <a:r>
              <a:rPr lang="en-US" sz="1200" b="0" i="1" dirty="0">
                <a:latin typeface="Century Gothic" panose="020B0502020202020204" pitchFamily="34" charset="0"/>
              </a:rPr>
              <a:t>Today, we learned and practiced how to:  [o</a:t>
            </a:r>
            <a:r>
              <a:rPr lang="en-US" sz="1200" i="1" dirty="0">
                <a:latin typeface="Century Gothic" panose="020B0502020202020204" pitchFamily="34" charset="0"/>
              </a:rPr>
              <a:t>nly mention the parts you covered]</a:t>
            </a:r>
          </a:p>
          <a:p>
            <a:pPr lvl="1">
              <a:defRPr/>
            </a:pPr>
            <a:endParaRPr lang="en-US" sz="1200" i="1" dirty="0">
              <a:latin typeface="Century Gothic" panose="020B0502020202020204" pitchFamily="34" charset="0"/>
            </a:endParaRPr>
          </a:p>
          <a:p>
            <a:pPr marL="457200" lvl="1" indent="0">
              <a:buNone/>
              <a:defRPr/>
            </a:pPr>
            <a:r>
              <a:rPr lang="en-US" sz="1200" b="1" i="1" dirty="0">
                <a:latin typeface="Century Gothic" panose="020B0502020202020204" pitchFamily="34" charset="0"/>
              </a:rPr>
              <a:t>Part One</a:t>
            </a:r>
            <a:r>
              <a:rPr lang="en-US" sz="1200" i="1" dirty="0">
                <a:latin typeface="Century Gothic" panose="020B0502020202020204" pitchFamily="34" charset="0"/>
              </a:rPr>
              <a:t>: Send email with an attachment</a:t>
            </a:r>
          </a:p>
          <a:p>
            <a:pPr marL="457200" lvl="1" indent="0">
              <a:buNone/>
              <a:defRPr/>
            </a:pPr>
            <a:r>
              <a:rPr lang="en-US" sz="1200" b="1" i="1" dirty="0">
                <a:highlight>
                  <a:srgbClr val="FFFF00"/>
                </a:highlight>
                <a:latin typeface="Century Gothic" panose="020B0502020202020204" pitchFamily="34" charset="0"/>
              </a:rPr>
              <a:t>Part Two: </a:t>
            </a:r>
            <a:r>
              <a:rPr lang="en-US" sz="1200" b="0" i="1" dirty="0">
                <a:highlight>
                  <a:srgbClr val="FFFF00"/>
                </a:highlight>
                <a:latin typeface="Century Gothic" panose="020B0502020202020204" pitchFamily="34" charset="0"/>
              </a:rPr>
              <a:t>Open, Download and Save an Attachment- Word Documents</a:t>
            </a:r>
          </a:p>
          <a:p>
            <a:pPr marL="457200" lvl="1" indent="0">
              <a:buNone/>
              <a:defRPr/>
            </a:pPr>
            <a:r>
              <a:rPr lang="en-US" sz="1200" b="1" i="1" dirty="0">
                <a:highlight>
                  <a:srgbClr val="FFFF00"/>
                </a:highlight>
                <a:latin typeface="Century Gothic" panose="020B0502020202020204" pitchFamily="34" charset="0"/>
              </a:rPr>
              <a:t>Part Three</a:t>
            </a:r>
            <a:r>
              <a:rPr lang="en-US" sz="1200" b="0" i="1" dirty="0">
                <a:highlight>
                  <a:srgbClr val="FFFF00"/>
                </a:highlight>
                <a:latin typeface="Century Gothic" panose="020B0502020202020204" pitchFamily="34" charset="0"/>
              </a:rPr>
              <a:t>: Open, Download and Save an Attachment-PDF Documents</a:t>
            </a:r>
          </a:p>
          <a:p>
            <a:pPr marL="457200" lvl="1" indent="0">
              <a:buNone/>
              <a:defRPr/>
            </a:pPr>
            <a:r>
              <a:rPr lang="en-US" sz="1200" b="1" i="1" dirty="0">
                <a:highlight>
                  <a:srgbClr val="FFFF00"/>
                </a:highlight>
                <a:latin typeface="Century Gothic" panose="020B0502020202020204" pitchFamily="34" charset="0"/>
              </a:rPr>
              <a:t>Part Four: </a:t>
            </a:r>
            <a:r>
              <a:rPr lang="en-US" sz="1200" b="0" i="1" dirty="0">
                <a:highlight>
                  <a:srgbClr val="FFFF00"/>
                </a:highlight>
                <a:latin typeface="Century Gothic" panose="020B0502020202020204" pitchFamily="34" charset="0"/>
              </a:rPr>
              <a:t>Open, Download and Save an Attachment-Pictures</a:t>
            </a:r>
            <a:endParaRPr lang="en-US" sz="1200" b="0" i="1" dirty="0">
              <a:latin typeface="Century Gothic" panose="020B0502020202020204" pitchFamily="34" charset="0"/>
            </a:endParaRPr>
          </a:p>
          <a:p>
            <a:pPr marL="724959" lvl="1" indent="-241653">
              <a:buFont typeface="+mj-lt"/>
              <a:buAutoNum type="arabicParenR"/>
            </a:pPr>
            <a:endParaRPr lang="en-US" sz="1200" b="0" dirty="0">
              <a:latin typeface="Century Gothic" panose="020B0502020202020204" pitchFamily="34" charset="0"/>
            </a:endParaRPr>
          </a:p>
          <a:p>
            <a:pPr marL="724959" lvl="1" indent="-241653">
              <a:buFont typeface="+mj-lt"/>
              <a:buAutoNum type="arabicParenR"/>
            </a:pPr>
            <a:endParaRPr lang="en-US" sz="1200" b="0" dirty="0">
              <a:latin typeface="Century Gothic" panose="020B0502020202020204" pitchFamily="34" charset="0"/>
            </a:endParaRPr>
          </a:p>
          <a:p>
            <a:pPr marL="171450" indent="-171450">
              <a:buFont typeface="Arial" panose="020B0604020202020204" pitchFamily="34" charset="0"/>
              <a:buChar char="•"/>
            </a:pPr>
            <a:r>
              <a:rPr lang="en-US" sz="1200" b="0" i="1" dirty="0">
                <a:latin typeface="Century Gothic" panose="020B0502020202020204" pitchFamily="34" charset="0"/>
              </a:rPr>
              <a:t>It’s really important to review and practice as much as you can! Please do that before our next tutoring session. </a:t>
            </a:r>
          </a:p>
          <a:p>
            <a:pPr marL="171450" indent="-171450">
              <a:buFont typeface="Arial" panose="020B0604020202020204" pitchFamily="34" charset="0"/>
              <a:buChar char="•"/>
            </a:pPr>
            <a:r>
              <a:rPr lang="en-US" sz="1200" b="0" i="1" dirty="0">
                <a:latin typeface="Century Gothic" panose="020B0502020202020204" pitchFamily="34" charset="0"/>
              </a:rPr>
              <a:t>Watch the video again, as many times as you need.</a:t>
            </a:r>
          </a:p>
          <a:p>
            <a:pPr marL="181240" indent="-181240">
              <a:buFont typeface="Arial" panose="020B0604020202020204" pitchFamily="34" charset="0"/>
              <a:buChar char="•"/>
            </a:pPr>
            <a:r>
              <a:rPr lang="en-US" sz="1200" b="0" i="1" dirty="0">
                <a:latin typeface="Century Gothic" panose="020B0502020202020204" pitchFamily="34" charset="0"/>
              </a:rPr>
              <a:t>I’ve emailed you the link. Let’s make sure you can open it. </a:t>
            </a:r>
          </a:p>
          <a:p>
            <a:pPr marL="483306" lvl="1"/>
            <a:r>
              <a:rPr lang="en-US" sz="1200" b="0" i="1" dirty="0">
                <a:latin typeface="Century Gothic" panose="020B0502020202020204" pitchFamily="34" charset="0"/>
              </a:rPr>
              <a:t>(OR) </a:t>
            </a:r>
          </a:p>
          <a:p>
            <a:pPr marL="181240" indent="-181240">
              <a:buFont typeface="Arial" panose="020B0604020202020204" pitchFamily="34" charset="0"/>
              <a:buChar char="•"/>
            </a:pPr>
            <a:r>
              <a:rPr lang="en-US" sz="1200" b="0" i="1" dirty="0">
                <a:latin typeface="Century Gothic" panose="020B0502020202020204" pitchFamily="34" charset="0"/>
              </a:rPr>
              <a:t>We’ve put the link on your desktop. Here it is. Just click on it to watch the video. </a:t>
            </a:r>
          </a:p>
          <a:p>
            <a:pPr lvl="1"/>
            <a:r>
              <a:rPr lang="en-US" sz="1200" i="1" dirty="0">
                <a:latin typeface="Century Gothic" panose="020B0502020202020204" pitchFamily="34" charset="0"/>
              </a:rPr>
              <a:t>Let’s make sure it works ok. </a:t>
            </a:r>
            <a:endParaRPr lang="en-US" sz="1200" b="0" i="1" dirty="0">
              <a:latin typeface="Century Gothic" panose="020B0502020202020204" pitchFamily="34" charset="0"/>
            </a:endParaRPr>
          </a:p>
          <a:p>
            <a:endParaRPr lang="en-US" sz="1200" b="0" dirty="0">
              <a:latin typeface="Century Gothic" panose="020B0502020202020204" pitchFamily="34" charset="0"/>
            </a:endParaRPr>
          </a:p>
          <a:p>
            <a:pPr algn="l" rtl="0" fontAlgn="base">
              <a:buFont typeface="+mj-lt"/>
              <a:buNone/>
            </a:pPr>
            <a:r>
              <a:rPr lang="en-US" sz="1200" b="1" i="0" u="sng" dirty="0">
                <a:solidFill>
                  <a:srgbClr val="000000"/>
                </a:solidFill>
                <a:effectLst/>
                <a:latin typeface="Century Gothic" panose="020B0502020202020204" pitchFamily="34" charset="0"/>
              </a:rPr>
              <a:t>[Practice Plan]</a:t>
            </a: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dirty="0">
                <a:solidFill>
                  <a:srgbClr val="000000"/>
                </a:solidFill>
                <a:effectLst/>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P</a:t>
            </a:r>
            <a:r>
              <a:rPr lang="en-US" sz="1200" i="1" dirty="0">
                <a:latin typeface="Century Gothic" panose="020B0502020202020204" pitchFamily="34" charset="0"/>
              </a:rPr>
              <a:t>ractice at least three more times before our next session. </a:t>
            </a:r>
            <a:endParaRPr lang="en-US" sz="1200" b="0" i="1"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1" dirty="0">
                <a:solidFill>
                  <a:srgbClr val="000000"/>
                </a:solidFill>
                <a:effectLst/>
                <a:latin typeface="Century Gothic" panose="020B0502020202020204" pitchFamily="34" charset="0"/>
              </a:rPr>
              <a:t>Here is what to practice: </a:t>
            </a:r>
          </a:p>
          <a:p>
            <a:pPr marL="457200" lvl="1" indent="0">
              <a:buFont typeface="Arial" panose="020B0604020202020204" pitchFamily="34" charset="0"/>
              <a:buNone/>
            </a:pPr>
            <a:r>
              <a:rPr lang="en-US" sz="1200" b="1" i="1" dirty="0">
                <a:solidFill>
                  <a:srgbClr val="000000"/>
                </a:solidFill>
                <a:effectLst/>
                <a:latin typeface="Century Gothic" panose="020B0502020202020204" pitchFamily="34" charset="0"/>
              </a:rPr>
              <a:t>For example</a:t>
            </a:r>
            <a:r>
              <a:rPr lang="en-US" sz="1200" b="0" i="1" dirty="0">
                <a:solidFill>
                  <a:srgbClr val="000000"/>
                </a:solidFill>
                <a:effectLst/>
                <a:latin typeface="Century Gothic" panose="020B0502020202020204" pitchFamily="34" charset="0"/>
              </a:rPr>
              <a:t>:</a:t>
            </a:r>
            <a:r>
              <a:rPr lang="en-US" sz="1200" b="0" i="1" u="none" dirty="0">
                <a:solidFill>
                  <a:srgbClr val="000000"/>
                </a:solidFill>
                <a:effectLst/>
                <a:latin typeface="Century Gothic" panose="020B0502020202020204" pitchFamily="34" charset="0"/>
              </a:rPr>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u="none" dirty="0">
                <a:solidFill>
                  <a:srgbClr val="000000"/>
                </a:solidFill>
                <a:effectLst/>
                <a:latin typeface="Century Gothic" panose="020B0502020202020204" pitchFamily="34" charset="0"/>
              </a:rPr>
              <a:t>I will send you a few emails with attachments. So, you can practice Open, download and Save an attachment. (Word docs or PDF or Pictures, depending on what you covered in the session.)  </a:t>
            </a:r>
          </a:p>
          <a:p>
            <a:pPr marL="457200" lvl="1" indent="0">
              <a:buFont typeface="Arial" panose="020B0604020202020204" pitchFamily="34" charset="0"/>
              <a:buNone/>
            </a:pPr>
            <a:endParaRPr lang="en-US" sz="1200" b="0" i="1" u="none" dirty="0">
              <a:solidFill>
                <a:srgbClr val="000000"/>
              </a:solidFill>
              <a:effectLst/>
              <a:latin typeface="Century Gothic" panose="020B0502020202020204" pitchFamily="34" charset="0"/>
            </a:endParaRPr>
          </a:p>
          <a:p>
            <a:pPr marL="457200" lvl="1" indent="0" algn="l" rtl="0" fontAlgn="base">
              <a:buFont typeface="Arial" panose="020B0604020202020204" pitchFamily="34" charset="0"/>
              <a:buNone/>
            </a:pPr>
            <a:r>
              <a:rPr lang="en-US" sz="1200" b="1" i="1" u="none" dirty="0">
                <a:solidFill>
                  <a:srgbClr val="000000"/>
                </a:solidFill>
                <a:effectLst/>
                <a:latin typeface="Century Gothic" panose="020B0502020202020204" pitchFamily="34" charset="0"/>
              </a:rPr>
              <a:t>Or </a:t>
            </a:r>
            <a:br>
              <a:rPr lang="en-US" sz="1200" b="0" i="1" u="none" dirty="0">
                <a:solidFill>
                  <a:srgbClr val="000000"/>
                </a:solidFill>
                <a:effectLst/>
                <a:latin typeface="Century Gothic" panose="020B0502020202020204" pitchFamily="34" charset="0"/>
              </a:rPr>
            </a:br>
            <a:r>
              <a:rPr lang="en-US" sz="1200" b="0" i="1" u="none" dirty="0">
                <a:solidFill>
                  <a:srgbClr val="000000"/>
                </a:solidFill>
                <a:effectLst/>
                <a:latin typeface="Century Gothic" panose="020B0502020202020204" pitchFamily="34" charset="0"/>
              </a:rPr>
              <a:t>Send me two emails with attachments (Word docs or PDF or Pictures, depending on what you covered in the session.)  </a:t>
            </a:r>
          </a:p>
          <a:p>
            <a:pPr marL="457200" lvl="1" indent="0" algn="l" rtl="0" fontAlgn="base">
              <a:buFont typeface="Arial" panose="020B0604020202020204" pitchFamily="34" charset="0"/>
              <a:buNone/>
            </a:pPr>
            <a:r>
              <a:rPr lang="en-US" sz="1200" b="0" i="1" u="none" dirty="0">
                <a:solidFill>
                  <a:srgbClr val="000000"/>
                </a:solidFill>
                <a:effectLst/>
                <a:latin typeface="Century Gothic" panose="020B0502020202020204" pitchFamily="34" charset="0"/>
              </a:rPr>
              <a:t>etc. </a:t>
            </a:r>
          </a:p>
          <a:p>
            <a:pPr marL="181240" indent="-181240">
              <a:buFont typeface="Arial" panose="020B0604020202020204" pitchFamily="34" charset="0"/>
              <a:buChar char="•"/>
            </a:pPr>
            <a:endParaRPr lang="en-US" sz="1200" b="0" i="1" dirty="0">
              <a:latin typeface="Century Gothic" panose="020B0502020202020204" pitchFamily="34" charset="0"/>
            </a:endParaRPr>
          </a:p>
          <a:p>
            <a:pPr marL="302066" indent="-302066" fontAlgn="base">
              <a:buFont typeface="Arial" panose="020B0604020202020204" pitchFamily="34" charset="0"/>
              <a:buChar char="•"/>
            </a:pPr>
            <a:r>
              <a:rPr lang="en-US" sz="1200" b="0" i="1" dirty="0">
                <a:solidFill>
                  <a:srgbClr val="000000"/>
                </a:solidFill>
                <a:effectLst/>
                <a:latin typeface="Century Gothic" panose="020B0502020202020204" pitchFamily="34" charset="0"/>
              </a:rPr>
              <a:t>We will review this at our next session.</a:t>
            </a:r>
          </a:p>
          <a:p>
            <a:pPr marL="302066" indent="-302066" fontAlgn="base">
              <a:buFont typeface="Arial" panose="020B0604020202020204" pitchFamily="34" charset="0"/>
              <a:buChar char="•"/>
            </a:pPr>
            <a:r>
              <a:rPr lang="en-US" sz="1200" b="0" i="1" dirty="0">
                <a:solidFill>
                  <a:srgbClr val="000000"/>
                </a:solidFill>
                <a:effectLst/>
                <a:latin typeface="Century Gothic" panose="020B0502020202020204" pitchFamily="34" charset="0"/>
              </a:rPr>
              <a:t>I will email you this Practice Plan. Please reply to the email so I know you got it and have what you need to do the practice.</a:t>
            </a:r>
          </a:p>
          <a:p>
            <a:pPr marL="0" indent="0" fontAlgn="base">
              <a:buFont typeface="Arial" panose="020B0604020202020204" pitchFamily="34" charset="0"/>
              <a:buNone/>
            </a:pPr>
            <a:endParaRPr lang="en-US" sz="1200" b="0" i="1" dirty="0">
              <a:solidFill>
                <a:srgbClr val="000000"/>
              </a:solidFill>
              <a:effectLst/>
              <a:latin typeface="Century Gothic" panose="020B0502020202020204" pitchFamily="34" charset="0"/>
            </a:endParaRPr>
          </a:p>
          <a:p>
            <a:pPr marL="0" indent="0" fontAlgn="base">
              <a:buFont typeface="Arial" panose="020B0604020202020204" pitchFamily="34" charset="0"/>
              <a:buNone/>
            </a:pPr>
            <a:endParaRPr lang="en-US" sz="1200" b="0" i="1" dirty="0">
              <a:solidFill>
                <a:srgbClr val="000000"/>
              </a:solidFill>
              <a:effectLst/>
              <a:latin typeface="Century Gothic" panose="020B0502020202020204" pitchFamily="34" charset="0"/>
            </a:endParaRPr>
          </a:p>
          <a:p>
            <a:pPr defTabSz="966612" fontAlgn="base">
              <a:defRPr/>
            </a:pPr>
            <a:r>
              <a:rPr lang="en-US" sz="1200" dirty="0">
                <a:latin typeface="Century Gothic" panose="020B0502020202020204" pitchFamily="34" charset="0"/>
              </a:rPr>
              <a:t>[Get learner to confirm they will practice and tell you when. Get specific.] </a:t>
            </a:r>
          </a:p>
          <a:p>
            <a:pPr defTabSz="966612" fontAlgn="base">
              <a:defRPr/>
            </a:pPr>
            <a:r>
              <a:rPr lang="en-US" sz="1200" b="1" dirty="0">
                <a:latin typeface="Century Gothic" panose="020B0502020202020204" pitchFamily="34" charset="0"/>
              </a:rPr>
              <a:t>Say to the learner: </a:t>
            </a:r>
          </a:p>
          <a:p>
            <a:pPr marL="302066" indent="-302066" fontAlgn="base">
              <a:buFont typeface="Arial" panose="020B0604020202020204" pitchFamily="34" charset="0"/>
              <a:buChar char="•"/>
            </a:pPr>
            <a:r>
              <a:rPr lang="en-US" sz="1200" i="1" dirty="0">
                <a:latin typeface="Century Gothic" panose="020B0502020202020204" pitchFamily="34" charset="0"/>
              </a:rPr>
              <a:t>When are you going to do the practice? How many times ? etc.</a:t>
            </a:r>
          </a:p>
          <a:p>
            <a:pPr algn="l" rtl="0" fontAlgn="base">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r>
              <a:rPr lang="en-US" sz="1200" b="1" u="none" dirty="0">
                <a:latin typeface="Century Gothic" panose="020B0502020202020204" pitchFamily="34" charset="0"/>
              </a:rPr>
              <a:t>Instructions for the Tutor:</a:t>
            </a:r>
          </a:p>
          <a:p>
            <a:r>
              <a:rPr lang="en-US" sz="1200" b="0" u="none" dirty="0">
                <a:latin typeface="Century Gothic" panose="020B0502020202020204" pitchFamily="34" charset="0"/>
              </a:rPr>
              <a:t>Email the Practice to the learner, and if relevant to the Support Person. </a:t>
            </a:r>
          </a:p>
          <a:p>
            <a:endParaRPr lang="en-US" sz="1200" b="1" u="sng" dirty="0">
              <a:latin typeface="Century Gothic" panose="020B0502020202020204" pitchFamily="34" charset="0"/>
            </a:endParaRPr>
          </a:p>
          <a:p>
            <a:endParaRPr lang="en-US" sz="1200" b="1" u="sng"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31</a:t>
            </a:fld>
            <a:endParaRPr lang="en-US" dirty="0"/>
          </a:p>
        </p:txBody>
      </p:sp>
    </p:spTree>
    <p:extLst>
      <p:ext uri="{BB962C8B-B14F-4D97-AF65-F5344CB8AC3E}">
        <p14:creationId xmlns:p14="http://schemas.microsoft.com/office/powerpoint/2010/main" val="3388402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u="none" dirty="0">
                <a:latin typeface="Century Gothic" panose="020B0502020202020204" pitchFamily="34" charset="0"/>
              </a:rPr>
              <a:t>Instructions for the Tutor:</a:t>
            </a:r>
          </a:p>
          <a:p>
            <a:pPr marL="181240" indent="-181240">
              <a:buFont typeface="Arial" panose="020B0604020202020204" pitchFamily="34" charset="0"/>
              <a:buChar char="•"/>
            </a:pPr>
            <a:r>
              <a:rPr lang="en-US" dirty="0">
                <a:latin typeface="Century Gothic" panose="020B0502020202020204" pitchFamily="34" charset="0"/>
              </a:rPr>
              <a:t>Confirm the next tutoring session.</a:t>
            </a:r>
          </a:p>
          <a:p>
            <a:pPr marL="181240" indent="-181240">
              <a:buFont typeface="Arial" panose="020B0604020202020204" pitchFamily="34" charset="0"/>
              <a:buChar char="•"/>
            </a:pPr>
            <a:r>
              <a:rPr lang="en-US" dirty="0">
                <a:latin typeface="Century Gothic" panose="020B0502020202020204" pitchFamily="34" charset="0"/>
              </a:rPr>
              <a:t>Clarify any support in-between sessions if you are offering that.  </a:t>
            </a:r>
          </a:p>
          <a:p>
            <a:pPr marL="483306" lvl="1" defTabSz="966612">
              <a:defRPr/>
            </a:pPr>
            <a:r>
              <a:rPr lang="en-US" dirty="0">
                <a:latin typeface="Century Gothic" panose="020B0502020202020204" pitchFamily="34" charset="0"/>
              </a:rPr>
              <a:t>If offering support outside the session time, put boundaries, be clear about when and how you are giving support. </a:t>
            </a:r>
          </a:p>
          <a:p>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e.g. Great work today! etc. </a:t>
            </a:r>
          </a:p>
          <a:p>
            <a:r>
              <a:rPr lang="en-US" i="1" dirty="0">
                <a:latin typeface="Century Gothic" panose="020B0502020202020204" pitchFamily="34" charset="0"/>
              </a:rPr>
              <a:t>Let’s meet again on X date at X time. Does that work for you? </a:t>
            </a:r>
          </a:p>
          <a:p>
            <a:r>
              <a:rPr lang="en-US" i="1" dirty="0">
                <a:latin typeface="Century Gothic" panose="020B0502020202020204" pitchFamily="34" charset="0"/>
              </a:rPr>
              <a:t>Wonderful. </a:t>
            </a:r>
          </a:p>
          <a:p>
            <a:endParaRPr lang="en-US" dirty="0">
              <a:latin typeface="Century Gothic" panose="020B0502020202020204" pitchFamily="34" charset="0"/>
            </a:endParaRPr>
          </a:p>
          <a:p>
            <a:r>
              <a:rPr lang="en-US" dirty="0">
                <a:latin typeface="Century Gothic" panose="020B0502020202020204" pitchFamily="34" charset="0"/>
              </a:rPr>
              <a:t>[If offering support before next session:] </a:t>
            </a:r>
          </a:p>
          <a:p>
            <a:r>
              <a:rPr lang="en-US" i="1" dirty="0">
                <a:latin typeface="Century Gothic" panose="020B0502020202020204" pitchFamily="34" charset="0"/>
              </a:rPr>
              <a:t>If you need support before our next session, please ......... </a:t>
            </a:r>
          </a:p>
          <a:p>
            <a:endParaRPr lang="en-US" dirty="0">
              <a:latin typeface="Century Gothic" panose="020B0502020202020204" pitchFamily="34" charset="0"/>
            </a:endParaRPr>
          </a:p>
          <a:p>
            <a:r>
              <a:rPr lang="en-US" dirty="0">
                <a:latin typeface="Century Gothic" panose="020B0502020202020204" pitchFamily="34" charset="0"/>
              </a:rPr>
              <a:t>[For remote support</a:t>
            </a:r>
            <a:r>
              <a:rPr lang="en-US" dirty="0">
                <a:latin typeface="Century Gothic" panose="020B0502020202020204" pitchFamily="34" charset="0"/>
                <a:sym typeface="Wingdings" pitchFamily="2" charset="2"/>
              </a:rPr>
              <a:t>:]</a:t>
            </a:r>
            <a:r>
              <a:rPr lang="en-US" dirty="0">
                <a:latin typeface="Century Gothic" panose="020B0502020202020204" pitchFamily="34" charset="0"/>
              </a:rPr>
              <a:t> </a:t>
            </a:r>
          </a:p>
          <a:p>
            <a:r>
              <a:rPr lang="en-US" i="1" dirty="0">
                <a:latin typeface="Century Gothic" panose="020B0502020202020204" pitchFamily="34" charset="0"/>
              </a:rPr>
              <a:t>I will send you the Zoom link the day before the tutoring session. </a:t>
            </a:r>
          </a:p>
          <a:p>
            <a:r>
              <a:rPr lang="en-US" i="1" dirty="0">
                <a:latin typeface="Century Gothic" panose="020B0502020202020204" pitchFamily="34" charset="0"/>
              </a:rPr>
              <a:t>etc.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32</a:t>
            </a:fld>
            <a:endParaRPr lang="en-US" dirty="0"/>
          </a:p>
        </p:txBody>
      </p:sp>
    </p:spTree>
    <p:extLst>
      <p:ext uri="{BB962C8B-B14F-4D97-AF65-F5344CB8AC3E}">
        <p14:creationId xmlns:p14="http://schemas.microsoft.com/office/powerpoint/2010/main" val="2578306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Bye and see you on X date at X time. </a:t>
            </a:r>
          </a:p>
          <a:p>
            <a:r>
              <a:rPr lang="en-US" i="1" dirty="0">
                <a:latin typeface="Century Gothic" panose="020B0502020202020204" pitchFamily="34" charset="0"/>
              </a:rPr>
              <a:t>Keep practicing !</a:t>
            </a:r>
          </a:p>
        </p:txBody>
      </p:sp>
      <p:sp>
        <p:nvSpPr>
          <p:cNvPr id="4" name="Slide Number Placeholder 3"/>
          <p:cNvSpPr>
            <a:spLocks noGrp="1"/>
          </p:cNvSpPr>
          <p:nvPr>
            <p:ph type="sldNum" sz="quarter" idx="5"/>
          </p:nvPr>
        </p:nvSpPr>
        <p:spPr/>
        <p:txBody>
          <a:bodyPr/>
          <a:lstStyle/>
          <a:p>
            <a:fld id="{84E55262-9676-444A-98B3-692BE02459E9}" type="slidenum">
              <a:rPr lang="en-US" smtClean="0"/>
              <a:t>33</a:t>
            </a:fld>
            <a:endParaRPr lang="en-US" dirty="0"/>
          </a:p>
        </p:txBody>
      </p:sp>
    </p:spTree>
    <p:extLst>
      <p:ext uri="{BB962C8B-B14F-4D97-AF65-F5344CB8AC3E}">
        <p14:creationId xmlns:p14="http://schemas.microsoft.com/office/powerpoint/2010/main" val="347278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highlight>
                  <a:srgbClr val="FFFF00"/>
                </a:highlight>
                <a:latin typeface="Century Gothic" panose="020B0502020202020204" pitchFamily="34" charset="0"/>
              </a:rPr>
              <a:t>Slide hidden from the learner.</a:t>
            </a:r>
          </a:p>
          <a:p>
            <a:endParaRPr lang="en-US" sz="1200"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dirty="0">
                <a:latin typeface="Century Gothic" panose="020B0502020202020204" pitchFamily="34" charset="0"/>
              </a:rPr>
              <a:t>This PowerPoint lesson contains everything the tutor needs: the lesson notes, suggested instructional language, the links to the video lesson(s), and Practice for each part.  ​</a:t>
            </a:r>
            <a:endParaRPr lang="en-CA" sz="1200" dirty="0">
              <a:latin typeface="Century Gothic" panose="020B0502020202020204" pitchFamily="34" charset="0"/>
            </a:endParaRPr>
          </a:p>
          <a:p>
            <a:endParaRPr lang="en-CA" sz="1200" dirty="0">
              <a:latin typeface="Century Gothic" panose="020B0502020202020204" pitchFamily="34" charset="0"/>
            </a:endParaRPr>
          </a:p>
          <a:p>
            <a:r>
              <a:rPr lang="en-CA" sz="1200" b="1" dirty="0">
                <a:latin typeface="Century Gothic" panose="020B0502020202020204" pitchFamily="34" charset="0"/>
              </a:rPr>
              <a:t>IMPORTANT</a:t>
            </a:r>
            <a:br>
              <a:rPr lang="en-CA" sz="1200" b="1" dirty="0">
                <a:latin typeface="Century Gothic" panose="020B0502020202020204" pitchFamily="34" charset="0"/>
              </a:rPr>
            </a:br>
            <a:r>
              <a:rPr lang="en-CA" sz="1200" dirty="0">
                <a:latin typeface="Century Gothic" panose="020B0502020202020204" pitchFamily="34" charset="0"/>
              </a:rPr>
              <a:t>Read through the entire lesson a few days before tutoring so you are clear about what to do and have time to get any questions answered and to do any preparation. </a:t>
            </a:r>
          </a:p>
          <a:p>
            <a:r>
              <a:rPr lang="en-CA" sz="1200" dirty="0">
                <a:latin typeface="Century Gothic" panose="020B0502020202020204" pitchFamily="34" charset="0"/>
              </a:rPr>
              <a:t> </a:t>
            </a:r>
          </a:p>
          <a:p>
            <a:r>
              <a:rPr lang="en-CA" sz="1200" dirty="0">
                <a:latin typeface="Century Gothic" panose="020B0502020202020204" pitchFamily="34" charset="0"/>
              </a:rPr>
              <a:t>The first 13 slides are hidden from the learner; they contain information and instructions for the tutor. </a:t>
            </a:r>
          </a:p>
          <a:p>
            <a:r>
              <a:rPr lang="en-CA" sz="1200" dirty="0">
                <a:latin typeface="Century Gothic" panose="020B0502020202020204" pitchFamily="34" charset="0"/>
              </a:rPr>
              <a:t>Green Slides 	= Lesson Objectives</a:t>
            </a:r>
          </a:p>
          <a:p>
            <a:r>
              <a:rPr lang="en-CA" sz="1200" dirty="0">
                <a:latin typeface="Century Gothic" panose="020B0502020202020204" pitchFamily="34" charset="0"/>
              </a:rPr>
              <a:t>Blue Slides	= the beginning of each Part of the Lesson</a:t>
            </a:r>
          </a:p>
          <a:p>
            <a:r>
              <a:rPr lang="en-CA" sz="1200" dirty="0">
                <a:latin typeface="Century Gothic" panose="020B0502020202020204" pitchFamily="34" charset="0"/>
              </a:rPr>
              <a:t>Yellow Slides	= Practice </a:t>
            </a:r>
          </a:p>
          <a:p>
            <a:pPr fontAlgn="base"/>
            <a:endParaRPr lang="en-US" sz="1200" b="1" dirty="0">
              <a:latin typeface="Century Gothic" panose="020B0502020202020204" pitchFamily="34" charset="0"/>
            </a:endParaRPr>
          </a:p>
          <a:p>
            <a:pPr fontAlgn="base"/>
            <a:r>
              <a:rPr lang="en-US" sz="1200" b="1" dirty="0">
                <a:latin typeface="Century Gothic" panose="020B0502020202020204" pitchFamily="34" charset="0"/>
              </a:rPr>
              <a:t>Instructions specific to each lesson </a:t>
            </a:r>
            <a:r>
              <a:rPr lang="en-US" sz="1200" dirty="0">
                <a:latin typeface="Century Gothic" panose="020B0502020202020204" pitchFamily="34" charset="0"/>
              </a:rPr>
              <a:t>are</a:t>
            </a:r>
            <a:r>
              <a:rPr lang="en-US" sz="1200" b="1" dirty="0">
                <a:latin typeface="Century Gothic" panose="020B0502020202020204" pitchFamily="34" charset="0"/>
              </a:rPr>
              <a:t> </a:t>
            </a:r>
            <a:r>
              <a:rPr lang="en-US" sz="1200" dirty="0">
                <a:latin typeface="Century Gothic" panose="020B0502020202020204" pitchFamily="34" charset="0"/>
              </a:rPr>
              <a:t>in the notes pages of each PowerPoint. ​</a:t>
            </a:r>
            <a:endParaRPr lang="en-CA" sz="1200" dirty="0">
              <a:latin typeface="Century Gothic" panose="020B0502020202020204" pitchFamily="34" charset="0"/>
            </a:endParaRPr>
          </a:p>
          <a:p>
            <a:pPr fontAlgn="base"/>
            <a:r>
              <a:rPr lang="en-US" sz="1200" dirty="0">
                <a:latin typeface="Century Gothic" panose="020B0502020202020204" pitchFamily="34" charset="0"/>
              </a:rPr>
              <a:t>Identical notes are also available as a separate PDF for tutors who prefer that format. ​See Option B below. </a:t>
            </a:r>
            <a:endParaRPr lang="en-CA" sz="1200" dirty="0">
              <a:latin typeface="Century Gothic" panose="020B0502020202020204" pitchFamily="34" charset="0"/>
            </a:endParaRPr>
          </a:p>
          <a:p>
            <a:pPr fontAlgn="base"/>
            <a:r>
              <a:rPr lang="en-US" sz="1200" dirty="0">
                <a:latin typeface="Century Gothic" panose="020B0502020202020204" pitchFamily="34" charset="0"/>
              </a:rPr>
              <a:t> </a:t>
            </a:r>
          </a:p>
          <a:p>
            <a:pPr marL="0" lvl="0" indent="0" algn="l" rtl="0">
              <a:spcBef>
                <a:spcPts val="0"/>
              </a:spcBef>
              <a:spcAft>
                <a:spcPts val="0"/>
              </a:spcAft>
              <a:buNone/>
            </a:pPr>
            <a:r>
              <a:rPr lang="en-US" sz="1200" dirty="0">
                <a:latin typeface="Century Gothic" panose="020B0502020202020204" pitchFamily="34" charset="0"/>
              </a:rPr>
              <a:t>You will </a:t>
            </a:r>
            <a:r>
              <a:rPr lang="en-US" sz="1200" b="1" dirty="0">
                <a:latin typeface="Century Gothic" panose="020B0502020202020204" pitchFamily="34" charset="0"/>
              </a:rPr>
              <a:t>NOT</a:t>
            </a:r>
            <a:r>
              <a:rPr lang="en-US" sz="1200" dirty="0">
                <a:latin typeface="Century Gothic" panose="020B0502020202020204" pitchFamily="34" charset="0"/>
              </a:rPr>
              <a:t> be able to copy and paste from this PowerPoint because it is “Read Only”. </a:t>
            </a:r>
          </a:p>
          <a:p>
            <a:pPr marL="0" lvl="0" indent="0" algn="l" rtl="0">
              <a:spcBef>
                <a:spcPts val="0"/>
              </a:spcBef>
              <a:spcAft>
                <a:spcPts val="0"/>
              </a:spcAft>
              <a:buNone/>
            </a:pPr>
            <a:r>
              <a:rPr lang="en-US" sz="1200" dirty="0">
                <a:latin typeface="Century Gothic" panose="020B0502020202020204" pitchFamily="34" charset="0"/>
              </a:rPr>
              <a:t>In the Practice for each Part of this lesson, you may be asked to copy some text from this lesson and paste it into a Word document to use with the learner. </a:t>
            </a:r>
          </a:p>
          <a:p>
            <a:pPr marL="0" lvl="0" indent="0" algn="l" rtl="0">
              <a:spcBef>
                <a:spcPts val="0"/>
              </a:spcBef>
              <a:spcAft>
                <a:spcPts val="0"/>
              </a:spcAft>
              <a:buNone/>
            </a:pPr>
            <a:r>
              <a:rPr lang="en-US" sz="1200" dirty="0">
                <a:latin typeface="Century Gothic" panose="020B0502020202020204" pitchFamily="34" charset="0"/>
              </a:rPr>
              <a:t>You will not be able to do that from this PowerPoint lesson. Instead, copy and paste the text from the PDF version of the (same) lesson. </a:t>
            </a:r>
          </a:p>
          <a:p>
            <a:pPr fontAlgn="base"/>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There are different options for using this PowerPoint lesson and /or the PDF version of this (same) lesson:  </a:t>
            </a:r>
            <a:endParaRPr lang="en-US" sz="1200" dirty="0">
              <a:latin typeface="Century Gothic" panose="020B0502020202020204" pitchFamily="34" charset="0"/>
            </a:endParaRPr>
          </a:p>
          <a:p>
            <a:pPr fontAlgn="base"/>
            <a:r>
              <a:rPr lang="en-US" sz="1200" b="1" u="sng" dirty="0">
                <a:latin typeface="Century Gothic" panose="020B0502020202020204" pitchFamily="34" charset="0"/>
              </a:rPr>
              <a:t>Lesson Format Options for the Tutor</a:t>
            </a:r>
            <a:endParaRPr lang="en-CA" sz="1200" b="1" u="sng" dirty="0">
              <a:latin typeface="Century Gothic" panose="020B0502020202020204" pitchFamily="34" charset="0"/>
            </a:endParaRPr>
          </a:p>
          <a:p>
            <a:pPr fontAlgn="base"/>
            <a:r>
              <a:rPr lang="en-US" sz="1200" b="1" u="sng" dirty="0">
                <a:latin typeface="Century Gothic" panose="020B0502020202020204" pitchFamily="34" charset="0"/>
              </a:rPr>
              <a:t>Option A</a:t>
            </a:r>
            <a:endParaRPr lang="en-CA" sz="1200" u="sng" dirty="0">
              <a:latin typeface="Century Gothic" panose="020B0502020202020204" pitchFamily="34" charset="0"/>
            </a:endParaRPr>
          </a:p>
          <a:p>
            <a:pPr fontAlgn="base"/>
            <a:r>
              <a:rPr lang="en-US" sz="1200" dirty="0">
                <a:latin typeface="Century Gothic" panose="020B0502020202020204" pitchFamily="34" charset="0"/>
              </a:rPr>
              <a:t>Use a printed version of the notes for you as tutor (not for the learner) </a:t>
            </a:r>
            <a:endParaRPr lang="en-CA" sz="1200" dirty="0">
              <a:latin typeface="Century Gothic" panose="020B0502020202020204" pitchFamily="34" charset="0"/>
            </a:endParaRPr>
          </a:p>
          <a:p>
            <a:pPr fontAlgn="base"/>
            <a:r>
              <a:rPr lang="en-US" sz="1200" dirty="0">
                <a:latin typeface="Century Gothic" panose="020B0502020202020204" pitchFamily="34" charset="0"/>
              </a:rPr>
              <a:t>Plus</a:t>
            </a:r>
            <a:endParaRPr lang="en-CA" sz="1200" dirty="0">
              <a:latin typeface="Century Gothic" panose="020B0502020202020204" pitchFamily="34" charset="0"/>
            </a:endParaRPr>
          </a:p>
          <a:p>
            <a:pPr fontAlgn="base"/>
            <a:r>
              <a:rPr lang="en-US" sz="1200" dirty="0">
                <a:latin typeface="Century Gothic" panose="020B0502020202020204" pitchFamily="34" charset="0"/>
              </a:rPr>
              <a:t>Use the PowerPoint slideshow for the learner. </a:t>
            </a:r>
            <a:endParaRPr lang="en-CA" sz="1200" dirty="0">
              <a:latin typeface="Century Gothic" panose="020B0502020202020204" pitchFamily="34" charset="0"/>
            </a:endParaRPr>
          </a:p>
          <a:p>
            <a:pPr fontAlgn="base"/>
            <a:r>
              <a:rPr lang="en-US" sz="1200" b="1" dirty="0">
                <a:latin typeface="Century Gothic" panose="020B0502020202020204" pitchFamily="34" charset="0"/>
              </a:rPr>
              <a:t>How: </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Open the PowerPoint, download and save it. </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Click “File” then "Print" ​ </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Then under “Settings” choose " Notes Pages" .</a:t>
            </a:r>
            <a:endParaRPr lang="en-CA" sz="1200" dirty="0">
              <a:latin typeface="Century Gothic" panose="020B0502020202020204" pitchFamily="34" charset="0"/>
            </a:endParaRPr>
          </a:p>
          <a:p>
            <a:pPr marL="228600" indent="-228600">
              <a:buFont typeface="+mj-lt"/>
              <a:buAutoNum type="arabicPeriod"/>
            </a:pPr>
            <a:r>
              <a:rPr lang="en-US" sz="1200" dirty="0">
                <a:latin typeface="Century Gothic" panose="020B0502020202020204" pitchFamily="34" charset="0"/>
              </a:rPr>
              <a:t>Print</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Now, you can use the printed version for tutoring. </a:t>
            </a:r>
            <a:endParaRPr lang="en-CA" sz="1200" dirty="0">
              <a:latin typeface="Century Gothic" panose="020B0502020202020204" pitchFamily="34" charset="0"/>
            </a:endParaRPr>
          </a:p>
          <a:p>
            <a:pPr lvl="1" fontAlgn="base"/>
            <a:endParaRPr lang="en-US" sz="1200" dirty="0">
              <a:latin typeface="Century Gothic" panose="020B0502020202020204" pitchFamily="34" charset="0"/>
            </a:endParaRPr>
          </a:p>
          <a:p>
            <a:pPr lvl="1" fontAlgn="base"/>
            <a:endParaRPr lang="en-US" sz="1200" dirty="0">
              <a:latin typeface="Century Gothic" panose="020B0502020202020204" pitchFamily="34" charset="0"/>
            </a:endParaRPr>
          </a:p>
          <a:p>
            <a:r>
              <a:rPr lang="en-US" sz="1200" b="1" u="sng"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Option B</a:t>
            </a:r>
            <a:endParaRPr lang="en-CA" sz="1200" u="sng"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separate electronic PDF of the PowerPoint slides and notes for you as tutor (if you don’t have PowerPoint on your computer or if you prefer to use a PDF version) </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Plus</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PowerPoint slideshow for the learner, or the PDF-Slides Only version (if the learner’s computer doesn’t have PowerPoint).  ​</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You can have the PDF open to use for you as tutor beside the PowerPoint slideshow, or the PDF version of the slides (for the learner).  </a:t>
            </a:r>
            <a:endParaRPr lang="en-CA" sz="1200" dirty="0">
              <a:effectLst/>
              <a:latin typeface="Century Gothic" panose="020B0502020202020204" pitchFamily="34" charset="0"/>
              <a:ea typeface="Times New Roman" panose="02020603050405020304" pitchFamily="18" charset="0"/>
            </a:endParaRPr>
          </a:p>
          <a:p>
            <a:pPr lvl="1" fontAlgn="base"/>
            <a:r>
              <a:rPr lang="en-US" sz="1200" dirty="0">
                <a:latin typeface="Century Gothic" panose="020B0502020202020204" pitchFamily="34" charset="0"/>
              </a:rPr>
              <a:t> </a:t>
            </a:r>
          </a:p>
          <a:p>
            <a:pPr fontAlgn="base"/>
            <a:endParaRPr lang="en-CA" sz="1200" dirty="0">
              <a:latin typeface="Century Gothic" panose="020B0502020202020204" pitchFamily="34" charset="0"/>
            </a:endParaRPr>
          </a:p>
          <a:p>
            <a:pPr fontAlgn="base"/>
            <a:r>
              <a:rPr lang="en-US" sz="1200" b="1" u="sng" dirty="0">
                <a:latin typeface="Century Gothic" panose="020B0502020202020204" pitchFamily="34" charset="0"/>
              </a:rPr>
              <a:t>Option C</a:t>
            </a:r>
            <a:endParaRPr lang="en-CA" sz="1200" u="sng" dirty="0">
              <a:latin typeface="Century Gothic" panose="020B0502020202020204" pitchFamily="34" charset="0"/>
            </a:endParaRPr>
          </a:p>
          <a:p>
            <a:pPr fontAlgn="base"/>
            <a:r>
              <a:rPr lang="en-US" sz="1200" dirty="0">
                <a:latin typeface="Century Gothic" panose="020B0502020202020204" pitchFamily="34" charset="0"/>
              </a:rPr>
              <a:t>Use the PowerPoint slideshow in “Presenter View” in PowerPoint. </a:t>
            </a:r>
            <a:endParaRPr lang="en-CA" sz="1200" dirty="0">
              <a:latin typeface="Century Gothic" panose="020B0502020202020204" pitchFamily="34" charset="0"/>
            </a:endParaRPr>
          </a:p>
          <a:p>
            <a:pPr fontAlgn="base"/>
            <a:r>
              <a:rPr lang="en-US" sz="1200" dirty="0">
                <a:latin typeface="Century Gothic" panose="020B0502020202020204" pitchFamily="34" charset="0"/>
              </a:rPr>
              <a:t>This lets you show the slideshow to the learner, and also lets you see the notes as well as the slideshow that the learner sees. </a:t>
            </a:r>
            <a:endParaRPr lang="en-CA" sz="1200" dirty="0">
              <a:latin typeface="Century Gothic" panose="020B0502020202020204" pitchFamily="34" charset="0"/>
            </a:endParaRPr>
          </a:p>
          <a:p>
            <a:pPr fontAlgn="base"/>
            <a:r>
              <a:rPr lang="en-US" sz="1200" dirty="0">
                <a:latin typeface="Century Gothic" panose="020B0502020202020204" pitchFamily="34" charset="0"/>
              </a:rPr>
              <a:t>This works for remote and in-person tutoring. </a:t>
            </a:r>
            <a:endParaRPr lang="en-CA" sz="1200" dirty="0">
              <a:latin typeface="Century Gothic" panose="020B0502020202020204" pitchFamily="34" charset="0"/>
            </a:endParaRPr>
          </a:p>
          <a:p>
            <a:pPr fontAlgn="base"/>
            <a:r>
              <a:rPr lang="en-US" sz="1200" dirty="0">
                <a:latin typeface="Century Gothic" panose="020B0502020202020204" pitchFamily="34" charset="0"/>
              </a:rPr>
              <a:t>However, for in person tutoring for small groups you need a separate monitor or projector to do this: one for you and one for the learners. </a:t>
            </a:r>
            <a:endParaRPr lang="en-CA"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4</a:t>
            </a:fld>
            <a:endParaRPr lang="en-US" dirty="0"/>
          </a:p>
        </p:txBody>
      </p:sp>
    </p:spTree>
    <p:extLst>
      <p:ext uri="{BB962C8B-B14F-4D97-AF65-F5344CB8AC3E}">
        <p14:creationId xmlns:p14="http://schemas.microsoft.com/office/powerpoint/2010/main" val="235031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14438"/>
            <a:ext cx="5759450" cy="3240087"/>
          </a:xfrm>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b="1" dirty="0">
              <a:highlight>
                <a:srgbClr val="FFFF00"/>
              </a:highlight>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a:t>
            </a:r>
            <a:r>
              <a:rPr lang="en-US" b="1" dirty="0">
                <a:latin typeface="Century Gothic" panose="020B0502020202020204" pitchFamily="34" charset="0"/>
              </a:rPr>
              <a:t>One: Send an Attachment: </a:t>
            </a:r>
            <a:r>
              <a:rPr lang="en-US" b="0" dirty="0">
                <a:latin typeface="Century Gothic" panose="020B0502020202020204" pitchFamily="34" charset="0"/>
              </a:rPr>
              <a:t>	</a:t>
            </a:r>
            <a:r>
              <a:rPr lang="en-US" b="1" strike="noStrike" dirty="0">
                <a:latin typeface="Century Gothic" panose="020B0502020202020204" pitchFamily="34" charset="0"/>
              </a:rPr>
              <a:t>0:00 – 4:04 mins	(4:04 mins]</a:t>
            </a:r>
          </a:p>
          <a:p>
            <a:endParaRPr lang="en-CA" strike="sngStrike" dirty="0">
              <a:latin typeface="Century Gothic" panose="020B0502020202020204" pitchFamily="34" charset="0"/>
            </a:endParaRPr>
          </a:p>
          <a:p>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For a list of the discrete skills, see slide 3 “Skills Reviewed in this Lesson”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5</a:t>
            </a:fld>
            <a:endParaRPr lang="en-US" dirty="0"/>
          </a:p>
        </p:txBody>
      </p:sp>
    </p:spTree>
    <p:extLst>
      <p:ext uri="{BB962C8B-B14F-4D97-AF65-F5344CB8AC3E}">
        <p14:creationId xmlns:p14="http://schemas.microsoft.com/office/powerpoint/2010/main" val="175506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CA"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Two</a:t>
            </a:r>
            <a:r>
              <a:rPr lang="en-US" b="1" dirty="0">
                <a:latin typeface="Century Gothic" panose="020B0502020202020204" pitchFamily="34" charset="0"/>
              </a:rPr>
              <a:t>:  8:02 mins</a:t>
            </a:r>
          </a:p>
          <a:p>
            <a:endParaRPr lang="en-US" b="1" dirty="0">
              <a:latin typeface="Century Gothic" panose="020B050202020202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Open, Download and Save an Attachment</a:t>
            </a:r>
            <a:r>
              <a:rPr lang="en-US" dirty="0">
                <a:latin typeface="Century Gothic" panose="020B0502020202020204" pitchFamily="34" charset="0"/>
              </a:rPr>
              <a:t>:	0:00- 0:47 mins  	</a:t>
            </a:r>
            <a:r>
              <a:rPr lang="en-US" b="1" dirty="0">
                <a:latin typeface="Century Gothic" panose="020B0502020202020204" pitchFamily="34" charset="0"/>
              </a:rPr>
              <a:t>[0:47 mins]</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endParaRPr lang="en-US" b="1" dirty="0">
              <a:latin typeface="Century Gothic" panose="020B050202020202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Word Documents:			0:48</a:t>
            </a:r>
            <a:r>
              <a:rPr lang="en-US" dirty="0">
                <a:latin typeface="Century Gothic" panose="020B0502020202020204" pitchFamily="34" charset="0"/>
              </a:rPr>
              <a:t>-8:02 mins		</a:t>
            </a:r>
            <a:r>
              <a:rPr lang="en-US" b="1" dirty="0">
                <a:latin typeface="Century Gothic" panose="020B0502020202020204" pitchFamily="34" charset="0"/>
              </a:rPr>
              <a:t>[7:14 mins]</a:t>
            </a:r>
          </a:p>
          <a:p>
            <a:pPr marL="685800" lvl="1" indent="-228600">
              <a:buFont typeface="+mj-lt"/>
              <a:buAutoNum type="alphaUcPeriod"/>
              <a:defRPr/>
            </a:pPr>
            <a:endParaRPr lang="en-US" dirty="0">
              <a:latin typeface="Century Gothic" panose="020B0502020202020204" pitchFamily="34" charset="0"/>
            </a:endParaRPr>
          </a:p>
          <a:p>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For a list of the discrete skills in each section listed above, see slide 3 “Skills Reviewed in this Lesson”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6</a:t>
            </a:fld>
            <a:endParaRPr lang="en-US" dirty="0"/>
          </a:p>
        </p:txBody>
      </p:sp>
    </p:spTree>
    <p:extLst>
      <p:ext uri="{BB962C8B-B14F-4D97-AF65-F5344CB8AC3E}">
        <p14:creationId xmlns:p14="http://schemas.microsoft.com/office/powerpoint/2010/main" val="324189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Three</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PDF Documents</a:t>
            </a:r>
            <a:r>
              <a:rPr lang="en-US" b="0" dirty="0">
                <a:latin typeface="Century Gothic" panose="020B0502020202020204" pitchFamily="34" charset="0"/>
              </a:rPr>
              <a:t>: 0:00-6:13 mins 	</a:t>
            </a:r>
            <a:r>
              <a:rPr lang="en-US" b="1" dirty="0">
                <a:latin typeface="Century Gothic" panose="020B0502020202020204" pitchFamily="34" charset="0"/>
              </a:rPr>
              <a:t>[6:13 mins] </a:t>
            </a:r>
          </a:p>
          <a:p>
            <a:r>
              <a:rPr lang="en-US" b="0" dirty="0">
                <a:latin typeface="Century Gothic" panose="020B0502020202020204" pitchFamily="34" charset="0"/>
              </a:rPr>
              <a:t>	</a:t>
            </a:r>
            <a:endParaRPr lang="en-US" b="1" dirty="0">
              <a:latin typeface="Century Gothic" panose="020B0502020202020204" pitchFamily="34" charset="0"/>
            </a:endParaRPr>
          </a:p>
          <a:p>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For a list of the discrete skills, see slide 3 “Skills Reviewed in this Lesson”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7</a:t>
            </a:fld>
            <a:endParaRPr lang="en-US" dirty="0"/>
          </a:p>
        </p:txBody>
      </p:sp>
    </p:spTree>
    <p:extLst>
      <p:ext uri="{BB962C8B-B14F-4D97-AF65-F5344CB8AC3E}">
        <p14:creationId xmlns:p14="http://schemas.microsoft.com/office/powerpoint/2010/main" val="407794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Four</a:t>
            </a:r>
            <a:r>
              <a:rPr lang="en-US" b="1" dirty="0">
                <a:latin typeface="Century Gothic" panose="020B0502020202020204" pitchFamily="34" charset="0"/>
              </a:rPr>
              <a:t>:</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Pictures</a:t>
            </a:r>
            <a:r>
              <a:rPr lang="en-US" b="0" dirty="0">
                <a:latin typeface="Century Gothic" panose="020B0502020202020204" pitchFamily="34" charset="0"/>
              </a:rPr>
              <a:t>: 0:00-3:43 mins 	</a:t>
            </a:r>
            <a:r>
              <a:rPr lang="en-US" b="1" dirty="0">
                <a:latin typeface="Century Gothic" panose="020B0502020202020204" pitchFamily="34" charset="0"/>
              </a:rPr>
              <a:t>[ 3:43mins ] </a:t>
            </a:r>
          </a:p>
          <a:p>
            <a:r>
              <a:rPr lang="en-US" b="0" dirty="0">
                <a:latin typeface="Century Gothic" panose="020B0502020202020204" pitchFamily="34" charset="0"/>
              </a:rPr>
              <a:t>	</a:t>
            </a: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For a list of the discrete skills, see slide 3 “Skills Reviewed in this Lesson”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8</a:t>
            </a:fld>
            <a:endParaRPr lang="en-US" dirty="0"/>
          </a:p>
        </p:txBody>
      </p:sp>
    </p:spTree>
    <p:extLst>
      <p:ext uri="{BB962C8B-B14F-4D97-AF65-F5344CB8AC3E}">
        <p14:creationId xmlns:p14="http://schemas.microsoft.com/office/powerpoint/2010/main" val="110515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dirty="0">
              <a:latin typeface="Century Gothic" panose="020B0502020202020204" pitchFamily="34" charset="0"/>
            </a:endParaRPr>
          </a:p>
          <a:p>
            <a:r>
              <a:rPr lang="en-US" dirty="0">
                <a:latin typeface="Century Gothic" panose="020B0502020202020204" pitchFamily="34" charset="0"/>
              </a:rPr>
              <a:t>According to the learner’s pace, do one part of the video lesson, check their understanding, and have the learner practice the skills. </a:t>
            </a:r>
          </a:p>
          <a:p>
            <a:r>
              <a:rPr lang="en-US" dirty="0">
                <a:latin typeface="Century Gothic" panose="020B0502020202020204" pitchFamily="34" charset="0"/>
              </a:rPr>
              <a:t>Then, let them show you they can do the skills (at least three times) before proceeding to the next part.</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Look for signs of learner fatigue. </a:t>
            </a:r>
          </a:p>
          <a:p>
            <a:pPr defTabSz="966612">
              <a:defRPr/>
            </a:pPr>
            <a:r>
              <a:rPr lang="en-US" dirty="0">
                <a:latin typeface="Century Gothic" panose="020B0502020202020204" pitchFamily="34" charset="0"/>
              </a:rPr>
              <a:t>Check in with learner after each part. </a:t>
            </a:r>
          </a:p>
          <a:p>
            <a:r>
              <a:rPr lang="en-US" dirty="0">
                <a:latin typeface="Century Gothic" panose="020B0502020202020204" pitchFamily="34" charset="0"/>
              </a:rPr>
              <a:t>Is the learner doing any of the following? : </a:t>
            </a:r>
          </a:p>
          <a:p>
            <a:pPr marL="181240" indent="-181240">
              <a:buFont typeface="Arial" panose="020B0604020202020204" pitchFamily="34" charset="0"/>
              <a:buChar char="•"/>
            </a:pPr>
            <a:r>
              <a:rPr lang="en-US" dirty="0">
                <a:latin typeface="Century Gothic" panose="020B0502020202020204" pitchFamily="34" charset="0"/>
              </a:rPr>
              <a:t>Expressing frustration </a:t>
            </a:r>
          </a:p>
          <a:p>
            <a:pPr marL="181240" indent="-181240">
              <a:buFont typeface="Arial" panose="020B0604020202020204" pitchFamily="34" charset="0"/>
              <a:buChar char="•"/>
            </a:pPr>
            <a:r>
              <a:rPr lang="en-US" dirty="0">
                <a:latin typeface="Century Gothic" panose="020B0502020202020204" pitchFamily="34" charset="0"/>
              </a:rPr>
              <a:t>Not asking questions, shutting down, not taking in what you are saying</a:t>
            </a:r>
          </a:p>
          <a:p>
            <a:pPr marL="181240" indent="-181240">
              <a:buFont typeface="Arial" panose="020B0604020202020204" pitchFamily="34" charset="0"/>
              <a:buChar char="•"/>
            </a:pPr>
            <a:r>
              <a:rPr lang="en-US" dirty="0">
                <a:latin typeface="Century Gothic" panose="020B0502020202020204" pitchFamily="34" charset="0"/>
              </a:rPr>
              <a:t>Seeming overwhelmed</a:t>
            </a:r>
          </a:p>
          <a:p>
            <a:pPr marL="181240" indent="-181240">
              <a:buFont typeface="Arial" panose="020B0604020202020204" pitchFamily="34" charset="0"/>
              <a:buChar char="•"/>
            </a:pPr>
            <a:r>
              <a:rPr lang="en-US" dirty="0">
                <a:latin typeface="Century Gothic" panose="020B0502020202020204" pitchFamily="34" charset="0"/>
              </a:rPr>
              <a:t>Saying, “Are we done yet?” etc. </a:t>
            </a:r>
          </a:p>
          <a:p>
            <a:pPr marL="181240" indent="-181240">
              <a:buFont typeface="Arial" panose="020B0604020202020204" pitchFamily="34" charset="0"/>
              <a:buChar char="•"/>
            </a:pPr>
            <a:r>
              <a:rPr lang="en-US" dirty="0">
                <a:latin typeface="Century Gothic" panose="020B0502020202020204" pitchFamily="34" charset="0"/>
              </a:rPr>
              <a:t>Lots of yawning etc.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These are clues that it is time to stop the session and resume another day.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9</a:t>
            </a:fld>
            <a:endParaRPr lang="en-US" dirty="0"/>
          </a:p>
        </p:txBody>
      </p:sp>
    </p:spTree>
    <p:extLst>
      <p:ext uri="{BB962C8B-B14F-4D97-AF65-F5344CB8AC3E}">
        <p14:creationId xmlns:p14="http://schemas.microsoft.com/office/powerpoint/2010/main" val="220898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4335-7512-8E4D-A34B-983AB1D3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A7AE3-BBF2-3340-92C2-2DE5E0C02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354D5-AC41-D640-9EB6-18773B7E4CF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CC7F920-760E-9C45-871D-DF1C24B31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F1861-BCDB-6941-9267-9ACABA9795BB}"/>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78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B26F-33B1-1F45-8A88-680C09FEA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79A4-D01C-FB46-82A3-CB28AE508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B45C5-6A3A-8341-AD31-8F3DE7CC2D2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2CF98A78-2F01-584A-AFFD-7C549D93A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B55BB-AFC9-8C44-B327-19DB559D1442}"/>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1992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3330D-34D1-4F49-9A29-2EBBEC6466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26C956-9044-4E48-A427-CF07691B3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4D212-956E-2146-A6C7-87B8CE6E0CB2}"/>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A856656-388C-2A4A-9E2E-48D68E47C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D97E4-FAFB-9346-A5F0-C1CC6524B0C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65121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7870" y="581613"/>
            <a:ext cx="1024130" cy="478537"/>
          </a:xfrm>
          <a:prstGeom prst="rect">
            <a:avLst/>
          </a:prstGeom>
        </p:spPr>
      </p:pic>
      <p:sp>
        <p:nvSpPr>
          <p:cNvPr id="11" name="Title 10">
            <a:extLst>
              <a:ext uri="{FF2B5EF4-FFF2-40B4-BE49-F238E27FC236}">
                <a16:creationId xmlns:a16="http://schemas.microsoft.com/office/drawing/2014/main" id="{9AF8F468-A464-3442-8CF2-A790F04FF7E9}"/>
              </a:ext>
            </a:extLst>
          </p:cNvPr>
          <p:cNvSpPr>
            <a:spLocks noGrp="1"/>
          </p:cNvSpPr>
          <p:nvPr>
            <p:ph type="title" hasCustomPrompt="1"/>
          </p:nvPr>
        </p:nvSpPr>
        <p:spPr>
          <a:xfrm>
            <a:off x="1200150" y="1196975"/>
            <a:ext cx="9796182" cy="719857"/>
          </a:xfrm>
          <a:prstGeom prst="rect">
            <a:avLst/>
          </a:prstGeom>
        </p:spPr>
        <p:txBody>
          <a:bodyPr/>
          <a:lstStyle>
            <a:lvl1pPr algn="ctr">
              <a:defRPr sz="5400" b="1">
                <a:solidFill>
                  <a:srgbClr val="B10937"/>
                </a:solidFill>
                <a:latin typeface="Melbourne" panose="02000000000000000000" pitchFamily="2" charset="0"/>
              </a:defRPr>
            </a:lvl1pPr>
          </a:lstStyle>
          <a:p>
            <a:r>
              <a:rPr lang="en-US"/>
              <a:t>CLICK TO EDIT TITLE</a:t>
            </a:r>
          </a:p>
        </p:txBody>
      </p:sp>
      <p:pic>
        <p:nvPicPr>
          <p:cNvPr id="3" name="Picture 2">
            <a:extLst>
              <a:ext uri="{FF2B5EF4-FFF2-40B4-BE49-F238E27FC236}">
                <a16:creationId xmlns:a16="http://schemas.microsoft.com/office/drawing/2014/main" id="{2F36A60D-06E4-314B-8502-5D16B1132EF2}"/>
              </a:ext>
            </a:extLst>
          </p:cNvPr>
          <p:cNvPicPr>
            <a:picLocks noChangeAspect="1"/>
          </p:cNvPicPr>
          <p:nvPr userDrawn="1"/>
        </p:nvPicPr>
        <p:blipFill>
          <a:blip r:embed="rId3"/>
          <a:stretch>
            <a:fillRect/>
          </a:stretch>
        </p:blipFill>
        <p:spPr>
          <a:xfrm>
            <a:off x="0" y="5851304"/>
            <a:ext cx="1286297" cy="567662"/>
          </a:xfrm>
          <a:prstGeom prst="rect">
            <a:avLst/>
          </a:prstGeom>
        </p:spPr>
      </p:pic>
    </p:spTree>
    <p:extLst>
      <p:ext uri="{BB962C8B-B14F-4D97-AF65-F5344CB8AC3E}">
        <p14:creationId xmlns:p14="http://schemas.microsoft.com/office/powerpoint/2010/main" val="218181131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579E-4826-7640-B544-AECEFE9AD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2C51A-2B31-5B4B-8D35-8B23A1154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EC836-D2AA-9649-9707-4A69E82EA246}"/>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3228166A-920C-C64A-8070-A22AA97BA5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8BF7F-6134-F047-B99D-63FFA04B4519}"/>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38791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FE4B-A3A9-5744-BD2E-B4289B26A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1318D-A864-AF4C-886E-F3CFBAF6D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23FBE-C2E5-8945-9189-D77E8F6E485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DB89DFEC-D0F2-054D-9AD0-4426BEB60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0C2DEE-91C1-5148-A565-C89085F05CA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981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F560-4DEB-C340-8712-677B50631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9242B-932A-7C47-90D5-189A34462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D10DC-A40F-984D-B2FF-3716183A5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060FD-C628-034F-B1CF-17A132018088}"/>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AEB781B0-73A1-3E40-80A6-F5F9062D6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683D9-DF13-4745-AB07-D6DCCD05A127}"/>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328616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E96F-F269-F546-9243-4494DE8FCC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9DAEC-F154-6341-A7FB-B852CF8E3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647A6-F65A-6246-9C48-3C8E0CCA8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6761B-ED6E-264B-8996-42877FAB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6C43F-8F1B-EC4A-B8D8-8BC2B8C40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48B70-054E-1446-83B3-3CD8B61D73C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8" name="Footer Placeholder 7">
            <a:extLst>
              <a:ext uri="{FF2B5EF4-FFF2-40B4-BE49-F238E27FC236}">
                <a16:creationId xmlns:a16="http://schemas.microsoft.com/office/drawing/2014/main" id="{7880EFDE-27AD-B247-865B-7A68FC95D3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CB08C3-16E9-5B48-8F7D-2CD7216AA2FF}"/>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428380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D280-287F-F546-99E6-5D7E370C4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52A34-B6E5-6145-A5E2-E6B58EC8E15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4" name="Footer Placeholder 3">
            <a:extLst>
              <a:ext uri="{FF2B5EF4-FFF2-40B4-BE49-F238E27FC236}">
                <a16:creationId xmlns:a16="http://schemas.microsoft.com/office/drawing/2014/main" id="{4D887C02-6659-174D-A0C8-9E4E5D7653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61D476-88CD-994D-8423-8EBF526E898E}"/>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8387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2D001-F5A4-304E-BCD0-C192C462CA15}"/>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3" name="Footer Placeholder 2">
            <a:extLst>
              <a:ext uri="{FF2B5EF4-FFF2-40B4-BE49-F238E27FC236}">
                <a16:creationId xmlns:a16="http://schemas.microsoft.com/office/drawing/2014/main" id="{8C7B35E0-8582-F245-8364-249256360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E63E6E-E21D-024D-9841-E32951C1216A}"/>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21505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4076-B848-7849-A9A8-37991C57A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621F-20F0-894D-89D8-156CA081A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CE20E-D3F7-1643-8B87-46F43737A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F75FE-6746-DF4D-8393-971B5E9789C9}"/>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F2E0326-DC1B-7D4B-B46E-6181C52FF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167635-01AB-6144-B9CB-B44EB874E76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3285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1799-35C2-1248-A604-4F74A95AF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6875B-B08B-3140-A4DD-2E4F5EA35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19D889-65DB-5245-A58A-573814E76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1CD58-8D50-864F-9E43-2E7C46667AE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7A54542-93CE-0E4C-852C-52148664B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1891D4-10C7-4041-B74B-BBFCD177DE2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05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42C47-BF3B-7246-97A6-70BBAD82D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B91ED-B141-4A41-8192-8CFEC2B7D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3E4E7-AD3B-6246-B598-F433B034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8711FE3D-2F12-7345-96A5-FECA2FDE2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C45F02D-7F1E-1841-965E-68BA65A00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01198-F913-194D-B15C-4916AD4D7F1E}" type="slidenum">
              <a:rPr lang="en-US" smtClean="0"/>
              <a:t>‹#›</a:t>
            </a:fld>
            <a:endParaRPr lang="en-US" dirty="0"/>
          </a:p>
        </p:txBody>
      </p:sp>
    </p:spTree>
    <p:extLst>
      <p:ext uri="{BB962C8B-B14F-4D97-AF65-F5344CB8AC3E}">
        <p14:creationId xmlns:p14="http://schemas.microsoft.com/office/powerpoint/2010/main" val="418748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hyperlink" Target="https://youtu.be/10kimpvvlw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0.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digital-literacy.issbc.org/for-teach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hyperlink" Target="https://youtu.be/xJEk0u4BOq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hyperlink" Target="https://youtu.be/k5PIb-oGDG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hyperlink" Target="https://youtu.be/OL8IzcpFPdI"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6.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1264984" y="2070272"/>
            <a:ext cx="9873561" cy="1661993"/>
          </a:xfrm>
          <a:prstGeom prst="rect">
            <a:avLst/>
          </a:prstGeom>
          <a:noFill/>
        </p:spPr>
        <p:txBody>
          <a:bodyPr wrap="square" lIns="0" tIns="0" rIns="0" bIns="0" rtlCol="0" anchor="t">
            <a:spAutoFit/>
          </a:bodyPr>
          <a:lstStyle/>
          <a:p>
            <a:pPr algn="ctr"/>
            <a:r>
              <a:rPr lang="en-US" sz="3600" b="1" dirty="0">
                <a:solidFill>
                  <a:schemeClr val="tx1">
                    <a:lumMod val="75000"/>
                    <a:lumOff val="25000"/>
                  </a:schemeClr>
                </a:solidFill>
                <a:cs typeface="Arial" panose="020B0604020202020204" pitchFamily="34" charset="0"/>
              </a:rPr>
              <a:t>Email Skills-Outlook</a:t>
            </a:r>
          </a:p>
          <a:p>
            <a:pPr algn="ctr"/>
            <a:r>
              <a:rPr lang="en-US" sz="3600" b="1" dirty="0">
                <a:solidFill>
                  <a:schemeClr val="tx1">
                    <a:lumMod val="75000"/>
                    <a:lumOff val="25000"/>
                  </a:schemeClr>
                </a:solidFill>
                <a:cs typeface="Arial" panose="020B0604020202020204" pitchFamily="34" charset="0"/>
              </a:rPr>
              <a:t>Part Two</a:t>
            </a:r>
          </a:p>
          <a:p>
            <a:pPr algn="ctr"/>
            <a:r>
              <a:rPr lang="en-US" sz="3600" b="1" dirty="0">
                <a:solidFill>
                  <a:schemeClr val="tx1">
                    <a:lumMod val="75000"/>
                    <a:lumOff val="25000"/>
                  </a:schemeClr>
                </a:solidFill>
                <a:cs typeface="Arial" panose="020B0604020202020204" pitchFamily="34" charset="0"/>
              </a:rPr>
              <a:t>Send and Download Email Attachments</a:t>
            </a:r>
          </a:p>
        </p:txBody>
      </p:sp>
      <p:pic>
        <p:nvPicPr>
          <p:cNvPr id="4" name="Picture 3" descr="Paperclip icon for attaching files to emails">
            <a:extLst>
              <a:ext uri="{FF2B5EF4-FFF2-40B4-BE49-F238E27FC236}">
                <a16:creationId xmlns:a16="http://schemas.microsoft.com/office/drawing/2014/main" id="{F074F85D-15B7-4D54-AC8B-D7BDA756986F}"/>
              </a:ext>
            </a:extLst>
          </p:cNvPr>
          <p:cNvPicPr>
            <a:picLocks noChangeAspect="1"/>
          </p:cNvPicPr>
          <p:nvPr/>
        </p:nvPicPr>
        <p:blipFill>
          <a:blip r:embed="rId4"/>
          <a:stretch>
            <a:fillRect/>
          </a:stretch>
        </p:blipFill>
        <p:spPr>
          <a:xfrm>
            <a:off x="3359146" y="4540270"/>
            <a:ext cx="2498315" cy="1620000"/>
          </a:xfrm>
          <a:prstGeom prst="rect">
            <a:avLst/>
          </a:prstGeom>
        </p:spPr>
      </p:pic>
      <p:sp>
        <p:nvSpPr>
          <p:cNvPr id="8" name="TextBox 7">
            <a:extLst>
              <a:ext uri="{FF2B5EF4-FFF2-40B4-BE49-F238E27FC236}">
                <a16:creationId xmlns:a16="http://schemas.microsoft.com/office/drawing/2014/main" id="{766556F8-4FB4-43C1-AA9F-7544B3F91761}"/>
              </a:ext>
            </a:extLst>
          </p:cNvPr>
          <p:cNvSpPr txBox="1"/>
          <p:nvPr/>
        </p:nvSpPr>
        <p:spPr>
          <a:xfrm>
            <a:off x="3136181" y="1043882"/>
            <a:ext cx="6131168" cy="584775"/>
          </a:xfrm>
          <a:prstGeom prst="rect">
            <a:avLst/>
          </a:prstGeom>
          <a:noFill/>
        </p:spPr>
        <p:txBody>
          <a:bodyPr wrap="square">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9" name="Picture 8" descr="Microsoft Outlook logo">
            <a:extLst>
              <a:ext uri="{FF2B5EF4-FFF2-40B4-BE49-F238E27FC236}">
                <a16:creationId xmlns:a16="http://schemas.microsoft.com/office/drawing/2014/main" id="{CB2A378C-AFCD-44A8-AF45-5489A7028168}"/>
              </a:ext>
            </a:extLst>
          </p:cNvPr>
          <p:cNvPicPr>
            <a:picLocks noChangeAspect="1"/>
          </p:cNvPicPr>
          <p:nvPr/>
        </p:nvPicPr>
        <p:blipFill rotWithShape="1">
          <a:blip r:embed="rId5">
            <a:extLst>
              <a:ext uri="{28A0092B-C50C-407E-A947-70E740481C1C}">
                <a14:useLocalDpi xmlns:a14="http://schemas.microsoft.com/office/drawing/2010/main" val="0"/>
              </a:ext>
            </a:extLst>
          </a:blip>
          <a:srcRect t="47846" r="45131"/>
          <a:stretch/>
        </p:blipFill>
        <p:spPr bwMode="auto">
          <a:xfrm>
            <a:off x="7063342" y="4540270"/>
            <a:ext cx="1726929" cy="1620000"/>
          </a:xfrm>
          <a:prstGeom prst="rect">
            <a:avLst/>
          </a:prstGeom>
          <a:noFill/>
          <a:ln w="25400">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4661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1470"/>
            <a:ext cx="2533828" cy="1198800"/>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68088"/>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DBE74DE8-A880-4DA4-99F7-57E57C8F9E68}"/>
              </a:ext>
            </a:extLst>
          </p:cNvPr>
          <p:cNvSpPr txBox="1"/>
          <p:nvPr/>
        </p:nvSpPr>
        <p:spPr>
          <a:xfrm>
            <a:off x="3881489" y="2196284"/>
            <a:ext cx="6582499" cy="769441"/>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Before In-Person Tutoring</a:t>
            </a:r>
            <a:endParaRPr lang="en-US" dirty="0"/>
          </a:p>
        </p:txBody>
      </p:sp>
      <p:sp>
        <p:nvSpPr>
          <p:cNvPr id="6" name="TextBox 5">
            <a:extLst>
              <a:ext uri="{FF2B5EF4-FFF2-40B4-BE49-F238E27FC236}">
                <a16:creationId xmlns:a16="http://schemas.microsoft.com/office/drawing/2014/main" id="{8EBA329E-4B67-4013-9F1E-AA98BD180BB6}"/>
              </a:ext>
            </a:extLst>
          </p:cNvPr>
          <p:cNvSpPr txBox="1"/>
          <p:nvPr/>
        </p:nvSpPr>
        <p:spPr>
          <a:xfrm>
            <a:off x="4406012" y="164016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9" name="Picture 8">
            <a:extLst>
              <a:ext uri="{FF2B5EF4-FFF2-40B4-BE49-F238E27FC236}">
                <a16:creationId xmlns:a16="http://schemas.microsoft.com/office/drawing/2014/main" id="{3E70419B-9F8A-4E17-A0C2-334A44C07B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89607" y="3149912"/>
            <a:ext cx="4860488" cy="3240000"/>
          </a:xfrm>
          <a:prstGeom prst="rect">
            <a:avLst/>
          </a:prstGeom>
        </p:spPr>
      </p:pic>
    </p:spTree>
    <p:extLst>
      <p:ext uri="{BB962C8B-B14F-4D97-AF65-F5344CB8AC3E}">
        <p14:creationId xmlns:p14="http://schemas.microsoft.com/office/powerpoint/2010/main" val="305610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25572" y="445548"/>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2697165" y="2549802"/>
            <a:ext cx="7906802"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During In-Person Tutoring</a:t>
            </a:r>
          </a:p>
        </p:txBody>
      </p:sp>
      <p:sp>
        <p:nvSpPr>
          <p:cNvPr id="7" name="TextBox 6">
            <a:extLst>
              <a:ext uri="{FF2B5EF4-FFF2-40B4-BE49-F238E27FC236}">
                <a16:creationId xmlns:a16="http://schemas.microsoft.com/office/drawing/2014/main" id="{EDFC2664-9DA0-4925-A431-C898EB6D1EE8}"/>
              </a:ext>
            </a:extLst>
          </p:cNvPr>
          <p:cNvSpPr txBox="1"/>
          <p:nvPr/>
        </p:nvSpPr>
        <p:spPr>
          <a:xfrm>
            <a:off x="4256990" y="1728446"/>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3" name="Picture 2" descr="Tutor demonstrating to learner a digital skill.&#10;&#10;">
            <a:extLst>
              <a:ext uri="{FF2B5EF4-FFF2-40B4-BE49-F238E27FC236}">
                <a16:creationId xmlns:a16="http://schemas.microsoft.com/office/drawing/2014/main" id="{ED2F4DB2-B271-4D6A-A3F8-E2972021714E}"/>
              </a:ext>
            </a:extLst>
          </p:cNvPr>
          <p:cNvPicPr>
            <a:picLocks noChangeAspect="1"/>
          </p:cNvPicPr>
          <p:nvPr/>
        </p:nvPicPr>
        <p:blipFill>
          <a:blip r:embed="rId4"/>
          <a:stretch>
            <a:fillRect/>
          </a:stretch>
        </p:blipFill>
        <p:spPr>
          <a:xfrm>
            <a:off x="3907236" y="3429000"/>
            <a:ext cx="5152271" cy="2880000"/>
          </a:xfrm>
          <a:prstGeom prst="rect">
            <a:avLst/>
          </a:prstGeom>
        </p:spPr>
      </p:pic>
    </p:spTree>
    <p:extLst>
      <p:ext uri="{BB962C8B-B14F-4D97-AF65-F5344CB8AC3E}">
        <p14:creationId xmlns:p14="http://schemas.microsoft.com/office/powerpoint/2010/main" val="402613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B25DDEAB-C13E-4175-AED1-45A54FB5DD29}"/>
              </a:ext>
            </a:extLst>
          </p:cNvPr>
          <p:cNvSpPr txBox="1"/>
          <p:nvPr/>
        </p:nvSpPr>
        <p:spPr>
          <a:xfrm>
            <a:off x="3305115" y="2384751"/>
            <a:ext cx="6571287"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Before Remote Tutoring</a:t>
            </a:r>
          </a:p>
        </p:txBody>
      </p:sp>
      <p:sp>
        <p:nvSpPr>
          <p:cNvPr id="6" name="TextBox 5">
            <a:extLst>
              <a:ext uri="{FF2B5EF4-FFF2-40B4-BE49-F238E27FC236}">
                <a16:creationId xmlns:a16="http://schemas.microsoft.com/office/drawing/2014/main" id="{27E3E386-405A-4494-AEC6-3A38F93A4FA2}"/>
              </a:ext>
            </a:extLst>
          </p:cNvPr>
          <p:cNvSpPr txBox="1"/>
          <p:nvPr/>
        </p:nvSpPr>
        <p:spPr>
          <a:xfrm>
            <a:off x="4129208" y="1685626"/>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Remote set up showing tutor setting up. ">
            <a:extLst>
              <a:ext uri="{FF2B5EF4-FFF2-40B4-BE49-F238E27FC236}">
                <a16:creationId xmlns:a16="http://schemas.microsoft.com/office/drawing/2014/main" id="{13C2ABFA-7D8A-419F-B4DF-36AB34F07F34}"/>
              </a:ext>
            </a:extLst>
          </p:cNvPr>
          <p:cNvPicPr>
            <a:picLocks noChangeAspect="1"/>
          </p:cNvPicPr>
          <p:nvPr/>
        </p:nvPicPr>
        <p:blipFill>
          <a:blip r:embed="rId4"/>
          <a:stretch>
            <a:fillRect/>
          </a:stretch>
        </p:blipFill>
        <p:spPr>
          <a:xfrm>
            <a:off x="3595251" y="3268542"/>
            <a:ext cx="5855065" cy="2893280"/>
          </a:xfrm>
          <a:prstGeom prst="rect">
            <a:avLst/>
          </a:prstGeom>
        </p:spPr>
      </p:pic>
    </p:spTree>
    <p:extLst>
      <p:ext uri="{BB962C8B-B14F-4D97-AF65-F5344CB8AC3E}">
        <p14:creationId xmlns:p14="http://schemas.microsoft.com/office/powerpoint/2010/main" val="397900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1471"/>
            <a:ext cx="10515600" cy="1196975"/>
          </a:xfrm>
        </p:spPr>
        <p:txBody>
          <a:bodyPr>
            <a:norm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2529971" y="2526262"/>
            <a:ext cx="7448219"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During Remote Tutoring</a:t>
            </a:r>
          </a:p>
        </p:txBody>
      </p:sp>
      <p:pic>
        <p:nvPicPr>
          <p:cNvPr id="7" name="Picture 6" descr="During a Zoom tutoring session. &#10;Learner's face showing and also a document shown using ShareScreen. ">
            <a:extLst>
              <a:ext uri="{FF2B5EF4-FFF2-40B4-BE49-F238E27FC236}">
                <a16:creationId xmlns:a16="http://schemas.microsoft.com/office/drawing/2014/main" id="{A7169F0F-C7EA-4E5D-844B-C997A5A9DA64}"/>
              </a:ext>
            </a:extLst>
          </p:cNvPr>
          <p:cNvPicPr>
            <a:picLocks noChangeAspect="1"/>
          </p:cNvPicPr>
          <p:nvPr/>
        </p:nvPicPr>
        <p:blipFill>
          <a:blip r:embed="rId4"/>
          <a:stretch>
            <a:fillRect/>
          </a:stretch>
        </p:blipFill>
        <p:spPr>
          <a:xfrm>
            <a:off x="4110085" y="3562298"/>
            <a:ext cx="4032000" cy="2520000"/>
          </a:xfrm>
          <a:prstGeom prst="rect">
            <a:avLst/>
          </a:prstGeom>
        </p:spPr>
      </p:pic>
      <p:sp>
        <p:nvSpPr>
          <p:cNvPr id="8" name="TextBox 7">
            <a:extLst>
              <a:ext uri="{FF2B5EF4-FFF2-40B4-BE49-F238E27FC236}">
                <a16:creationId xmlns:a16="http://schemas.microsoft.com/office/drawing/2014/main" id="{4382FE25-CB71-472C-9217-09592AEC6E2A}"/>
              </a:ext>
            </a:extLst>
          </p:cNvPr>
          <p:cNvSpPr txBox="1"/>
          <p:nvPr/>
        </p:nvSpPr>
        <p:spPr>
          <a:xfrm>
            <a:off x="3854821" y="1728446"/>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145678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1499447" y="1607698"/>
            <a:ext cx="9873561" cy="2031325"/>
          </a:xfrm>
          <a:prstGeom prst="rect">
            <a:avLst/>
          </a:prstGeom>
          <a:noFill/>
        </p:spPr>
        <p:txBody>
          <a:bodyPr wrap="square" lIns="0" tIns="0" rIns="0" bIns="0" rtlCol="0">
            <a:spAutoFit/>
          </a:bodyPr>
          <a:lstStyle/>
          <a:p>
            <a:pPr algn="ctr"/>
            <a:r>
              <a:rPr lang="en-US" sz="4400" b="1" dirty="0">
                <a:solidFill>
                  <a:schemeClr val="tx1">
                    <a:lumMod val="75000"/>
                    <a:lumOff val="25000"/>
                  </a:schemeClr>
                </a:solidFill>
              </a:rPr>
              <a:t>Email Skills-Outlook</a:t>
            </a:r>
          </a:p>
          <a:p>
            <a:pPr algn="ctr"/>
            <a:r>
              <a:rPr lang="en-US" sz="4400" b="1" dirty="0">
                <a:solidFill>
                  <a:schemeClr val="tx1">
                    <a:lumMod val="75000"/>
                    <a:lumOff val="25000"/>
                  </a:schemeClr>
                </a:solidFill>
              </a:rPr>
              <a:t>Part Two</a:t>
            </a:r>
          </a:p>
          <a:p>
            <a:pPr algn="ctr"/>
            <a:r>
              <a:rPr lang="en-US" sz="4400" b="1" dirty="0">
                <a:solidFill>
                  <a:schemeClr val="tx1">
                    <a:lumMod val="75000"/>
                    <a:lumOff val="25000"/>
                  </a:schemeClr>
                </a:solidFill>
              </a:rPr>
              <a:t>Send and Download Email Attachments</a:t>
            </a:r>
          </a:p>
        </p:txBody>
      </p:sp>
      <p:pic>
        <p:nvPicPr>
          <p:cNvPr id="4" name="Picture 3" descr="Paperclip icon for attaching files to emails&#10;">
            <a:extLst>
              <a:ext uri="{FF2B5EF4-FFF2-40B4-BE49-F238E27FC236}">
                <a16:creationId xmlns:a16="http://schemas.microsoft.com/office/drawing/2014/main" id="{F074F85D-15B7-4D54-AC8B-D7BDA756986F}"/>
              </a:ext>
            </a:extLst>
          </p:cNvPr>
          <p:cNvPicPr>
            <a:picLocks noChangeAspect="1"/>
          </p:cNvPicPr>
          <p:nvPr/>
        </p:nvPicPr>
        <p:blipFill>
          <a:blip r:embed="rId4"/>
          <a:stretch>
            <a:fillRect/>
          </a:stretch>
        </p:blipFill>
        <p:spPr>
          <a:xfrm>
            <a:off x="3543515" y="4202839"/>
            <a:ext cx="2552485" cy="1655126"/>
          </a:xfrm>
          <a:prstGeom prst="rect">
            <a:avLst/>
          </a:prstGeom>
        </p:spPr>
      </p:pic>
      <p:pic>
        <p:nvPicPr>
          <p:cNvPr id="8" name="Picture 7" descr="Microsoft Outlook logo">
            <a:extLst>
              <a:ext uri="{FF2B5EF4-FFF2-40B4-BE49-F238E27FC236}">
                <a16:creationId xmlns:a16="http://schemas.microsoft.com/office/drawing/2014/main" id="{3E84C0AF-4C2E-417E-A74D-E2A53655FF7A}"/>
              </a:ext>
            </a:extLst>
          </p:cNvPr>
          <p:cNvPicPr>
            <a:picLocks noChangeAspect="1"/>
          </p:cNvPicPr>
          <p:nvPr/>
        </p:nvPicPr>
        <p:blipFill rotWithShape="1">
          <a:blip r:embed="rId5">
            <a:extLst>
              <a:ext uri="{28A0092B-C50C-407E-A947-70E740481C1C}">
                <a14:useLocalDpi xmlns:a14="http://schemas.microsoft.com/office/drawing/2010/main" val="0"/>
              </a:ext>
            </a:extLst>
          </a:blip>
          <a:srcRect t="47846" r="45131"/>
          <a:stretch/>
        </p:blipFill>
        <p:spPr bwMode="auto">
          <a:xfrm>
            <a:off x="7023585" y="4237965"/>
            <a:ext cx="1726929" cy="1620000"/>
          </a:xfrm>
          <a:prstGeom prst="rect">
            <a:avLst/>
          </a:prstGeom>
          <a:noFill/>
          <a:ln w="25400">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76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859093"/>
            <a:ext cx="10515600" cy="1325563"/>
          </a:xfrm>
        </p:spPr>
        <p:txBody>
          <a:bodyPr>
            <a:normAutofit/>
          </a:bodyPr>
          <a:lstStyle/>
          <a:p>
            <a:pPr algn="ctr"/>
            <a:r>
              <a:rPr lang="en-US" sz="4800" dirty="0"/>
              <a:t>Lesson Objectives-Part One </a:t>
            </a:r>
          </a:p>
        </p:txBody>
      </p:sp>
      <p:sp>
        <p:nvSpPr>
          <p:cNvPr id="2" name="TextBox 1">
            <a:extLst>
              <a:ext uri="{FF2B5EF4-FFF2-40B4-BE49-F238E27FC236}">
                <a16:creationId xmlns:a16="http://schemas.microsoft.com/office/drawing/2014/main" id="{7545A64F-CF3A-6A4F-B6E7-1CAE1354FBE0}"/>
              </a:ext>
            </a:extLst>
          </p:cNvPr>
          <p:cNvSpPr txBox="1"/>
          <p:nvPr/>
        </p:nvSpPr>
        <p:spPr>
          <a:xfrm>
            <a:off x="350585" y="2368665"/>
            <a:ext cx="10125258" cy="769441"/>
          </a:xfrm>
          <a:prstGeom prst="rect">
            <a:avLst/>
          </a:prstGeom>
          <a:noFill/>
        </p:spPr>
        <p:txBody>
          <a:bodyPr wrap="square" rtlCol="0">
            <a:spAutoFit/>
          </a:bodyPr>
          <a:lstStyle/>
          <a:p>
            <a:pPr lvl="4" algn="ctr"/>
            <a:r>
              <a:rPr lang="en-US" sz="4400" b="1" dirty="0">
                <a:latin typeface="Calibri" panose="020F0502020204030204" pitchFamily="34" charset="0"/>
                <a:cs typeface="Calibri" panose="020F0502020204030204" pitchFamily="34" charset="0"/>
              </a:rPr>
              <a:t>Send Email with an Attachment</a:t>
            </a:r>
          </a:p>
        </p:txBody>
      </p:sp>
      <p:pic>
        <p:nvPicPr>
          <p:cNvPr id="5" name="Picture 4" descr="Paperclip icon for attaching files to emails">
            <a:extLst>
              <a:ext uri="{FF2B5EF4-FFF2-40B4-BE49-F238E27FC236}">
                <a16:creationId xmlns:a16="http://schemas.microsoft.com/office/drawing/2014/main" id="{E43D8BE6-FB3F-4076-9D46-25D21DC0E86F}"/>
              </a:ext>
            </a:extLst>
          </p:cNvPr>
          <p:cNvPicPr>
            <a:picLocks noChangeAspect="1"/>
          </p:cNvPicPr>
          <p:nvPr/>
        </p:nvPicPr>
        <p:blipFill>
          <a:blip r:embed="rId4"/>
          <a:stretch>
            <a:fillRect/>
          </a:stretch>
        </p:blipFill>
        <p:spPr>
          <a:xfrm>
            <a:off x="2529971" y="3715427"/>
            <a:ext cx="2498315" cy="1620000"/>
          </a:xfrm>
          <a:prstGeom prst="rect">
            <a:avLst/>
          </a:prstGeom>
        </p:spPr>
      </p:pic>
      <p:pic>
        <p:nvPicPr>
          <p:cNvPr id="6" name="Picture 5" descr="Paper envelopes flying through the air towards a mailbox with an @ symbol on it. ">
            <a:extLst>
              <a:ext uri="{FF2B5EF4-FFF2-40B4-BE49-F238E27FC236}">
                <a16:creationId xmlns:a16="http://schemas.microsoft.com/office/drawing/2014/main" id="{47A5FECD-6A4A-4D43-BFBE-83B3ECDF8E18}"/>
              </a:ext>
            </a:extLst>
          </p:cNvPr>
          <p:cNvPicPr>
            <a:picLocks noChangeAspect="1"/>
          </p:cNvPicPr>
          <p:nvPr/>
        </p:nvPicPr>
        <p:blipFill>
          <a:blip r:embed="rId5"/>
          <a:stretch>
            <a:fillRect/>
          </a:stretch>
        </p:blipFill>
        <p:spPr>
          <a:xfrm>
            <a:off x="5713228" y="4091557"/>
            <a:ext cx="4489155" cy="1620000"/>
          </a:xfrm>
          <a:prstGeom prst="rect">
            <a:avLst/>
          </a:prstGeom>
        </p:spPr>
      </p:pic>
    </p:spTree>
    <p:extLst>
      <p:ext uri="{BB962C8B-B14F-4D97-AF65-F5344CB8AC3E}">
        <p14:creationId xmlns:p14="http://schemas.microsoft.com/office/powerpoint/2010/main" val="164103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Lesson-Part One</a:t>
            </a:r>
          </a:p>
        </p:txBody>
      </p:sp>
      <p:sp>
        <p:nvSpPr>
          <p:cNvPr id="2" name="TextBox 1">
            <a:extLst>
              <a:ext uri="{FF2B5EF4-FFF2-40B4-BE49-F238E27FC236}">
                <a16:creationId xmlns:a16="http://schemas.microsoft.com/office/drawing/2014/main" id="{00FF86F9-BA14-F647-BEA6-7CE226AE4B9A}"/>
              </a:ext>
            </a:extLst>
          </p:cNvPr>
          <p:cNvSpPr txBox="1"/>
          <p:nvPr/>
        </p:nvSpPr>
        <p:spPr>
          <a:xfrm>
            <a:off x="2437849" y="2079519"/>
            <a:ext cx="8169872" cy="1046440"/>
          </a:xfrm>
          <a:prstGeom prst="rect">
            <a:avLst/>
          </a:prstGeom>
          <a:noFill/>
        </p:spPr>
        <p:txBody>
          <a:bodyPr wrap="square" rtlCol="0">
            <a:spAutoFit/>
          </a:bodyPr>
          <a:lstStyle/>
          <a:p>
            <a:pPr algn="ctr"/>
            <a:r>
              <a:rPr lang="en-US" sz="4400" b="1" dirty="0">
                <a:solidFill>
                  <a:schemeClr val="tx1">
                    <a:lumMod val="75000"/>
                    <a:lumOff val="25000"/>
                  </a:schemeClr>
                </a:solidFill>
              </a:rPr>
              <a:t>Send Email with an Attachment </a:t>
            </a:r>
            <a:endParaRPr lang="en-US" sz="4400" dirty="0"/>
          </a:p>
          <a:p>
            <a:endParaRPr lang="en-US" dirty="0"/>
          </a:p>
        </p:txBody>
      </p:sp>
      <p:pic>
        <p:nvPicPr>
          <p:cNvPr id="6" name="Picture 5" descr="Link to video lesson.">
            <a:hlinkClick r:id="rId4"/>
            <a:extLst>
              <a:ext uri="{FF2B5EF4-FFF2-40B4-BE49-F238E27FC236}">
                <a16:creationId xmlns:a16="http://schemas.microsoft.com/office/drawing/2014/main" id="{F801A820-6F29-564F-BB51-0914DAF6F4D6}"/>
              </a:ext>
            </a:extLst>
          </p:cNvPr>
          <p:cNvPicPr>
            <a:picLocks noChangeAspect="1"/>
          </p:cNvPicPr>
          <p:nvPr/>
        </p:nvPicPr>
        <p:blipFill>
          <a:blip r:embed="rId5"/>
          <a:stretch>
            <a:fillRect/>
          </a:stretch>
        </p:blipFill>
        <p:spPr>
          <a:xfrm>
            <a:off x="9861845" y="4319386"/>
            <a:ext cx="1491752" cy="1491752"/>
          </a:xfrm>
          <a:prstGeom prst="rect">
            <a:avLst/>
          </a:prstGeom>
        </p:spPr>
      </p:pic>
      <p:pic>
        <p:nvPicPr>
          <p:cNvPr id="7" name="Picture 6" descr="Paperclip icon for attaching files to emails">
            <a:extLst>
              <a:ext uri="{FF2B5EF4-FFF2-40B4-BE49-F238E27FC236}">
                <a16:creationId xmlns:a16="http://schemas.microsoft.com/office/drawing/2014/main" id="{ABA8904C-1CF4-4E71-8358-FE1CE5CE2119}"/>
              </a:ext>
            </a:extLst>
          </p:cNvPr>
          <p:cNvPicPr>
            <a:picLocks noChangeAspect="1"/>
          </p:cNvPicPr>
          <p:nvPr/>
        </p:nvPicPr>
        <p:blipFill>
          <a:blip r:embed="rId6"/>
          <a:stretch>
            <a:fillRect/>
          </a:stretch>
        </p:blipFill>
        <p:spPr>
          <a:xfrm>
            <a:off x="1264985" y="3665672"/>
            <a:ext cx="2442797" cy="1584000"/>
          </a:xfrm>
          <a:prstGeom prst="rect">
            <a:avLst/>
          </a:prstGeom>
        </p:spPr>
      </p:pic>
      <p:pic>
        <p:nvPicPr>
          <p:cNvPr id="8" name="Picture 7" descr="Paper envelopes flying through the air towards a mailbox with an @ symbol on it. ">
            <a:extLst>
              <a:ext uri="{FF2B5EF4-FFF2-40B4-BE49-F238E27FC236}">
                <a16:creationId xmlns:a16="http://schemas.microsoft.com/office/drawing/2014/main" id="{E9164E5A-D3FC-4039-9E3B-C2DB8F7FC28D}"/>
              </a:ext>
            </a:extLst>
          </p:cNvPr>
          <p:cNvPicPr>
            <a:picLocks noChangeAspect="1"/>
          </p:cNvPicPr>
          <p:nvPr/>
        </p:nvPicPr>
        <p:blipFill>
          <a:blip r:embed="rId7"/>
          <a:stretch>
            <a:fillRect/>
          </a:stretch>
        </p:blipFill>
        <p:spPr>
          <a:xfrm>
            <a:off x="4446941" y="3629672"/>
            <a:ext cx="4489155" cy="1620000"/>
          </a:xfrm>
          <a:prstGeom prst="rect">
            <a:avLst/>
          </a:prstGeom>
        </p:spPr>
      </p:pic>
    </p:spTree>
    <p:extLst>
      <p:ext uri="{BB962C8B-B14F-4D97-AF65-F5344CB8AC3E}">
        <p14:creationId xmlns:p14="http://schemas.microsoft.com/office/powerpoint/2010/main" val="284985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236762"/>
            <a:ext cx="4768947" cy="2384475"/>
          </a:xfrm>
          <a:prstGeom prst="rect">
            <a:avLst/>
          </a:prstGeom>
        </p:spPr>
      </p:pic>
    </p:spTree>
    <p:extLst>
      <p:ext uri="{BB962C8B-B14F-4D97-AF65-F5344CB8AC3E}">
        <p14:creationId xmlns:p14="http://schemas.microsoft.com/office/powerpoint/2010/main" val="3526253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DF">
            <a:alpha val="98824"/>
          </a:srgb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Practice-Part One  </a:t>
            </a:r>
          </a:p>
        </p:txBody>
      </p:sp>
      <p:sp>
        <p:nvSpPr>
          <p:cNvPr id="5" name="TextBox 4">
            <a:extLst>
              <a:ext uri="{FF2B5EF4-FFF2-40B4-BE49-F238E27FC236}">
                <a16:creationId xmlns:a16="http://schemas.microsoft.com/office/drawing/2014/main" id="{7D3BF3E8-1E0E-49AF-BFB2-4E535C752A9C}"/>
              </a:ext>
            </a:extLst>
          </p:cNvPr>
          <p:cNvSpPr txBox="1"/>
          <p:nvPr/>
        </p:nvSpPr>
        <p:spPr>
          <a:xfrm>
            <a:off x="1691770" y="1857034"/>
            <a:ext cx="9662030" cy="1003031"/>
          </a:xfrm>
          <a:prstGeom prst="rect">
            <a:avLst/>
          </a:prstGeom>
          <a:noFill/>
        </p:spPr>
        <p:txBody>
          <a:bodyPr wrap="square">
            <a:spAutoFit/>
          </a:bodyPr>
          <a:lstStyle/>
          <a:p>
            <a:pPr algn="ctr">
              <a:lnSpc>
                <a:spcPct val="150000"/>
              </a:lnSpc>
            </a:pPr>
            <a:r>
              <a:rPr lang="en-US" sz="4400" b="1" dirty="0"/>
              <a:t>Send Email with an Attachment</a:t>
            </a:r>
          </a:p>
        </p:txBody>
      </p:sp>
      <p:pic>
        <p:nvPicPr>
          <p:cNvPr id="6" name="Picture 5" descr="Paperclip icon for attaching files to emails">
            <a:extLst>
              <a:ext uri="{FF2B5EF4-FFF2-40B4-BE49-F238E27FC236}">
                <a16:creationId xmlns:a16="http://schemas.microsoft.com/office/drawing/2014/main" id="{D54588E4-3311-4791-ABA1-1616EC606221}"/>
              </a:ext>
            </a:extLst>
          </p:cNvPr>
          <p:cNvPicPr>
            <a:picLocks noChangeAspect="1"/>
          </p:cNvPicPr>
          <p:nvPr/>
        </p:nvPicPr>
        <p:blipFill>
          <a:blip r:embed="rId4"/>
          <a:stretch>
            <a:fillRect/>
          </a:stretch>
        </p:blipFill>
        <p:spPr>
          <a:xfrm>
            <a:off x="1083105" y="3509555"/>
            <a:ext cx="2498315" cy="1620000"/>
          </a:xfrm>
          <a:prstGeom prst="rect">
            <a:avLst/>
          </a:prstGeom>
        </p:spPr>
      </p:pic>
      <p:pic>
        <p:nvPicPr>
          <p:cNvPr id="7" name="Picture 6" descr="Paper envelopes flying through the air towards a mailbox with an @ symbol on it. ">
            <a:extLst>
              <a:ext uri="{FF2B5EF4-FFF2-40B4-BE49-F238E27FC236}">
                <a16:creationId xmlns:a16="http://schemas.microsoft.com/office/drawing/2014/main" id="{68B27B71-3BF8-4B02-A2EA-5C0680DFD053}"/>
              </a:ext>
            </a:extLst>
          </p:cNvPr>
          <p:cNvPicPr>
            <a:picLocks noChangeAspect="1"/>
          </p:cNvPicPr>
          <p:nvPr/>
        </p:nvPicPr>
        <p:blipFill>
          <a:blip r:embed="rId5"/>
          <a:stretch>
            <a:fillRect/>
          </a:stretch>
        </p:blipFill>
        <p:spPr>
          <a:xfrm>
            <a:off x="3120530" y="4222361"/>
            <a:ext cx="4489155" cy="1620000"/>
          </a:xfrm>
          <a:prstGeom prst="rect">
            <a:avLst/>
          </a:prstGeom>
        </p:spPr>
      </p:pic>
      <p:pic>
        <p:nvPicPr>
          <p:cNvPr id="8" name="Picture 7" descr="Hands of a person typing on laptop.">
            <a:extLst>
              <a:ext uri="{FF2B5EF4-FFF2-40B4-BE49-F238E27FC236}">
                <a16:creationId xmlns:a16="http://schemas.microsoft.com/office/drawing/2014/main" id="{7DBCA6EC-8AFE-42C0-AE7E-D2BF66049E6F}"/>
              </a:ext>
            </a:extLst>
          </p:cNvPr>
          <p:cNvPicPr>
            <a:picLocks noChangeAspect="1"/>
          </p:cNvPicPr>
          <p:nvPr/>
        </p:nvPicPr>
        <p:blipFill>
          <a:blip r:embed="rId6"/>
          <a:stretch>
            <a:fillRect/>
          </a:stretch>
        </p:blipFill>
        <p:spPr>
          <a:xfrm>
            <a:off x="8199686" y="3909582"/>
            <a:ext cx="2894848" cy="1932779"/>
          </a:xfrm>
          <a:prstGeom prst="rect">
            <a:avLst/>
          </a:prstGeom>
        </p:spPr>
      </p:pic>
    </p:spTree>
    <p:extLst>
      <p:ext uri="{BB962C8B-B14F-4D97-AF65-F5344CB8AC3E}">
        <p14:creationId xmlns:p14="http://schemas.microsoft.com/office/powerpoint/2010/main" val="3659443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800" dirty="0"/>
              <a:t>Lesson Objectives – Part Two</a:t>
            </a:r>
          </a:p>
        </p:txBody>
      </p:sp>
      <p:sp>
        <p:nvSpPr>
          <p:cNvPr id="2" name="TextBox 1">
            <a:extLst>
              <a:ext uri="{FF2B5EF4-FFF2-40B4-BE49-F238E27FC236}">
                <a16:creationId xmlns:a16="http://schemas.microsoft.com/office/drawing/2014/main" id="{B14FCD74-E309-A741-AE8B-D3A93A54CB98}"/>
              </a:ext>
            </a:extLst>
          </p:cNvPr>
          <p:cNvSpPr txBox="1"/>
          <p:nvPr/>
        </p:nvSpPr>
        <p:spPr>
          <a:xfrm>
            <a:off x="1264985" y="2737892"/>
            <a:ext cx="9952340" cy="1723549"/>
          </a:xfrm>
          <a:prstGeom prst="rect">
            <a:avLst/>
          </a:prstGeom>
          <a:noFill/>
        </p:spPr>
        <p:txBody>
          <a:bodyPr wrap="none" rtlCol="0">
            <a:spAutoFit/>
          </a:bodyPr>
          <a:lstStyle/>
          <a:p>
            <a:r>
              <a:rPr lang="en-US" sz="4400" b="1" dirty="0">
                <a:latin typeface="Calibri" panose="020F0502020204030204" pitchFamily="34" charset="0"/>
                <a:cs typeface="Calibri" panose="020F0502020204030204" pitchFamily="34" charset="0"/>
              </a:rPr>
              <a:t>Open, Download and Save an Attachment</a:t>
            </a:r>
          </a:p>
          <a:p>
            <a:pPr marL="1485900" lvl="2" indent="-571500">
              <a:buFont typeface="Wingdings" panose="05000000000000000000" pitchFamily="2" charset="2"/>
              <a:buChar char="Ø"/>
            </a:pPr>
            <a:r>
              <a:rPr lang="en-US" sz="4400" dirty="0">
                <a:solidFill>
                  <a:srgbClr val="C00000"/>
                </a:solidFill>
                <a:latin typeface="Calibri" panose="020F0502020204030204" pitchFamily="34" charset="0"/>
                <a:cs typeface="Calibri" panose="020F0502020204030204" pitchFamily="34" charset="0"/>
              </a:rPr>
              <a:t>Word Documents  </a:t>
            </a:r>
          </a:p>
          <a:p>
            <a:endParaRPr lang="en-US" dirty="0"/>
          </a:p>
        </p:txBody>
      </p:sp>
      <p:pic>
        <p:nvPicPr>
          <p:cNvPr id="5" name="Picture 4" descr="Paperclip icon for attaching files to emails">
            <a:extLst>
              <a:ext uri="{FF2B5EF4-FFF2-40B4-BE49-F238E27FC236}">
                <a16:creationId xmlns:a16="http://schemas.microsoft.com/office/drawing/2014/main" id="{0FB02A58-96FB-4430-81CC-555044CD4838}"/>
              </a:ext>
            </a:extLst>
          </p:cNvPr>
          <p:cNvPicPr>
            <a:picLocks noChangeAspect="1"/>
          </p:cNvPicPr>
          <p:nvPr/>
        </p:nvPicPr>
        <p:blipFill>
          <a:blip r:embed="rId4"/>
          <a:stretch>
            <a:fillRect/>
          </a:stretch>
        </p:blipFill>
        <p:spPr>
          <a:xfrm>
            <a:off x="4298022" y="4530513"/>
            <a:ext cx="2220723" cy="1440000"/>
          </a:xfrm>
          <a:prstGeom prst="rect">
            <a:avLst/>
          </a:prstGeom>
        </p:spPr>
      </p:pic>
      <p:pic>
        <p:nvPicPr>
          <p:cNvPr id="6" name="Picture 5" descr="Microsoft Word logo">
            <a:extLst>
              <a:ext uri="{FF2B5EF4-FFF2-40B4-BE49-F238E27FC236}">
                <a16:creationId xmlns:a16="http://schemas.microsoft.com/office/drawing/2014/main" id="{FAC09B71-A2EE-44B4-9650-AFBAF4FEAD7D}"/>
              </a:ext>
            </a:extLst>
          </p:cNvPr>
          <p:cNvPicPr>
            <a:picLocks noChangeAspect="1"/>
          </p:cNvPicPr>
          <p:nvPr/>
        </p:nvPicPr>
        <p:blipFill>
          <a:blip r:embed="rId5"/>
          <a:stretch>
            <a:fillRect/>
          </a:stretch>
        </p:blipFill>
        <p:spPr>
          <a:xfrm>
            <a:off x="7492412" y="4530513"/>
            <a:ext cx="1614544" cy="1440000"/>
          </a:xfrm>
          <a:prstGeom prst="rect">
            <a:avLst/>
          </a:prstGeom>
        </p:spPr>
      </p:pic>
    </p:spTree>
    <p:extLst>
      <p:ext uri="{BB962C8B-B14F-4D97-AF65-F5344CB8AC3E}">
        <p14:creationId xmlns:p14="http://schemas.microsoft.com/office/powerpoint/2010/main" val="3208793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52350" y="41635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Pre-Requisite Skills</a:t>
            </a:r>
          </a:p>
        </p:txBody>
      </p:sp>
      <p:sp>
        <p:nvSpPr>
          <p:cNvPr id="3" name="TextBox 2">
            <a:extLst>
              <a:ext uri="{FF2B5EF4-FFF2-40B4-BE49-F238E27FC236}">
                <a16:creationId xmlns:a16="http://schemas.microsoft.com/office/drawing/2014/main" id="{10FFDB03-18CC-4F32-BFD8-EE700816A934}"/>
              </a:ext>
            </a:extLst>
          </p:cNvPr>
          <p:cNvSpPr txBox="1"/>
          <p:nvPr/>
        </p:nvSpPr>
        <p:spPr>
          <a:xfrm>
            <a:off x="1522662" y="2471331"/>
            <a:ext cx="10374976" cy="3970318"/>
          </a:xfrm>
          <a:prstGeom prst="rect">
            <a:avLst/>
          </a:prstGeom>
          <a:noFill/>
        </p:spPr>
        <p:txBody>
          <a:bodyPr wrap="square" rtlCol="0">
            <a:spAutoFit/>
          </a:bodyPr>
          <a:lstStyle/>
          <a:p>
            <a:pPr marL="457200" indent="-457200" algn="l">
              <a:buFont typeface="Arial" panose="020B0604020202020204" pitchFamily="34" charset="0"/>
              <a:buChar char="•"/>
            </a:pPr>
            <a:r>
              <a:rPr lang="en-US" sz="2000" b="1" dirty="0"/>
              <a:t>M</a:t>
            </a:r>
            <a:r>
              <a:rPr lang="en-US" sz="2000" b="1" i="0" u="none" strike="noStrike" baseline="0" dirty="0"/>
              <a:t>ouse/ Trackpad skills</a:t>
            </a:r>
            <a:r>
              <a:rPr lang="en-US" sz="2000" b="0" i="0" u="none" strike="noStrike" baseline="0" dirty="0"/>
              <a:t>: hold mouse / use trackpad; hover; </a:t>
            </a:r>
            <a:r>
              <a:rPr lang="en-US" sz="2000" dirty="0"/>
              <a:t>left </a:t>
            </a:r>
            <a:r>
              <a:rPr lang="en-US" sz="2000" b="0" i="0" u="none" strike="noStrike" baseline="0" dirty="0"/>
              <a:t>click; double click; right click</a:t>
            </a:r>
            <a:endParaRPr lang="en-US" sz="2000" dirty="0"/>
          </a:p>
          <a:p>
            <a:pPr marL="457200" indent="-457200" algn="l">
              <a:buFont typeface="Arial" panose="020B0604020202020204" pitchFamily="34" charset="0"/>
              <a:buChar char="•"/>
            </a:pPr>
            <a:r>
              <a:rPr lang="en-US" sz="2000" b="1" i="0" u="none" strike="noStrike" baseline="0" dirty="0"/>
              <a:t>Basic Navigation</a:t>
            </a:r>
            <a:r>
              <a:rPr lang="en-US" sz="2000" b="0" i="0" u="none" strike="noStrike" baseline="0" dirty="0"/>
              <a:t>: scroll; cursor shapes; where and how to place a cursor</a:t>
            </a:r>
          </a:p>
          <a:p>
            <a:pPr marL="457200" indent="-457200" algn="l">
              <a:buFont typeface="Arial" panose="020B0604020202020204" pitchFamily="34" charset="0"/>
              <a:buChar char="•"/>
            </a:pPr>
            <a:r>
              <a:rPr lang="en-US" sz="2000" b="1" i="0" u="none" strike="noStrike" baseline="0" dirty="0"/>
              <a:t>Keyboarding</a:t>
            </a:r>
            <a:r>
              <a:rPr lang="en-US" sz="2000" b="0" i="0" u="none" strike="noStrike" baseline="0" dirty="0"/>
              <a:t>: Type words, numbers, </a:t>
            </a:r>
            <a:r>
              <a:rPr lang="en-US" sz="2000" dirty="0"/>
              <a:t>some </a:t>
            </a:r>
            <a:r>
              <a:rPr lang="en-US" sz="2000" b="0" i="0" u="none" strike="noStrike" baseline="0" dirty="0"/>
              <a:t>symbols, use Shift and Enter keys (one finger is ok)</a:t>
            </a:r>
          </a:p>
          <a:p>
            <a:pPr marL="457200" indent="-457200" algn="l">
              <a:buFont typeface="Arial" panose="020B0604020202020204" pitchFamily="34" charset="0"/>
              <a:buChar char="•"/>
            </a:pPr>
            <a:r>
              <a:rPr lang="en-US" sz="2000" b="1" dirty="0"/>
              <a:t>Online Skills</a:t>
            </a:r>
            <a:r>
              <a:rPr lang="en-US" sz="2000" dirty="0"/>
              <a:t>: Open a browser; use the address bar; search for a website</a:t>
            </a:r>
          </a:p>
          <a:p>
            <a:pPr marL="457200" indent="-457200">
              <a:buFont typeface="Arial" panose="020B0604020202020204" pitchFamily="34" charset="0"/>
              <a:buChar char="•"/>
            </a:pPr>
            <a:r>
              <a:rPr lang="en-US" sz="2000" b="1" i="0" u="none" strike="noStrike" dirty="0">
                <a:solidFill>
                  <a:srgbClr val="000000"/>
                </a:solidFill>
                <a:effectLst/>
                <a:latin typeface="Calibri" panose="020F0502020204030204" pitchFamily="34" charset="0"/>
              </a:rPr>
              <a:t>Email Skills: </a:t>
            </a:r>
            <a:r>
              <a:rPr lang="en-US" sz="2000" b="0" i="0" u="none" strike="noStrike" dirty="0">
                <a:solidFill>
                  <a:srgbClr val="000000"/>
                </a:solidFill>
                <a:effectLst/>
                <a:latin typeface="Calibri" panose="020F0502020204030204" pitchFamily="34" charset="0"/>
              </a:rPr>
              <a:t>Open email app; use inbox; recognize &amp; use common icons; write and send an email</a:t>
            </a:r>
            <a:r>
              <a:rPr lang="en-US" sz="2000" b="0" i="0" dirty="0">
                <a:solidFill>
                  <a:srgbClr val="000000"/>
                </a:solidFill>
                <a:effectLst/>
                <a:latin typeface="Calibri" panose="020F0502020204030204" pitchFamily="34" charset="0"/>
              </a:rPr>
              <a:t>​</a:t>
            </a:r>
          </a:p>
          <a:p>
            <a:pPr marL="457200" indent="-457200">
              <a:buFont typeface="Arial" panose="020B0604020202020204" pitchFamily="34" charset="0"/>
              <a:buChar char="•"/>
            </a:pPr>
            <a:endParaRPr lang="en-US" sz="2000" b="0" i="0" dirty="0">
              <a:solidFill>
                <a:srgbClr val="000000"/>
              </a:solidFill>
              <a:effectLst/>
              <a:latin typeface="Arial" panose="020B0604020202020204" pitchFamily="34" charset="0"/>
            </a:endParaRPr>
          </a:p>
          <a:p>
            <a:pPr lvl="0">
              <a:defRPr/>
            </a:pPr>
            <a:r>
              <a:rPr lang="en-US" sz="2000" dirty="0"/>
              <a:t>LINK to the DLCR:</a:t>
            </a:r>
          </a:p>
          <a:p>
            <a:pPr lvl="0">
              <a:defRPr/>
            </a:pPr>
            <a:r>
              <a:rPr lang="en-US" sz="2000" dirty="0">
                <a:hlinkClick r:id="rId4"/>
              </a:rPr>
              <a:t>https://digital-literacy.issbc.org/for-teachers/</a:t>
            </a:r>
            <a:endParaRPr lang="en-US" sz="2000" dirty="0"/>
          </a:p>
          <a:p>
            <a:pPr lvl="0">
              <a:defRPr/>
            </a:pPr>
            <a:endParaRPr lang="en-US" sz="2000" dirty="0"/>
          </a:p>
          <a:p>
            <a:r>
              <a:rPr lang="en-CA" sz="2000" dirty="0"/>
              <a:t>Password: Diglit4T</a:t>
            </a:r>
          </a:p>
          <a:p>
            <a:pPr marL="457200" indent="-457200" algn="l">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16AD256C-9ACB-43F2-BB1F-05E5E6212118}"/>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90673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Lesson-Part Two</a:t>
            </a:r>
          </a:p>
        </p:txBody>
      </p:sp>
      <p:sp>
        <p:nvSpPr>
          <p:cNvPr id="2" name="TextBox 1">
            <a:extLst>
              <a:ext uri="{FF2B5EF4-FFF2-40B4-BE49-F238E27FC236}">
                <a16:creationId xmlns:a16="http://schemas.microsoft.com/office/drawing/2014/main" id="{00FF86F9-BA14-F647-BEA6-7CE226AE4B9A}"/>
              </a:ext>
            </a:extLst>
          </p:cNvPr>
          <p:cNvSpPr txBox="1"/>
          <p:nvPr/>
        </p:nvSpPr>
        <p:spPr>
          <a:xfrm>
            <a:off x="1161881" y="2707276"/>
            <a:ext cx="9868237" cy="1723549"/>
          </a:xfrm>
          <a:prstGeom prst="rect">
            <a:avLst/>
          </a:prstGeom>
          <a:noFill/>
        </p:spPr>
        <p:txBody>
          <a:bodyPr wrap="square" rtlCol="0">
            <a:spAutoFit/>
          </a:bodyPr>
          <a:lstStyle/>
          <a:p>
            <a:pPr algn="ctr"/>
            <a:r>
              <a:rPr lang="en-US" sz="4400" dirty="0"/>
              <a:t>Open, Download and Save an Attachment</a:t>
            </a:r>
          </a:p>
          <a:p>
            <a:pPr marL="1485900" lvl="2" indent="-571500">
              <a:buFont typeface="Wingdings" panose="05000000000000000000" pitchFamily="2" charset="2"/>
              <a:buChar char="Ø"/>
            </a:pPr>
            <a:r>
              <a:rPr lang="en-US" sz="4400" dirty="0">
                <a:solidFill>
                  <a:srgbClr val="C00000"/>
                </a:solidFill>
              </a:rPr>
              <a:t>Word Documents </a:t>
            </a:r>
          </a:p>
          <a:p>
            <a:endParaRPr lang="en-US" dirty="0"/>
          </a:p>
        </p:txBody>
      </p:sp>
      <p:pic>
        <p:nvPicPr>
          <p:cNvPr id="8" name="Picture 7" descr="Link to the video lesson.">
            <a:hlinkClick r:id="rId4"/>
            <a:extLst>
              <a:ext uri="{FF2B5EF4-FFF2-40B4-BE49-F238E27FC236}">
                <a16:creationId xmlns:a16="http://schemas.microsoft.com/office/drawing/2014/main" id="{91EB4F25-93F2-5448-B913-4D5FBA581EB5}"/>
              </a:ext>
            </a:extLst>
          </p:cNvPr>
          <p:cNvPicPr>
            <a:picLocks noChangeAspect="1"/>
          </p:cNvPicPr>
          <p:nvPr/>
        </p:nvPicPr>
        <p:blipFill>
          <a:blip r:embed="rId5"/>
          <a:stretch>
            <a:fillRect/>
          </a:stretch>
        </p:blipFill>
        <p:spPr>
          <a:xfrm>
            <a:off x="9538366" y="3943779"/>
            <a:ext cx="1491752" cy="1491752"/>
          </a:xfrm>
          <a:prstGeom prst="rect">
            <a:avLst/>
          </a:prstGeom>
        </p:spPr>
      </p:pic>
      <p:pic>
        <p:nvPicPr>
          <p:cNvPr id="6" name="Picture 5" descr="Paperclip icon for attaching files to emails">
            <a:extLst>
              <a:ext uri="{FF2B5EF4-FFF2-40B4-BE49-F238E27FC236}">
                <a16:creationId xmlns:a16="http://schemas.microsoft.com/office/drawing/2014/main" id="{AD813509-551F-4985-B251-D76B515A451A}"/>
              </a:ext>
            </a:extLst>
          </p:cNvPr>
          <p:cNvPicPr>
            <a:picLocks noChangeAspect="1"/>
          </p:cNvPicPr>
          <p:nvPr/>
        </p:nvPicPr>
        <p:blipFill>
          <a:blip r:embed="rId6"/>
          <a:stretch>
            <a:fillRect/>
          </a:stretch>
        </p:blipFill>
        <p:spPr>
          <a:xfrm>
            <a:off x="2930015" y="4689655"/>
            <a:ext cx="2220723" cy="1440000"/>
          </a:xfrm>
          <a:prstGeom prst="rect">
            <a:avLst/>
          </a:prstGeom>
        </p:spPr>
      </p:pic>
      <p:pic>
        <p:nvPicPr>
          <p:cNvPr id="7" name="Picture 6" descr="Microsoft Word logo">
            <a:extLst>
              <a:ext uri="{FF2B5EF4-FFF2-40B4-BE49-F238E27FC236}">
                <a16:creationId xmlns:a16="http://schemas.microsoft.com/office/drawing/2014/main" id="{A84B2609-ECA0-4FEC-89A2-4D5085EBFAC2}"/>
              </a:ext>
            </a:extLst>
          </p:cNvPr>
          <p:cNvPicPr>
            <a:picLocks noChangeAspect="1"/>
          </p:cNvPicPr>
          <p:nvPr/>
        </p:nvPicPr>
        <p:blipFill>
          <a:blip r:embed="rId7"/>
          <a:stretch>
            <a:fillRect/>
          </a:stretch>
        </p:blipFill>
        <p:spPr>
          <a:xfrm>
            <a:off x="5715513" y="4689655"/>
            <a:ext cx="1614544" cy="1440000"/>
          </a:xfrm>
          <a:prstGeom prst="rect">
            <a:avLst/>
          </a:prstGeom>
        </p:spPr>
      </p:pic>
    </p:spTree>
    <p:extLst>
      <p:ext uri="{BB962C8B-B14F-4D97-AF65-F5344CB8AC3E}">
        <p14:creationId xmlns:p14="http://schemas.microsoft.com/office/powerpoint/2010/main" val="1198863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236762"/>
            <a:ext cx="4768947" cy="2384475"/>
          </a:xfrm>
          <a:prstGeom prst="rect">
            <a:avLst/>
          </a:prstGeom>
        </p:spPr>
      </p:pic>
    </p:spTree>
    <p:extLst>
      <p:ext uri="{BB962C8B-B14F-4D97-AF65-F5344CB8AC3E}">
        <p14:creationId xmlns:p14="http://schemas.microsoft.com/office/powerpoint/2010/main" val="2357143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D485-5DEA-F74C-8C52-AB952913A1D5}"/>
              </a:ext>
            </a:extLst>
          </p:cNvPr>
          <p:cNvSpPr>
            <a:spLocks noGrp="1"/>
          </p:cNvSpPr>
          <p:nvPr>
            <p:ph type="title"/>
          </p:nvPr>
        </p:nvSpPr>
        <p:spPr>
          <a:xfrm>
            <a:off x="1494456" y="721166"/>
            <a:ext cx="9796182" cy="719857"/>
          </a:xfrm>
        </p:spPr>
        <p:txBody>
          <a:bodyPr>
            <a:noAutofit/>
          </a:bodyPr>
          <a:lstStyle/>
          <a:p>
            <a:r>
              <a:rPr lang="en-US" sz="4800" dirty="0">
                <a:latin typeface="Arial" panose="020B0604020202020204" pitchFamily="34" charset="0"/>
                <a:cs typeface="Arial" panose="020B0604020202020204" pitchFamily="34" charset="0"/>
              </a:rPr>
              <a:t>Practice-Part Two</a:t>
            </a:r>
          </a:p>
        </p:txBody>
      </p:sp>
      <p:sp>
        <p:nvSpPr>
          <p:cNvPr id="3" name="TextBox 2">
            <a:extLst>
              <a:ext uri="{FF2B5EF4-FFF2-40B4-BE49-F238E27FC236}">
                <a16:creationId xmlns:a16="http://schemas.microsoft.com/office/drawing/2014/main" id="{4848753C-7113-5441-BA39-32FA7064ABBF}"/>
              </a:ext>
            </a:extLst>
          </p:cNvPr>
          <p:cNvSpPr txBox="1"/>
          <p:nvPr/>
        </p:nvSpPr>
        <p:spPr>
          <a:xfrm>
            <a:off x="1560281" y="1803166"/>
            <a:ext cx="9730357" cy="1446550"/>
          </a:xfrm>
          <a:prstGeom prst="rect">
            <a:avLst/>
          </a:prstGeom>
          <a:noFill/>
        </p:spPr>
        <p:txBody>
          <a:bodyPr wrap="none" rtlCol="0">
            <a:spAutoFit/>
          </a:bodyPr>
          <a:lstStyle/>
          <a:p>
            <a:pPr algn="ctr"/>
            <a:r>
              <a:rPr lang="en-US" sz="4400" dirty="0"/>
              <a:t>Open, Download and Save an Attachment</a:t>
            </a:r>
          </a:p>
          <a:p>
            <a:pPr marL="571500" indent="-571500" algn="ctr">
              <a:buFont typeface="Wingdings" panose="05000000000000000000" pitchFamily="2" charset="2"/>
              <a:buChar char="Ø"/>
            </a:pPr>
            <a:r>
              <a:rPr lang="en-US" sz="4400" dirty="0">
                <a:solidFill>
                  <a:srgbClr val="C00000"/>
                </a:solidFill>
              </a:rPr>
              <a:t>Word Documents </a:t>
            </a:r>
          </a:p>
        </p:txBody>
      </p:sp>
      <p:pic>
        <p:nvPicPr>
          <p:cNvPr id="29" name="Picture 28" descr="Hands of a person typing on laptop.">
            <a:extLst>
              <a:ext uri="{FF2B5EF4-FFF2-40B4-BE49-F238E27FC236}">
                <a16:creationId xmlns:a16="http://schemas.microsoft.com/office/drawing/2014/main" id="{18A32A11-80AC-F043-B718-30A56D0AC6AE}"/>
              </a:ext>
            </a:extLst>
          </p:cNvPr>
          <p:cNvPicPr>
            <a:picLocks noChangeAspect="1"/>
          </p:cNvPicPr>
          <p:nvPr/>
        </p:nvPicPr>
        <p:blipFill>
          <a:blip r:embed="rId3"/>
          <a:stretch>
            <a:fillRect/>
          </a:stretch>
        </p:blipFill>
        <p:spPr>
          <a:xfrm>
            <a:off x="7605383" y="3844126"/>
            <a:ext cx="2894848" cy="1932779"/>
          </a:xfrm>
          <a:prstGeom prst="rect">
            <a:avLst/>
          </a:prstGeom>
        </p:spPr>
      </p:pic>
      <p:pic>
        <p:nvPicPr>
          <p:cNvPr id="5" name="Picture 4" descr="Paperclip icon for attaching files to emails">
            <a:extLst>
              <a:ext uri="{FF2B5EF4-FFF2-40B4-BE49-F238E27FC236}">
                <a16:creationId xmlns:a16="http://schemas.microsoft.com/office/drawing/2014/main" id="{BC3910B8-DC79-4E8F-AAF6-6C3589C26CD7}"/>
              </a:ext>
            </a:extLst>
          </p:cNvPr>
          <p:cNvPicPr>
            <a:picLocks noChangeAspect="1"/>
          </p:cNvPicPr>
          <p:nvPr/>
        </p:nvPicPr>
        <p:blipFill>
          <a:blip r:embed="rId4"/>
          <a:stretch>
            <a:fillRect/>
          </a:stretch>
        </p:blipFill>
        <p:spPr>
          <a:xfrm>
            <a:off x="2109213" y="3844126"/>
            <a:ext cx="2220723" cy="1440000"/>
          </a:xfrm>
          <a:prstGeom prst="rect">
            <a:avLst/>
          </a:prstGeom>
        </p:spPr>
      </p:pic>
      <p:pic>
        <p:nvPicPr>
          <p:cNvPr id="6" name="Picture 5" descr="Microsoft Word logo">
            <a:extLst>
              <a:ext uri="{FF2B5EF4-FFF2-40B4-BE49-F238E27FC236}">
                <a16:creationId xmlns:a16="http://schemas.microsoft.com/office/drawing/2014/main" id="{E9913FA4-1626-4DBE-B049-6D9BCA1AD661}"/>
              </a:ext>
            </a:extLst>
          </p:cNvPr>
          <p:cNvPicPr>
            <a:picLocks noChangeAspect="1"/>
          </p:cNvPicPr>
          <p:nvPr/>
        </p:nvPicPr>
        <p:blipFill>
          <a:blip r:embed="rId5"/>
          <a:stretch>
            <a:fillRect/>
          </a:stretch>
        </p:blipFill>
        <p:spPr>
          <a:xfrm>
            <a:off x="4946364" y="4336905"/>
            <a:ext cx="1614544" cy="1440000"/>
          </a:xfrm>
          <a:prstGeom prst="rect">
            <a:avLst/>
          </a:prstGeom>
        </p:spPr>
      </p:pic>
    </p:spTree>
    <p:extLst>
      <p:ext uri="{BB962C8B-B14F-4D97-AF65-F5344CB8AC3E}">
        <p14:creationId xmlns:p14="http://schemas.microsoft.com/office/powerpoint/2010/main" val="3205470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Three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772521"/>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p>
        </p:txBody>
      </p:sp>
      <p:sp>
        <p:nvSpPr>
          <p:cNvPr id="7" name="TextBox 6">
            <a:extLst>
              <a:ext uri="{FF2B5EF4-FFF2-40B4-BE49-F238E27FC236}">
                <a16:creationId xmlns:a16="http://schemas.microsoft.com/office/drawing/2014/main" id="{48F6692A-D92F-4F73-9D28-4EE2E7F54FD9}"/>
              </a:ext>
            </a:extLst>
          </p:cNvPr>
          <p:cNvSpPr txBox="1"/>
          <p:nvPr/>
        </p:nvSpPr>
        <p:spPr>
          <a:xfrm>
            <a:off x="1045910" y="2319787"/>
            <a:ext cx="10801350" cy="2123658"/>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4400" dirty="0"/>
              <a:t>Open, Download and Save an Attachment</a:t>
            </a:r>
          </a:p>
          <a:p>
            <a:pPr marL="571500" indent="-571500" algn="ctr">
              <a:buFont typeface="Wingdings" panose="05000000000000000000" pitchFamily="2" charset="2"/>
              <a:buChar char="Ø"/>
            </a:pPr>
            <a:r>
              <a:rPr lang="en-US" sz="4400" dirty="0">
                <a:solidFill>
                  <a:srgbClr val="C00000"/>
                </a:solidFill>
              </a:rPr>
              <a:t>PDF Documents </a:t>
            </a:r>
          </a:p>
          <a:p>
            <a:pPr marL="1028700" marR="0" indent="-571500" algn="l" rtl="0" eaLnBrk="1" fontAlgn="auto" latinLnBrk="0" hangingPunct="1">
              <a:spcBef>
                <a:spcPts val="0"/>
              </a:spcBef>
              <a:spcAft>
                <a:spcPts val="0"/>
              </a:spcAft>
              <a:buClrTx/>
              <a:buSzPts val="1200"/>
              <a:buFont typeface="Wingdings" panose="05000000000000000000" pitchFamily="2" charset="2"/>
              <a:buChar char="Ø"/>
            </a:pPr>
            <a:endParaRPr lang="en-CA" sz="4400" dirty="0">
              <a:solidFill>
                <a:srgbClr val="C00000"/>
              </a:solidFill>
              <a:effectLst/>
              <a:latin typeface="Calibri" panose="020F0502020204030204" pitchFamily="34" charset="0"/>
              <a:cs typeface="Calibri" panose="020F0502020204030204" pitchFamily="34" charset="0"/>
            </a:endParaRPr>
          </a:p>
        </p:txBody>
      </p:sp>
      <p:pic>
        <p:nvPicPr>
          <p:cNvPr id="6" name="Picture 5" descr="Paperclip icon for attaching files to emails">
            <a:extLst>
              <a:ext uri="{FF2B5EF4-FFF2-40B4-BE49-F238E27FC236}">
                <a16:creationId xmlns:a16="http://schemas.microsoft.com/office/drawing/2014/main" id="{154C11A6-622B-4A97-8B9E-CF0D98936179}"/>
              </a:ext>
            </a:extLst>
          </p:cNvPr>
          <p:cNvPicPr>
            <a:picLocks noChangeAspect="1"/>
          </p:cNvPicPr>
          <p:nvPr/>
        </p:nvPicPr>
        <p:blipFill>
          <a:blip r:embed="rId4"/>
          <a:stretch>
            <a:fillRect/>
          </a:stretch>
        </p:blipFill>
        <p:spPr>
          <a:xfrm>
            <a:off x="3740714" y="4288870"/>
            <a:ext cx="2220723" cy="1440000"/>
          </a:xfrm>
          <a:prstGeom prst="rect">
            <a:avLst/>
          </a:prstGeom>
        </p:spPr>
      </p:pic>
      <p:pic>
        <p:nvPicPr>
          <p:cNvPr id="3" name="Picture 2" descr="PDF logo">
            <a:extLst>
              <a:ext uri="{FF2B5EF4-FFF2-40B4-BE49-F238E27FC236}">
                <a16:creationId xmlns:a16="http://schemas.microsoft.com/office/drawing/2014/main" id="{68DB7912-F27F-4B09-A3B5-EE9265083E57}"/>
              </a:ext>
            </a:extLst>
          </p:cNvPr>
          <p:cNvPicPr>
            <a:picLocks noChangeAspect="1"/>
          </p:cNvPicPr>
          <p:nvPr/>
        </p:nvPicPr>
        <p:blipFill>
          <a:blip r:embed="rId5"/>
          <a:stretch>
            <a:fillRect/>
          </a:stretch>
        </p:blipFill>
        <p:spPr>
          <a:xfrm>
            <a:off x="7051957" y="4097573"/>
            <a:ext cx="2220723" cy="2220723"/>
          </a:xfrm>
          <a:prstGeom prst="rect">
            <a:avLst/>
          </a:prstGeom>
        </p:spPr>
      </p:pic>
    </p:spTree>
    <p:extLst>
      <p:ext uri="{BB962C8B-B14F-4D97-AF65-F5344CB8AC3E}">
        <p14:creationId xmlns:p14="http://schemas.microsoft.com/office/powerpoint/2010/main" val="4140801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Three</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9893779" y="3744953"/>
            <a:ext cx="1491752" cy="1491752"/>
          </a:xfrm>
          <a:prstGeom prst="rect">
            <a:avLst/>
          </a:prstGeom>
        </p:spPr>
      </p:pic>
      <p:sp>
        <p:nvSpPr>
          <p:cNvPr id="13" name="TextBox 12">
            <a:extLst>
              <a:ext uri="{FF2B5EF4-FFF2-40B4-BE49-F238E27FC236}">
                <a16:creationId xmlns:a16="http://schemas.microsoft.com/office/drawing/2014/main" id="{55409D98-F6AE-4E0F-97F7-3CBC5517CA2E}"/>
              </a:ext>
            </a:extLst>
          </p:cNvPr>
          <p:cNvSpPr txBox="1"/>
          <p:nvPr/>
        </p:nvSpPr>
        <p:spPr>
          <a:xfrm>
            <a:off x="838200" y="2367171"/>
            <a:ext cx="10515600" cy="2123658"/>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4400" dirty="0"/>
              <a:t>Open, Download and Save an Attachment</a:t>
            </a:r>
          </a:p>
          <a:p>
            <a:pPr marL="571500" indent="-571500" algn="ctr">
              <a:buFont typeface="Wingdings" panose="05000000000000000000" pitchFamily="2" charset="2"/>
              <a:buChar char="Ø"/>
            </a:pPr>
            <a:r>
              <a:rPr lang="en-US" sz="4400" dirty="0">
                <a:solidFill>
                  <a:srgbClr val="C00000"/>
                </a:solidFill>
              </a:rPr>
              <a:t>PDF Documents </a:t>
            </a:r>
          </a:p>
          <a:p>
            <a:pPr marL="1028700" marR="0" indent="-571500" algn="l" rtl="0" eaLnBrk="1" fontAlgn="auto" latinLnBrk="0" hangingPunct="1">
              <a:spcBef>
                <a:spcPts val="0"/>
              </a:spcBef>
              <a:spcAft>
                <a:spcPts val="0"/>
              </a:spcAft>
              <a:buClrTx/>
              <a:buSzPts val="1200"/>
              <a:buFont typeface="Wingdings" panose="05000000000000000000" pitchFamily="2" charset="2"/>
              <a:buChar char="Ø"/>
            </a:pPr>
            <a:endParaRPr lang="en-CA" sz="4400" dirty="0"/>
          </a:p>
        </p:txBody>
      </p:sp>
      <p:pic>
        <p:nvPicPr>
          <p:cNvPr id="6" name="Picture 5" descr="Paperclip icon for attaching files to emails">
            <a:extLst>
              <a:ext uri="{FF2B5EF4-FFF2-40B4-BE49-F238E27FC236}">
                <a16:creationId xmlns:a16="http://schemas.microsoft.com/office/drawing/2014/main" id="{EEEDCF62-7E1D-46AB-A51A-EC07651994FE}"/>
              </a:ext>
            </a:extLst>
          </p:cNvPr>
          <p:cNvPicPr>
            <a:picLocks noChangeAspect="1"/>
          </p:cNvPicPr>
          <p:nvPr/>
        </p:nvPicPr>
        <p:blipFill>
          <a:blip r:embed="rId6"/>
          <a:stretch>
            <a:fillRect/>
          </a:stretch>
        </p:blipFill>
        <p:spPr>
          <a:xfrm>
            <a:off x="3486251" y="4771220"/>
            <a:ext cx="2220723" cy="1440000"/>
          </a:xfrm>
          <a:prstGeom prst="rect">
            <a:avLst/>
          </a:prstGeom>
        </p:spPr>
      </p:pic>
      <p:pic>
        <p:nvPicPr>
          <p:cNvPr id="7" name="Picture 6" descr="PDF logo">
            <a:extLst>
              <a:ext uri="{FF2B5EF4-FFF2-40B4-BE49-F238E27FC236}">
                <a16:creationId xmlns:a16="http://schemas.microsoft.com/office/drawing/2014/main" id="{B66AB5EB-F432-4E0D-85EF-213073FDB8A1}"/>
              </a:ext>
            </a:extLst>
          </p:cNvPr>
          <p:cNvPicPr>
            <a:picLocks noChangeAspect="1"/>
          </p:cNvPicPr>
          <p:nvPr/>
        </p:nvPicPr>
        <p:blipFill>
          <a:blip r:embed="rId7"/>
          <a:stretch>
            <a:fillRect/>
          </a:stretch>
        </p:blipFill>
        <p:spPr>
          <a:xfrm>
            <a:off x="6096000" y="4270889"/>
            <a:ext cx="2220723" cy="2220723"/>
          </a:xfrm>
          <a:prstGeom prst="rect">
            <a:avLst/>
          </a:prstGeom>
        </p:spPr>
      </p:pic>
    </p:spTree>
    <p:extLst>
      <p:ext uri="{BB962C8B-B14F-4D97-AF65-F5344CB8AC3E}">
        <p14:creationId xmlns:p14="http://schemas.microsoft.com/office/powerpoint/2010/main" val="424063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4490731" y="2333459"/>
            <a:ext cx="4382160" cy="2191081"/>
          </a:xfrm>
          <a:prstGeom prst="rect">
            <a:avLst/>
          </a:prstGeom>
        </p:spPr>
      </p:pic>
    </p:spTree>
    <p:extLst>
      <p:ext uri="{BB962C8B-B14F-4D97-AF65-F5344CB8AC3E}">
        <p14:creationId xmlns:p14="http://schemas.microsoft.com/office/powerpoint/2010/main" val="3467212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Three</a:t>
            </a:r>
          </a:p>
        </p:txBody>
      </p:sp>
      <p:sp>
        <p:nvSpPr>
          <p:cNvPr id="11" name="TextBox 10">
            <a:extLst>
              <a:ext uri="{FF2B5EF4-FFF2-40B4-BE49-F238E27FC236}">
                <a16:creationId xmlns:a16="http://schemas.microsoft.com/office/drawing/2014/main" id="{025B04CE-5B52-423E-B26B-69D668BA52B3}"/>
              </a:ext>
            </a:extLst>
          </p:cNvPr>
          <p:cNvSpPr txBox="1"/>
          <p:nvPr/>
        </p:nvSpPr>
        <p:spPr>
          <a:xfrm>
            <a:off x="1035907" y="2264495"/>
            <a:ext cx="10515600" cy="2800767"/>
          </a:xfrm>
          <a:prstGeom prst="rect">
            <a:avLst/>
          </a:prstGeom>
          <a:noFill/>
        </p:spPr>
        <p:txBody>
          <a:bodyPr wrap="square">
            <a:spAutoFit/>
          </a:bodyPr>
          <a:lstStyle/>
          <a:p>
            <a:pPr marL="457200" marR="0" algn="ctr" rtl="0" eaLnBrk="1" fontAlgn="auto" latinLnBrk="0" hangingPunct="1">
              <a:spcBef>
                <a:spcPts val="0"/>
              </a:spcBef>
              <a:spcAft>
                <a:spcPts val="0"/>
              </a:spcAft>
              <a:buClrTx/>
              <a:buSzPts val="1200"/>
            </a:pPr>
            <a:r>
              <a:rPr lang="en-US" sz="4400" dirty="0"/>
              <a:t>Open, Download and Save an Attachment</a:t>
            </a:r>
          </a:p>
          <a:p>
            <a:pPr marL="571500" indent="-571500" algn="ctr">
              <a:buFont typeface="Wingdings" panose="05000000000000000000" pitchFamily="2" charset="2"/>
              <a:buChar char="Ø"/>
            </a:pPr>
            <a:r>
              <a:rPr lang="en-US" sz="4400" dirty="0">
                <a:solidFill>
                  <a:srgbClr val="C00000"/>
                </a:solidFill>
              </a:rPr>
              <a:t>PDF Documents </a:t>
            </a:r>
          </a:p>
          <a:p>
            <a:pPr marL="1028700" marR="0" indent="-571500" algn="l" rtl="0" eaLnBrk="1" fontAlgn="auto" latinLnBrk="0" hangingPunct="1">
              <a:spcBef>
                <a:spcPts val="0"/>
              </a:spcBef>
              <a:spcAft>
                <a:spcPts val="0"/>
              </a:spcAft>
              <a:buClrTx/>
              <a:buSzPts val="1200"/>
              <a:buFont typeface="Wingdings" panose="05000000000000000000" pitchFamily="2" charset="2"/>
              <a:buChar char="Ø"/>
            </a:pPr>
            <a:endParaRPr lang="en-CA" sz="4400" dirty="0"/>
          </a:p>
          <a:p>
            <a:pPr marL="457200" marR="0" algn="l" rtl="0" eaLnBrk="1" fontAlgn="auto" latinLnBrk="0" hangingPunct="1">
              <a:spcBef>
                <a:spcPts val="0"/>
              </a:spcBef>
              <a:spcAft>
                <a:spcPts val="0"/>
              </a:spcAft>
              <a:buClrTx/>
              <a:buSzPts val="1200"/>
            </a:pPr>
            <a:endParaRPr lang="en-CA" sz="4400" b="1" dirty="0"/>
          </a:p>
        </p:txBody>
      </p:sp>
      <p:pic>
        <p:nvPicPr>
          <p:cNvPr id="5" name="Picture 4" descr="PDF logo">
            <a:extLst>
              <a:ext uri="{FF2B5EF4-FFF2-40B4-BE49-F238E27FC236}">
                <a16:creationId xmlns:a16="http://schemas.microsoft.com/office/drawing/2014/main" id="{833C7F3D-C226-4C7D-8BFD-6575283F9268}"/>
              </a:ext>
            </a:extLst>
          </p:cNvPr>
          <p:cNvPicPr>
            <a:picLocks noChangeAspect="1"/>
          </p:cNvPicPr>
          <p:nvPr/>
        </p:nvPicPr>
        <p:blipFill>
          <a:blip r:embed="rId4"/>
          <a:stretch>
            <a:fillRect/>
          </a:stretch>
        </p:blipFill>
        <p:spPr>
          <a:xfrm>
            <a:off x="5183346" y="4026128"/>
            <a:ext cx="2220723" cy="2220723"/>
          </a:xfrm>
          <a:prstGeom prst="rect">
            <a:avLst/>
          </a:prstGeom>
        </p:spPr>
      </p:pic>
      <p:pic>
        <p:nvPicPr>
          <p:cNvPr id="6" name="Picture 5" descr="Paperclip icon for attaching files to emails">
            <a:extLst>
              <a:ext uri="{FF2B5EF4-FFF2-40B4-BE49-F238E27FC236}">
                <a16:creationId xmlns:a16="http://schemas.microsoft.com/office/drawing/2014/main" id="{7394B4A4-E80A-4C39-A1F4-AA7FF1B5FABF}"/>
              </a:ext>
            </a:extLst>
          </p:cNvPr>
          <p:cNvPicPr>
            <a:picLocks noChangeAspect="1"/>
          </p:cNvPicPr>
          <p:nvPr/>
        </p:nvPicPr>
        <p:blipFill>
          <a:blip r:embed="rId5"/>
          <a:stretch>
            <a:fillRect/>
          </a:stretch>
        </p:blipFill>
        <p:spPr>
          <a:xfrm>
            <a:off x="2529971" y="4662880"/>
            <a:ext cx="2220723" cy="1440000"/>
          </a:xfrm>
          <a:prstGeom prst="rect">
            <a:avLst/>
          </a:prstGeom>
        </p:spPr>
      </p:pic>
      <p:pic>
        <p:nvPicPr>
          <p:cNvPr id="7" name="Picture 6" descr="Hands of a person typing on laptop.">
            <a:extLst>
              <a:ext uri="{FF2B5EF4-FFF2-40B4-BE49-F238E27FC236}">
                <a16:creationId xmlns:a16="http://schemas.microsoft.com/office/drawing/2014/main" id="{0DCA069D-77FB-4023-898F-6EE3252E5140}"/>
              </a:ext>
            </a:extLst>
          </p:cNvPr>
          <p:cNvPicPr>
            <a:picLocks noChangeAspect="1"/>
          </p:cNvPicPr>
          <p:nvPr/>
        </p:nvPicPr>
        <p:blipFill>
          <a:blip r:embed="rId6"/>
          <a:stretch>
            <a:fillRect/>
          </a:stretch>
        </p:blipFill>
        <p:spPr>
          <a:xfrm>
            <a:off x="7836721" y="4170101"/>
            <a:ext cx="2894848" cy="1932779"/>
          </a:xfrm>
          <a:prstGeom prst="rect">
            <a:avLst/>
          </a:prstGeom>
        </p:spPr>
      </p:pic>
    </p:spTree>
    <p:extLst>
      <p:ext uri="{BB962C8B-B14F-4D97-AF65-F5344CB8AC3E}">
        <p14:creationId xmlns:p14="http://schemas.microsoft.com/office/powerpoint/2010/main" val="2192952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1471"/>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Four </a:t>
            </a:r>
          </a:p>
        </p:txBody>
      </p:sp>
      <p:sp>
        <p:nvSpPr>
          <p:cNvPr id="2" name="TextBox 1">
            <a:extLst>
              <a:ext uri="{FF2B5EF4-FFF2-40B4-BE49-F238E27FC236}">
                <a16:creationId xmlns:a16="http://schemas.microsoft.com/office/drawing/2014/main" id="{7545A64F-CF3A-6A4F-B6E7-1CAE1354FBE0}"/>
              </a:ext>
            </a:extLst>
          </p:cNvPr>
          <p:cNvSpPr txBox="1"/>
          <p:nvPr/>
        </p:nvSpPr>
        <p:spPr>
          <a:xfrm>
            <a:off x="666428" y="2275107"/>
            <a:ext cx="10306372" cy="1723549"/>
          </a:xfrm>
          <a:prstGeom prst="rect">
            <a:avLst/>
          </a:prstGeom>
          <a:noFill/>
        </p:spPr>
        <p:txBody>
          <a:bodyPr wrap="square" rtlCol="0">
            <a:spAutoFit/>
          </a:bodyPr>
          <a:lstStyle/>
          <a:p>
            <a:pPr marL="457200" marR="0" rtl="0" eaLnBrk="1" fontAlgn="auto" latinLnBrk="0" hangingPunct="1">
              <a:spcBef>
                <a:spcPts val="0"/>
              </a:spcBef>
              <a:spcAft>
                <a:spcPts val="0"/>
              </a:spcAft>
              <a:buClrTx/>
              <a:buSzPts val="1200"/>
            </a:pPr>
            <a:r>
              <a:rPr lang="en-US" sz="3600" dirty="0"/>
              <a:t> </a:t>
            </a:r>
            <a:r>
              <a:rPr lang="en-US" sz="4400" dirty="0"/>
              <a:t>Open, Download and Save an Attachment</a:t>
            </a:r>
          </a:p>
          <a:p>
            <a:pPr marL="1485900" lvl="2" indent="-571500">
              <a:buFont typeface="Wingdings" panose="05000000000000000000" pitchFamily="2" charset="2"/>
              <a:buChar char="Ø"/>
            </a:pPr>
            <a:r>
              <a:rPr lang="en-US" sz="4400" dirty="0">
                <a:solidFill>
                  <a:srgbClr val="C00000"/>
                </a:solidFill>
              </a:rPr>
              <a:t>Pictures</a:t>
            </a:r>
          </a:p>
          <a:p>
            <a:endParaRPr lang="en-US" dirty="0"/>
          </a:p>
        </p:txBody>
      </p:sp>
      <p:pic>
        <p:nvPicPr>
          <p:cNvPr id="5" name="Picture 4" descr="Picture of someone sitting beside duck pond. ">
            <a:extLst>
              <a:ext uri="{FF2B5EF4-FFF2-40B4-BE49-F238E27FC236}">
                <a16:creationId xmlns:a16="http://schemas.microsoft.com/office/drawing/2014/main" id="{8D9486E0-02E6-4BEA-9586-4CFC1E7BFDC9}"/>
              </a:ext>
            </a:extLst>
          </p:cNvPr>
          <p:cNvPicPr>
            <a:picLocks noChangeAspect="1"/>
          </p:cNvPicPr>
          <p:nvPr/>
        </p:nvPicPr>
        <p:blipFill>
          <a:blip r:embed="rId4"/>
          <a:stretch>
            <a:fillRect/>
          </a:stretch>
        </p:blipFill>
        <p:spPr>
          <a:xfrm rot="5400000">
            <a:off x="8330263" y="3789000"/>
            <a:ext cx="2880000" cy="2160000"/>
          </a:xfrm>
          <a:prstGeom prst="rect">
            <a:avLst/>
          </a:prstGeom>
        </p:spPr>
      </p:pic>
      <p:pic>
        <p:nvPicPr>
          <p:cNvPr id="7" name="Picture 6" descr="Paperclip icon for attaching files to emails">
            <a:extLst>
              <a:ext uri="{FF2B5EF4-FFF2-40B4-BE49-F238E27FC236}">
                <a16:creationId xmlns:a16="http://schemas.microsoft.com/office/drawing/2014/main" id="{88994685-4DE4-4F66-85E5-FFB81088B39D}"/>
              </a:ext>
            </a:extLst>
          </p:cNvPr>
          <p:cNvPicPr>
            <a:picLocks noChangeAspect="1"/>
          </p:cNvPicPr>
          <p:nvPr/>
        </p:nvPicPr>
        <p:blipFill>
          <a:blip r:embed="rId5"/>
          <a:stretch>
            <a:fillRect/>
          </a:stretch>
        </p:blipFill>
        <p:spPr>
          <a:xfrm>
            <a:off x="4407580" y="4232063"/>
            <a:ext cx="2220723" cy="1440000"/>
          </a:xfrm>
          <a:prstGeom prst="rect">
            <a:avLst/>
          </a:prstGeom>
        </p:spPr>
      </p:pic>
    </p:spTree>
    <p:extLst>
      <p:ext uri="{BB962C8B-B14F-4D97-AF65-F5344CB8AC3E}">
        <p14:creationId xmlns:p14="http://schemas.microsoft.com/office/powerpoint/2010/main" val="428568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Four</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9988599" y="3164182"/>
            <a:ext cx="1491752" cy="1491752"/>
          </a:xfrm>
          <a:prstGeom prst="rect">
            <a:avLst/>
          </a:prstGeom>
        </p:spPr>
      </p:pic>
      <p:sp>
        <p:nvSpPr>
          <p:cNvPr id="13" name="TextBox 12">
            <a:extLst>
              <a:ext uri="{FF2B5EF4-FFF2-40B4-BE49-F238E27FC236}">
                <a16:creationId xmlns:a16="http://schemas.microsoft.com/office/drawing/2014/main" id="{55409D98-F6AE-4E0F-97F7-3CBC5517CA2E}"/>
              </a:ext>
            </a:extLst>
          </p:cNvPr>
          <p:cNvSpPr txBox="1"/>
          <p:nvPr/>
        </p:nvSpPr>
        <p:spPr>
          <a:xfrm>
            <a:off x="964751" y="2102353"/>
            <a:ext cx="10515600" cy="2123658"/>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4400" dirty="0"/>
              <a:t>Open, Download and Save an Attachment</a:t>
            </a:r>
          </a:p>
          <a:p>
            <a:pPr marL="571500" indent="-571500" algn="ctr">
              <a:buFont typeface="Wingdings" panose="05000000000000000000" pitchFamily="2" charset="2"/>
              <a:buChar char="Ø"/>
            </a:pPr>
            <a:r>
              <a:rPr lang="en-US" sz="4400" dirty="0">
                <a:solidFill>
                  <a:srgbClr val="C00000"/>
                </a:solidFill>
              </a:rPr>
              <a:t>Pictures </a:t>
            </a:r>
          </a:p>
          <a:p>
            <a:pPr marL="1028700" marR="0" indent="-571500" algn="l" rtl="0" eaLnBrk="1" fontAlgn="auto" latinLnBrk="0" hangingPunct="1">
              <a:spcBef>
                <a:spcPts val="0"/>
              </a:spcBef>
              <a:spcAft>
                <a:spcPts val="0"/>
              </a:spcAft>
              <a:buClrTx/>
              <a:buSzPts val="1200"/>
              <a:buFont typeface="Wingdings" panose="05000000000000000000" pitchFamily="2" charset="2"/>
              <a:buChar char="Ø"/>
            </a:pPr>
            <a:endParaRPr lang="en-CA" sz="4400" dirty="0"/>
          </a:p>
        </p:txBody>
      </p:sp>
      <p:pic>
        <p:nvPicPr>
          <p:cNvPr id="6" name="Picture 5" descr="Paperclip icon for attaching files to emails">
            <a:extLst>
              <a:ext uri="{FF2B5EF4-FFF2-40B4-BE49-F238E27FC236}">
                <a16:creationId xmlns:a16="http://schemas.microsoft.com/office/drawing/2014/main" id="{9DA92222-2C05-4F0B-A1D7-8A97671585F2}"/>
              </a:ext>
            </a:extLst>
          </p:cNvPr>
          <p:cNvPicPr>
            <a:picLocks noChangeAspect="1"/>
          </p:cNvPicPr>
          <p:nvPr/>
        </p:nvPicPr>
        <p:blipFill>
          <a:blip r:embed="rId6"/>
          <a:stretch>
            <a:fillRect/>
          </a:stretch>
        </p:blipFill>
        <p:spPr>
          <a:xfrm>
            <a:off x="5447764" y="4250272"/>
            <a:ext cx="2220723" cy="1440000"/>
          </a:xfrm>
          <a:prstGeom prst="rect">
            <a:avLst/>
          </a:prstGeom>
        </p:spPr>
      </p:pic>
      <p:pic>
        <p:nvPicPr>
          <p:cNvPr id="7" name="Picture 6" descr="Picture of someone sitting beside duck pond. ">
            <a:extLst>
              <a:ext uri="{FF2B5EF4-FFF2-40B4-BE49-F238E27FC236}">
                <a16:creationId xmlns:a16="http://schemas.microsoft.com/office/drawing/2014/main" id="{20B237C4-8E9E-4D2D-B21A-0167A35B4D08}"/>
              </a:ext>
            </a:extLst>
          </p:cNvPr>
          <p:cNvPicPr>
            <a:picLocks noChangeAspect="1"/>
          </p:cNvPicPr>
          <p:nvPr/>
        </p:nvPicPr>
        <p:blipFill>
          <a:blip r:embed="rId7"/>
          <a:stretch>
            <a:fillRect/>
          </a:stretch>
        </p:blipFill>
        <p:spPr>
          <a:xfrm rot="5400000">
            <a:off x="2003515" y="3890272"/>
            <a:ext cx="2880000" cy="2160000"/>
          </a:xfrm>
          <a:prstGeom prst="rect">
            <a:avLst/>
          </a:prstGeom>
        </p:spPr>
      </p:pic>
    </p:spTree>
    <p:extLst>
      <p:ext uri="{BB962C8B-B14F-4D97-AF65-F5344CB8AC3E}">
        <p14:creationId xmlns:p14="http://schemas.microsoft.com/office/powerpoint/2010/main" val="1060156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4331705" y="2333459"/>
            <a:ext cx="4382160" cy="2191081"/>
          </a:xfrm>
          <a:prstGeom prst="rect">
            <a:avLst/>
          </a:prstGeom>
        </p:spPr>
      </p:pic>
    </p:spTree>
    <p:extLst>
      <p:ext uri="{BB962C8B-B14F-4D97-AF65-F5344CB8AC3E}">
        <p14:creationId xmlns:p14="http://schemas.microsoft.com/office/powerpoint/2010/main" val="1616176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C59B-CA32-42F4-9B24-0E223A4CE67B}"/>
              </a:ext>
            </a:extLst>
          </p:cNvPr>
          <p:cNvSpPr>
            <a:spLocks noGrp="1"/>
          </p:cNvSpPr>
          <p:nvPr>
            <p:ph type="title"/>
          </p:nvPr>
        </p:nvSpPr>
        <p:spPr/>
        <p:txBody>
          <a:bodyPr>
            <a:noAutofit/>
          </a:bodyPr>
          <a:lstStyle/>
          <a:p>
            <a:r>
              <a:rPr lang="en-US" sz="4800" dirty="0">
                <a:latin typeface="Arial" panose="020B0604020202020204" pitchFamily="34" charset="0"/>
                <a:cs typeface="Arial" panose="020B0604020202020204" pitchFamily="34" charset="0"/>
              </a:rPr>
              <a:t>Skills Reviewed in this Lesson</a:t>
            </a:r>
            <a:endParaRPr lang="en-CA" sz="4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ABA342B-3C26-4FE7-9AC7-70BAFF70759C}"/>
              </a:ext>
            </a:extLst>
          </p:cNvPr>
          <p:cNvSpPr txBox="1"/>
          <p:nvPr/>
        </p:nvSpPr>
        <p:spPr>
          <a:xfrm>
            <a:off x="3268318" y="2468803"/>
            <a:ext cx="6092686" cy="584775"/>
          </a:xfrm>
          <a:prstGeom prst="rect">
            <a:avLst/>
          </a:prstGeom>
          <a:noFill/>
        </p:spPr>
        <p:txBody>
          <a:bodyPr wrap="square">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96522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Four</a:t>
            </a:r>
          </a:p>
        </p:txBody>
      </p:sp>
      <p:sp>
        <p:nvSpPr>
          <p:cNvPr id="11" name="TextBox 10">
            <a:extLst>
              <a:ext uri="{FF2B5EF4-FFF2-40B4-BE49-F238E27FC236}">
                <a16:creationId xmlns:a16="http://schemas.microsoft.com/office/drawing/2014/main" id="{025B04CE-5B52-423E-B26B-69D668BA52B3}"/>
              </a:ext>
            </a:extLst>
          </p:cNvPr>
          <p:cNvSpPr txBox="1"/>
          <p:nvPr/>
        </p:nvSpPr>
        <p:spPr>
          <a:xfrm>
            <a:off x="939909" y="2154170"/>
            <a:ext cx="10515600" cy="2800767"/>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4400" dirty="0"/>
              <a:t>Open, Download and Save an Attachment</a:t>
            </a:r>
          </a:p>
          <a:p>
            <a:pPr marL="1028700" lvl="1" indent="-571500">
              <a:buFont typeface="Wingdings" panose="05000000000000000000" pitchFamily="2" charset="2"/>
              <a:buChar char="Ø"/>
            </a:pPr>
            <a:r>
              <a:rPr lang="en-US" sz="4400" dirty="0">
                <a:solidFill>
                  <a:srgbClr val="C00000"/>
                </a:solidFill>
              </a:rPr>
              <a:t>Pictures</a:t>
            </a:r>
          </a:p>
          <a:p>
            <a:pPr marL="1028700" marR="0" indent="-571500" algn="l" rtl="0" eaLnBrk="1" fontAlgn="auto" latinLnBrk="0" hangingPunct="1">
              <a:spcBef>
                <a:spcPts val="0"/>
              </a:spcBef>
              <a:spcAft>
                <a:spcPts val="0"/>
              </a:spcAft>
              <a:buClrTx/>
              <a:buSzPts val="1200"/>
              <a:buFont typeface="Wingdings" panose="05000000000000000000" pitchFamily="2" charset="2"/>
              <a:buChar char="Ø"/>
            </a:pPr>
            <a:endParaRPr lang="en-CA" sz="4400" dirty="0"/>
          </a:p>
          <a:p>
            <a:pPr marL="457200" marR="0" algn="l" rtl="0" eaLnBrk="1" fontAlgn="auto" latinLnBrk="0" hangingPunct="1">
              <a:spcBef>
                <a:spcPts val="0"/>
              </a:spcBef>
              <a:spcAft>
                <a:spcPts val="0"/>
              </a:spcAft>
              <a:buClrTx/>
              <a:buSzPts val="1200"/>
            </a:pPr>
            <a:endParaRPr lang="en-CA" sz="4400" dirty="0"/>
          </a:p>
        </p:txBody>
      </p:sp>
      <p:pic>
        <p:nvPicPr>
          <p:cNvPr id="5" name="Picture 4" descr="Paperclip icon for attaching files to emails">
            <a:extLst>
              <a:ext uri="{FF2B5EF4-FFF2-40B4-BE49-F238E27FC236}">
                <a16:creationId xmlns:a16="http://schemas.microsoft.com/office/drawing/2014/main" id="{D98E7D07-37CC-4EF9-8F9D-790A2B7CDBF8}"/>
              </a:ext>
            </a:extLst>
          </p:cNvPr>
          <p:cNvPicPr>
            <a:picLocks noChangeAspect="1"/>
          </p:cNvPicPr>
          <p:nvPr/>
        </p:nvPicPr>
        <p:blipFill>
          <a:blip r:embed="rId4"/>
          <a:stretch>
            <a:fillRect/>
          </a:stretch>
        </p:blipFill>
        <p:spPr>
          <a:xfrm>
            <a:off x="5412423" y="4703830"/>
            <a:ext cx="2220723" cy="1440000"/>
          </a:xfrm>
          <a:prstGeom prst="rect">
            <a:avLst/>
          </a:prstGeom>
        </p:spPr>
      </p:pic>
      <p:pic>
        <p:nvPicPr>
          <p:cNvPr id="6" name="Picture 5" descr="Picture of someone sitting beside duck pond">
            <a:extLst>
              <a:ext uri="{FF2B5EF4-FFF2-40B4-BE49-F238E27FC236}">
                <a16:creationId xmlns:a16="http://schemas.microsoft.com/office/drawing/2014/main" id="{4B2A7E25-F478-49BC-AC7C-7A3D2F0DD8BC}"/>
              </a:ext>
            </a:extLst>
          </p:cNvPr>
          <p:cNvPicPr>
            <a:picLocks noChangeAspect="1"/>
          </p:cNvPicPr>
          <p:nvPr/>
        </p:nvPicPr>
        <p:blipFill>
          <a:blip r:embed="rId5"/>
          <a:stretch>
            <a:fillRect/>
          </a:stretch>
        </p:blipFill>
        <p:spPr>
          <a:xfrm rot="5400000">
            <a:off x="7981951" y="3623830"/>
            <a:ext cx="2880000" cy="2160000"/>
          </a:xfrm>
          <a:prstGeom prst="rect">
            <a:avLst/>
          </a:prstGeom>
        </p:spPr>
      </p:pic>
      <p:pic>
        <p:nvPicPr>
          <p:cNvPr id="7" name="Picture 6" descr="Hands of a person typing on laptop.">
            <a:extLst>
              <a:ext uri="{FF2B5EF4-FFF2-40B4-BE49-F238E27FC236}">
                <a16:creationId xmlns:a16="http://schemas.microsoft.com/office/drawing/2014/main" id="{2E5127B9-D916-46AF-9CCE-3B08BB4FE8CA}"/>
              </a:ext>
            </a:extLst>
          </p:cNvPr>
          <p:cNvPicPr>
            <a:picLocks noChangeAspect="1"/>
          </p:cNvPicPr>
          <p:nvPr/>
        </p:nvPicPr>
        <p:blipFill>
          <a:blip r:embed="rId6"/>
          <a:stretch>
            <a:fillRect/>
          </a:stretch>
        </p:blipFill>
        <p:spPr>
          <a:xfrm>
            <a:off x="2036039" y="4108318"/>
            <a:ext cx="2894848" cy="1932779"/>
          </a:xfrm>
          <a:prstGeom prst="rect">
            <a:avLst/>
          </a:prstGeom>
        </p:spPr>
      </p:pic>
    </p:spTree>
    <p:extLst>
      <p:ext uri="{BB962C8B-B14F-4D97-AF65-F5344CB8AC3E}">
        <p14:creationId xmlns:p14="http://schemas.microsoft.com/office/powerpoint/2010/main" val="695443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97624"/>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Between Sessions </a:t>
            </a:r>
          </a:p>
        </p:txBody>
      </p:sp>
      <p:sp>
        <p:nvSpPr>
          <p:cNvPr id="2" name="TextBox 1">
            <a:extLst>
              <a:ext uri="{FF2B5EF4-FFF2-40B4-BE49-F238E27FC236}">
                <a16:creationId xmlns:a16="http://schemas.microsoft.com/office/drawing/2014/main" id="{18FF8229-4875-476B-B4FF-B63E355B0112}"/>
              </a:ext>
            </a:extLst>
          </p:cNvPr>
          <p:cNvSpPr txBox="1"/>
          <p:nvPr/>
        </p:nvSpPr>
        <p:spPr>
          <a:xfrm>
            <a:off x="2529971" y="2257124"/>
            <a:ext cx="7624682" cy="2031325"/>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3600" b="0" dirty="0">
                <a:solidFill>
                  <a:srgbClr val="000000"/>
                </a:solidFill>
                <a:effectLst/>
              </a:rPr>
              <a:t>What did you learn/practice today? </a:t>
            </a:r>
          </a:p>
          <a:p>
            <a:pPr marL="457200" indent="-457200" algn="l" rtl="0" fontAlgn="base">
              <a:buFont typeface="Arial" panose="020B0604020202020204" pitchFamily="34" charset="0"/>
              <a:buChar char="•"/>
            </a:pPr>
            <a:r>
              <a:rPr lang="en-US" sz="3600" b="0" dirty="0">
                <a:solidFill>
                  <a:srgbClr val="000000"/>
                </a:solidFill>
                <a:effectLst/>
              </a:rPr>
              <a:t>When are you going to practice?  </a:t>
            </a:r>
          </a:p>
          <a:p>
            <a:pPr marL="457200" indent="-457200" algn="l" rtl="0" fontAlgn="base">
              <a:buFont typeface="Arial" panose="020B0604020202020204" pitchFamily="34" charset="0"/>
              <a:buChar char="•"/>
            </a:pPr>
            <a:r>
              <a:rPr lang="en-US" sz="3600" dirty="0">
                <a:solidFill>
                  <a:srgbClr val="000000"/>
                </a:solidFill>
              </a:rPr>
              <a:t>Practice Plan</a:t>
            </a:r>
            <a:endParaRPr lang="en-US" sz="3600" b="0" dirty="0">
              <a:solidFill>
                <a:srgbClr val="000000"/>
              </a:solidFill>
              <a:effectLst/>
            </a:endParaRPr>
          </a:p>
          <a:p>
            <a:endParaRPr lang="en-CA" dirty="0"/>
          </a:p>
        </p:txBody>
      </p:sp>
      <p:pic>
        <p:nvPicPr>
          <p:cNvPr id="6" name="Picture 5" descr="Left hand on a keyboard, right hand on a mouse in front of a computer monitor. ">
            <a:extLst>
              <a:ext uri="{FF2B5EF4-FFF2-40B4-BE49-F238E27FC236}">
                <a16:creationId xmlns:a16="http://schemas.microsoft.com/office/drawing/2014/main" id="{0EBE34F0-12D9-4152-AA11-A4FEB6BCF73D}"/>
              </a:ext>
            </a:extLst>
          </p:cNvPr>
          <p:cNvPicPr>
            <a:picLocks noChangeAspect="1"/>
          </p:cNvPicPr>
          <p:nvPr/>
        </p:nvPicPr>
        <p:blipFill>
          <a:blip r:embed="rId4"/>
          <a:stretch>
            <a:fillRect/>
          </a:stretch>
        </p:blipFill>
        <p:spPr>
          <a:xfrm>
            <a:off x="6342312" y="3592101"/>
            <a:ext cx="2700000" cy="2700000"/>
          </a:xfrm>
          <a:prstGeom prst="rect">
            <a:avLst/>
          </a:prstGeom>
        </p:spPr>
      </p:pic>
    </p:spTree>
    <p:extLst>
      <p:ext uri="{BB962C8B-B14F-4D97-AF65-F5344CB8AC3E}">
        <p14:creationId xmlns:p14="http://schemas.microsoft.com/office/powerpoint/2010/main" val="3667748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614248"/>
            <a:ext cx="10515600" cy="1325563"/>
          </a:xfrm>
        </p:spPr>
        <p:txBody>
          <a:bodyPr>
            <a:noAutofit/>
          </a:bodyPr>
          <a:lstStyle/>
          <a:p>
            <a:pPr algn="ctr"/>
            <a:r>
              <a:rPr lang="en-US" sz="4800" dirty="0">
                <a:latin typeface="Arial" panose="020B0604020202020204" pitchFamily="34" charset="0"/>
                <a:cs typeface="Arial" panose="020B0604020202020204" pitchFamily="34" charset="0"/>
              </a:rPr>
              <a:t>Confirm Next Session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and Support </a:t>
            </a:r>
          </a:p>
        </p:txBody>
      </p:sp>
      <p:pic>
        <p:nvPicPr>
          <p:cNvPr id="3" name="Picture 2" descr="What's Next ?">
            <a:extLst>
              <a:ext uri="{FF2B5EF4-FFF2-40B4-BE49-F238E27FC236}">
                <a16:creationId xmlns:a16="http://schemas.microsoft.com/office/drawing/2014/main" id="{41F8FC54-0B2C-4098-9572-18938D03D45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541460" y="2481281"/>
            <a:ext cx="5962650" cy="3352800"/>
          </a:xfrm>
          <a:prstGeom prst="rect">
            <a:avLst/>
          </a:prstGeom>
        </p:spPr>
      </p:pic>
    </p:spTree>
    <p:extLst>
      <p:ext uri="{BB962C8B-B14F-4D97-AF65-F5344CB8AC3E}">
        <p14:creationId xmlns:p14="http://schemas.microsoft.com/office/powerpoint/2010/main" val="726781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2838-7CF1-C64F-A91F-EC61438F390F}"/>
              </a:ext>
            </a:extLst>
          </p:cNvPr>
          <p:cNvSpPr>
            <a:spLocks noGrp="1"/>
          </p:cNvSpPr>
          <p:nvPr>
            <p:ph type="title"/>
          </p:nvPr>
        </p:nvSpPr>
        <p:spPr>
          <a:xfrm>
            <a:off x="1197909" y="3069071"/>
            <a:ext cx="9796182" cy="719857"/>
          </a:xfrm>
        </p:spPr>
        <p:txBody>
          <a:bodyPr>
            <a:noAutofit/>
          </a:bodyPr>
          <a:lstStyle/>
          <a:p>
            <a:pPr>
              <a:lnSpc>
                <a:spcPct val="150000"/>
              </a:lnSpc>
            </a:pPr>
            <a:r>
              <a:rPr lang="en-US" sz="4800" dirty="0">
                <a:latin typeface="Arial" panose="020B0604020202020204" pitchFamily="34" charset="0"/>
                <a:cs typeface="Arial" panose="020B0604020202020204" pitchFamily="34" charset="0"/>
              </a:rPr>
              <a:t>See you!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Keep Practicing </a:t>
            </a:r>
          </a:p>
        </p:txBody>
      </p:sp>
    </p:spTree>
    <p:extLst>
      <p:ext uri="{BB962C8B-B14F-4D97-AF65-F5344CB8AC3E}">
        <p14:creationId xmlns:p14="http://schemas.microsoft.com/office/powerpoint/2010/main" val="355711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F6BD1-5D14-1B43-B6F8-68014CF555AF}"/>
              </a:ext>
            </a:extLst>
          </p:cNvPr>
          <p:cNvSpPr txBox="1">
            <a:spLocks noGrp="1"/>
          </p:cNvSpPr>
          <p:nvPr>
            <p:ph type="title" idx="4294967295"/>
          </p:nvPr>
        </p:nvSpPr>
        <p:spPr>
          <a:xfrm>
            <a:off x="2383580" y="2599765"/>
            <a:ext cx="742484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For Using this PowerPoint Lesson</a:t>
            </a:r>
          </a:p>
        </p:txBody>
      </p:sp>
      <p:sp>
        <p:nvSpPr>
          <p:cNvPr id="4" name="TextBox 3">
            <a:extLst>
              <a:ext uri="{FF2B5EF4-FFF2-40B4-BE49-F238E27FC236}">
                <a16:creationId xmlns:a16="http://schemas.microsoft.com/office/drawing/2014/main" id="{6C3CF8AE-4362-4028-9B97-B0C29CDCC5DA}"/>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83732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One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138493" y="2987977"/>
            <a:ext cx="9090577" cy="2220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dirty="0"/>
          </a:p>
        </p:txBody>
      </p:sp>
      <p:sp>
        <p:nvSpPr>
          <p:cNvPr id="6" name="TextBox 5">
            <a:extLst>
              <a:ext uri="{FF2B5EF4-FFF2-40B4-BE49-F238E27FC236}">
                <a16:creationId xmlns:a16="http://schemas.microsoft.com/office/drawing/2014/main" id="{44104F81-0ED6-4F66-85DA-8907C2EFCBDE}"/>
              </a:ext>
            </a:extLst>
          </p:cNvPr>
          <p:cNvSpPr txBox="1"/>
          <p:nvPr/>
        </p:nvSpPr>
        <p:spPr>
          <a:xfrm>
            <a:off x="3702423" y="1964674"/>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7" name="TextBox 6">
            <a:extLst>
              <a:ext uri="{FF2B5EF4-FFF2-40B4-BE49-F238E27FC236}">
                <a16:creationId xmlns:a16="http://schemas.microsoft.com/office/drawing/2014/main" id="{919F6572-7D3A-4CE7-86BE-FDE04AF7279B}"/>
              </a:ext>
            </a:extLst>
          </p:cNvPr>
          <p:cNvSpPr txBox="1"/>
          <p:nvPr/>
        </p:nvSpPr>
        <p:spPr>
          <a:xfrm>
            <a:off x="2740986" y="3212629"/>
            <a:ext cx="6096000" cy="1200329"/>
          </a:xfrm>
          <a:prstGeom prst="rect">
            <a:avLst/>
          </a:prstGeom>
          <a:noFill/>
        </p:spPr>
        <p:txBody>
          <a:bodyPr wrap="square">
            <a:spAutoFit/>
          </a:bodyPr>
          <a:lstStyle/>
          <a:p>
            <a:pPr lvl="1" algn="ctr"/>
            <a:r>
              <a:rPr lang="en-US" sz="3600" b="1" dirty="0">
                <a:cs typeface="Calibri" panose="020F0502020204030204" pitchFamily="34" charset="0"/>
              </a:rPr>
              <a:t>Send Email </a:t>
            </a:r>
          </a:p>
          <a:p>
            <a:pPr lvl="1" algn="ctr"/>
            <a:r>
              <a:rPr lang="en-US" sz="3600" b="1" dirty="0">
                <a:cs typeface="Calibri" panose="020F0502020204030204" pitchFamily="34" charset="0"/>
              </a:rPr>
              <a:t>with an Attachment</a:t>
            </a:r>
          </a:p>
        </p:txBody>
      </p:sp>
    </p:spTree>
    <p:extLst>
      <p:ext uri="{BB962C8B-B14F-4D97-AF65-F5344CB8AC3E}">
        <p14:creationId xmlns:p14="http://schemas.microsoft.com/office/powerpoint/2010/main" val="197183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Objectives-Part Two</a:t>
            </a:r>
          </a:p>
        </p:txBody>
      </p:sp>
      <p:sp>
        <p:nvSpPr>
          <p:cNvPr id="6" name="TextBox 5">
            <a:extLst>
              <a:ext uri="{FF2B5EF4-FFF2-40B4-BE49-F238E27FC236}">
                <a16:creationId xmlns:a16="http://schemas.microsoft.com/office/drawing/2014/main" id="{3CBD816E-8CED-4389-9457-02A107885099}"/>
              </a:ext>
            </a:extLst>
          </p:cNvPr>
          <p:cNvSpPr txBox="1"/>
          <p:nvPr/>
        </p:nvSpPr>
        <p:spPr>
          <a:xfrm>
            <a:off x="3702423" y="209491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2" name="TextBox 1">
            <a:extLst>
              <a:ext uri="{FF2B5EF4-FFF2-40B4-BE49-F238E27FC236}">
                <a16:creationId xmlns:a16="http://schemas.microsoft.com/office/drawing/2014/main" id="{B14FCD74-E309-A741-AE8B-D3A93A54CB98}"/>
              </a:ext>
            </a:extLst>
          </p:cNvPr>
          <p:cNvSpPr txBox="1"/>
          <p:nvPr/>
        </p:nvSpPr>
        <p:spPr>
          <a:xfrm>
            <a:off x="2004975" y="3221069"/>
            <a:ext cx="8182048" cy="1477328"/>
          </a:xfrm>
          <a:prstGeom prst="rect">
            <a:avLst/>
          </a:prstGeom>
          <a:noFill/>
        </p:spPr>
        <p:txBody>
          <a:bodyPr wrap="none" rtlCol="0">
            <a:spAutoFit/>
          </a:bodyPr>
          <a:lstStyle/>
          <a:p>
            <a:pPr algn="ctr"/>
            <a:r>
              <a:rPr lang="en-US" sz="3600" dirty="0">
                <a:latin typeface="Calibri" panose="020F0502020204030204" pitchFamily="34" charset="0"/>
                <a:cs typeface="Calibri" panose="020F0502020204030204" pitchFamily="34" charset="0"/>
              </a:rPr>
              <a:t>Open, Download and Save an Attachment</a:t>
            </a:r>
          </a:p>
          <a:p>
            <a:pPr marL="1485900" lvl="2" indent="-571500">
              <a:buFont typeface="Wingdings" panose="05000000000000000000" pitchFamily="2" charset="2"/>
              <a:buChar char="Ø"/>
            </a:pPr>
            <a:r>
              <a:rPr lang="en-US" sz="3600" b="1" dirty="0">
                <a:solidFill>
                  <a:srgbClr val="C00000"/>
                </a:solidFill>
                <a:latin typeface="Calibri" panose="020F0502020204030204" pitchFamily="34" charset="0"/>
                <a:cs typeface="Calibri" panose="020F0502020204030204" pitchFamily="34" charset="0"/>
              </a:rPr>
              <a:t>Word Documents  </a:t>
            </a:r>
          </a:p>
          <a:p>
            <a:endParaRPr lang="en-US" dirty="0"/>
          </a:p>
        </p:txBody>
      </p:sp>
    </p:spTree>
    <p:extLst>
      <p:ext uri="{BB962C8B-B14F-4D97-AF65-F5344CB8AC3E}">
        <p14:creationId xmlns:p14="http://schemas.microsoft.com/office/powerpoint/2010/main" val="103420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Three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772521"/>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p>
        </p:txBody>
      </p:sp>
      <p:sp>
        <p:nvSpPr>
          <p:cNvPr id="6" name="TextBox 5">
            <a:extLst>
              <a:ext uri="{FF2B5EF4-FFF2-40B4-BE49-F238E27FC236}">
                <a16:creationId xmlns:a16="http://schemas.microsoft.com/office/drawing/2014/main" id="{877442A2-201F-4692-9AAA-48E5D64146DC}"/>
              </a:ext>
            </a:extLst>
          </p:cNvPr>
          <p:cNvSpPr txBox="1"/>
          <p:nvPr/>
        </p:nvSpPr>
        <p:spPr>
          <a:xfrm>
            <a:off x="4319335" y="2109740"/>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7" name="TextBox 6">
            <a:extLst>
              <a:ext uri="{FF2B5EF4-FFF2-40B4-BE49-F238E27FC236}">
                <a16:creationId xmlns:a16="http://schemas.microsoft.com/office/drawing/2014/main" id="{48F6692A-D92F-4F73-9D28-4EE2E7F54FD9}"/>
              </a:ext>
            </a:extLst>
          </p:cNvPr>
          <p:cNvSpPr txBox="1"/>
          <p:nvPr/>
        </p:nvSpPr>
        <p:spPr>
          <a:xfrm>
            <a:off x="2058296" y="3429000"/>
            <a:ext cx="9309230" cy="1200329"/>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3600" kern="1200" dirty="0">
                <a:solidFill>
                  <a:srgbClr val="000000"/>
                </a:solidFill>
                <a:effectLst/>
                <a:latin typeface="Calibri" panose="020F0502020204030204" pitchFamily="34" charset="0"/>
                <a:cs typeface="Calibri" panose="020F0502020204030204" pitchFamily="34" charset="0"/>
              </a:rPr>
              <a:t>Open, Download and Save an Attachment:</a:t>
            </a:r>
          </a:p>
          <a:p>
            <a:pPr marL="1943100" lvl="2" indent="-571500">
              <a:buSzPct val="100000"/>
              <a:buFont typeface="Wingdings" panose="05000000000000000000" pitchFamily="2" charset="2"/>
              <a:buChar char="Ø"/>
            </a:pPr>
            <a:r>
              <a:rPr lang="en-US" sz="3600" b="1" kern="1200" dirty="0">
                <a:solidFill>
                  <a:srgbClr val="C00000"/>
                </a:solidFill>
                <a:effectLst/>
                <a:latin typeface="Calibri" panose="020F0502020204030204" pitchFamily="34" charset="0"/>
                <a:cs typeface="Calibri" panose="020F0502020204030204" pitchFamily="34" charset="0"/>
              </a:rPr>
              <a:t>PDF Documents </a:t>
            </a:r>
            <a:endParaRPr lang="en-CA" sz="3600" b="1" dirty="0">
              <a:solidFill>
                <a:srgbClr val="C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813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Four</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772521"/>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p>
        </p:txBody>
      </p:sp>
      <p:sp>
        <p:nvSpPr>
          <p:cNvPr id="6" name="TextBox 5">
            <a:extLst>
              <a:ext uri="{FF2B5EF4-FFF2-40B4-BE49-F238E27FC236}">
                <a16:creationId xmlns:a16="http://schemas.microsoft.com/office/drawing/2014/main" id="{877442A2-201F-4692-9AAA-48E5D64146DC}"/>
              </a:ext>
            </a:extLst>
          </p:cNvPr>
          <p:cNvSpPr txBox="1"/>
          <p:nvPr/>
        </p:nvSpPr>
        <p:spPr>
          <a:xfrm>
            <a:off x="4156404" y="2354746"/>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7" name="TextBox 6">
            <a:extLst>
              <a:ext uri="{FF2B5EF4-FFF2-40B4-BE49-F238E27FC236}">
                <a16:creationId xmlns:a16="http://schemas.microsoft.com/office/drawing/2014/main" id="{48F6692A-D92F-4F73-9D28-4EE2E7F54FD9}"/>
              </a:ext>
            </a:extLst>
          </p:cNvPr>
          <p:cNvSpPr txBox="1"/>
          <p:nvPr/>
        </p:nvSpPr>
        <p:spPr>
          <a:xfrm>
            <a:off x="2279585" y="3357296"/>
            <a:ext cx="9309230" cy="1200329"/>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3600" kern="1200" dirty="0">
                <a:solidFill>
                  <a:srgbClr val="000000"/>
                </a:solidFill>
                <a:effectLst/>
                <a:latin typeface="Calibri" panose="020F0502020204030204" pitchFamily="34" charset="0"/>
                <a:cs typeface="Calibri" panose="020F0502020204030204" pitchFamily="34" charset="0"/>
              </a:rPr>
              <a:t>Open, Download and Save an Attachment:</a:t>
            </a:r>
          </a:p>
          <a:p>
            <a:pPr marL="1943100" lvl="2" indent="-571500">
              <a:buSzPct val="100000"/>
              <a:buFont typeface="Wingdings" panose="05000000000000000000" pitchFamily="2" charset="2"/>
              <a:buChar char="Ø"/>
            </a:pPr>
            <a:r>
              <a:rPr lang="en-US" sz="3600" b="1" kern="1200" dirty="0">
                <a:solidFill>
                  <a:srgbClr val="C00000"/>
                </a:solidFill>
                <a:effectLst/>
                <a:latin typeface="Calibri" panose="020F0502020204030204" pitchFamily="34" charset="0"/>
                <a:cs typeface="Calibri" panose="020F0502020204030204" pitchFamily="34" charset="0"/>
              </a:rPr>
              <a:t>Pictures</a:t>
            </a:r>
            <a:endParaRPr lang="en-CA" sz="3600" b="1" dirty="0">
              <a:solidFill>
                <a:srgbClr val="C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9901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400" dirty="0">
                <a:latin typeface="Arial" panose="020B0604020202020204" pitchFamily="34" charset="0"/>
                <a:cs typeface="Arial" panose="020B0604020202020204" pitchFamily="34" charset="0"/>
              </a:rPr>
              <a:t>Keep in Mind</a:t>
            </a:r>
          </a:p>
        </p:txBody>
      </p:sp>
      <p:sp>
        <p:nvSpPr>
          <p:cNvPr id="5" name="TextBox 4">
            <a:extLst>
              <a:ext uri="{FF2B5EF4-FFF2-40B4-BE49-F238E27FC236}">
                <a16:creationId xmlns:a16="http://schemas.microsoft.com/office/drawing/2014/main" id="{F7CE0702-ADD5-4271-9909-907C64F0F930}"/>
              </a:ext>
            </a:extLst>
          </p:cNvPr>
          <p:cNvSpPr txBox="1"/>
          <p:nvPr/>
        </p:nvSpPr>
        <p:spPr>
          <a:xfrm>
            <a:off x="1861338" y="2756938"/>
            <a:ext cx="8664055" cy="2308324"/>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Only do as much as the learner can absorb in one session.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Do one part of the video lesson at a time.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Check in with the learner after each part.</a:t>
            </a:r>
          </a:p>
        </p:txBody>
      </p:sp>
      <p:sp>
        <p:nvSpPr>
          <p:cNvPr id="6" name="TextBox 5">
            <a:extLst>
              <a:ext uri="{FF2B5EF4-FFF2-40B4-BE49-F238E27FC236}">
                <a16:creationId xmlns:a16="http://schemas.microsoft.com/office/drawing/2014/main" id="{3EBBD1B2-DAFC-4706-858F-621DAB76DC2B}"/>
              </a:ext>
            </a:extLst>
          </p:cNvPr>
          <p:cNvSpPr txBox="1"/>
          <p:nvPr/>
        </p:nvSpPr>
        <p:spPr>
          <a:xfrm>
            <a:off x="4129208" y="1982451"/>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209870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14659</Words>
  <Application>Microsoft Office PowerPoint</Application>
  <PresentationFormat>Widescreen</PresentationFormat>
  <Paragraphs>1563</Paragraphs>
  <Slides>33</Slides>
  <Notes>33</Notes>
  <HiddenSlides>13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Century Gothic</vt:lpstr>
      <vt:lpstr>Livvic-Regular</vt:lpstr>
      <vt:lpstr>Melbourne</vt:lpstr>
      <vt:lpstr>Wingdings</vt:lpstr>
      <vt:lpstr>Office Theme</vt:lpstr>
      <vt:lpstr>Employment</vt:lpstr>
      <vt:lpstr>Pre-Requisite Skills</vt:lpstr>
      <vt:lpstr>Skills Reviewed in this Lesson</vt:lpstr>
      <vt:lpstr>Instructions  For Using this PowerPoint Lesson</vt:lpstr>
      <vt:lpstr>Lesson Objectives-Part One</vt:lpstr>
      <vt:lpstr>Lesson Objectives-Part Two</vt:lpstr>
      <vt:lpstr>Lesson Objectives-Part Three</vt:lpstr>
      <vt:lpstr>Lesson Objectives-Part Four</vt:lpstr>
      <vt:lpstr>Keep in Mind</vt:lpstr>
      <vt:lpstr>Set Up and Preparation</vt:lpstr>
      <vt:lpstr>Checklist</vt:lpstr>
      <vt:lpstr>Set Up and Preparation</vt:lpstr>
      <vt:lpstr>Checklist</vt:lpstr>
      <vt:lpstr>Employment</vt:lpstr>
      <vt:lpstr>Lesson Objectives-Part One </vt:lpstr>
      <vt:lpstr>Lesson-Part One</vt:lpstr>
      <vt:lpstr>Check Understanding</vt:lpstr>
      <vt:lpstr>Practice-Part One  </vt:lpstr>
      <vt:lpstr>Lesson Objectives – Part Two</vt:lpstr>
      <vt:lpstr>Lesson-Part Two</vt:lpstr>
      <vt:lpstr>Check Understanding</vt:lpstr>
      <vt:lpstr>Practice-Part Two</vt:lpstr>
      <vt:lpstr>Lesson Objectives-Part Three</vt:lpstr>
      <vt:lpstr>Lesson-Part Three</vt:lpstr>
      <vt:lpstr>Check Understanding</vt:lpstr>
      <vt:lpstr>Practice-Part Three</vt:lpstr>
      <vt:lpstr>Lesson Objectives-Part Four </vt:lpstr>
      <vt:lpstr>Lesson-Part Four</vt:lpstr>
      <vt:lpstr>Check Understanding</vt:lpstr>
      <vt:lpstr>Practice-Part Four</vt:lpstr>
      <vt:lpstr>Practice Between Sessions </vt:lpstr>
      <vt:lpstr>Confirm Next Session  and Support </vt:lpstr>
      <vt:lpstr>See you!  Keep Practicing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Mouse and navigation</dc:title>
  <dc:creator/>
  <cp:lastModifiedBy/>
  <cp:revision>227</cp:revision>
  <cp:lastPrinted>2021-11-10T23:26:05Z</cp:lastPrinted>
  <dcterms:created xsi:type="dcterms:W3CDTF">2021-09-14T20:49:13Z</dcterms:created>
  <dcterms:modified xsi:type="dcterms:W3CDTF">2022-06-15T00:36:16Z</dcterms:modified>
</cp:coreProperties>
</file>