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1"/>
  </p:sldMasterIdLst>
  <p:notesMasterIdLst>
    <p:notesMasterId r:id="rId42"/>
  </p:notesMasterIdLst>
  <p:sldIdLst>
    <p:sldId id="256" r:id="rId2"/>
    <p:sldId id="261" r:id="rId3"/>
    <p:sldId id="354" r:id="rId4"/>
    <p:sldId id="257" r:id="rId5"/>
    <p:sldId id="258" r:id="rId6"/>
    <p:sldId id="359" r:id="rId7"/>
    <p:sldId id="375" r:id="rId8"/>
    <p:sldId id="376" r:id="rId9"/>
    <p:sldId id="262" r:id="rId10"/>
    <p:sldId id="263" r:id="rId11"/>
    <p:sldId id="264" r:id="rId12"/>
    <p:sldId id="285" r:id="rId13"/>
    <p:sldId id="266" r:id="rId14"/>
    <p:sldId id="286" r:id="rId15"/>
    <p:sldId id="268" r:id="rId16"/>
    <p:sldId id="269" r:id="rId17"/>
    <p:sldId id="270" r:id="rId18"/>
    <p:sldId id="271" r:id="rId19"/>
    <p:sldId id="373" r:id="rId20"/>
    <p:sldId id="372" r:id="rId21"/>
    <p:sldId id="355" r:id="rId22"/>
    <p:sldId id="377" r:id="rId23"/>
    <p:sldId id="274" r:id="rId24"/>
    <p:sldId id="356" r:id="rId25"/>
    <p:sldId id="378" r:id="rId26"/>
    <p:sldId id="379" r:id="rId27"/>
    <p:sldId id="374" r:id="rId28"/>
    <p:sldId id="362" r:id="rId29"/>
    <p:sldId id="363" r:id="rId30"/>
    <p:sldId id="364" r:id="rId31"/>
    <p:sldId id="380" r:id="rId32"/>
    <p:sldId id="382" r:id="rId33"/>
    <p:sldId id="367" r:id="rId34"/>
    <p:sldId id="386" r:id="rId35"/>
    <p:sldId id="383" r:id="rId36"/>
    <p:sldId id="384" r:id="rId37"/>
    <p:sldId id="385" r:id="rId38"/>
    <p:sldId id="282" r:id="rId39"/>
    <p:sldId id="283" r:id="rId40"/>
    <p:sldId id="284" r:id="rId41"/>
  </p:sldIdLst>
  <p:sldSz cx="12192000" cy="6858000"/>
  <p:notesSz cx="7315200" cy="9601200"/>
  <p:embeddedFontLst>
    <p:embeddedFont>
      <p:font typeface="Arial Nova" panose="020B0504020202020204" pitchFamily="3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
      <p:font typeface="Livvic" pitchFamily="2" charset="0"/>
      <p:regular r:id="rId55"/>
      <p:bold r:id="rId56"/>
      <p:italic r:id="rId57"/>
      <p:boldItalic r:id="rId58"/>
    </p:embeddedFont>
    <p:embeddedFont>
      <p:font typeface="Malgun Gothic Semilight" panose="020B0502040204020203" pitchFamily="34" charset="-128"/>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wYvrrxHKU4DLGGu0ixNahg==" hashData="iafregakD1WEsgnu3f1zE7dUGzxYqX75rlNEWi18KmLae5g8YDp3HTUzxmARTwbiUr7W1nes5+RkWA6hXeevRw=="/>
  <p:extLst>
    <p:ext uri="{EFAFB233-063F-42B5-8137-9DF3F51BA10A}">
      <p15:sldGuideLst xmlns:p15="http://schemas.microsoft.com/office/powerpoint/2012/main">
        <p15:guide id="1" orient="horz" pos="2160">
          <p15:clr>
            <a:srgbClr val="A4A3A4"/>
          </p15:clr>
        </p15:guide>
        <p15:guide id="2" pos="3795">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grd4rqfdC3TwUsmLiEqXPqU1ZMz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04" autoAdjust="0"/>
    <p:restoredTop sz="72665" autoAdjust="0"/>
  </p:normalViewPr>
  <p:slideViewPr>
    <p:cSldViewPr snapToGrid="0">
      <p:cViewPr varScale="1">
        <p:scale>
          <a:sx n="60" d="100"/>
          <a:sy n="60" d="100"/>
        </p:scale>
        <p:origin x="1349" y="58"/>
      </p:cViewPr>
      <p:guideLst>
        <p:guide orient="horz" pos="2160"/>
        <p:guide pos="3795"/>
      </p:guideLst>
    </p:cSldViewPr>
  </p:slideViewPr>
  <p:notesTextViewPr>
    <p:cViewPr>
      <p:scale>
        <a:sx n="117" d="100"/>
        <a:sy n="117" d="100"/>
      </p:scale>
      <p:origin x="0" y="0"/>
    </p:cViewPr>
  </p:notesTextViewPr>
  <p:sorterViewPr>
    <p:cViewPr>
      <p:scale>
        <a:sx n="60" d="100"/>
        <a:sy n="60" d="100"/>
      </p:scale>
      <p:origin x="0" y="0"/>
    </p:cViewPr>
  </p:sorterViewPr>
  <p:notesViewPr>
    <p:cSldViewPr snapToGrid="0">
      <p:cViewPr varScale="1">
        <p:scale>
          <a:sx n="100" d="100"/>
          <a:sy n="100"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customschemas.google.com/relationships/presentationmetadata" Target="metadata"/><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Blablaconsulting@newspapen.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ssbc.org/janis-esl/diglit7.3-4litclb1/story.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Blablaconsulting@newspapen.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dirty="0">
                <a:latin typeface="Century Gothic" panose="020B0502020202020204" pitchFamily="34" charset="0"/>
              </a:rPr>
              <a:t>Slide hidden from learner</a:t>
            </a:r>
            <a:endParaRPr sz="1200" b="1"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Title slide</a:t>
            </a:r>
          </a:p>
          <a:p>
            <a:pPr marL="0" lvl="0" indent="0" algn="l" rtl="0">
              <a:spcBef>
                <a:spcPts val="0"/>
              </a:spcBef>
              <a:spcAft>
                <a:spcPts val="0"/>
              </a:spcAft>
              <a:buNone/>
            </a:pPr>
            <a:endParaRPr dirty="0"/>
          </a:p>
        </p:txBody>
      </p:sp>
      <p:sp>
        <p:nvSpPr>
          <p:cNvPr id="91" name="Google Shape;91;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dirty="0">
                <a:latin typeface="Century Gothic" panose="020B0502020202020204" pitchFamily="34" charset="0"/>
              </a:rPr>
              <a:t>Slide hidden from learner</a:t>
            </a:r>
            <a:endParaRPr sz="1200" b="1"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Information for the Tutor</a:t>
            </a:r>
          </a:p>
          <a:p>
            <a:pPr marL="0" lvl="0" indent="0" algn="l" rtl="0">
              <a:spcBef>
                <a:spcPts val="0"/>
              </a:spcBef>
              <a:spcAft>
                <a:spcPts val="0"/>
              </a:spcAft>
              <a:buNone/>
            </a:pPr>
            <a:endParaRPr lang="en-CA"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Refer to </a:t>
            </a:r>
            <a:r>
              <a:rPr lang="en-US" sz="1200" u="sng" dirty="0">
                <a:latin typeface="Century Gothic" panose="020B0502020202020204" pitchFamily="34" charset="0"/>
              </a:rPr>
              <a:t>TUTOR CHECKLIST- Set up for In-Person Tutoring </a:t>
            </a:r>
            <a:endParaRPr sz="1200" dirty="0">
              <a:latin typeface="Century Gothic" panose="020B0502020202020204" pitchFamily="34" charset="0"/>
            </a:endParaRPr>
          </a:p>
          <a:p>
            <a:pPr marL="0" lvl="0" indent="0" algn="l" rtl="0">
              <a:spcBef>
                <a:spcPts val="0"/>
              </a:spcBef>
              <a:spcAft>
                <a:spcPts val="0"/>
              </a:spcAft>
              <a:buNone/>
            </a:pPr>
            <a:endParaRPr sz="1200" dirty="0">
              <a:latin typeface="Century Gothic" panose="020B0502020202020204" pitchFamily="34" charset="0"/>
              <a:ea typeface="Calibri"/>
              <a:cs typeface="Calibri"/>
              <a:sym typeface="Calibri"/>
            </a:endParaRPr>
          </a:p>
          <a:p>
            <a:pPr marL="0" lvl="0" indent="0" algn="l" rtl="0">
              <a:spcBef>
                <a:spcPts val="0"/>
              </a:spcBef>
              <a:spcAft>
                <a:spcPts val="0"/>
              </a:spcAft>
              <a:buNone/>
            </a:pPr>
            <a:r>
              <a:rPr lang="en-US" sz="1200" b="1" u="none" dirty="0">
                <a:latin typeface="Century Gothic" panose="020B0502020202020204" pitchFamily="34" charset="0"/>
              </a:rPr>
              <a:t>PREPARATION</a:t>
            </a:r>
          </a:p>
          <a:p>
            <a:pPr marL="0" lvl="0" indent="0" algn="l" rtl="0">
              <a:spcBef>
                <a:spcPts val="0"/>
              </a:spcBef>
              <a:spcAft>
                <a:spcPts val="0"/>
              </a:spcAft>
              <a:buNone/>
            </a:pPr>
            <a:r>
              <a:rPr lang="en-US" sz="1200" b="0" u="none" dirty="0">
                <a:latin typeface="Century Gothic" panose="020B0502020202020204" pitchFamily="34" charset="0"/>
              </a:rPr>
              <a:t>Preparation specific to the </a:t>
            </a:r>
            <a:r>
              <a:rPr lang="en-US" sz="1200" b="1" u="none" dirty="0">
                <a:latin typeface="Century Gothic" panose="020B0502020202020204" pitchFamily="34" charset="0"/>
              </a:rPr>
              <a:t>PRACTICE</a:t>
            </a:r>
            <a:r>
              <a:rPr lang="en-US" sz="1200" b="0" u="none" dirty="0">
                <a:latin typeface="Century Gothic" panose="020B0502020202020204" pitchFamily="34" charset="0"/>
              </a:rPr>
              <a:t> for each Part of this lesson is in the notes of each “PRACTICE” slide. </a:t>
            </a:r>
          </a:p>
          <a:p>
            <a:pPr marL="181240" lvl="0" indent="-105040" algn="l" rtl="0">
              <a:spcBef>
                <a:spcPts val="0"/>
              </a:spcBef>
              <a:spcAft>
                <a:spcPts val="0"/>
              </a:spcAft>
              <a:buClr>
                <a:schemeClr val="dk1"/>
              </a:buClr>
              <a:buSzPts val="1200"/>
              <a:buFont typeface="Arial"/>
              <a:buNone/>
            </a:pPr>
            <a:endParaRPr sz="1200" dirty="0">
              <a:latin typeface="Century Gothic" panose="020B0502020202020204" pitchFamily="34" charset="0"/>
            </a:endParaRPr>
          </a:p>
          <a:p>
            <a:pPr marL="0" lvl="0" indent="0" algn="l" rtl="0">
              <a:spcBef>
                <a:spcPts val="0"/>
              </a:spcBef>
              <a:spcAft>
                <a:spcPts val="0"/>
              </a:spcAft>
              <a:buNone/>
            </a:pPr>
            <a:endParaRPr dirty="0"/>
          </a:p>
        </p:txBody>
      </p:sp>
      <p:sp>
        <p:nvSpPr>
          <p:cNvPr id="155" name="Google Shape;155;p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u="none" dirty="0">
                <a:latin typeface="Century Gothic" panose="020B0502020202020204" pitchFamily="34" charset="0"/>
              </a:rPr>
              <a:t>Slide hidden from learner</a:t>
            </a:r>
            <a:endParaRPr sz="1200" b="1" dirty="0">
              <a:latin typeface="Century Gothic" panose="020B0502020202020204" pitchFamily="34" charset="0"/>
            </a:endParaRPr>
          </a:p>
          <a:p>
            <a:pPr marL="0" lvl="0" indent="0" algn="l" rtl="0">
              <a:spcBef>
                <a:spcPts val="0"/>
              </a:spcBef>
              <a:spcAft>
                <a:spcPts val="0"/>
              </a:spcAft>
              <a:buNone/>
            </a:pPr>
            <a:endParaRPr lang="en-US" sz="1200" b="0" u="non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Information for the Tutor</a:t>
            </a:r>
          </a:p>
          <a:p>
            <a:pPr marL="0" lvl="0" indent="0" algn="l" rtl="0">
              <a:spcBef>
                <a:spcPts val="0"/>
              </a:spcBef>
              <a:spcAft>
                <a:spcPts val="0"/>
              </a:spcAft>
              <a:buNone/>
            </a:pPr>
            <a:endParaRPr sz="1200" b="0" u="none" dirty="0">
              <a:latin typeface="Century Gothic" panose="020B0502020202020204" pitchFamily="34" charset="0"/>
            </a:endParaRPr>
          </a:p>
          <a:p>
            <a:pPr marL="0" lvl="0" indent="0" algn="l" rtl="0">
              <a:spcBef>
                <a:spcPts val="0"/>
              </a:spcBef>
              <a:spcAft>
                <a:spcPts val="0"/>
              </a:spcAft>
              <a:buNone/>
            </a:pPr>
            <a:r>
              <a:rPr lang="en-US" sz="1200" b="0" u="none" dirty="0">
                <a:latin typeface="Century Gothic" panose="020B0502020202020204" pitchFamily="34" charset="0"/>
              </a:rPr>
              <a:t>Refer to: </a:t>
            </a:r>
            <a:endParaRPr sz="1200" dirty="0">
              <a:latin typeface="Century Gothic" panose="020B0502020202020204" pitchFamily="34" charset="0"/>
            </a:endParaRPr>
          </a:p>
          <a:p>
            <a:pPr marL="0" lvl="0" indent="0" algn="l" rtl="0">
              <a:spcBef>
                <a:spcPts val="0"/>
              </a:spcBef>
              <a:spcAft>
                <a:spcPts val="0"/>
              </a:spcAft>
              <a:buNone/>
            </a:pPr>
            <a:r>
              <a:rPr lang="en-US" sz="1200" b="0" u="sng" dirty="0">
                <a:latin typeface="Century Gothic" panose="020B0502020202020204" pitchFamily="34" charset="0"/>
              </a:rPr>
              <a:t>TUTOR CHECKLIST- During In-Person Tutoring Sessions</a:t>
            </a:r>
            <a:endParaRPr sz="1200" dirty="0">
              <a:latin typeface="Century Gothic" panose="020B0502020202020204" pitchFamily="34" charset="0"/>
              <a:ea typeface="Calibri"/>
              <a:cs typeface="Calibri"/>
              <a:sym typeface="Calibri"/>
            </a:endParaRPr>
          </a:p>
          <a:p>
            <a:pPr marL="0" lvl="0" indent="0" algn="l" rtl="0">
              <a:spcBef>
                <a:spcPts val="0"/>
              </a:spcBef>
              <a:spcAft>
                <a:spcPts val="0"/>
              </a:spcAft>
              <a:buNone/>
            </a:pPr>
            <a:endParaRPr sz="1200" dirty="0">
              <a:latin typeface="Century Gothic" panose="020B0502020202020204" pitchFamily="34" charset="0"/>
            </a:endParaRPr>
          </a:p>
          <a:p>
            <a:pPr marL="0" lvl="0" indent="0" algn="l" rtl="0">
              <a:spcBef>
                <a:spcPts val="0"/>
              </a:spcBef>
              <a:spcAft>
                <a:spcPts val="0"/>
              </a:spcAft>
              <a:buNone/>
            </a:pPr>
            <a:endParaRPr sz="1900" dirty="0">
              <a:latin typeface="Livvic"/>
              <a:ea typeface="Livvic"/>
              <a:cs typeface="Livvic"/>
              <a:sym typeface="Livvic"/>
            </a:endParaRPr>
          </a:p>
        </p:txBody>
      </p:sp>
      <p:sp>
        <p:nvSpPr>
          <p:cNvPr id="165" name="Google Shape;165;p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b="1" u="sng" dirty="0">
                <a:latin typeface="Century Gothic" panose="020B0502020202020204" pitchFamily="34" charset="0"/>
              </a:rPr>
              <a:t>SET UP</a:t>
            </a:r>
          </a:p>
          <a:p>
            <a:pPr defTabSz="966612">
              <a:defRPr/>
            </a:pPr>
            <a:r>
              <a:rPr lang="en-US" sz="1200" dirty="0">
                <a:latin typeface="Century Gothic" panose="020B0502020202020204" pitchFamily="34" charset="0"/>
              </a:rPr>
              <a:t>Refer to:</a:t>
            </a:r>
          </a:p>
          <a:p>
            <a:pPr marL="698853" lvl="1" indent="-241653" defTabSz="966612">
              <a:buFont typeface="+mj-lt"/>
              <a:buAutoNum type="arabicPeriod"/>
              <a:defRPr/>
            </a:pPr>
            <a:r>
              <a:rPr lang="en-US" sz="1200" u="sng" dirty="0">
                <a:latin typeface="Century Gothic" panose="020B0502020202020204" pitchFamily="34" charset="0"/>
              </a:rPr>
              <a:t>TUTOR CHECKLIST- Set up for Remote Tutoring Session via Zoom, Ms Teams etc. </a:t>
            </a:r>
          </a:p>
          <a:p>
            <a:pPr marL="698853" lvl="1" indent="-241653" defTabSz="966612">
              <a:buFont typeface="+mj-lt"/>
              <a:buAutoNum type="arabicPeriod"/>
              <a:defRPr/>
            </a:pPr>
            <a:r>
              <a:rPr lang="en-US" sz="1200" u="sng" dirty="0">
                <a:latin typeface="Century Gothic" panose="020B0502020202020204" pitchFamily="34" charset="0"/>
              </a:rPr>
              <a:t>LEARNER CHECKLIST- Set up for Remote Tutoring Session via Zoom, Ms Teams etc. </a:t>
            </a:r>
          </a:p>
          <a:p>
            <a:pPr lvl="1" defTabSz="966612">
              <a:defRPr/>
            </a:pPr>
            <a:endParaRPr lang="en-US" sz="1200" b="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r>
              <a:rPr lang="en-US" sz="1200" b="1" dirty="0">
                <a:latin typeface="Century Gothic" panose="020B0502020202020204" pitchFamily="34" charset="0"/>
                <a:ea typeface="Calibri" panose="020F0502020204030204" pitchFamily="34" charset="0"/>
                <a:cs typeface="Times New Roman" panose="02020603050405020304" pitchFamily="18" charset="0"/>
              </a:rPr>
              <a:t>IMPORTANT: </a:t>
            </a:r>
          </a:p>
          <a:p>
            <a:pPr defTabSz="966612">
              <a:defRPr/>
            </a:pPr>
            <a:r>
              <a:rPr lang="en-US" sz="1200" dirty="0">
                <a:latin typeface="Century Gothic" panose="020B0502020202020204" pitchFamily="34" charset="0"/>
                <a:ea typeface="Calibri" panose="020F0502020204030204" pitchFamily="34" charset="0"/>
                <a:cs typeface="Times New Roman" panose="02020603050405020304" pitchFamily="18" charset="0"/>
              </a:rPr>
              <a:t>Go through the Learner Checklist as well. Then, you will be able to more easily troubleshoot with the learner if they have difficulty in their set up.</a:t>
            </a:r>
            <a:endParaRPr lang="en-CA" sz="1200" dirty="0">
              <a:latin typeface="Century Gothic" panose="020B0502020202020204" pitchFamily="34" charset="0"/>
            </a:endParaRPr>
          </a:p>
          <a:p>
            <a:pPr defTabSz="966612">
              <a:defRPr/>
            </a:pPr>
            <a:endParaRPr lang="en-US" sz="1200" u="sng" dirty="0">
              <a:latin typeface="Century Gothic" panose="020B0502020202020204" pitchFamily="34" charset="0"/>
            </a:endParaRPr>
          </a:p>
          <a:p>
            <a:pPr marL="0" indent="0" defTabSz="966612">
              <a:buFont typeface="+mj-lt"/>
              <a:buNone/>
              <a:defRPr/>
            </a:pPr>
            <a:r>
              <a:rPr lang="en-US" sz="1200" b="1" dirty="0">
                <a:latin typeface="Century Gothic" panose="020B0502020202020204" pitchFamily="34" charset="0"/>
              </a:rPr>
              <a:t>Communicate beforehand with the Support Person (if that learner has one):</a:t>
            </a:r>
          </a:p>
          <a:p>
            <a:pPr marL="181240" indent="-181240" defTabSz="966612">
              <a:buFont typeface="Arial" panose="020B0604020202020204" pitchFamily="34" charset="0"/>
              <a:buChar char="•"/>
              <a:defRPr/>
            </a:pPr>
            <a:r>
              <a:rPr lang="en-US" sz="1200" dirty="0">
                <a:latin typeface="Century Gothic" panose="020B0502020202020204" pitchFamily="34" charset="0"/>
              </a:rPr>
              <a:t>Email the Learner Checklist listed in #2 above to the Support Person.</a:t>
            </a:r>
          </a:p>
          <a:p>
            <a:pPr marL="181240" indent="-181240" defTabSz="966612">
              <a:buFont typeface="Arial" panose="020B0604020202020204" pitchFamily="34" charset="0"/>
              <a:buChar char="•"/>
              <a:defRPr/>
            </a:pPr>
            <a:r>
              <a:rPr lang="en-US" sz="1200" dirty="0">
                <a:latin typeface="Century Gothic" panose="020B0502020202020204" pitchFamily="34" charset="0"/>
              </a:rPr>
              <a:t>Email any instructions for this lesson to the support person (see the notes for specific slides /parts of the lesson): </a:t>
            </a:r>
          </a:p>
          <a:p>
            <a:pPr marL="181240" indent="-181240" defTabSz="966612">
              <a:buFont typeface="Arial" panose="020B0604020202020204" pitchFamily="34" charset="0"/>
              <a:buChar char="•"/>
              <a:defRPr/>
            </a:pPr>
            <a:r>
              <a:rPr lang="en-US" sz="1200" dirty="0">
                <a:latin typeface="Century Gothic" panose="020B0502020202020204" pitchFamily="34" charset="0"/>
              </a:rPr>
              <a:t>Have the support person do the preparation for the lesson on the learner’s desktop. Tutor needs to guide them re. how to do this. </a:t>
            </a:r>
          </a:p>
          <a:p>
            <a:pPr marL="181240" indent="-181240" defTabSz="966612">
              <a:buFont typeface="Arial" panose="020B0604020202020204" pitchFamily="34" charset="0"/>
              <a:buChar char="•"/>
              <a:defRPr/>
            </a:pPr>
            <a:endParaRPr lang="en-US" sz="1200" b="1"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you could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0" indent="0" defTabSz="966612">
              <a:buFont typeface="Arial" panose="020B0604020202020204" pitchFamily="34" charset="0"/>
              <a:buNone/>
              <a:defRPr/>
            </a:pPr>
            <a:endParaRPr lang="en-US" sz="1200" u="sng" dirty="0">
              <a:latin typeface="Century Gothic" panose="020B0502020202020204" pitchFamily="34" charset="0"/>
            </a:endParaRPr>
          </a:p>
          <a:p>
            <a:pPr defTabSz="966612">
              <a:defRPr/>
            </a:pPr>
            <a:r>
              <a:rPr lang="en-US" sz="1200" b="1" u="sng" dirty="0">
                <a:highlight>
                  <a:srgbClr val="FFFF00"/>
                </a:highlight>
                <a:latin typeface="Century Gothic" panose="020B0502020202020204" pitchFamily="34" charset="0"/>
              </a:rPr>
              <a:t>PREPARATION</a:t>
            </a:r>
          </a:p>
          <a:p>
            <a:pPr defTabSz="966612">
              <a:defRPr/>
            </a:pPr>
            <a:r>
              <a:rPr lang="en-US" sz="1200" b="0" u="none" dirty="0">
                <a:highlight>
                  <a:srgbClr val="FFFF00"/>
                </a:highlight>
                <a:latin typeface="Century Gothic" panose="020B0502020202020204" pitchFamily="34" charset="0"/>
              </a:rPr>
              <a:t>Preparation specific to each part of this lesson is in the notes of the relevant slides. </a:t>
            </a:r>
          </a:p>
          <a:p>
            <a:pPr defTabSz="966612">
              <a:defRPr/>
            </a:pPr>
            <a:endParaRPr lang="en-US" sz="1200" b="0" u="none" dirty="0">
              <a:highlight>
                <a:srgbClr val="FFFF00"/>
              </a:highlight>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12</a:t>
            </a:fld>
            <a:endParaRPr lang="en-US" dirty="0"/>
          </a:p>
        </p:txBody>
      </p:sp>
    </p:spTree>
    <p:extLst>
      <p:ext uri="{BB962C8B-B14F-4D97-AF65-F5344CB8AC3E}">
        <p14:creationId xmlns:p14="http://schemas.microsoft.com/office/powerpoint/2010/main" val="3889035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7000"/>
              </a:lnSpc>
              <a:spcBef>
                <a:spcPts val="0"/>
              </a:spcBef>
              <a:spcAft>
                <a:spcPts val="0"/>
              </a:spcAft>
              <a:buNone/>
            </a:pPr>
            <a:r>
              <a:rPr lang="en-US" sz="1200" b="1" u="none" dirty="0">
                <a:latin typeface="Century Gothic" panose="020B0502020202020204" pitchFamily="34" charset="0"/>
              </a:rPr>
              <a:t>Slide hidden from learner</a:t>
            </a:r>
            <a:endParaRPr sz="1200" b="1" dirty="0">
              <a:latin typeface="Century Gothic" panose="020B0502020202020204" pitchFamily="34" charset="0"/>
            </a:endParaRPr>
          </a:p>
          <a:p>
            <a:pPr marL="302066" lvl="0" indent="-225866" algn="l" rtl="0">
              <a:lnSpc>
                <a:spcPct val="107000"/>
              </a:lnSpc>
              <a:spcBef>
                <a:spcPts val="846"/>
              </a:spcBef>
              <a:spcAft>
                <a:spcPts val="0"/>
              </a:spcAft>
              <a:buClr>
                <a:schemeClr val="dk1"/>
              </a:buClr>
              <a:buSzPts val="1200"/>
              <a:buFont typeface="Arial"/>
              <a:buNone/>
            </a:pPr>
            <a:endParaRPr sz="1200" dirty="0">
              <a:latin typeface="Century Gothic" panose="020B0502020202020204" pitchFamily="34" charset="0"/>
              <a:ea typeface="Calibri"/>
              <a:cs typeface="Calibri"/>
              <a:sym typeface="Calibri"/>
            </a:endParaRPr>
          </a:p>
          <a:p>
            <a:pPr marL="0" lvl="0" indent="0" algn="l" rtl="0">
              <a:spcBef>
                <a:spcPts val="846"/>
              </a:spcBef>
              <a:spcAft>
                <a:spcPts val="0"/>
              </a:spcAft>
              <a:buNone/>
            </a:pPr>
            <a:r>
              <a:rPr lang="en-US" sz="1200" b="0" u="none" dirty="0">
                <a:latin typeface="Century Gothic" panose="020B0502020202020204" pitchFamily="34" charset="0"/>
              </a:rPr>
              <a:t>Refer to:</a:t>
            </a:r>
            <a:endParaRPr sz="1200" dirty="0">
              <a:latin typeface="Century Gothic" panose="020B0502020202020204" pitchFamily="34" charset="0"/>
            </a:endParaRPr>
          </a:p>
          <a:p>
            <a:pPr marL="241653" lvl="0" indent="-241653" algn="l" rtl="0">
              <a:spcBef>
                <a:spcPts val="0"/>
              </a:spcBef>
              <a:spcAft>
                <a:spcPts val="0"/>
              </a:spcAft>
              <a:buClr>
                <a:schemeClr val="dk1"/>
              </a:buClr>
              <a:buSzPts val="1200"/>
              <a:buFont typeface="Calibri"/>
              <a:buAutoNum type="arabicPeriod"/>
            </a:pPr>
            <a:r>
              <a:rPr lang="en-US" sz="1200" u="sng" dirty="0">
                <a:latin typeface="Century Gothic" panose="020B0502020202020204" pitchFamily="34" charset="0"/>
              </a:rPr>
              <a:t>Tutor Checklist: During Remote Tutoring Session </a:t>
            </a:r>
            <a:endParaRPr sz="1200" dirty="0">
              <a:latin typeface="Century Gothic" panose="020B0502020202020204" pitchFamily="34" charset="0"/>
            </a:endParaRPr>
          </a:p>
          <a:p>
            <a:pPr marL="241653" lvl="0" indent="-241653" algn="l" rtl="0">
              <a:spcBef>
                <a:spcPts val="0"/>
              </a:spcBef>
              <a:spcAft>
                <a:spcPts val="0"/>
              </a:spcAft>
              <a:buClr>
                <a:schemeClr val="dk1"/>
              </a:buClr>
              <a:buSzPts val="1200"/>
              <a:buFont typeface="Calibri"/>
              <a:buAutoNum type="arabicPeriod"/>
            </a:pPr>
            <a:r>
              <a:rPr lang="en-US" sz="1200" u="sng" dirty="0">
                <a:latin typeface="Century Gothic" panose="020B0502020202020204" pitchFamily="34" charset="0"/>
              </a:rPr>
              <a:t>Learner Instructions: How to let your Tutor have Remote Control of your Computer During a Zoom Session </a:t>
            </a:r>
            <a:endParaRPr sz="1200" dirty="0">
              <a:latin typeface="Century Gothic" panose="020B0502020202020204" pitchFamily="34" charset="0"/>
            </a:endParaRPr>
          </a:p>
          <a:p>
            <a:pPr marL="0" lvl="0" indent="0" algn="l" rtl="0">
              <a:lnSpc>
                <a:spcPct val="107000"/>
              </a:lnSpc>
              <a:spcBef>
                <a:spcPts val="846"/>
              </a:spcBef>
              <a:spcAft>
                <a:spcPts val="0"/>
              </a:spcAft>
              <a:buNone/>
            </a:pPr>
            <a:endParaRPr lang="en-US" sz="1200" dirty="0">
              <a:latin typeface="Century Gothic" panose="020B0502020202020204" pitchFamily="34" charset="0"/>
              <a:ea typeface="Calibri"/>
              <a:cs typeface="Calibri"/>
              <a:sym typeface="Calibri"/>
            </a:endParaRPr>
          </a:p>
          <a:p>
            <a:pPr marL="0" lvl="0" indent="0" algn="l" rtl="0">
              <a:lnSpc>
                <a:spcPct val="107000"/>
              </a:lnSpc>
              <a:spcBef>
                <a:spcPts val="846"/>
              </a:spcBef>
              <a:spcAft>
                <a:spcPts val="0"/>
              </a:spcAft>
              <a:buNone/>
            </a:pPr>
            <a:endParaRPr sz="1200" dirty="0">
              <a:latin typeface="Century Gothic" panose="020B0502020202020204" pitchFamily="34" charset="0"/>
              <a:ea typeface="Calibri"/>
              <a:cs typeface="Calibri"/>
              <a:sym typeface="Calibri"/>
            </a:endParaRPr>
          </a:p>
          <a:p>
            <a:pPr marL="0" lvl="0" indent="0" algn="l" rtl="0">
              <a:lnSpc>
                <a:spcPct val="107000"/>
              </a:lnSpc>
              <a:spcBef>
                <a:spcPts val="846"/>
              </a:spcBef>
              <a:spcAft>
                <a:spcPts val="0"/>
              </a:spcAft>
              <a:buNone/>
            </a:pPr>
            <a:r>
              <a:rPr lang="en-US" sz="1200" b="1" u="sng" dirty="0">
                <a:latin typeface="Century Gothic" panose="020B0502020202020204" pitchFamily="34" charset="0"/>
              </a:rPr>
              <a:t>SET UP SPECIFIC TO THIS LESSON</a:t>
            </a:r>
            <a:endParaRPr sz="1200" dirty="0">
              <a:latin typeface="Century Gothic" panose="020B0502020202020204" pitchFamily="34" charset="0"/>
            </a:endParaRPr>
          </a:p>
          <a:p>
            <a:pPr marL="181240" lvl="0" indent="-181240" algn="l" rtl="0">
              <a:lnSpc>
                <a:spcPct val="107000"/>
              </a:lnSpc>
              <a:spcBef>
                <a:spcPts val="846"/>
              </a:spcBef>
              <a:spcAft>
                <a:spcPts val="0"/>
              </a:spcAft>
              <a:buClr>
                <a:schemeClr val="dk1"/>
              </a:buClr>
              <a:buSzPts val="1200"/>
              <a:buFont typeface="Arial"/>
              <a:buChar char="•"/>
            </a:pPr>
            <a:endParaRPr lang="en-US" sz="1200" dirty="0">
              <a:latin typeface="Century Gothic" panose="020B0502020202020204" pitchFamily="34" charset="0"/>
            </a:endParaRPr>
          </a:p>
          <a:p>
            <a:pPr marL="181240" lvl="0" indent="-181240" algn="l" rtl="0">
              <a:lnSpc>
                <a:spcPct val="107000"/>
              </a:lnSpc>
              <a:spcBef>
                <a:spcPts val="846"/>
              </a:spcBef>
              <a:spcAft>
                <a:spcPts val="0"/>
              </a:spcAft>
              <a:buClr>
                <a:schemeClr val="dk1"/>
              </a:buClr>
              <a:buSzPts val="1200"/>
              <a:buFont typeface="Arial"/>
              <a:buChar char="•"/>
            </a:pPr>
            <a:r>
              <a:rPr lang="en-US" sz="1200" dirty="0">
                <a:latin typeface="Century Gothic" panose="020B0502020202020204" pitchFamily="34" charset="0"/>
              </a:rPr>
              <a:t>Be ready to assist learner by using the </a:t>
            </a:r>
            <a:r>
              <a:rPr lang="en-US" sz="1200" b="1" dirty="0">
                <a:latin typeface="Century Gothic" panose="020B0502020202020204" pitchFamily="34" charset="0"/>
              </a:rPr>
              <a:t>Requesting Remote Control </a:t>
            </a:r>
            <a:r>
              <a:rPr lang="en-US" sz="1200" dirty="0">
                <a:latin typeface="Century Gothic" panose="020B0502020202020204" pitchFamily="34" charset="0"/>
              </a:rPr>
              <a:t>function (refer </a:t>
            </a:r>
            <a:r>
              <a:rPr lang="en-US" sz="1200" u="none" dirty="0">
                <a:latin typeface="Century Gothic" panose="020B0502020202020204" pitchFamily="34" charset="0"/>
              </a:rPr>
              <a:t>to checklists 1 and 2 listed above</a:t>
            </a:r>
            <a:r>
              <a:rPr lang="en-US" sz="1200" dirty="0">
                <a:latin typeface="Century Gothic" panose="020B0502020202020204" pitchFamily="34" charset="0"/>
              </a:rPr>
              <a:t>). </a:t>
            </a:r>
            <a:endParaRPr sz="1200" dirty="0">
              <a:latin typeface="Century Gothic" panose="020B0502020202020204" pitchFamily="34" charset="0"/>
            </a:endParaRPr>
          </a:p>
          <a:p>
            <a:pPr marL="181240" lvl="0" indent="-181240" algn="l" rtl="0">
              <a:lnSpc>
                <a:spcPct val="107000"/>
              </a:lnSpc>
              <a:spcBef>
                <a:spcPts val="846"/>
              </a:spcBef>
              <a:spcAft>
                <a:spcPts val="0"/>
              </a:spcAft>
              <a:buClr>
                <a:schemeClr val="dk1"/>
              </a:buClr>
              <a:buSzPts val="1200"/>
              <a:buFont typeface="Arial"/>
              <a:buChar char="•"/>
            </a:pPr>
            <a:r>
              <a:rPr lang="en-US" sz="1200" dirty="0">
                <a:latin typeface="Century Gothic" panose="020B0502020202020204" pitchFamily="34" charset="0"/>
              </a:rPr>
              <a:t>You may have to set up learner’s desktop if no support person is available to do that beforehand.  This is possible to do using </a:t>
            </a:r>
            <a:r>
              <a:rPr lang="en-US" sz="1200" b="1" dirty="0">
                <a:latin typeface="Century Gothic" panose="020B0502020202020204" pitchFamily="34" charset="0"/>
              </a:rPr>
              <a:t>Request Remote Control</a:t>
            </a:r>
            <a:r>
              <a:rPr lang="en-US" sz="1200" dirty="0">
                <a:latin typeface="Century Gothic" panose="020B0502020202020204" pitchFamily="34" charset="0"/>
              </a:rPr>
              <a:t> in Zoom. </a:t>
            </a:r>
            <a:endParaRPr sz="1200"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0" lvl="0" indent="0" algn="l" rtl="0">
              <a:spcBef>
                <a:spcPts val="846"/>
              </a:spcBef>
              <a:spcAft>
                <a:spcPts val="0"/>
              </a:spcAft>
              <a:buNone/>
            </a:pPr>
            <a:endParaRPr sz="1900" dirty="0">
              <a:latin typeface="Livvic"/>
              <a:ea typeface="Livvic"/>
              <a:cs typeface="Livvic"/>
              <a:sym typeface="Livvic"/>
            </a:endParaRPr>
          </a:p>
        </p:txBody>
      </p:sp>
      <p:sp>
        <p:nvSpPr>
          <p:cNvPr id="185" name="Google Shape;185;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1" dirty="0">
                <a:latin typeface="Century Gothic" panose="020B0502020202020204" pitchFamily="34" charset="0"/>
              </a:rPr>
              <a:t>THIS SLIDE AND THE FOLLOWING SLIDES ARE TO SHOW TO THE LEARNER</a:t>
            </a:r>
            <a:endParaRPr lang="en-US" dirty="0">
              <a:latin typeface="Century Gothic" panose="020B0502020202020204" pitchFamily="34" charset="0"/>
            </a:endParaRPr>
          </a:p>
          <a:p>
            <a:pPr marL="0" lvl="0" indent="0" algn="l" rtl="0">
              <a:spcBef>
                <a:spcPts val="0"/>
              </a:spcBef>
              <a:spcAft>
                <a:spcPts val="0"/>
              </a:spcAft>
              <a:buNone/>
            </a:pPr>
            <a:endParaRPr lang="en-US" b="1" dirty="0">
              <a:latin typeface="Century Gothic" panose="020B0502020202020204" pitchFamily="34" charset="0"/>
            </a:endParaRPr>
          </a:p>
          <a:p>
            <a:pPr marL="0" lvl="0" indent="0" algn="l" rtl="0">
              <a:spcBef>
                <a:spcPts val="0"/>
              </a:spcBef>
              <a:spcAft>
                <a:spcPts val="0"/>
              </a:spcAft>
              <a:buNone/>
            </a:pPr>
            <a:endParaRPr lang="en-US" b="1"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Say to the learner:</a:t>
            </a:r>
            <a:endParaRPr lang="en-US"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Do you ever get emails from someone you don’t know and they ask you to send money or to click on a link?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I got one the other day. It was a job ad. It said, “Earn a high salary from home. No experience needed!”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It looked very suspicious to me. </a:t>
            </a:r>
            <a:br>
              <a:rPr lang="en-US" b="0" i="1" dirty="0">
                <a:latin typeface="Century Gothic" panose="020B0502020202020204" pitchFamily="34" charset="0"/>
              </a:rPr>
            </a:br>
            <a:endParaRPr lang="en-US" b="0" i="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How about text messages ?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Do you ever get text messages from someone you don’t know? Or messages you think might be fake?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I get them at least once a week.</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It says it’s from a bank or a company.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But I don’t have an account at that bank.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I didn’t apply for a job at that company.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Often, I’ve never heard of that company.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The message usually tells you to tap on a link.</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Sometimes they look real.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So, it’s really important to be careful.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i="1" dirty="0">
                <a:latin typeface="Century Gothic" panose="020B0502020202020204" pitchFamily="34" charset="0"/>
              </a:rPr>
              <a:t>We’re going to review information about Job Scams.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1" i="0" dirty="0">
                <a:latin typeface="Century Gothic" panose="020B0502020202020204" pitchFamily="34" charset="0"/>
              </a:rPr>
              <a:t>[Part One]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First. we’ll look at “Phishing”, at fake job ads in emails and text messages.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We’ll look at some examples and the clues that tell you they may be fake.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1" i="0" dirty="0">
                <a:latin typeface="Century Gothic" panose="020B0502020202020204" pitchFamily="34" charset="0"/>
              </a:rPr>
              <a:t>[Part Two]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In another video, we’ll look at how to handle these/ what to do about these.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latin typeface="Century Gothic" panose="020B0502020202020204" pitchFamily="34" charset="0"/>
              </a:rPr>
              <a:t>Also, we’ll look at the employment website indeed and possible fake ads. </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endParaRPr lang="en-US" dirty="0"/>
          </a:p>
        </p:txBody>
      </p:sp>
      <p:sp>
        <p:nvSpPr>
          <p:cNvPr id="91" name="Google Shape;91;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extLst>
      <p:ext uri="{BB962C8B-B14F-4D97-AF65-F5344CB8AC3E}">
        <p14:creationId xmlns:p14="http://schemas.microsoft.com/office/powerpoint/2010/main" val="342618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1" dirty="0">
                <a:latin typeface="Century Gothic" panose="020B0502020202020204" pitchFamily="34" charset="0"/>
              </a:rPr>
              <a:t>Job Scams-Part One </a:t>
            </a:r>
          </a:p>
          <a:p>
            <a:pPr marL="0" lvl="0" indent="0" algn="l" rtl="0">
              <a:spcBef>
                <a:spcPts val="0"/>
              </a:spcBef>
              <a:spcAft>
                <a:spcPts val="0"/>
              </a:spcAft>
              <a:buNone/>
            </a:pPr>
            <a:endParaRPr lang="en-US" b="1"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These are the skills the learner will master at the end of the lesson: </a:t>
            </a:r>
          </a:p>
          <a:p>
            <a:pPr marL="171450" lvl="0" indent="-171450">
              <a:lnSpc>
                <a:spcPct val="107000"/>
              </a:lnSpc>
              <a:spcAft>
                <a:spcPts val="800"/>
              </a:spcAft>
              <a:buFont typeface="Wingdings" panose="05000000000000000000" pitchFamily="2" charset="2"/>
              <a:buChar char="v"/>
            </a:pPr>
            <a:r>
              <a:rPr lang="en-US" sz="1200" b="1" dirty="0">
                <a:effectLst/>
                <a:latin typeface="Century Gothic" panose="020B0502020202020204" pitchFamily="34" charset="0"/>
                <a:ea typeface="Calibri" panose="020F0502020204030204" pitchFamily="34" charset="0"/>
                <a:cs typeface="Calibri" panose="020F0502020204030204" pitchFamily="34" charset="0"/>
              </a:rPr>
              <a:t>What is Phishing ?</a:t>
            </a:r>
          </a:p>
          <a:p>
            <a:pPr marL="171450" lvl="0" indent="-171450">
              <a:lnSpc>
                <a:spcPct val="107000"/>
              </a:lnSpc>
              <a:spcAft>
                <a:spcPts val="800"/>
              </a:spcAft>
              <a:buFont typeface="Wingdings" panose="05000000000000000000" pitchFamily="2" charset="2"/>
              <a:buChar char="v"/>
            </a:pPr>
            <a:r>
              <a:rPr lang="en-US" sz="1200" b="1" dirty="0">
                <a:effectLst/>
                <a:latin typeface="Century Gothic" panose="020B0502020202020204" pitchFamily="34" charset="0"/>
                <a:ea typeface="Calibri" panose="020F0502020204030204" pitchFamily="34" charset="0"/>
                <a:cs typeface="Calibri" panose="020F0502020204030204" pitchFamily="34" charset="0"/>
              </a:rPr>
              <a:t>Email Phishing </a:t>
            </a:r>
          </a:p>
          <a:p>
            <a:pPr marL="171450" lvl="0" indent="-171450">
              <a:lnSpc>
                <a:spcPct val="107000"/>
              </a:lnSpc>
              <a:spcAft>
                <a:spcPts val="800"/>
              </a:spcAft>
              <a:buFont typeface="Wingdings" panose="05000000000000000000" pitchFamily="2" charset="2"/>
              <a:buChar char="v"/>
            </a:pPr>
            <a:r>
              <a:rPr lang="en-US" sz="1200" b="1" dirty="0">
                <a:effectLst/>
                <a:latin typeface="Century Gothic" panose="020B0502020202020204" pitchFamily="34" charset="0"/>
                <a:ea typeface="Calibri" panose="020F0502020204030204" pitchFamily="34" charset="0"/>
                <a:cs typeface="Calibri" panose="020F0502020204030204" pitchFamily="34" charset="0"/>
              </a:rPr>
              <a:t>Text Messages Phishing</a:t>
            </a:r>
          </a:p>
          <a:p>
            <a:pPr marL="171450" lvl="0" indent="-171450">
              <a:lnSpc>
                <a:spcPct val="107000"/>
              </a:lnSpc>
              <a:spcAft>
                <a:spcPts val="800"/>
              </a:spcAft>
              <a:buFont typeface="Arial" panose="020B0604020202020204" pitchFamily="34" charset="0"/>
              <a:buChar char="•"/>
            </a:pPr>
            <a:endParaRPr lang="en-US" b="1"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Say to the learner</a:t>
            </a:r>
            <a:r>
              <a:rPr lang="en-US" dirty="0">
                <a:latin typeface="Century Gothic" panose="020B0502020202020204" pitchFamily="34" charset="0"/>
              </a:rPr>
              <a:t>: </a:t>
            </a:r>
            <a:endParaRPr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latin typeface="Century Gothic" panose="020B0502020202020204" pitchFamily="34" charset="0"/>
              </a:rPr>
              <a:t>First, we’re going to look at “Phishing”, at what that means.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latin typeface="Century Gothic" panose="020B0502020202020204" pitchFamily="34" charset="0"/>
              </a:rPr>
              <a:t>Then we’ll look at fake job ads you get in emails and in text messages.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i="1" dirty="0">
                <a:latin typeface="Century Gothic" panose="020B0502020202020204" pitchFamily="34" charset="0"/>
              </a:rPr>
              <a:t>We’ll look at some examples and the clues that tell you they may be fake. </a:t>
            </a:r>
          </a:p>
          <a:p>
            <a:pPr marL="0" lvl="0" indent="0" algn="l" rtl="0">
              <a:spcBef>
                <a:spcPts val="0"/>
              </a:spcBef>
              <a:spcAft>
                <a:spcPts val="0"/>
              </a:spcAft>
              <a:buNone/>
            </a:pPr>
            <a:endParaRPr dirty="0"/>
          </a:p>
        </p:txBody>
      </p:sp>
      <p:sp>
        <p:nvSpPr>
          <p:cNvPr id="206" name="Google Shape;206;p1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rPr>
              <a:t>Job Scams-Part One </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Say to the Learner: </a:t>
            </a:r>
            <a:endParaRPr sz="1200" dirty="0">
              <a:latin typeface="Century Gothic" panose="020B0502020202020204" pitchFamily="34" charset="0"/>
            </a:endParaRPr>
          </a:p>
          <a:p>
            <a:pPr marL="0" lvl="0" indent="0" algn="l" rtl="0">
              <a:spcBef>
                <a:spcPts val="0"/>
              </a:spcBef>
              <a:spcAft>
                <a:spcPts val="0"/>
              </a:spcAft>
              <a:buNone/>
            </a:pPr>
            <a:r>
              <a:rPr lang="en-US" sz="1200" b="0" i="1" u="none" dirty="0">
                <a:latin typeface="Century Gothic" panose="020B0502020202020204" pitchFamily="34" charset="0"/>
              </a:rPr>
              <a:t>Let’s review </a:t>
            </a:r>
            <a:r>
              <a:rPr lang="en-US" sz="1200" b="1" i="1" u="sng" dirty="0">
                <a:latin typeface="Century Gothic" panose="020B0502020202020204" pitchFamily="34" charset="0"/>
              </a:rPr>
              <a:t>“What is “Phishing ?</a:t>
            </a:r>
            <a:r>
              <a:rPr lang="en-US" sz="1200" b="1" i="1" u="none" dirty="0">
                <a:latin typeface="Century Gothic" panose="020B0502020202020204" pitchFamily="34" charset="0"/>
              </a:rPr>
              <a:t>” </a:t>
            </a:r>
            <a:r>
              <a:rPr lang="en-US" sz="1200" b="0" i="1" u="none" dirty="0">
                <a:latin typeface="Century Gothic" panose="020B0502020202020204" pitchFamily="34" charset="0"/>
              </a:rPr>
              <a:t>and then look at some examples of </a:t>
            </a:r>
            <a:r>
              <a:rPr lang="en-US" sz="1200" b="1" i="1" u="none" dirty="0">
                <a:latin typeface="Century Gothic" panose="020B0502020202020204" pitchFamily="34" charset="0"/>
              </a:rPr>
              <a:t>“E</a:t>
            </a:r>
            <a:r>
              <a:rPr lang="en-US" sz="1200" b="1" i="1" u="sng" dirty="0">
                <a:latin typeface="Century Gothic" panose="020B0502020202020204" pitchFamily="34" charset="0"/>
              </a:rPr>
              <a:t>mail Phishing and Text Messages Phishing</a:t>
            </a:r>
            <a:r>
              <a:rPr lang="en-US" sz="1200" b="0" i="1" u="none" dirty="0">
                <a:latin typeface="Century Gothic" panose="020B0502020202020204" pitchFamily="34" charset="0"/>
              </a:rPr>
              <a:t>. </a:t>
            </a:r>
          </a:p>
          <a:p>
            <a:pPr marL="0" lvl="0" indent="0" algn="l" rtl="0">
              <a:spcBef>
                <a:spcPts val="0"/>
              </a:spcBef>
              <a:spcAft>
                <a:spcPts val="0"/>
              </a:spcAft>
              <a:buNone/>
            </a:pPr>
            <a:r>
              <a:rPr lang="en-US" sz="1200" i="1" dirty="0">
                <a:latin typeface="Century Gothic" panose="020B0502020202020204" pitchFamily="34" charset="0"/>
              </a:rPr>
              <a:t>We’ll watch a video to review this. </a:t>
            </a:r>
          </a:p>
          <a:p>
            <a:pPr marL="0" lvl="0" indent="0" algn="l" rtl="0">
              <a:spcBef>
                <a:spcPts val="0"/>
              </a:spcBef>
              <a:spcAft>
                <a:spcPts val="0"/>
              </a:spcAft>
              <a:buNone/>
            </a:pPr>
            <a:r>
              <a:rPr lang="en-US" sz="1200" b="0" i="1" dirty="0">
                <a:solidFill>
                  <a:srgbClr val="000000"/>
                </a:solidFill>
                <a:latin typeface="Century Gothic" panose="020B0502020202020204" pitchFamily="34" charset="0"/>
                <a:ea typeface="Calibri"/>
                <a:cs typeface="Calibri"/>
                <a:sym typeface="Calibri"/>
              </a:rPr>
              <a:t>We can watch the video several times. So, don't worry if you don't catch everything the first time. </a:t>
            </a:r>
            <a:endParaRPr sz="1200" i="1" dirty="0">
              <a:latin typeface="Century Gothic" panose="020B0502020202020204" pitchFamily="34" charset="0"/>
            </a:endParaRPr>
          </a:p>
          <a:p>
            <a:pPr marL="181240" lvl="0" indent="-105040" algn="l" rtl="0">
              <a:spcBef>
                <a:spcPts val="0"/>
              </a:spcBef>
              <a:spcAft>
                <a:spcPts val="0"/>
              </a:spcAft>
              <a:buClr>
                <a:schemeClr val="dk1"/>
              </a:buClr>
              <a:buSzPts val="1200"/>
              <a:buFont typeface="Arial"/>
              <a:buNone/>
            </a:pPr>
            <a:endParaRPr lang="en-US" sz="1200" i="1" dirty="0">
              <a:latin typeface="Century Gothic" panose="020B0502020202020204" pitchFamily="34" charset="0"/>
            </a:endParaRPr>
          </a:p>
          <a:p>
            <a:pPr marL="181240" lvl="0" indent="-105040" algn="l" rtl="0">
              <a:spcBef>
                <a:spcPts val="0"/>
              </a:spcBef>
              <a:spcAft>
                <a:spcPts val="0"/>
              </a:spcAft>
              <a:buClr>
                <a:schemeClr val="dk1"/>
              </a:buClr>
              <a:buSzPts val="1200"/>
              <a:buFont typeface="Arial"/>
              <a:buNone/>
            </a:pPr>
            <a:endParaRPr sz="1200" dirty="0">
              <a:latin typeface="Century Gothic" panose="020B0502020202020204" pitchFamily="34" charset="0"/>
            </a:endParaRPr>
          </a:p>
          <a:p>
            <a:pPr marL="0" lvl="0" indent="0" algn="l" rtl="0">
              <a:spcBef>
                <a:spcPts val="0"/>
              </a:spcBef>
              <a:spcAft>
                <a:spcPts val="0"/>
              </a:spcAft>
              <a:buNone/>
            </a:pPr>
            <a:r>
              <a:rPr lang="en-US" sz="1200" b="1" i="0" u="none" strike="noStrike" dirty="0">
                <a:solidFill>
                  <a:srgbClr val="000000"/>
                </a:solidFill>
                <a:latin typeface="Century Gothic" panose="020B0502020202020204" pitchFamily="34" charset="0"/>
                <a:ea typeface="Calibri"/>
                <a:cs typeface="Calibri"/>
                <a:sym typeface="Calibri"/>
              </a:rPr>
              <a:t>Instructions for the Tutor: </a:t>
            </a:r>
            <a:endParaRPr sz="1200"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The icon in the slide with the red triangle is a link to the video on YouTube.</a:t>
            </a:r>
            <a:endParaRPr sz="1200"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Just click on that link (in Slideshow mode) to open the video LESSON.</a:t>
            </a:r>
            <a:endParaRPr sz="1200"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Here is that link in case the one in the slide doesn’t work:</a:t>
            </a:r>
            <a:endParaRPr sz="1200" b="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https://youtu.be/xzLzkyU0PZc</a:t>
            </a:r>
          </a:p>
          <a:p>
            <a:pPr marL="0" lvl="0" indent="0" algn="l" rtl="0">
              <a:spcBef>
                <a:spcPts val="0"/>
              </a:spcBef>
              <a:spcAft>
                <a:spcPts val="0"/>
              </a:spcAft>
              <a:buNone/>
            </a:pPr>
            <a:br>
              <a:rPr lang="en-US" sz="1200" b="0" dirty="0">
                <a:latin typeface="Century Gothic" panose="020B0502020202020204" pitchFamily="34" charset="0"/>
              </a:rPr>
            </a:br>
            <a:r>
              <a:rPr lang="en-US" sz="1200" b="1" dirty="0">
                <a:latin typeface="Century Gothic" panose="020B0502020202020204" pitchFamily="34" charset="0"/>
              </a:rPr>
              <a:t>Total </a:t>
            </a:r>
            <a:r>
              <a:rPr lang="en-US" sz="1200" b="1" i="0" u="none" strike="noStrike" dirty="0">
                <a:solidFill>
                  <a:srgbClr val="000000"/>
                </a:solidFill>
                <a:latin typeface="Century Gothic" panose="020B0502020202020204" pitchFamily="34" charset="0"/>
                <a:ea typeface="Calibri"/>
                <a:cs typeface="Calibri"/>
                <a:sym typeface="Calibri"/>
              </a:rPr>
              <a:t>Video length: 		0:00-5:21 minutes	[ 5:21 mins]</a:t>
            </a:r>
          </a:p>
          <a:p>
            <a:pPr marL="0" lvl="0" indent="0" algn="l" rtl="0">
              <a:spcBef>
                <a:spcPts val="0"/>
              </a:spcBef>
              <a:spcAft>
                <a:spcPts val="0"/>
              </a:spcAft>
              <a:buNone/>
            </a:pPr>
            <a:endParaRPr lang="en-US" sz="1200" b="1" i="0" u="none" strike="noStrike" dirty="0">
              <a:solidFill>
                <a:srgbClr val="000000"/>
              </a:solidFill>
              <a:latin typeface="Century Gothic" panose="020B0502020202020204" pitchFamily="34" charset="0"/>
              <a:cs typeface="Calibri"/>
              <a:sym typeface="Calibri"/>
            </a:endParaRPr>
          </a:p>
          <a:p>
            <a:pPr marL="457200" lvl="1" indent="0" algn="l" rtl="0">
              <a:spcBef>
                <a:spcPts val="0"/>
              </a:spcBef>
              <a:spcAft>
                <a:spcPts val="0"/>
              </a:spcAft>
              <a:buNone/>
            </a:pPr>
            <a:r>
              <a:rPr lang="en-US" sz="1200" b="1" i="0" u="none" strike="noStrike" dirty="0">
                <a:solidFill>
                  <a:srgbClr val="000000"/>
                </a:solidFill>
                <a:latin typeface="Century Gothic" panose="020B0502020202020204" pitchFamily="34" charset="0"/>
                <a:cs typeface="Calibri"/>
                <a:sym typeface="Calibri"/>
              </a:rPr>
              <a:t>What is “Phishing”?		0:00-1:10 </a:t>
            </a:r>
            <a:r>
              <a:rPr lang="en-US" sz="1200" b="1" i="0" u="none" strike="noStrike" dirty="0">
                <a:solidFill>
                  <a:srgbClr val="000000"/>
                </a:solidFill>
                <a:latin typeface="Century Gothic" panose="020B0502020202020204" pitchFamily="34" charset="0"/>
                <a:ea typeface="Calibri"/>
                <a:cs typeface="Calibri"/>
                <a:sym typeface="Calibri"/>
              </a:rPr>
              <a:t>minutes</a:t>
            </a:r>
            <a:r>
              <a:rPr lang="en-US" sz="1200" b="1" i="0" u="none" strike="noStrike" dirty="0">
                <a:solidFill>
                  <a:srgbClr val="000000"/>
                </a:solidFill>
                <a:latin typeface="Century Gothic" panose="020B0502020202020204" pitchFamily="34" charset="0"/>
                <a:cs typeface="Calibri"/>
                <a:sym typeface="Calibri"/>
              </a:rPr>
              <a:t>	[1:10 mins]	</a:t>
            </a:r>
          </a:p>
          <a:p>
            <a:pPr marL="457200" lvl="1" indent="0" algn="l" rtl="0">
              <a:spcBef>
                <a:spcPts val="0"/>
              </a:spcBef>
              <a:spcAft>
                <a:spcPts val="0"/>
              </a:spcAft>
              <a:buNone/>
            </a:pPr>
            <a:endParaRPr lang="en-US" sz="1200" b="1" i="0" u="none" strike="noStrike" dirty="0">
              <a:solidFill>
                <a:srgbClr val="000000"/>
              </a:solidFill>
              <a:latin typeface="Century Gothic" panose="020B0502020202020204" pitchFamily="34" charset="0"/>
              <a:cs typeface="Calibri"/>
              <a:sym typeface="Calibri"/>
            </a:endParaRPr>
          </a:p>
          <a:p>
            <a:pPr marL="457200" lvl="1" indent="0" algn="l" rtl="0">
              <a:spcBef>
                <a:spcPts val="0"/>
              </a:spcBef>
              <a:spcAft>
                <a:spcPts val="0"/>
              </a:spcAft>
              <a:buNone/>
            </a:pPr>
            <a:r>
              <a:rPr lang="en-US" sz="1200" b="1" i="0" u="none" strike="noStrike" dirty="0">
                <a:solidFill>
                  <a:srgbClr val="000000"/>
                </a:solidFill>
                <a:latin typeface="Century Gothic" panose="020B0502020202020204" pitchFamily="34" charset="0"/>
                <a:cs typeface="Calibri"/>
                <a:sym typeface="Calibri"/>
              </a:rPr>
              <a:t>Email Phishing		1:11-3:54 </a:t>
            </a:r>
            <a:r>
              <a:rPr lang="en-US" sz="1200" b="1" i="0" u="none" strike="noStrike" dirty="0">
                <a:solidFill>
                  <a:srgbClr val="000000"/>
                </a:solidFill>
                <a:latin typeface="Century Gothic" panose="020B0502020202020204" pitchFamily="34" charset="0"/>
                <a:ea typeface="Calibri"/>
                <a:cs typeface="Calibri"/>
                <a:sym typeface="Calibri"/>
              </a:rPr>
              <a:t>minutes</a:t>
            </a:r>
            <a:r>
              <a:rPr lang="en-US" sz="1200" b="1" i="0" u="none" strike="noStrike" dirty="0">
                <a:solidFill>
                  <a:srgbClr val="000000"/>
                </a:solidFill>
                <a:latin typeface="Century Gothic" panose="020B0502020202020204" pitchFamily="34" charset="0"/>
                <a:cs typeface="Calibri"/>
                <a:sym typeface="Calibri"/>
              </a:rPr>
              <a:t>	[2:43 mins]</a:t>
            </a:r>
          </a:p>
          <a:p>
            <a:pPr marL="457200" lvl="1" indent="0" algn="l" rtl="0">
              <a:spcBef>
                <a:spcPts val="0"/>
              </a:spcBef>
              <a:spcAft>
                <a:spcPts val="0"/>
              </a:spcAft>
              <a:buNone/>
            </a:pPr>
            <a:endParaRPr lang="en-US" sz="1200" b="1" i="0" u="none" strike="noStrike" dirty="0">
              <a:solidFill>
                <a:srgbClr val="000000"/>
              </a:solidFill>
              <a:latin typeface="Century Gothic" panose="020B0502020202020204" pitchFamily="34" charset="0"/>
              <a:cs typeface="Calibri"/>
              <a:sym typeface="Calibri"/>
            </a:endParaRPr>
          </a:p>
          <a:p>
            <a:pPr marL="457200" lvl="1" indent="0" algn="l" rtl="0">
              <a:spcBef>
                <a:spcPts val="0"/>
              </a:spcBef>
              <a:spcAft>
                <a:spcPts val="0"/>
              </a:spcAft>
              <a:buNone/>
            </a:pPr>
            <a:r>
              <a:rPr lang="en-US" sz="1200" b="1" i="0" u="none" strike="noStrike" dirty="0">
                <a:solidFill>
                  <a:srgbClr val="000000"/>
                </a:solidFill>
                <a:latin typeface="Century Gothic" panose="020B0502020202020204" pitchFamily="34" charset="0"/>
                <a:cs typeface="Calibri"/>
                <a:sym typeface="Calibri"/>
              </a:rPr>
              <a:t>Text Messages Phishing	3:55-5:21 minutes/END	[1:26 mins]	 </a:t>
            </a:r>
          </a:p>
          <a:p>
            <a:pPr marL="0" lvl="0" indent="0" algn="l" rtl="0">
              <a:spcBef>
                <a:spcPts val="0"/>
              </a:spcBef>
              <a:spcAft>
                <a:spcPts val="0"/>
              </a:spcAft>
              <a:buNone/>
            </a:pPr>
            <a:endParaRPr lang="en-US" sz="1200" b="1" i="0" u="none" strike="noStrike" dirty="0">
              <a:solidFill>
                <a:srgbClr val="000000"/>
              </a:solidFill>
              <a:latin typeface="Century Gothic" panose="020B0502020202020204" pitchFamily="34" charset="0"/>
              <a:cs typeface="Calibri"/>
              <a:sym typeface="Calibri"/>
            </a:endParaRPr>
          </a:p>
          <a:p>
            <a:pPr marL="0" lvl="0" indent="0" algn="l" rtl="0">
              <a:spcBef>
                <a:spcPts val="0"/>
              </a:spcBef>
              <a:spcAft>
                <a:spcPts val="0"/>
              </a:spcAft>
              <a:buNone/>
            </a:pPr>
            <a:endParaRPr lang="en-US" sz="1200" b="1" i="0" u="none" strike="noStrike" dirty="0">
              <a:solidFill>
                <a:srgbClr val="000000"/>
              </a:solidFill>
              <a:latin typeface="Century Gothic" panose="020B0502020202020204" pitchFamily="34" charset="0"/>
              <a:cs typeface="Calibri"/>
              <a:sym typeface="Calibri"/>
            </a:endParaRPr>
          </a:p>
          <a:p>
            <a:pPr marL="181240" lvl="0" indent="-181240" algn="l" rtl="0">
              <a:spcBef>
                <a:spcPts val="0"/>
              </a:spcBef>
              <a:spcAft>
                <a:spcPts val="0"/>
              </a:spcAft>
              <a:buClr>
                <a:srgbClr val="000000"/>
              </a:buClr>
              <a:buSzPts val="1200"/>
              <a:buFont typeface="Arial"/>
              <a:buChar char="•"/>
            </a:pPr>
            <a:r>
              <a:rPr lang="en-US" sz="1200" b="0" i="0" dirty="0">
                <a:solidFill>
                  <a:srgbClr val="000000"/>
                </a:solidFill>
                <a:latin typeface="Century Gothic" panose="020B0502020202020204" pitchFamily="34" charset="0"/>
                <a:ea typeface="Calibri"/>
                <a:cs typeface="Calibri"/>
                <a:sym typeface="Calibri"/>
              </a:rPr>
              <a:t>For remote tutoring when you share screen to play the video, make sure you have shared the audio. </a:t>
            </a:r>
            <a:endParaRPr sz="1200"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dirty="0">
                <a:latin typeface="Century Gothic" panose="020B0502020202020204" pitchFamily="34" charset="0"/>
              </a:rPr>
              <a:t>Play the lesson a bit and check the learner can hear it ok. </a:t>
            </a:r>
            <a:endParaRPr sz="1200"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dirty="0">
                <a:latin typeface="Century Gothic" panose="020B0502020202020204" pitchFamily="34" charset="0"/>
              </a:rPr>
              <a:t>Play it until the end, then check for understanding. See the next slide for comprehension check questions. </a:t>
            </a:r>
            <a:endParaRPr sz="1200" dirty="0">
              <a:latin typeface="Century Gothic" panose="020B0502020202020204" pitchFamily="34" charset="0"/>
            </a:endParaRPr>
          </a:p>
        </p:txBody>
      </p:sp>
      <p:sp>
        <p:nvSpPr>
          <p:cNvPr id="214" name="Google Shape;214;p1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endParaRPr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sz="1200" b="0" dirty="0">
              <a:latin typeface="Century Gothic" panose="020B0502020202020204" pitchFamily="34" charset="0"/>
            </a:endParaRPr>
          </a:p>
          <a:p>
            <a:pPr marL="0" lvl="0" indent="0" algn="l" rtl="0">
              <a:spcBef>
                <a:spcPts val="0"/>
              </a:spcBef>
              <a:spcAft>
                <a:spcPts val="0"/>
              </a:spcAft>
              <a:buClr>
                <a:schemeClr val="dk1"/>
              </a:buClr>
              <a:buSzPts val="1200"/>
              <a:buFont typeface="Arial" panose="020B0604020202020204" pitchFamily="34" charset="0"/>
              <a:buNone/>
            </a:pPr>
            <a:endParaRPr lang="en-US" sz="1200" b="1" i="0" dirty="0">
              <a:latin typeface="Century Gothic" panose="020B0502020202020204" pitchFamily="34" charset="0"/>
            </a:endParaRPr>
          </a:p>
          <a:p>
            <a:pPr marL="0" lvl="0" indent="0" algn="l" rtl="0">
              <a:spcBef>
                <a:spcPts val="0"/>
              </a:spcBef>
              <a:spcAft>
                <a:spcPts val="0"/>
              </a:spcAft>
              <a:buClr>
                <a:schemeClr val="dk1"/>
              </a:buClr>
              <a:buSzPts val="1200"/>
              <a:buFont typeface="Arial" panose="020B0604020202020204" pitchFamily="34" charset="0"/>
              <a:buNone/>
            </a:pPr>
            <a:endParaRPr lang="en-US" sz="1200" b="1" i="0"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1" dirty="0">
                <a:latin typeface="Century Gothic" panose="020B0502020202020204" pitchFamily="34" charset="0"/>
              </a:rPr>
              <a:t>[Phishing]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i="0" dirty="0">
                <a:latin typeface="Century Gothic" panose="020B0502020202020204" pitchFamily="34" charset="0"/>
              </a:rPr>
              <a:t>Say to the Learner:</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is “Phishing “ ? </a:t>
            </a:r>
          </a:p>
          <a:p>
            <a:pPr marL="457200" lvl="1" indent="0" algn="l" rtl="0">
              <a:spcBef>
                <a:spcPts val="0"/>
              </a:spcBef>
              <a:spcAft>
                <a:spcPts val="0"/>
              </a:spcAft>
              <a:buFont typeface="Arial" panose="020B0604020202020204" pitchFamily="34" charset="0"/>
              <a:buNone/>
            </a:pPr>
            <a:r>
              <a:rPr lang="en-US" sz="1200" b="1" i="1" dirty="0">
                <a:latin typeface="Century Gothic" panose="020B0502020202020204" pitchFamily="34" charset="0"/>
              </a:rPr>
              <a:t>Answer: </a:t>
            </a:r>
            <a:r>
              <a:rPr lang="en-US" sz="1200" b="0" i="1" dirty="0">
                <a:latin typeface="Century Gothic" panose="020B0502020202020204" pitchFamily="34" charset="0"/>
              </a:rPr>
              <a:t>Emails or text messages that ask you to reply but they are fake. They ask you to click on a link or reply to an email. They try to steal your personal information or financial information. They can put a virus on your computer.</a:t>
            </a:r>
          </a:p>
          <a:p>
            <a:pPr marL="457200" lvl="1" indent="0" algn="l" rtl="0">
              <a:spcBef>
                <a:spcPts val="0"/>
              </a:spcBef>
              <a:spcAft>
                <a:spcPts val="0"/>
              </a:spcAft>
              <a:buFont typeface="Arial" panose="020B0604020202020204" pitchFamily="34" charset="0"/>
              <a:buNone/>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In the video, what is suspicious about the email ? </a:t>
            </a:r>
            <a:r>
              <a:rPr lang="en-US" sz="1200" b="1" i="1" dirty="0">
                <a:latin typeface="Century Gothic" panose="020B0502020202020204" pitchFamily="34" charset="0"/>
              </a:rPr>
              <a:t>Answer:</a:t>
            </a:r>
            <a:r>
              <a:rPr lang="en-US" sz="1200" b="0" i="1" dirty="0">
                <a:latin typeface="Century Gothic" panose="020B0502020202020204" pitchFamily="34" charset="0"/>
              </a:rPr>
              <a:t> You did not apply for that job.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In the video, why does the job look great ? </a:t>
            </a:r>
            <a:r>
              <a:rPr lang="en-US" sz="1200" b="1" i="1" dirty="0">
                <a:latin typeface="Century Gothic" panose="020B0502020202020204" pitchFamily="34" charset="0"/>
              </a:rPr>
              <a:t>Answer:</a:t>
            </a:r>
            <a:r>
              <a:rPr lang="en-US" sz="1200" b="0" i="1" dirty="0">
                <a:latin typeface="Century Gothic" panose="020B0502020202020204" pitchFamily="34" charset="0"/>
              </a:rPr>
              <a:t> The pay is high; the job is easy.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does the email ask you to do ? </a:t>
            </a:r>
            <a:r>
              <a:rPr lang="en-US" sz="1200" b="1" i="1" dirty="0">
                <a:latin typeface="Century Gothic" panose="020B0502020202020204" pitchFamily="34" charset="0"/>
              </a:rPr>
              <a:t>Answer:</a:t>
            </a:r>
            <a:r>
              <a:rPr lang="en-US" sz="1200" b="0" i="1" dirty="0">
                <a:latin typeface="Century Gothic" panose="020B0502020202020204" pitchFamily="34" charset="0"/>
              </a:rPr>
              <a:t> Reply to the email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does the text message ask you to do ? </a:t>
            </a:r>
            <a:r>
              <a:rPr lang="en-US" sz="1200" b="1" i="1" dirty="0">
                <a:latin typeface="Century Gothic" panose="020B0502020202020204" pitchFamily="34" charset="0"/>
              </a:rPr>
              <a:t>Answer:</a:t>
            </a:r>
            <a:r>
              <a:rPr lang="en-US" sz="1200" b="0" i="1" dirty="0">
                <a:latin typeface="Century Gothic" panose="020B0502020202020204" pitchFamily="34" charset="0"/>
              </a:rPr>
              <a:t> Click /tap on a link</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If you click on the link, what can happen ? </a:t>
            </a:r>
            <a:r>
              <a:rPr lang="en-US" sz="1200" b="1" i="1" dirty="0">
                <a:latin typeface="Century Gothic" panose="020B0502020202020204" pitchFamily="34" charset="0"/>
              </a:rPr>
              <a:t>Answer</a:t>
            </a:r>
            <a:r>
              <a:rPr lang="en-US" sz="1200" b="0" i="1" dirty="0">
                <a:latin typeface="Century Gothic" panose="020B0502020202020204" pitchFamily="34" charset="0"/>
              </a:rPr>
              <a:t>: It can put a virus on your computer </a:t>
            </a:r>
            <a:r>
              <a:rPr lang="en-US" sz="1200" b="1" i="1" dirty="0">
                <a:latin typeface="Century Gothic" panose="020B0502020202020204" pitchFamily="34" charset="0"/>
              </a:rPr>
              <a:t>OR</a:t>
            </a:r>
            <a:r>
              <a:rPr lang="en-US" sz="1200" b="0" i="1" dirty="0">
                <a:latin typeface="Century Gothic" panose="020B0502020202020204" pitchFamily="34" charset="0"/>
              </a:rPr>
              <a:t> They can try to steal your personal or financial information. </a:t>
            </a:r>
          </a:p>
          <a:p>
            <a:pPr marL="0" lvl="0" indent="0" algn="l" rtl="0">
              <a:spcBef>
                <a:spcPts val="0"/>
              </a:spcBef>
              <a:spcAft>
                <a:spcPts val="0"/>
              </a:spcAft>
              <a:buFont typeface="Arial" panose="020B0604020202020204" pitchFamily="34" charset="0"/>
              <a:buNone/>
            </a:pPr>
            <a:endParaRPr lang="en-US" sz="1200" b="0"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1" dirty="0">
                <a:latin typeface="Century Gothic" panose="020B0502020202020204" pitchFamily="34" charset="0"/>
              </a:rPr>
              <a:t>[Email Phishing]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i="0" dirty="0">
                <a:latin typeface="Century Gothic" panose="020B0502020202020204" pitchFamily="34" charset="0"/>
              </a:rPr>
              <a:t>Say to the Learner:</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In the example job ad, what were the jobs ? </a:t>
            </a:r>
            <a:r>
              <a:rPr lang="en-US" sz="1200" b="1" i="1" dirty="0">
                <a:latin typeface="Century Gothic" panose="020B0502020202020204" pitchFamily="34" charset="0"/>
              </a:rPr>
              <a:t>Answer: </a:t>
            </a:r>
            <a:r>
              <a:rPr lang="en-US" sz="1200" b="0" i="1" dirty="0">
                <a:latin typeface="Century Gothic" panose="020B0502020202020204" pitchFamily="34" charset="0"/>
              </a:rPr>
              <a:t>Telephone sales-customer support-data entry.</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Are these unusual or common jobs ? </a:t>
            </a:r>
            <a:r>
              <a:rPr lang="en-US" sz="1200" b="1" i="1" dirty="0">
                <a:latin typeface="Century Gothic" panose="020B0502020202020204" pitchFamily="34" charset="0"/>
              </a:rPr>
              <a:t>Answer:</a:t>
            </a:r>
            <a:r>
              <a:rPr lang="en-US" sz="1200" b="0" i="1" dirty="0">
                <a:latin typeface="Century Gothic" panose="020B0502020202020204" pitchFamily="34" charset="0"/>
              </a:rPr>
              <a:t> Common jobs</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Is the pay high ? How much is the pay ? </a:t>
            </a:r>
            <a:r>
              <a:rPr lang="en-US" sz="1200" b="1" i="1" dirty="0">
                <a:latin typeface="Century Gothic" panose="020B0502020202020204" pitchFamily="34" charset="0"/>
              </a:rPr>
              <a:t>Answer:</a:t>
            </a:r>
            <a:r>
              <a:rPr lang="en-US" sz="1200" b="0" i="1" dirty="0">
                <a:latin typeface="Century Gothic" panose="020B0502020202020204" pitchFamily="34" charset="0"/>
              </a:rPr>
              <a:t> Yes. $800-1200 per week</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are some of the good things about the jobs? </a:t>
            </a:r>
            <a:r>
              <a:rPr lang="en-US" sz="1200" b="1" i="1" dirty="0">
                <a:latin typeface="Century Gothic" panose="020B0502020202020204" pitchFamily="34" charset="0"/>
              </a:rPr>
              <a:t>Answer:</a:t>
            </a:r>
            <a:r>
              <a:rPr lang="en-US" sz="1200" b="0" i="1" dirty="0">
                <a:latin typeface="Century Gothic" panose="020B0502020202020204" pitchFamily="34" charset="0"/>
              </a:rPr>
              <a:t> flexible schedule, hourly or salary opportunities; work from home, no experience needed; training provided</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is suspicious about the job ? </a:t>
            </a:r>
            <a:r>
              <a:rPr lang="en-US" sz="1200" b="1" i="1" dirty="0">
                <a:latin typeface="Century Gothic" panose="020B0502020202020204" pitchFamily="34" charset="0"/>
              </a:rPr>
              <a:t>Answer: </a:t>
            </a:r>
            <a:r>
              <a:rPr lang="en-US" sz="1200" b="0" i="1" dirty="0">
                <a:latin typeface="Century Gothic" panose="020B0502020202020204" pitchFamily="34" charset="0"/>
              </a:rPr>
              <a:t>No experience needed; it doesn’t say the company name.</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Should you click on the icon “Click here to apply” ? Why / why not ? </a:t>
            </a:r>
            <a:r>
              <a:rPr lang="en-US" sz="1200" b="1" i="1" dirty="0">
                <a:latin typeface="Century Gothic" panose="020B0502020202020204" pitchFamily="34" charset="0"/>
              </a:rPr>
              <a:t>Answer: </a:t>
            </a:r>
            <a:r>
              <a:rPr lang="en-US" sz="1200" b="0" i="1" dirty="0">
                <a:latin typeface="Century Gothic" panose="020B0502020202020204" pitchFamily="34" charset="0"/>
              </a:rPr>
              <a:t>No don’t click. It is suspicious and is probably phishing. </a:t>
            </a:r>
          </a:p>
          <a:p>
            <a:pPr marL="171450" lvl="0" indent="-171450" algn="l" rtl="0">
              <a:spcBef>
                <a:spcPts val="0"/>
              </a:spcBef>
              <a:spcAft>
                <a:spcPts val="0"/>
              </a:spcAft>
              <a:buFont typeface="Arial" panose="020B0604020202020204" pitchFamily="34" charset="0"/>
              <a:buChar char="•"/>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endParaRPr lang="en-US" sz="1200" b="0" i="1"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1" i="0" dirty="0">
                <a:latin typeface="Century Gothic" panose="020B0502020202020204" pitchFamily="34" charset="0"/>
              </a:rPr>
              <a:t>[How do you know if a job is real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i="0" dirty="0">
                <a:latin typeface="Century Gothic" panose="020B0502020202020204" pitchFamily="34" charset="0"/>
              </a:rPr>
              <a:t>Say to the Learner:</a:t>
            </a:r>
          </a:p>
          <a:p>
            <a:pPr marL="171450" lvl="0" indent="-171450" algn="l" rtl="0">
              <a:spcBef>
                <a:spcPts val="0"/>
              </a:spcBef>
              <a:spcAft>
                <a:spcPts val="0"/>
              </a:spcAft>
              <a:buFont typeface="Arial" panose="020B0604020202020204" pitchFamily="34" charset="0"/>
              <a:buChar char="•"/>
            </a:pPr>
            <a:r>
              <a:rPr lang="en-US" sz="1200" b="0" i="0" dirty="0">
                <a:latin typeface="Century Gothic" panose="020B0502020202020204" pitchFamily="34" charset="0"/>
              </a:rPr>
              <a:t>What is the job ? </a:t>
            </a:r>
            <a:r>
              <a:rPr lang="en-US" sz="1200" b="1" i="0" dirty="0">
                <a:latin typeface="Century Gothic" panose="020B0502020202020204" pitchFamily="34" charset="0"/>
              </a:rPr>
              <a:t>Answer: </a:t>
            </a:r>
            <a:r>
              <a:rPr lang="en-US" sz="1200" b="0" i="0" dirty="0">
                <a:latin typeface="Century Gothic" panose="020B0502020202020204" pitchFamily="34" charset="0"/>
              </a:rPr>
              <a:t>Shelf stocker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dirty="0">
                <a:latin typeface="Century Gothic" panose="020B0502020202020204" pitchFamily="34" charset="0"/>
              </a:rPr>
              <a:t>What is the company ? </a:t>
            </a:r>
            <a:r>
              <a:rPr lang="en-US" sz="1200" b="1" i="0" dirty="0">
                <a:latin typeface="Century Gothic" panose="020B0502020202020204" pitchFamily="34" charset="0"/>
              </a:rPr>
              <a:t>Answer:</a:t>
            </a:r>
            <a:r>
              <a:rPr lang="en-US" sz="1200" b="0" i="0" dirty="0">
                <a:latin typeface="Century Gothic" panose="020B0502020202020204" pitchFamily="34" charset="0"/>
              </a:rPr>
              <a:t> AP Foods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dirty="0">
                <a:latin typeface="Century Gothic" panose="020B0502020202020204" pitchFamily="34" charset="0"/>
              </a:rPr>
              <a:t>Where is the job ? </a:t>
            </a:r>
            <a:r>
              <a:rPr lang="en-US" sz="1200" b="1" i="0" dirty="0">
                <a:latin typeface="Century Gothic" panose="020B0502020202020204" pitchFamily="34" charset="0"/>
              </a:rPr>
              <a:t>Answer: </a:t>
            </a:r>
            <a:r>
              <a:rPr lang="en-US" sz="1200" b="0" i="0" dirty="0">
                <a:latin typeface="Century Gothic" panose="020B0502020202020204" pitchFamily="34" charset="0"/>
              </a:rPr>
              <a:t>in Vernon</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Is it an unusual or common job ? </a:t>
            </a:r>
            <a:r>
              <a:rPr lang="en-US" sz="1200" b="1" i="1" dirty="0">
                <a:latin typeface="Century Gothic" panose="020B0502020202020204" pitchFamily="34" charset="0"/>
              </a:rPr>
              <a:t>Answer:</a:t>
            </a:r>
            <a:r>
              <a:rPr lang="en-US" sz="1200" b="0" i="1" dirty="0">
                <a:latin typeface="Century Gothic" panose="020B0502020202020204" pitchFamily="34" charset="0"/>
              </a:rPr>
              <a:t> A common job</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Is the pay high ? How much is the pay ? </a:t>
            </a:r>
            <a:r>
              <a:rPr lang="en-US" sz="1200" b="1" i="1" dirty="0">
                <a:latin typeface="Century Gothic" panose="020B0502020202020204" pitchFamily="34" charset="0"/>
              </a:rPr>
              <a:t>Answer:</a:t>
            </a:r>
            <a:r>
              <a:rPr lang="en-US" sz="1200" b="0" i="1" dirty="0">
                <a:latin typeface="Century Gothic" panose="020B0502020202020204" pitchFamily="34" charset="0"/>
              </a:rPr>
              <a:t> Yes. $30-an hour</a:t>
            </a:r>
          </a:p>
          <a:p>
            <a:pPr marL="171450" lvl="0" indent="-171450" algn="l" rtl="0">
              <a:spcBef>
                <a:spcPts val="0"/>
              </a:spcBef>
              <a:spcAft>
                <a:spcPts val="0"/>
              </a:spcAft>
              <a:buFont typeface="Arial" panose="020B0604020202020204" pitchFamily="34" charset="0"/>
              <a:buChar char="•"/>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are some of the good things about the job? </a:t>
            </a:r>
            <a:r>
              <a:rPr lang="en-US" sz="1200" b="1" i="1" dirty="0">
                <a:latin typeface="Century Gothic" panose="020B0502020202020204" pitchFamily="34" charset="0"/>
              </a:rPr>
              <a:t>Answer:</a:t>
            </a:r>
            <a:r>
              <a:rPr lang="en-US" sz="1200" b="0" i="1" dirty="0">
                <a:latin typeface="Century Gothic" panose="020B0502020202020204" pitchFamily="34" charset="0"/>
              </a:rPr>
              <a:t> Easy job; part time work; high pay; casual dress; onsite parking etc.</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are some things you don’t like about the job ? </a:t>
            </a:r>
            <a:r>
              <a:rPr lang="en-US" sz="1200" b="1" i="1" dirty="0">
                <a:latin typeface="Century Gothic" panose="020B0502020202020204" pitchFamily="34" charset="0"/>
              </a:rPr>
              <a:t>Answer:</a:t>
            </a:r>
            <a:r>
              <a:rPr lang="en-US" sz="1200" b="0" i="1" dirty="0">
                <a:latin typeface="Century Gothic" panose="020B0502020202020204" pitchFamily="34" charset="0"/>
              </a:rPr>
              <a:t> (Whatever the learner thinks)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is suspicious about the job ? </a:t>
            </a:r>
            <a:r>
              <a:rPr lang="en-US" sz="1200" b="1" i="1" dirty="0">
                <a:latin typeface="Century Gothic" panose="020B0502020202020204" pitchFamily="34" charset="0"/>
              </a:rPr>
              <a:t>Answer:</a:t>
            </a:r>
            <a:r>
              <a:rPr lang="en-US" sz="1200" b="0" i="1" dirty="0">
                <a:latin typeface="Century Gothic" panose="020B0502020202020204" pitchFamily="34" charset="0"/>
              </a:rPr>
              <a:t> They are asking for personal information (contact number, address and SIN) ; it’s high wage for an easy job</a:t>
            </a:r>
          </a:p>
          <a:p>
            <a:pPr marL="171450" lvl="0" indent="-171450" algn="l" rtl="0">
              <a:spcBef>
                <a:spcPts val="0"/>
              </a:spcBef>
              <a:spcAft>
                <a:spcPts val="0"/>
              </a:spcAft>
              <a:buFont typeface="Arial" panose="020B0604020202020204" pitchFamily="34" charset="0"/>
              <a:buChar char="•"/>
            </a:pPr>
            <a:endParaRPr lang="en-US" sz="1200" b="1"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Should you click on the link / send an email with your resume ? </a:t>
            </a:r>
            <a:r>
              <a:rPr lang="en-US" sz="1200" b="1" i="1" dirty="0">
                <a:latin typeface="Century Gothic" panose="020B0502020202020204" pitchFamily="34" charset="0"/>
              </a:rPr>
              <a:t>Answer: </a:t>
            </a:r>
            <a:r>
              <a:rPr lang="en-US" sz="1200" b="0" i="1" dirty="0">
                <a:latin typeface="Century Gothic" panose="020B0502020202020204" pitchFamily="34" charset="0"/>
              </a:rPr>
              <a:t>No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Why / why not ? </a:t>
            </a:r>
            <a:r>
              <a:rPr lang="en-US" sz="1200" b="1" i="1" dirty="0">
                <a:latin typeface="Century Gothic" panose="020B0502020202020204" pitchFamily="34" charset="0"/>
              </a:rPr>
              <a:t>Answer: </a:t>
            </a:r>
            <a:r>
              <a:rPr lang="en-US" sz="1200" b="0" i="1" dirty="0">
                <a:latin typeface="Century Gothic" panose="020B0502020202020204" pitchFamily="34" charset="0"/>
              </a:rPr>
              <a:t>It is suspicious and is probably phishing.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Does the ad look real ? </a:t>
            </a:r>
            <a:r>
              <a:rPr lang="en-US" sz="1200" b="1" i="1" dirty="0">
                <a:latin typeface="Century Gothic" panose="020B0502020202020204" pitchFamily="34" charset="0"/>
              </a:rPr>
              <a:t>Answer:</a:t>
            </a:r>
            <a:r>
              <a:rPr lang="en-US" sz="1200" b="0" i="1" dirty="0">
                <a:latin typeface="Century Gothic" panose="020B0502020202020204" pitchFamily="34" charset="0"/>
              </a:rPr>
              <a:t> Yes</a:t>
            </a:r>
          </a:p>
          <a:p>
            <a:pPr marL="0" lvl="0" indent="0" algn="l" rtl="0">
              <a:spcBef>
                <a:spcPts val="0"/>
              </a:spcBef>
              <a:spcAft>
                <a:spcPts val="0"/>
              </a:spcAft>
              <a:buFont typeface="Arial" panose="020B0604020202020204" pitchFamily="34" charset="0"/>
              <a:buNone/>
            </a:pPr>
            <a:endParaRPr lang="en-US" sz="1200" b="0" i="1"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endParaRPr lang="en-US" sz="1200" b="1" i="0"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1" i="0" dirty="0">
                <a:latin typeface="Century Gothic" panose="020B0502020202020204" pitchFamily="34" charset="0"/>
              </a:rPr>
              <a:t>[Text Messages-Phishing]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i="0" dirty="0">
                <a:latin typeface="Century Gothic" panose="020B0502020202020204" pitchFamily="34" charset="0"/>
              </a:rPr>
              <a:t>Say to the Learner: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In the example text message, what was the job ? </a:t>
            </a:r>
            <a:r>
              <a:rPr lang="en-US" sz="1200" b="1" i="1" dirty="0">
                <a:latin typeface="Century Gothic" panose="020B0502020202020204" pitchFamily="34" charset="0"/>
              </a:rPr>
              <a:t>Answer: </a:t>
            </a:r>
            <a:r>
              <a:rPr lang="en-US" sz="1200" b="0" i="1" dirty="0">
                <a:latin typeface="Century Gothic" panose="020B0502020202020204" pitchFamily="34" charset="0"/>
              </a:rPr>
              <a:t>Mystery shopper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What was the pay ? </a:t>
            </a:r>
            <a:r>
              <a:rPr lang="en-US" sz="1200" b="1" i="1" dirty="0">
                <a:latin typeface="Century Gothic" panose="020B0502020202020204" pitchFamily="34" charset="0"/>
              </a:rPr>
              <a:t>Answer:</a:t>
            </a:r>
            <a:r>
              <a:rPr lang="en-US" sz="1200" b="0" i="1" dirty="0">
                <a:latin typeface="Century Gothic" panose="020B0502020202020204" pitchFamily="34" charset="0"/>
              </a:rPr>
              <a:t> $400 weekly</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What is something good about the job? </a:t>
            </a:r>
            <a:r>
              <a:rPr lang="en-US" sz="1200" b="1" i="1" dirty="0">
                <a:latin typeface="Century Gothic" panose="020B0502020202020204" pitchFamily="34" charset="0"/>
              </a:rPr>
              <a:t>Answer:</a:t>
            </a:r>
            <a:r>
              <a:rPr lang="en-US" sz="1200" b="0" i="1" dirty="0">
                <a:latin typeface="Century Gothic" panose="020B0502020202020204" pitchFamily="34" charset="0"/>
              </a:rPr>
              <a:t> It sounds fun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What is suspicious about the job ad? </a:t>
            </a:r>
            <a:r>
              <a:rPr lang="en-US" sz="1200" b="1" i="1" dirty="0">
                <a:latin typeface="Century Gothic" panose="020B0502020202020204" pitchFamily="34" charset="0"/>
              </a:rPr>
              <a:t>Answer: </a:t>
            </a:r>
            <a:r>
              <a:rPr lang="en-US" sz="1200" b="0" i="1" dirty="0">
                <a:latin typeface="Century Gothic" panose="020B0502020202020204" pitchFamily="34" charset="0"/>
              </a:rPr>
              <a:t>It doesn’t say the company name; it doesn’t say what the job is; it asks you to enter your full name to apply</a:t>
            </a:r>
          </a:p>
          <a:p>
            <a:pPr marL="171450" lvl="0" indent="-171450">
              <a:lnSpc>
                <a:spcPct val="107000"/>
              </a:lnSpc>
              <a:buFont typeface="Arial" panose="020B0604020202020204" pitchFamily="34" charset="0"/>
              <a:buChar char="•"/>
            </a:pPr>
            <a:r>
              <a:rPr lang="en-US" sz="1200" b="0" i="1" dirty="0">
                <a:latin typeface="Century Gothic" panose="020B0502020202020204" pitchFamily="34" charset="0"/>
              </a:rPr>
              <a:t>What should you do ? </a:t>
            </a:r>
            <a:r>
              <a:rPr lang="en-US" sz="1200" b="1" i="1" dirty="0">
                <a:latin typeface="Century Gothic" panose="020B0502020202020204" pitchFamily="34" charset="0"/>
              </a:rPr>
              <a:t>Answer: </a:t>
            </a:r>
            <a:r>
              <a:rPr lang="en-CA" sz="1200" i="1" dirty="0">
                <a:effectLst/>
                <a:latin typeface="Century Gothic" panose="020B0502020202020204" pitchFamily="34" charset="0"/>
                <a:ea typeface="Calibri" panose="020F0502020204030204" pitchFamily="34" charset="0"/>
                <a:cs typeface="Arial" panose="020B0604020202020204" pitchFamily="34" charset="0"/>
              </a:rPr>
              <a:t>Don’t click on the link; </a:t>
            </a:r>
            <a:r>
              <a:rPr lang="en-US" sz="1200" i="1" dirty="0">
                <a:effectLst/>
                <a:latin typeface="Century Gothic" panose="020B0502020202020204" pitchFamily="34" charset="0"/>
                <a:ea typeface="Calibri" panose="020F0502020204030204" pitchFamily="34" charset="0"/>
                <a:cs typeface="Arial" panose="020B0604020202020204" pitchFamily="34" charset="0"/>
              </a:rPr>
              <a:t>Delete the email or text. </a:t>
            </a:r>
            <a:endParaRPr lang="en-CA" sz="1200" i="1" dirty="0">
              <a:effectLst/>
              <a:latin typeface="Century Gothic" panose="020B050202020202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for Tutor: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Then ask the learner: </a:t>
            </a:r>
            <a:r>
              <a:rPr lang="en-US" sz="1200" i="1" dirty="0">
                <a:latin typeface="Century Gothic" panose="020B0502020202020204" pitchFamily="34" charset="0"/>
              </a:rPr>
              <a:t>Do you want to watch the video again?  </a:t>
            </a:r>
            <a:endParaRPr sz="1200" i="1" dirty="0">
              <a:latin typeface="Century Gothic" panose="020B0502020202020204" pitchFamily="34" charset="0"/>
            </a:endParaRPr>
          </a:p>
          <a:p>
            <a:pPr marL="0" lvl="0" indent="0" algn="l" rtl="0">
              <a:spcBef>
                <a:spcPts val="0"/>
              </a:spcBef>
              <a:spcAft>
                <a:spcPts val="0"/>
              </a:spcAft>
              <a:buNone/>
            </a:pP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pPr marL="0" lvl="0" indent="0" algn="l" rtl="0">
              <a:spcBef>
                <a:spcPts val="0"/>
              </a:spcBef>
              <a:spcAft>
                <a:spcPts val="0"/>
              </a:spcAft>
              <a:buNone/>
            </a:pPr>
            <a:r>
              <a:rPr lang="en-US" sz="1200" i="1" dirty="0">
                <a:latin typeface="Century Gothic" panose="020B0502020202020204" pitchFamily="34" charset="0"/>
              </a:rPr>
              <a:t>Let’s do more work on X before we do this.  (so, learner does not feel bad they can’t yet do something)</a:t>
            </a:r>
            <a:endParaRPr sz="1200" i="1" dirty="0">
              <a:latin typeface="Century Gothic" panose="020B0502020202020204" pitchFamily="34" charset="0"/>
            </a:endParaRPr>
          </a:p>
          <a:p>
            <a:pPr marL="0" lvl="0" indent="0" algn="l" rtl="0">
              <a:spcBef>
                <a:spcPts val="0"/>
              </a:spcBef>
              <a:spcAft>
                <a:spcPts val="0"/>
              </a:spcAft>
              <a:buNone/>
            </a:pPr>
            <a:endParaRPr dirty="0"/>
          </a:p>
        </p:txBody>
      </p:sp>
      <p:sp>
        <p:nvSpPr>
          <p:cNvPr id="223" name="Google Shape;223;p1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dirty="0">
                <a:latin typeface="Century Gothic" panose="020B0502020202020204" pitchFamily="34" charset="0"/>
              </a:rPr>
              <a:t>Practice-Part One</a:t>
            </a:r>
          </a:p>
          <a:p>
            <a:pPr marL="171450" lvl="0" indent="-171450" algn="l" rtl="0">
              <a:spcBef>
                <a:spcPts val="0"/>
              </a:spcBef>
              <a:spcAft>
                <a:spcPts val="0"/>
              </a:spcAft>
              <a:buFont typeface="Wingdings" panose="05000000000000000000" pitchFamily="2" charset="2"/>
              <a:buChar char="v"/>
            </a:pPr>
            <a:r>
              <a:rPr lang="en-US" sz="1200" b="1" dirty="0">
                <a:latin typeface="Century Gothic" panose="020B0502020202020204" pitchFamily="34" charset="0"/>
              </a:rPr>
              <a:t>[Identify] Email Phishing</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lvl="0" indent="0" algn="l" rtl="0">
              <a:spcBef>
                <a:spcPts val="0"/>
              </a:spcBef>
              <a:spcAft>
                <a:spcPts val="0"/>
              </a:spcAft>
              <a:buNone/>
            </a:pPr>
            <a:r>
              <a:rPr lang="en-US" sz="1200" b="1" dirty="0">
                <a:latin typeface="Century Gothic" panose="020B0502020202020204" pitchFamily="34" charset="0"/>
              </a:rPr>
              <a:t>Focus: </a:t>
            </a:r>
            <a:r>
              <a:rPr lang="en-US" sz="1200" b="0" dirty="0">
                <a:latin typeface="Century Gothic" panose="020B0502020202020204" pitchFamily="34" charset="0"/>
              </a:rPr>
              <a:t>Show a few job ad phishing emails to the learner. </a:t>
            </a:r>
          </a:p>
          <a:p>
            <a:pPr marL="0" lvl="0" indent="0" algn="l" rtl="0">
              <a:spcBef>
                <a:spcPts val="0"/>
              </a:spcBef>
              <a:spcAft>
                <a:spcPts val="0"/>
              </a:spcAft>
              <a:buNone/>
            </a:pPr>
            <a:r>
              <a:rPr lang="en-US" sz="1200" b="0" dirty="0">
                <a:latin typeface="Century Gothic" panose="020B0502020202020204" pitchFamily="34" charset="0"/>
              </a:rPr>
              <a:t>Have the learner look at them and identify why they think they are phishing.</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strike="noStrike" dirty="0">
                <a:latin typeface="Century Gothic" panose="020B0502020202020204" pitchFamily="34" charset="0"/>
              </a:rPr>
              <a:t>PREPARATION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Century Gothic" panose="020B0502020202020204" pitchFamily="34" charset="0"/>
              </a:rPr>
              <a:t>Prepare three different job ad phishing emails. (There are a few below that you can copy and paste into an email.)</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Century Gothic" panose="020B0502020202020204" pitchFamily="34" charset="0"/>
              </a:rPr>
              <a:t>Send the three emails to the learner.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Century Gothic" panose="020B0502020202020204" pitchFamily="34" charset="0"/>
              </a:rPr>
              <a:t>The learner will open each of them and decide why they might be fake. </a:t>
            </a:r>
          </a:p>
          <a:p>
            <a:pPr marL="171450" indent="-171450" algn="l">
              <a:buFont typeface="Arial" panose="020B0604020202020204" pitchFamily="34" charset="0"/>
              <a:buChar char="•"/>
            </a:pPr>
            <a:r>
              <a:rPr lang="en-CA" sz="1200" b="0" i="0" u="none" strike="noStrike" baseline="0" dirty="0">
                <a:latin typeface="Century Gothic" panose="020B0502020202020204" pitchFamily="34" charset="0"/>
              </a:rPr>
              <a:t>Read through the questions below. You will ask these to the learner while they look at the job ad phishing emails.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i="0" u="none" strike="noStrike" baseline="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baseline="0" dirty="0">
                <a:latin typeface="Century Gothic" panose="020B0502020202020204" pitchFamily="34" charset="0"/>
              </a:rPr>
              <a:t>Both learner and tutor have a laptop or computer.</a:t>
            </a:r>
            <a:endParaRPr lang="en-CA" sz="1200" b="0" i="0" u="none" strike="noStrike" baseline="0" dirty="0">
              <a:latin typeface="Century Gothic" panose="020B0502020202020204" pitchFamily="34" charset="0"/>
            </a:endParaRPr>
          </a:p>
          <a:p>
            <a:pPr marL="0" indent="0" algn="l">
              <a:buFont typeface="Arial" panose="020B0604020202020204" pitchFamily="34" charset="0"/>
              <a:buNone/>
            </a:pPr>
            <a:endParaRPr lang="en-US" sz="1200" b="1" dirty="0">
              <a:latin typeface="Century Gothic" panose="020B0502020202020204" pitchFamily="34" charset="0"/>
            </a:endParaRPr>
          </a:p>
          <a:p>
            <a:pPr marL="0" indent="0" algn="l">
              <a:buFont typeface="Arial" panose="020B0604020202020204" pitchFamily="34" charset="0"/>
              <a:buNone/>
            </a:pPr>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a:t>
            </a:r>
          </a:p>
          <a:p>
            <a:pPr marL="181240" indent="-181240">
              <a:buFont typeface="Arial" panose="020B0604020202020204" pitchFamily="34" charset="0"/>
              <a:buChar char="•"/>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EXAMPLE PHISHING EMAILS</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(Note: The spelling errors are intentional) </a:t>
            </a:r>
          </a:p>
          <a:p>
            <a:pPr>
              <a:lnSpc>
                <a:spcPct val="107000"/>
              </a:lnSpc>
              <a:spcAft>
                <a:spcPts val="800"/>
              </a:spcAft>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Email Phishing Example #1</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Subject:  </a:t>
            </a: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You’ve been selected !!!</a:t>
            </a:r>
            <a:endParaRPr lang="en-CA"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You’ve been selected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Easy work for top pay.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This offer won’t last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Reply today to this email.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Hurry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Send your resume to: </a:t>
            </a:r>
            <a:r>
              <a:rPr lang="en-US" sz="12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hlinkClick r:id="rId3"/>
              </a:rPr>
              <a:t>Blablaconsulting@newspapen.com</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Email Phishing Example #2</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Subject: </a:t>
            </a: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Be your own boss!</a:t>
            </a: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Once in a lifetime opportunity!</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Be your own bossy.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Work form home. Set your own ours.</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Act fast!!</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Send your application now: </a:t>
            </a:r>
            <a:r>
              <a:rPr lang="en-US" sz="1200" u="sng"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Hohoho@funnybusiness.com</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Email Phishing Example # 3</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Subject: </a:t>
            </a: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Verify your application </a:t>
            </a: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Thank you for your aplication.</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Job offer waiting!!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We need to verify your application details.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Click on the link to verify now: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u="sng"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Cstciepc.job.com</a:t>
            </a:r>
            <a:r>
              <a:rPr lang="en-US" sz="1200"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181240" indent="-181240">
              <a:buFont typeface="Arial" panose="020B0604020202020204" pitchFamily="34" charset="0"/>
              <a:buChar char="•"/>
            </a:pPr>
            <a:endParaRPr lang="en-US" sz="1200" b="1" strike="noStrike" dirty="0">
              <a:latin typeface="Century Gothic" panose="020B0502020202020204" pitchFamily="34" charset="0"/>
            </a:endParaRPr>
          </a:p>
          <a:p>
            <a:pPr marL="0" indent="0">
              <a:buFont typeface="Arial" panose="020B0604020202020204" pitchFamily="34" charset="0"/>
              <a:buNone/>
            </a:pPr>
            <a:r>
              <a:rPr lang="en-US" sz="1200" b="1" strike="noStrike" dirty="0">
                <a:latin typeface="Century Gothic" panose="020B0502020202020204" pitchFamily="34" charset="0"/>
              </a:rPr>
              <a:t>________________________________________________________________________________________</a:t>
            </a:r>
          </a:p>
          <a:p>
            <a:pPr marL="0" lvl="0" indent="0" algn="l" rtl="0">
              <a:spcBef>
                <a:spcPts val="0"/>
              </a:spcBef>
              <a:spcAft>
                <a:spcPts val="0"/>
              </a:spcAft>
              <a:buNone/>
            </a:pPr>
            <a:endParaRPr lang="en-US" sz="1200" b="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PRACTICE</a:t>
            </a:r>
          </a:p>
          <a:p>
            <a:pPr marL="0" lvl="0" indent="0" algn="l" rtl="0">
              <a:spcBef>
                <a:spcPts val="0"/>
              </a:spcBef>
              <a:spcAft>
                <a:spcPts val="0"/>
              </a:spcAft>
              <a:buNone/>
            </a:pPr>
            <a:r>
              <a:rPr lang="en-US" sz="1200" b="0" strike="noStrike" dirty="0">
                <a:latin typeface="Century Gothic" panose="020B0502020202020204" pitchFamily="34" charset="0"/>
              </a:rPr>
              <a:t>Have the learner open their email app, go to their Inbox and find the email you sent</a:t>
            </a:r>
          </a:p>
          <a:p>
            <a:pPr marL="0" lvl="0" indent="0" algn="l" rtl="0">
              <a:spcBef>
                <a:spcPts val="0"/>
              </a:spcBef>
              <a:spcAft>
                <a:spcPts val="0"/>
              </a:spcAft>
              <a:buNone/>
            </a:pPr>
            <a:r>
              <a:rPr lang="en-US" sz="1200" b="0" strike="noStrike" dirty="0">
                <a:latin typeface="Century Gothic" panose="020B0502020202020204" pitchFamily="34" charset="0"/>
              </a:rPr>
              <a:t>Ask the learner the questions below. </a:t>
            </a:r>
            <a:br>
              <a:rPr lang="en-US" sz="1200" b="0" strike="noStrike" dirty="0">
                <a:latin typeface="Century Gothic" panose="020B0502020202020204" pitchFamily="34" charset="0"/>
              </a:rPr>
            </a:br>
            <a:r>
              <a:rPr lang="en-US" sz="1200" b="0" strike="noStrike" dirty="0">
                <a:latin typeface="Century Gothic" panose="020B0502020202020204" pitchFamily="34" charset="0"/>
              </a:rPr>
              <a:t>Guide them to the clues/what to look for to identify if a job ad might be fake, might be “Phishing”. </a:t>
            </a:r>
          </a:p>
          <a:p>
            <a:pPr marL="0" lvl="0" indent="0" algn="l" rtl="0">
              <a:spcBef>
                <a:spcPts val="0"/>
              </a:spcBef>
              <a:spcAft>
                <a:spcPts val="0"/>
              </a:spcAft>
              <a:buNone/>
            </a:pPr>
            <a:endParaRPr lang="en-US" sz="1200" b="1" strike="noStrike" dirty="0">
              <a:latin typeface="Century Gothic" panose="020B0502020202020204" pitchFamily="34" charset="0"/>
            </a:endParaRPr>
          </a:p>
          <a:p>
            <a:pPr marL="0" lvl="0" indent="0" algn="l" rtl="0">
              <a:spcBef>
                <a:spcPts val="0"/>
              </a:spcBef>
              <a:spcAft>
                <a:spcPts val="0"/>
              </a:spcAft>
              <a:buNone/>
            </a:pPr>
            <a:r>
              <a:rPr lang="en-US" sz="1200" b="1" strike="noStrike" dirty="0">
                <a:latin typeface="Century Gothic" panose="020B0502020202020204" pitchFamily="34" charset="0"/>
              </a:rPr>
              <a:t>Say to the Learner:</a:t>
            </a:r>
            <a:endParaRPr lang="en-US" sz="1200" strike="noStrike"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Now it’s time to practice ! </a:t>
            </a:r>
            <a:endParaRPr lang="en-US" sz="1200" i="1" strike="noStrike"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We’re going to look at some job ads that could come by email. </a:t>
            </a: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We’ll look at clues that help us guess if the job ad is real or phishing.  </a:t>
            </a: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I sent you a few emails to practice.</a:t>
            </a:r>
          </a:p>
          <a:p>
            <a:pPr marL="0" lvl="0" indent="0" algn="l" rtl="0">
              <a:spcBef>
                <a:spcPts val="0"/>
              </a:spcBef>
              <a:spcAft>
                <a:spcPts val="0"/>
              </a:spcAft>
              <a:buFont typeface="Arial" panose="020B0604020202020204" pitchFamily="34" charset="0"/>
              <a:buNone/>
            </a:pPr>
            <a:endParaRPr lang="en-US" sz="1200" b="0" i="1" strike="noStrike"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First, sign into your email and go to the Inbox. </a:t>
            </a: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Find the email I sent you with the subject “SUBJECT OF EMAIL ” and open it. </a:t>
            </a:r>
          </a:p>
          <a:p>
            <a:pPr marL="0" lvl="0" indent="0" algn="l" rtl="0">
              <a:spcBef>
                <a:spcPts val="0"/>
              </a:spcBef>
              <a:spcAft>
                <a:spcPts val="0"/>
              </a:spcAft>
              <a:buFont typeface="Arial" panose="020B0604020202020204" pitchFamily="34" charset="0"/>
              <a:buNone/>
            </a:pPr>
            <a:endParaRPr lang="en-US" sz="1200" b="0" i="1" strike="noStrike"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1" i="0" u="sng" strike="noStrike" dirty="0">
                <a:latin typeface="Century Gothic" panose="020B0502020202020204" pitchFamily="34" charset="0"/>
              </a:rPr>
              <a:t>Questions to Ask:</a:t>
            </a:r>
          </a:p>
          <a:p>
            <a:pPr marL="0" lvl="0" indent="0" algn="l" rtl="0">
              <a:spcBef>
                <a:spcPts val="0"/>
              </a:spcBef>
              <a:spcAft>
                <a:spcPts val="0"/>
              </a:spcAft>
              <a:buFont typeface="Arial" panose="020B0604020202020204" pitchFamily="34" charset="0"/>
              <a:buNone/>
            </a:pPr>
            <a:r>
              <a:rPr lang="en-US" sz="1200" b="0" i="0" u="none" strike="noStrike" dirty="0">
                <a:latin typeface="Century Gothic" panose="020B0502020202020204" pitchFamily="34" charset="0"/>
              </a:rPr>
              <a:t>Note: the answers will differ for each job ad.</a:t>
            </a:r>
          </a:p>
          <a:p>
            <a:pPr marL="0" lvl="0" indent="0" algn="l" rtl="0">
              <a:spcBef>
                <a:spcPts val="0"/>
              </a:spcBef>
              <a:spcAft>
                <a:spcPts val="0"/>
              </a:spcAft>
              <a:buFont typeface="Arial" panose="020B0604020202020204" pitchFamily="34" charset="0"/>
              <a:buNone/>
            </a:pPr>
            <a:endParaRPr lang="en-US" sz="1200" b="1" i="0" u="sng" strike="noStrike"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1" i="0" u="none" strike="noStrike" dirty="0">
                <a:latin typeface="Century Gothic" panose="020B0502020202020204" pitchFamily="34" charset="0"/>
              </a:rPr>
              <a:t>[The subject of the email]</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u="none" strike="noStrike" cap="none" dirty="0">
                <a:solidFill>
                  <a:srgbClr val="3F3F3F"/>
                </a:solidFill>
                <a:latin typeface="Century Gothic" panose="020B0502020202020204" pitchFamily="34" charset="0"/>
                <a:ea typeface="Calibri"/>
                <a:cs typeface="Calibri" panose="020F0502020204030204" pitchFamily="34" charset="0"/>
                <a:sym typeface="Calibri"/>
              </a:rPr>
              <a:t>What is the subject of the email ? </a:t>
            </a:r>
            <a:r>
              <a:rPr lang="en-US" sz="1200" b="1" i="1" u="none" strike="noStrike" cap="none" dirty="0">
                <a:solidFill>
                  <a:srgbClr val="3F3F3F"/>
                </a:solidFill>
                <a:latin typeface="Century Gothic" panose="020B0502020202020204" pitchFamily="34" charset="0"/>
                <a:ea typeface="Calibri"/>
                <a:cs typeface="Calibri" panose="020F0502020204030204" pitchFamily="34" charset="0"/>
                <a:sym typeface="Calibri"/>
              </a:rPr>
              <a:t>Answer: </a:t>
            </a:r>
            <a:r>
              <a:rPr lang="en-US" sz="1200" b="0" i="1" strike="noStrike" dirty="0">
                <a:latin typeface="Century Gothic" panose="020B0502020202020204" pitchFamily="34" charset="0"/>
              </a:rPr>
              <a:t>“SUBJECT OF EMAIL ”  you sent the learner</a:t>
            </a:r>
            <a:endParaRPr lang="en-US" sz="1200" b="1" i="1" u="none" strike="noStrike" cap="none" dirty="0">
              <a:solidFill>
                <a:srgbClr val="3F3F3F"/>
              </a:solidFill>
              <a:latin typeface="Century Gothic" panose="020B0502020202020204" pitchFamily="34" charset="0"/>
              <a:ea typeface="Calibri"/>
              <a:cs typeface="Calibri" panose="020F0502020204030204" pitchFamily="34" charset="0"/>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u="none" strike="noStrike" cap="none" dirty="0">
                <a:solidFill>
                  <a:srgbClr val="3F3F3F"/>
                </a:solidFill>
                <a:latin typeface="Century Gothic" panose="020B0502020202020204" pitchFamily="34" charset="0"/>
                <a:ea typeface="Calibri"/>
                <a:cs typeface="Calibri" panose="020F0502020204030204" pitchFamily="34" charset="0"/>
                <a:sym typeface="Calibri"/>
              </a:rPr>
              <a:t>Does the subject look suspicious ? </a:t>
            </a:r>
            <a:r>
              <a:rPr lang="en-US" sz="1200" b="1" i="1" u="none" strike="noStrike" cap="none" dirty="0">
                <a:solidFill>
                  <a:srgbClr val="3F3F3F"/>
                </a:solidFill>
                <a:latin typeface="Century Gothic" panose="020B0502020202020204" pitchFamily="34" charset="0"/>
                <a:ea typeface="Calibri"/>
                <a:cs typeface="Calibri" panose="020F0502020204030204" pitchFamily="34" charset="0"/>
                <a:sym typeface="Calibri"/>
              </a:rPr>
              <a:t>Answer: </a:t>
            </a:r>
            <a:r>
              <a:rPr lang="en-US" sz="1200" b="0" i="1" u="none" strike="noStrike" cap="none" dirty="0">
                <a:solidFill>
                  <a:srgbClr val="3F3F3F"/>
                </a:solidFill>
                <a:latin typeface="Century Gothic" panose="020B0502020202020204" pitchFamily="34" charset="0"/>
                <a:ea typeface="Calibri"/>
                <a:cs typeface="Calibri" panose="020F0502020204030204" pitchFamily="34" charset="0"/>
                <a:sym typeface="Calibri"/>
              </a:rPr>
              <a:t>Yes / Maybe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Today, we’re going to open the emails to learn how to identify fake job ads.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However, usually you would not open the emails You would delete them.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Another day we’ll review how to delete emails.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endParaRPr lang="en-US" sz="1200" b="0" i="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None/>
              <a:tabLst/>
              <a:defRPr/>
            </a:pPr>
            <a:r>
              <a:rPr lang="en-US" sz="1200" b="1" i="1" strike="noStrike" dirty="0">
                <a:latin typeface="Century Gothic" panose="020B0502020202020204" pitchFamily="34" charset="0"/>
              </a:rPr>
              <a:t>[Clues to help guess that the ad is fake]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So, click on the email now to open it.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Let’s look at the job ad. </a:t>
            </a:r>
          </a:p>
          <a:p>
            <a:pPr marL="171450" lvl="0"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What is the job ? </a:t>
            </a:r>
          </a:p>
          <a:p>
            <a:pPr marL="171450" lvl="0"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Is it an unusual job ?</a:t>
            </a:r>
          </a:p>
          <a:p>
            <a:pPr marL="171450" lvl="0"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What is the company ? Does it say ? </a:t>
            </a:r>
          </a:p>
          <a:p>
            <a:pPr marL="171450" lvl="0"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Is the pay high ? What is the pay ? </a:t>
            </a:r>
          </a:p>
          <a:p>
            <a:pPr marL="171450" lvl="0"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Does the job look good ? Why ? What looks good about it ? </a:t>
            </a:r>
          </a:p>
          <a:p>
            <a:pPr marL="171450" lvl="0"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What is suspicious about the job ad ?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The job ad ask you to do something. What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Should you do what it asks you to do ? Why not ?</a:t>
            </a:r>
          </a:p>
          <a:p>
            <a:pPr marL="171450" lvl="0"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What could happen if you click on a link in the email ? </a:t>
            </a:r>
            <a:r>
              <a:rPr lang="en-US" sz="1200" b="1" i="1" strike="noStrike" dirty="0">
                <a:latin typeface="Century Gothic" panose="020B0502020202020204" pitchFamily="34" charset="0"/>
              </a:rPr>
              <a:t>Answer:</a:t>
            </a:r>
            <a:r>
              <a:rPr lang="en-US" sz="1200" b="0" i="1" strike="noStrike" dirty="0">
                <a:latin typeface="Century Gothic" panose="020B0502020202020204" pitchFamily="34" charset="0"/>
              </a:rPr>
              <a:t> It could put a virus on your computer. Or t</a:t>
            </a:r>
            <a:r>
              <a:rPr lang="en-US" sz="1200" b="0" i="1" dirty="0">
                <a:latin typeface="Century Gothic" panose="020B0502020202020204" pitchFamily="34" charset="0"/>
              </a:rPr>
              <a:t>hey can try to steal your personal or financial information, etc. </a:t>
            </a:r>
            <a:endParaRPr lang="en-US" sz="1200" b="0" i="1"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What could happen if you reply to the email ? </a:t>
            </a:r>
            <a:r>
              <a:rPr lang="en-US" sz="1200" b="1" i="1" strike="noStrike" dirty="0">
                <a:latin typeface="Century Gothic" panose="020B0502020202020204" pitchFamily="34" charset="0"/>
              </a:rPr>
              <a:t>Answer:</a:t>
            </a:r>
            <a:r>
              <a:rPr lang="en-US" sz="1200" b="0" i="1" strike="noStrike" dirty="0">
                <a:latin typeface="Century Gothic" panose="020B0502020202020204" pitchFamily="34" charset="0"/>
              </a:rPr>
              <a:t> It could put a virus on your computer. Or, t</a:t>
            </a:r>
            <a:r>
              <a:rPr lang="en-US" sz="1200" b="0" i="1" dirty="0">
                <a:latin typeface="Century Gothic" panose="020B0502020202020204" pitchFamily="34" charset="0"/>
              </a:rPr>
              <a:t>hey can try to steal your personal or financial information, etc.</a:t>
            </a:r>
            <a:endParaRPr lang="en-US" sz="1200" b="0" i="1" strike="noStrike" dirty="0">
              <a:latin typeface="Century Gothic" panose="020B0502020202020204" pitchFamily="34" charset="0"/>
            </a:endParaRPr>
          </a:p>
          <a:p>
            <a:pPr marL="171450" lvl="0" indent="-171450" algn="l" rtl="0">
              <a:spcBef>
                <a:spcPts val="0"/>
              </a:spcBef>
              <a:spcAft>
                <a:spcPts val="0"/>
              </a:spcAft>
              <a:buFont typeface="Wingdings" panose="05000000000000000000" pitchFamily="2" charset="2"/>
              <a:buChar char="Ø"/>
            </a:pPr>
            <a:endParaRPr lang="en-US" sz="1200" b="0" i="1" strike="noStrike" dirty="0">
              <a:latin typeface="Century Gothic" panose="020B0502020202020204" pitchFamily="34" charset="0"/>
            </a:endParaRPr>
          </a:p>
          <a:p>
            <a:pPr marL="171450" marR="0" lvl="0" indent="-171450" algn="l" defTabSz="966612"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strike="noStrike" dirty="0">
                <a:latin typeface="Century Gothic" panose="020B0502020202020204" pitchFamily="34" charset="0"/>
              </a:rPr>
              <a:t>Let’s practice again! </a:t>
            </a:r>
          </a:p>
          <a:p>
            <a:pPr marL="171450" marR="0" lvl="0" indent="-171450" algn="l" defTabSz="966612"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strike="noStrike" dirty="0">
                <a:latin typeface="Century Gothic" panose="020B0502020202020204" pitchFamily="34" charset="0"/>
              </a:rPr>
              <a:t>Close that email now and open another one.</a:t>
            </a:r>
          </a:p>
          <a:p>
            <a:pPr marL="0" lvl="0" indent="0" algn="l" rtl="0">
              <a:spcBef>
                <a:spcPts val="0"/>
              </a:spcBef>
              <a:spcAft>
                <a:spcPts val="0"/>
              </a:spcAft>
              <a:buFont typeface="Arial" panose="020B0604020202020204" pitchFamily="34" charset="0"/>
              <a:buNone/>
            </a:pPr>
            <a:endParaRPr sz="1200" b="0" strike="sngStrike" dirty="0">
              <a:latin typeface="Century Gothic" panose="020B0502020202020204" pitchFamily="34" charset="0"/>
            </a:endParaRPr>
          </a:p>
          <a:p>
            <a:pPr marL="0" lvl="0" indent="0" algn="l" rtl="0">
              <a:spcBef>
                <a:spcPts val="0"/>
              </a:spcBef>
              <a:spcAft>
                <a:spcPts val="0"/>
              </a:spcAft>
              <a:buNone/>
            </a:pPr>
            <a:r>
              <a:rPr lang="en-US" sz="1200" b="1" strike="noStrike" dirty="0">
                <a:latin typeface="Century Gothic" panose="020B0502020202020204" pitchFamily="34" charset="0"/>
              </a:rPr>
              <a:t>Instructions </a:t>
            </a:r>
            <a:r>
              <a:rPr lang="en-US" sz="1200" b="1" u="none" strike="noStrike" dirty="0">
                <a:latin typeface="Century Gothic" panose="020B0502020202020204" pitchFamily="34" charset="0"/>
              </a:rPr>
              <a:t>for the </a:t>
            </a:r>
            <a:r>
              <a:rPr lang="en-US" sz="1200" b="1" strike="noStrike" dirty="0">
                <a:latin typeface="Century Gothic" panose="020B0502020202020204" pitchFamily="34" charset="0"/>
              </a:rPr>
              <a:t>Tutor:</a:t>
            </a:r>
            <a:endParaRPr sz="1200" strike="noStrike" dirty="0">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Practice: </a:t>
            </a:r>
            <a:r>
              <a:rPr lang="en-US" sz="1200" dirty="0">
                <a:effectLst/>
                <a:latin typeface="Century Gothic" panose="020B0502020202020204" pitchFamily="34" charset="0"/>
              </a:rPr>
              <a:t>Have the learner repeat the above activity and practice with the other emails you sent. (At least three times.)</a:t>
            </a: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a:t>
            </a:r>
            <a:endParaRPr lang="en-US" sz="1200" dirty="0">
              <a:latin typeface="Century Gothic" panose="020B0502020202020204" pitchFamily="34" charset="0"/>
              <a:ea typeface="Arial"/>
              <a:cs typeface="Arial"/>
              <a:sym typeface="Arial"/>
            </a:endParaRPr>
          </a:p>
          <a:p>
            <a:pPr marL="241653" lvl="0" indent="-165453" algn="l" rtl="0">
              <a:spcBef>
                <a:spcPts val="0"/>
              </a:spcBef>
              <a:spcAft>
                <a:spcPts val="0"/>
              </a:spcAft>
              <a:buClr>
                <a:schemeClr val="dk1"/>
              </a:buClr>
              <a:buSzPts val="1200"/>
              <a:buFont typeface="Calibri"/>
              <a:buNone/>
            </a:pPr>
            <a:endParaRPr b="0" dirty="0"/>
          </a:p>
        </p:txBody>
      </p:sp>
      <p:sp>
        <p:nvSpPr>
          <p:cNvPr id="231" name="Google Shape;231;p1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dirty="0">
                <a:latin typeface="Century Gothic" panose="020B0502020202020204" pitchFamily="34" charset="0"/>
              </a:rPr>
              <a:t>Practice-Part One</a:t>
            </a:r>
          </a:p>
          <a:p>
            <a:pPr marL="171450" lvl="0" indent="-171450" algn="l" rtl="0">
              <a:spcBef>
                <a:spcPts val="0"/>
              </a:spcBef>
              <a:spcAft>
                <a:spcPts val="0"/>
              </a:spcAft>
              <a:buFont typeface="Wingdings" panose="05000000000000000000" pitchFamily="2" charset="2"/>
              <a:buChar char="v"/>
            </a:pPr>
            <a:r>
              <a:rPr lang="en-US" sz="1200" b="1" dirty="0">
                <a:latin typeface="Century Gothic" panose="020B0502020202020204" pitchFamily="34" charset="0"/>
              </a:rPr>
              <a:t>[Identify] Text Messages- Phishing </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lvl="0" indent="0" algn="l" rtl="0">
              <a:spcBef>
                <a:spcPts val="0"/>
              </a:spcBef>
              <a:spcAft>
                <a:spcPts val="0"/>
              </a:spcAft>
              <a:buNone/>
            </a:pPr>
            <a:r>
              <a:rPr lang="en-US" sz="1200" b="1" dirty="0">
                <a:latin typeface="Century Gothic" panose="020B0502020202020204" pitchFamily="34" charset="0"/>
              </a:rPr>
              <a:t>Focus: </a:t>
            </a:r>
            <a:r>
              <a:rPr lang="en-US" sz="1200" b="0" dirty="0">
                <a:latin typeface="Century Gothic" panose="020B0502020202020204" pitchFamily="34" charset="0"/>
              </a:rPr>
              <a:t>Show a few job ad phishing text messages to the learner. </a:t>
            </a:r>
          </a:p>
          <a:p>
            <a:pPr marL="0" lvl="0" indent="0" algn="l" rtl="0">
              <a:spcBef>
                <a:spcPts val="0"/>
              </a:spcBef>
              <a:spcAft>
                <a:spcPts val="0"/>
              </a:spcAft>
              <a:buNone/>
            </a:pPr>
            <a:r>
              <a:rPr lang="en-US" sz="1200" b="0" dirty="0">
                <a:latin typeface="Century Gothic" panose="020B0502020202020204" pitchFamily="34" charset="0"/>
              </a:rPr>
              <a:t>Have the learner look at them and identify why they think they are phishing. </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strike="noStrike" dirty="0">
                <a:latin typeface="Century Gothic" panose="020B0502020202020204" pitchFamily="34" charset="0"/>
              </a:rPr>
              <a:t>PREPARATION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Century Gothic" panose="020B0502020202020204" pitchFamily="34" charset="0"/>
              </a:rPr>
              <a:t>Prepare at least three different example job ad phishing text messages. (There are a few below that you can copy and paste into a text message.)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Century Gothic" panose="020B0502020202020204" pitchFamily="34" charset="0"/>
              </a:rPr>
              <a:t>Send the text messages to the learner.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Century Gothic" panose="020B0502020202020204" pitchFamily="34" charset="0"/>
              </a:rPr>
              <a:t>The learner will open each of them and decide why they might be fake. </a:t>
            </a:r>
          </a:p>
          <a:p>
            <a:pPr marL="171450" indent="-171450" algn="l">
              <a:buFont typeface="Arial" panose="020B0604020202020204" pitchFamily="34" charset="0"/>
              <a:buChar char="•"/>
            </a:pPr>
            <a:r>
              <a:rPr lang="en-US" sz="1200" b="0" i="0" u="none" strike="noStrike" baseline="0" dirty="0">
                <a:latin typeface="Century Gothic" panose="020B0502020202020204" pitchFamily="34" charset="0"/>
              </a:rPr>
              <a:t>Read through the questions below. You will ask these to the learner while they look at the job ad phishing text messages.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i="0" u="none" strike="noStrike" baseline="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baseline="0" dirty="0">
                <a:latin typeface="Century Gothic" panose="020B0502020202020204" pitchFamily="34" charset="0"/>
              </a:rPr>
              <a:t>Both learner and tutor have a mobile phone with text message app. </a:t>
            </a:r>
          </a:p>
          <a:p>
            <a:pPr marL="171450" indent="-171450" algn="l">
              <a:buFont typeface="Arial" panose="020B0604020202020204" pitchFamily="34" charset="0"/>
              <a:buChar char="•"/>
            </a:pPr>
            <a:r>
              <a:rPr lang="en-US" sz="1200" b="1" dirty="0">
                <a:latin typeface="Century Gothic" panose="020B0502020202020204" pitchFamily="34" charset="0"/>
              </a:rPr>
              <a:t>Alternatively: </a:t>
            </a:r>
            <a:r>
              <a:rPr lang="en-US" sz="1200" b="0" dirty="0">
                <a:latin typeface="Century Gothic" panose="020B0502020202020204" pitchFamily="34" charset="0"/>
              </a:rPr>
              <a:t>Use a computer</a:t>
            </a:r>
            <a:r>
              <a:rPr lang="en-US" sz="1200" b="1" dirty="0">
                <a:latin typeface="Century Gothic" panose="020B0502020202020204" pitchFamily="34" charset="0"/>
              </a:rPr>
              <a:t>. </a:t>
            </a:r>
            <a:r>
              <a:rPr lang="en-US" sz="1200" b="0" dirty="0">
                <a:latin typeface="Century Gothic" panose="020B0502020202020204" pitchFamily="34" charset="0"/>
              </a:rPr>
              <a:t>You can show the example text messages to the learner on the computer / laptop and ask the same questions. They won’t appear as they do on a phone, but the information will be the same.</a:t>
            </a:r>
          </a:p>
          <a:p>
            <a:pPr marL="0" indent="0" algn="l">
              <a:buFont typeface="Arial" panose="020B0604020202020204" pitchFamily="34" charset="0"/>
              <a:buNone/>
            </a:pPr>
            <a:endParaRPr lang="en-US" sz="1200" b="1" dirty="0">
              <a:latin typeface="Century Gothic" panose="020B0502020202020204" pitchFamily="34" charset="0"/>
            </a:endParaRPr>
          </a:p>
          <a:p>
            <a:pPr marL="0" indent="0" algn="l">
              <a:buFont typeface="Arial" panose="020B0604020202020204" pitchFamily="34" charset="0"/>
              <a:buNone/>
            </a:pPr>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0" indent="0">
              <a:buFont typeface="Arial" panose="020B0604020202020204" pitchFamily="34" charset="0"/>
              <a:buNone/>
            </a:pPr>
            <a:endParaRPr lang="en-US" sz="1200" b="1" strike="noStrike" dirty="0">
              <a:latin typeface="Century Gothic" panose="020B0502020202020204" pitchFamily="34" charset="0"/>
            </a:endParaRPr>
          </a:p>
          <a:p>
            <a:pPr>
              <a:lnSpc>
                <a:spcPct val="107000"/>
              </a:lnSpc>
              <a:spcAft>
                <a:spcPts val="800"/>
              </a:spcAft>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EXAMPLE PHISHING TEXT MESSAGES</a:t>
            </a:r>
          </a:p>
          <a:p>
            <a:pPr>
              <a:lnSpc>
                <a:spcPct val="107000"/>
              </a:lnSpc>
              <a:spcAft>
                <a:spcPts val="800"/>
              </a:spcAft>
            </a:pP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Text messages-Phishing Example #1</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Great NEWS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Job offer for you. Don’t delay.</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Tap here for more information: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u="sng"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Idneihwck.haha.org</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Text messages-Phishing Example #2</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Love animals ?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Put your skills to work.</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For Top pay.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Flexible hours.</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Tap here to apply: </a:t>
            </a:r>
            <a:r>
              <a:rPr lang="en-US" sz="1200" u="sng" dirty="0">
                <a:effectLst/>
                <a:latin typeface="Century Gothic" panose="020B0502020202020204" pitchFamily="34" charset="0"/>
                <a:ea typeface="Calibri" panose="020F0502020204030204" pitchFamily="34" charset="0"/>
                <a:cs typeface="Times New Roman" panose="02020603050405020304" pitchFamily="18" charset="0"/>
              </a:rPr>
              <a:t>dgonscm.nop.com</a:t>
            </a:r>
            <a:endParaRPr lang="en-CA" sz="1200" u="sng"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Text messages-Phishing Example #3</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Hello your application has been selected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Visit secure site here: </a:t>
            </a:r>
            <a:r>
              <a:rPr lang="en-US" sz="1200" b="1"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http://r.so.com/sidon</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for interview date and details.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Include full name, SIN and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street address for our records.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Text messages-Phishing Example #4</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You are confirmed to attend TFP company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interview on</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6/21 at 1 PM PST</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Online via </a:t>
            </a:r>
            <a:r>
              <a:rPr lang="en-US" sz="1200"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zoom.us</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Access code: </a:t>
            </a:r>
            <a:r>
              <a:rPr lang="en-US" sz="1200" u="sng"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894763339399</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Text messages-Phishing Example #5</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Walmat urgently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Recruiting for part-time jobs,</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You can earn 300 $$ every day,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Add Whatsapp: </a:t>
            </a:r>
            <a:r>
              <a:rPr lang="en-US" sz="1200" u="sng"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wa.me/</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u="sng"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7899040455</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200" b="1" strike="noStrike" dirty="0">
              <a:latin typeface="Century Gothic" panose="020B0502020202020204" pitchFamily="34" charset="0"/>
            </a:endParaRPr>
          </a:p>
          <a:p>
            <a:pPr marL="0" lvl="0" indent="0" algn="l" rtl="0">
              <a:spcBef>
                <a:spcPts val="0"/>
              </a:spcBef>
              <a:spcAft>
                <a:spcPts val="0"/>
              </a:spcAft>
              <a:buNone/>
            </a:pPr>
            <a:endParaRPr lang="en-US" sz="1200" b="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PRACTICE</a:t>
            </a:r>
          </a:p>
          <a:p>
            <a:pPr marL="0" lvl="0" indent="0" algn="l" rtl="0">
              <a:spcBef>
                <a:spcPts val="0"/>
              </a:spcBef>
              <a:spcAft>
                <a:spcPts val="0"/>
              </a:spcAft>
              <a:buNone/>
            </a:pPr>
            <a:r>
              <a:rPr lang="en-US" sz="1200" b="0" strike="noStrike" dirty="0">
                <a:latin typeface="Century Gothic" panose="020B0502020202020204" pitchFamily="34" charset="0"/>
              </a:rPr>
              <a:t>Have the learner open their phone, go to their text messages app and find the first example phishing text message you sent. </a:t>
            </a:r>
          </a:p>
          <a:p>
            <a:pPr marL="0" lvl="0" indent="0" algn="l" rtl="0">
              <a:spcBef>
                <a:spcPts val="0"/>
              </a:spcBef>
              <a:spcAft>
                <a:spcPts val="0"/>
              </a:spcAft>
              <a:buNone/>
            </a:pPr>
            <a:r>
              <a:rPr lang="en-US" sz="1200" b="1" strike="noStrike" dirty="0">
                <a:latin typeface="Century Gothic" panose="020B0502020202020204" pitchFamily="34" charset="0"/>
              </a:rPr>
              <a:t>Or </a:t>
            </a:r>
            <a:r>
              <a:rPr lang="en-US" sz="1200" b="0" strike="noStrike" dirty="0">
                <a:latin typeface="Century Gothic" panose="020B0502020202020204" pitchFamily="34" charset="0"/>
              </a:rPr>
              <a:t>open and show the example text messages on the computer/ laptop. </a:t>
            </a:r>
          </a:p>
          <a:p>
            <a:pPr marL="0" lvl="0" indent="0" algn="l" rtl="0">
              <a:spcBef>
                <a:spcPts val="0"/>
              </a:spcBef>
              <a:spcAft>
                <a:spcPts val="0"/>
              </a:spcAft>
              <a:buNone/>
            </a:pPr>
            <a:endParaRPr lang="en-US" sz="1200" b="0" strike="noStrike" dirty="0">
              <a:latin typeface="Century Gothic" panose="020B0502020202020204" pitchFamily="34" charset="0"/>
            </a:endParaRPr>
          </a:p>
          <a:p>
            <a:pPr marL="0" lvl="0" indent="0" algn="l" rtl="0">
              <a:spcBef>
                <a:spcPts val="0"/>
              </a:spcBef>
              <a:spcAft>
                <a:spcPts val="0"/>
              </a:spcAft>
              <a:buNone/>
            </a:pPr>
            <a:r>
              <a:rPr lang="en-US" sz="1200" b="0" strike="noStrike" dirty="0">
                <a:latin typeface="Century Gothic" panose="020B0502020202020204" pitchFamily="34" charset="0"/>
              </a:rPr>
              <a:t>Ask the learner the questions below. </a:t>
            </a:r>
            <a:br>
              <a:rPr lang="en-US" sz="1200" b="0" strike="noStrike" dirty="0">
                <a:latin typeface="Century Gothic" panose="020B0502020202020204" pitchFamily="34" charset="0"/>
              </a:rPr>
            </a:br>
            <a:r>
              <a:rPr lang="en-US" sz="1200" b="0" strike="noStrike" dirty="0">
                <a:latin typeface="Century Gothic" panose="020B0502020202020204" pitchFamily="34" charset="0"/>
              </a:rPr>
              <a:t>Guide them to the clues/what to look for to identify if a job ad might be fake, might be “Phishing”. </a:t>
            </a:r>
          </a:p>
          <a:p>
            <a:pPr marL="0" lvl="0" indent="0" algn="l" rtl="0">
              <a:spcBef>
                <a:spcPts val="0"/>
              </a:spcBef>
              <a:spcAft>
                <a:spcPts val="0"/>
              </a:spcAft>
              <a:buNone/>
            </a:pPr>
            <a:endParaRPr lang="en-US" sz="1200" b="1" strike="noStrike" dirty="0">
              <a:latin typeface="Century Gothic" panose="020B0502020202020204" pitchFamily="34" charset="0"/>
            </a:endParaRPr>
          </a:p>
          <a:p>
            <a:pPr marL="0" lvl="0" indent="0" algn="l" rtl="0">
              <a:spcBef>
                <a:spcPts val="0"/>
              </a:spcBef>
              <a:spcAft>
                <a:spcPts val="0"/>
              </a:spcAft>
              <a:buNone/>
            </a:pPr>
            <a:r>
              <a:rPr lang="en-US" sz="1200" b="1" strike="noStrike" dirty="0">
                <a:latin typeface="Century Gothic" panose="020B0502020202020204" pitchFamily="34" charset="0"/>
              </a:rPr>
              <a:t>Say to the Learner:</a:t>
            </a:r>
            <a:endParaRPr lang="en-US" sz="1200" strike="noStrike"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Now it’s time to practice ! </a:t>
            </a:r>
            <a:endParaRPr lang="en-US" sz="1200" i="1" strike="noStrike"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We’re going to look at some job ads that could come by text message. </a:t>
            </a: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We’ll look at clues that help us guess if the job ad is real or phishing.  </a:t>
            </a: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I sent you a few text messages to practice.</a:t>
            </a:r>
          </a:p>
          <a:p>
            <a:pPr marL="0" lvl="0" indent="0" algn="l" rtl="0">
              <a:spcBef>
                <a:spcPts val="0"/>
              </a:spcBef>
              <a:spcAft>
                <a:spcPts val="0"/>
              </a:spcAft>
              <a:buFont typeface="Arial" panose="020B0604020202020204" pitchFamily="34" charset="0"/>
              <a:buNone/>
            </a:pPr>
            <a:endParaRPr lang="en-US" sz="1200" b="0" i="1" strike="noStrike"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First, open your phone and then open the text messages app.  </a:t>
            </a: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Find the text message I sent you and open it. </a:t>
            </a:r>
          </a:p>
          <a:p>
            <a:pPr marL="0" lvl="0" indent="0" algn="l" rtl="0">
              <a:spcBef>
                <a:spcPts val="0"/>
              </a:spcBef>
              <a:spcAft>
                <a:spcPts val="0"/>
              </a:spcAft>
              <a:buFont typeface="Arial" panose="020B0604020202020204" pitchFamily="34" charset="0"/>
              <a:buNone/>
            </a:pPr>
            <a:endParaRPr lang="en-US" sz="1200" b="0" i="1" strike="noStrike"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1" i="0" u="sng" strike="noStrike" dirty="0">
                <a:latin typeface="Century Gothic" panose="020B0502020202020204" pitchFamily="34" charset="0"/>
              </a:rPr>
              <a:t>Questions to Ask:</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0" i="0" u="none" strike="noStrike" dirty="0">
                <a:latin typeface="Century Gothic" panose="020B0502020202020204" pitchFamily="34" charset="0"/>
              </a:rPr>
              <a:t>Note: the answers will differ for each text message.</a:t>
            </a:r>
          </a:p>
          <a:p>
            <a:pPr marL="0" lvl="0" indent="0" algn="l" rtl="0">
              <a:spcBef>
                <a:spcPts val="0"/>
              </a:spcBef>
              <a:spcAft>
                <a:spcPts val="0"/>
              </a:spcAft>
              <a:buFont typeface="Arial" panose="020B0604020202020204" pitchFamily="34" charset="0"/>
              <a:buNone/>
            </a:pPr>
            <a:endParaRPr lang="en-US" sz="1200" b="1" i="0" u="sng"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u="none" strike="noStrike" cap="none" dirty="0">
                <a:solidFill>
                  <a:srgbClr val="3F3F3F"/>
                </a:solidFill>
                <a:latin typeface="Century Gothic" panose="020B0502020202020204" pitchFamily="34" charset="0"/>
                <a:ea typeface="Calibri"/>
                <a:cs typeface="Calibri" panose="020F0502020204030204" pitchFamily="34" charset="0"/>
                <a:sym typeface="Calibri"/>
              </a:rPr>
              <a:t>Who is the text message from ?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u="none" strike="noStrike" cap="none" dirty="0">
                <a:solidFill>
                  <a:srgbClr val="3F3F3F"/>
                </a:solidFill>
                <a:latin typeface="Century Gothic" panose="020B0502020202020204" pitchFamily="34" charset="0"/>
                <a:ea typeface="Calibri"/>
                <a:cs typeface="Calibri" panose="020F0502020204030204" pitchFamily="34" charset="0"/>
                <a:sym typeface="Calibri"/>
              </a:rPr>
              <a:t>Do you know that sender ?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u="none" strike="noStrike" cap="none" dirty="0">
                <a:solidFill>
                  <a:srgbClr val="3F3F3F"/>
                </a:solidFill>
                <a:latin typeface="Century Gothic" panose="020B0502020202020204" pitchFamily="34" charset="0"/>
                <a:ea typeface="Calibri"/>
                <a:cs typeface="Calibri" panose="020F0502020204030204" pitchFamily="34" charset="0"/>
                <a:sym typeface="Calibri"/>
              </a:rPr>
              <a:t>Today the sender is me. So you can practice the skills. But if you don’t know the sender, it’s suspicious.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u="none" strike="noStrike" cap="none" dirty="0">
                <a:solidFill>
                  <a:srgbClr val="3F3F3F"/>
                </a:solidFill>
                <a:latin typeface="Century Gothic" panose="020B0502020202020204" pitchFamily="34" charset="0"/>
                <a:ea typeface="Calibri"/>
                <a:cs typeface="Calibri" panose="020F0502020204030204" pitchFamily="34" charset="0"/>
                <a:sym typeface="Calibri"/>
              </a:rPr>
              <a:t>Before you open the text message, look at the words under the sender’s name.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u="none" strike="noStrike" cap="none" dirty="0">
                <a:solidFill>
                  <a:srgbClr val="3F3F3F"/>
                </a:solidFill>
                <a:latin typeface="Century Gothic" panose="020B0502020202020204" pitchFamily="34" charset="0"/>
                <a:ea typeface="Calibri"/>
                <a:cs typeface="Calibri" panose="020F0502020204030204" pitchFamily="34" charset="0"/>
                <a:sym typeface="Calibri"/>
              </a:rPr>
              <a:t>What words do you see ? (Something suspicious)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u="none" strike="noStrike" cap="none" dirty="0">
                <a:solidFill>
                  <a:srgbClr val="3F3F3F"/>
                </a:solidFill>
                <a:latin typeface="Century Gothic" panose="020B0502020202020204" pitchFamily="34" charset="0"/>
                <a:ea typeface="Calibri"/>
                <a:cs typeface="Calibri" panose="020F0502020204030204" pitchFamily="34" charset="0"/>
                <a:sym typeface="Calibri"/>
              </a:rPr>
              <a:t>Does it look suspicious ? </a:t>
            </a:r>
            <a:r>
              <a:rPr lang="en-US" sz="1200" b="1" i="1" u="none" strike="noStrike" cap="none" dirty="0">
                <a:solidFill>
                  <a:srgbClr val="3F3F3F"/>
                </a:solidFill>
                <a:latin typeface="Century Gothic" panose="020B0502020202020204" pitchFamily="34" charset="0"/>
                <a:ea typeface="Calibri"/>
                <a:cs typeface="Calibri" panose="020F0502020204030204" pitchFamily="34" charset="0"/>
                <a:sym typeface="Calibri"/>
              </a:rPr>
              <a:t>Answer: </a:t>
            </a:r>
            <a:r>
              <a:rPr lang="en-US" sz="1200" b="0" i="1" u="none" strike="noStrike" cap="none" dirty="0">
                <a:solidFill>
                  <a:srgbClr val="3F3F3F"/>
                </a:solidFill>
                <a:latin typeface="Century Gothic" panose="020B0502020202020204" pitchFamily="34" charset="0"/>
                <a:ea typeface="Calibri"/>
                <a:cs typeface="Calibri" panose="020F0502020204030204" pitchFamily="34" charset="0"/>
                <a:sym typeface="Calibri"/>
              </a:rPr>
              <a:t>Yes / Maybe</a:t>
            </a:r>
          </a:p>
          <a:p>
            <a:pPr marL="0" marR="0" lvl="0" indent="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None/>
              <a:tabLst/>
              <a:defRPr/>
            </a:pPr>
            <a:endParaRPr lang="en-US" sz="1200" b="0" i="1" u="none" strike="noStrike" cap="none" dirty="0">
              <a:solidFill>
                <a:srgbClr val="3F3F3F"/>
              </a:solidFill>
              <a:latin typeface="Century Gothic" panose="020B0502020202020204" pitchFamily="34" charset="0"/>
              <a:ea typeface="Calibri"/>
              <a:cs typeface="Calibri" panose="020F0502020204030204" pitchFamily="34" charset="0"/>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Today, we’re going to open the text message to learn how to identify fake job ads.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However, if a text message looks suspicious, you can delete it without opening it.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Another day we’ll review how to delete text messages.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endParaRPr lang="en-US" sz="1200" b="0" i="1" u="none" strike="noStrike" cap="none" dirty="0">
              <a:solidFill>
                <a:srgbClr val="3F3F3F"/>
              </a:solidFill>
              <a:latin typeface="Century Gothic" panose="020B0502020202020204" pitchFamily="34" charset="0"/>
              <a:ea typeface="Calibri"/>
              <a:cs typeface="Calibri" panose="020F0502020204030204" pitchFamily="34" charset="0"/>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Let’s look at the message closely. </a:t>
            </a:r>
          </a:p>
          <a:p>
            <a:pPr marL="171450" lvl="0"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What is the job ? Is it an unusual job ?  </a:t>
            </a:r>
            <a:br>
              <a:rPr lang="en-US" sz="1200" b="0" i="1" strike="noStrike" dirty="0">
                <a:latin typeface="Century Gothic" panose="020B0502020202020204" pitchFamily="34" charset="0"/>
              </a:rPr>
            </a:br>
            <a:r>
              <a:rPr lang="en-US" sz="1200" b="0" i="1" strike="noStrike" dirty="0">
                <a:latin typeface="Century Gothic" panose="020B0502020202020204" pitchFamily="34" charset="0"/>
              </a:rPr>
              <a:t>What is the company ? Does it say ? </a:t>
            </a:r>
          </a:p>
          <a:p>
            <a:pPr marL="171450" lvl="0"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Is the pay high ? What is the pay ? </a:t>
            </a:r>
          </a:p>
          <a:p>
            <a:pPr marL="171450" lvl="0"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Does the job look good ? Why ? What looks good about it ? </a:t>
            </a:r>
          </a:p>
          <a:p>
            <a:pPr marL="171450" lvl="0"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What is suspicious about the job ad ?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The job ad ask you to do something. What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strike="noStrike" dirty="0">
                <a:latin typeface="Century Gothic" panose="020B0502020202020204" pitchFamily="34" charset="0"/>
              </a:rPr>
              <a:t>Should you do what it asks you to do ? Why not ?</a:t>
            </a:r>
          </a:p>
          <a:p>
            <a:pPr marL="171450" lvl="0"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What could happen if you tap a link or reply to the message? </a:t>
            </a:r>
            <a:r>
              <a:rPr lang="en-US" sz="1200" b="1" i="1" strike="noStrike" dirty="0">
                <a:latin typeface="Century Gothic" panose="020B0502020202020204" pitchFamily="34" charset="0"/>
              </a:rPr>
              <a:t>Answer: </a:t>
            </a:r>
            <a:r>
              <a:rPr lang="en-US" sz="1200" b="0" i="1" strike="noStrike" dirty="0">
                <a:latin typeface="Century Gothic" panose="020B0502020202020204" pitchFamily="34" charset="0"/>
              </a:rPr>
              <a:t>It could put malware on your phone. Or t</a:t>
            </a:r>
            <a:r>
              <a:rPr lang="en-US" sz="1200" b="0" i="1" dirty="0">
                <a:latin typeface="Century Gothic" panose="020B0502020202020204" pitchFamily="34" charset="0"/>
              </a:rPr>
              <a:t>hey can try to steal your personal or financial information, etc.</a:t>
            </a:r>
            <a:endParaRPr lang="en-US" sz="1200" b="0" i="1" strike="noStrike" dirty="0">
              <a:latin typeface="Century Gothic" panose="020B0502020202020204" pitchFamily="34" charset="0"/>
            </a:endParaRPr>
          </a:p>
          <a:p>
            <a:pPr marL="171450" lvl="0" indent="-171450" algn="l" rtl="0">
              <a:spcBef>
                <a:spcPts val="0"/>
              </a:spcBef>
              <a:spcAft>
                <a:spcPts val="0"/>
              </a:spcAft>
              <a:buFont typeface="Wingdings" panose="05000000000000000000" pitchFamily="2" charset="2"/>
              <a:buChar char="Ø"/>
            </a:pPr>
            <a:endParaRPr lang="en-US" sz="1200" b="0" i="1" strike="noStrike" dirty="0">
              <a:latin typeface="Century Gothic" panose="020B0502020202020204" pitchFamily="34" charset="0"/>
            </a:endParaRPr>
          </a:p>
          <a:p>
            <a:pPr marL="171450" marR="0" lvl="0" indent="-171450" algn="l" defTabSz="966612"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strike="noStrike" dirty="0">
                <a:latin typeface="Century Gothic" panose="020B0502020202020204" pitchFamily="34" charset="0"/>
              </a:rPr>
              <a:t>Let’s practice again! </a:t>
            </a:r>
          </a:p>
          <a:p>
            <a:pPr marL="171450" marR="0" lvl="0" indent="-171450" algn="l" defTabSz="966612"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strike="noStrike" dirty="0">
                <a:latin typeface="Century Gothic" panose="020B0502020202020204" pitchFamily="34" charset="0"/>
              </a:rPr>
              <a:t>Look at the next text message I sent. </a:t>
            </a:r>
          </a:p>
          <a:p>
            <a:pPr marL="171450" marR="0" lvl="0" indent="-171450" algn="l" defTabSz="966612"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i="1" strike="noStrike"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0" strike="noStrike" dirty="0">
              <a:latin typeface="Century Gothic" panose="020B0502020202020204" pitchFamily="34" charset="0"/>
            </a:endParaRPr>
          </a:p>
          <a:p>
            <a:pPr marL="0" lvl="0" indent="0" algn="l" rtl="0">
              <a:spcBef>
                <a:spcPts val="0"/>
              </a:spcBef>
              <a:spcAft>
                <a:spcPts val="0"/>
              </a:spcAft>
              <a:buNone/>
            </a:pPr>
            <a:r>
              <a:rPr lang="en-US" sz="1200" b="1" strike="noStrike" dirty="0">
                <a:latin typeface="Century Gothic" panose="020B0502020202020204" pitchFamily="34" charset="0"/>
              </a:rPr>
              <a:t>Instructions </a:t>
            </a:r>
            <a:r>
              <a:rPr lang="en-US" sz="1200" b="1" u="none" strike="noStrike" dirty="0">
                <a:latin typeface="Century Gothic" panose="020B0502020202020204" pitchFamily="34" charset="0"/>
              </a:rPr>
              <a:t>for the </a:t>
            </a:r>
            <a:r>
              <a:rPr lang="en-US" sz="1200" b="1" strike="noStrike" dirty="0">
                <a:latin typeface="Century Gothic" panose="020B0502020202020204" pitchFamily="34" charset="0"/>
              </a:rPr>
              <a:t>Tutor:</a:t>
            </a:r>
            <a:endParaRPr lang="en-US" sz="1200" strike="noStrike" dirty="0">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Practice: </a:t>
            </a:r>
            <a:r>
              <a:rPr lang="en-US" sz="1200" dirty="0">
                <a:effectLst/>
                <a:latin typeface="Century Gothic" panose="020B0502020202020204" pitchFamily="34" charset="0"/>
              </a:rPr>
              <a:t>Have the learner repeat the above activity and practice with the other text messages that you sent. (At least three times.)</a:t>
            </a: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a:t>
            </a:r>
            <a:endParaRPr lang="en-US" sz="1200" dirty="0">
              <a:latin typeface="Century Gothic" panose="020B0502020202020204" pitchFamily="34" charset="0"/>
              <a:ea typeface="Arial"/>
              <a:cs typeface="Arial"/>
              <a:sym typeface="Arial"/>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241653" lvl="0" indent="-165453" algn="l" rtl="0">
              <a:spcBef>
                <a:spcPts val="0"/>
              </a:spcBef>
              <a:spcAft>
                <a:spcPts val="0"/>
              </a:spcAft>
              <a:buClr>
                <a:schemeClr val="dk1"/>
              </a:buClr>
              <a:buSzPts val="1200"/>
              <a:buFont typeface="Calibri"/>
              <a:buNone/>
            </a:pPr>
            <a:endParaRPr b="0" dirty="0"/>
          </a:p>
        </p:txBody>
      </p:sp>
      <p:sp>
        <p:nvSpPr>
          <p:cNvPr id="231" name="Google Shape;231;p1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19</a:t>
            </a:fld>
            <a:endParaRPr dirty="0"/>
          </a:p>
        </p:txBody>
      </p:sp>
    </p:spTree>
    <p:extLst>
      <p:ext uri="{BB962C8B-B14F-4D97-AF65-F5344CB8AC3E}">
        <p14:creationId xmlns:p14="http://schemas.microsoft.com/office/powerpoint/2010/main" val="726692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lang="en-US" b="1" u="none" dirty="0">
              <a:latin typeface="Century Gothic" panose="020B0502020202020204" pitchFamily="34" charset="0"/>
            </a:endParaRPr>
          </a:p>
          <a:p>
            <a:pPr marL="0" lvl="0" indent="0" algn="l" rtl="0">
              <a:spcBef>
                <a:spcPts val="0"/>
              </a:spcBef>
              <a:spcAft>
                <a:spcPts val="0"/>
              </a:spcAft>
              <a:buNone/>
            </a:pPr>
            <a:r>
              <a:rPr lang="en-US" b="1" u="none" dirty="0">
                <a:latin typeface="Century Gothic" panose="020B0502020202020204" pitchFamily="34" charset="0"/>
              </a:rPr>
              <a:t>Slide hidden from learner</a:t>
            </a:r>
            <a:endParaRPr b="1" dirty="0">
              <a:latin typeface="Century Gothic" panose="020B0502020202020204" pitchFamily="34" charset="0"/>
            </a:endParaRPr>
          </a:p>
          <a:p>
            <a:pPr marL="0" lvl="0" indent="0" algn="l" rtl="0">
              <a:spcBef>
                <a:spcPts val="0"/>
              </a:spcBef>
              <a:spcAft>
                <a:spcPts val="0"/>
              </a:spcAft>
              <a:buNone/>
            </a:pPr>
            <a:endParaRPr b="0" u="sng" dirty="0">
              <a:latin typeface="Century Gothic" panose="020B0502020202020204" pitchFamily="34" charset="0"/>
            </a:endParaRPr>
          </a:p>
          <a:p>
            <a:pPr marL="0" lvl="0" indent="0" algn="l" rtl="0">
              <a:spcBef>
                <a:spcPts val="0"/>
              </a:spcBef>
              <a:spcAft>
                <a:spcPts val="0"/>
              </a:spcAft>
              <a:buNone/>
            </a:pPr>
            <a:r>
              <a:rPr lang="en-US" b="1" u="sng" dirty="0">
                <a:latin typeface="Century Gothic" panose="020B0502020202020204" pitchFamily="34" charset="0"/>
              </a:rPr>
              <a:t>Pre-Requisite Skills</a:t>
            </a:r>
            <a:endParaRPr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Remember: like all lessons in Module 9 – Employment (Review), this is a </a:t>
            </a:r>
            <a:r>
              <a:rPr lang="en-US" b="1" u="sng" dirty="0">
                <a:latin typeface="Century Gothic" panose="020B0502020202020204" pitchFamily="34" charset="0"/>
              </a:rPr>
              <a:t>review</a:t>
            </a:r>
            <a:r>
              <a:rPr lang="en-US" dirty="0">
                <a:latin typeface="Century Gothic" panose="020B0502020202020204" pitchFamily="34" charset="0"/>
              </a:rPr>
              <a:t> lesson of the digital skills, and the learners may not be ready for this lesson. </a:t>
            </a:r>
          </a:p>
          <a:p>
            <a:pPr marL="0" lvl="0" indent="0" algn="l" rtl="0">
              <a:spcBef>
                <a:spcPts val="0"/>
              </a:spcBef>
              <a:spcAft>
                <a:spcPts val="0"/>
              </a:spcAft>
              <a:buNone/>
            </a:pPr>
            <a:r>
              <a:rPr lang="en-US" dirty="0">
                <a:latin typeface="Century Gothic" panose="020B0502020202020204" pitchFamily="34" charset="0"/>
              </a:rPr>
              <a:t>Make sure the learner has the “Prerequisite Skills” listed in the slide. </a:t>
            </a:r>
          </a:p>
          <a:p>
            <a:pPr marL="0" lvl="0" indent="0" algn="l" rtl="0">
              <a:spcBef>
                <a:spcPts val="0"/>
              </a:spcBef>
              <a:spcAft>
                <a:spcPts val="0"/>
              </a:spcAft>
              <a:buNone/>
            </a:pPr>
            <a:r>
              <a:rPr lang="en-US" dirty="0">
                <a:latin typeface="Century Gothic" panose="020B0502020202020204" pitchFamily="34" charset="0"/>
              </a:rPr>
              <a:t>These skills are not specifically reviewed in this lesson, but the learner needs to have them to be able to do the lesson.</a:t>
            </a:r>
          </a:p>
          <a:p>
            <a:pPr defTabSz="966612">
              <a:defRPr/>
            </a:pPr>
            <a:r>
              <a:rPr lang="en-US" dirty="0">
                <a:latin typeface="Century Gothic" panose="020B0502020202020204" pitchFamily="34" charset="0"/>
              </a:rPr>
              <a:t> </a:t>
            </a:r>
          </a:p>
          <a:p>
            <a:pPr marL="0" lvl="0" indent="0" algn="l" rtl="0">
              <a:spcBef>
                <a:spcPts val="0"/>
              </a:spcBef>
              <a:spcAft>
                <a:spcPts val="0"/>
              </a:spcAft>
              <a:buNone/>
            </a:pPr>
            <a:r>
              <a:rPr lang="en-US" dirty="0">
                <a:latin typeface="Century Gothic" panose="020B0502020202020204" pitchFamily="34" charset="0"/>
              </a:rPr>
              <a:t>If the learner struggles, go to the following modules in the Digital Literacy Curriculum Resource (DLCR) and teach the pre-requisite skills before doing this lesson:</a:t>
            </a:r>
            <a:endParaRPr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dirty="0">
                <a:latin typeface="Century Gothic" panose="020B0502020202020204" pitchFamily="34" charset="0"/>
              </a:rPr>
              <a:t>Module 1 Mouse and Navigating</a:t>
            </a:r>
          </a:p>
          <a:p>
            <a:pPr marL="171450" lvl="0" indent="-171450" algn="l" rtl="0">
              <a:spcBef>
                <a:spcPts val="0"/>
              </a:spcBef>
              <a:spcAft>
                <a:spcPts val="0"/>
              </a:spcAft>
              <a:buFont typeface="Arial" panose="020B0604020202020204" pitchFamily="34" charset="0"/>
              <a:buChar char="•"/>
            </a:pPr>
            <a:r>
              <a:rPr lang="en-US" dirty="0">
                <a:latin typeface="Century Gothic" panose="020B0502020202020204" pitchFamily="34" charset="0"/>
              </a:rPr>
              <a:t>Module 2 Keyboarding</a:t>
            </a:r>
          </a:p>
          <a:p>
            <a:pPr marL="171450" lvl="0" indent="-171450" algn="l" rtl="0">
              <a:spcBef>
                <a:spcPts val="0"/>
              </a:spcBef>
              <a:spcAft>
                <a:spcPts val="0"/>
              </a:spcAft>
              <a:buFont typeface="Arial" panose="020B0604020202020204" pitchFamily="34" charset="0"/>
              <a:buChar char="•"/>
            </a:pPr>
            <a:r>
              <a:rPr lang="en-US" dirty="0">
                <a:latin typeface="Century Gothic" panose="020B0502020202020204" pitchFamily="34" charset="0"/>
              </a:rPr>
              <a:t>Module 3 Online Skills Basic</a:t>
            </a:r>
          </a:p>
          <a:p>
            <a:pPr marL="171450" lvl="0" indent="-171450" algn="l" rtl="0">
              <a:spcBef>
                <a:spcPts val="0"/>
              </a:spcBef>
              <a:spcAft>
                <a:spcPts val="0"/>
              </a:spcAft>
              <a:buFont typeface="Arial" panose="020B0604020202020204" pitchFamily="34" charset="0"/>
              <a:buChar char="•"/>
            </a:pPr>
            <a:r>
              <a:rPr lang="en-US" dirty="0">
                <a:latin typeface="Century Gothic" panose="020B0502020202020204" pitchFamily="34" charset="0"/>
              </a:rPr>
              <a:t>Module 4 Online Skills</a:t>
            </a:r>
          </a:p>
          <a:p>
            <a:pPr marL="171450" lvl="0" indent="-171450" algn="l" rtl="0">
              <a:spcBef>
                <a:spcPts val="0"/>
              </a:spcBef>
              <a:spcAft>
                <a:spcPts val="0"/>
              </a:spcAft>
              <a:buFont typeface="Arial" panose="020B0604020202020204" pitchFamily="34" charset="0"/>
              <a:buChar char="•"/>
            </a:pPr>
            <a:r>
              <a:rPr lang="en-US" dirty="0">
                <a:latin typeface="Century Gothic" panose="020B0502020202020204" pitchFamily="34" charset="0"/>
              </a:rPr>
              <a:t>Module 6: Mobile Phones </a:t>
            </a:r>
          </a:p>
          <a:p>
            <a:pPr marL="171450" lvl="0" indent="-171450" algn="l" rtl="0">
              <a:spcBef>
                <a:spcPts val="0"/>
              </a:spcBef>
              <a:spcAft>
                <a:spcPts val="0"/>
              </a:spcAft>
              <a:buFont typeface="Arial" panose="020B0604020202020204" pitchFamily="34" charset="0"/>
              <a:buChar char="•"/>
            </a:pPr>
            <a:endParaRPr lang="en-US" dirty="0">
              <a:latin typeface="Century Gothic" panose="020B0502020202020204" pitchFamily="34" charset="0"/>
            </a:endParaRPr>
          </a:p>
          <a:p>
            <a:pPr marL="0" lvl="0" indent="0" algn="l" rtl="0">
              <a:spcBef>
                <a:spcPts val="0"/>
              </a:spcBef>
              <a:spcAft>
                <a:spcPts val="0"/>
              </a:spcAft>
              <a:buNone/>
            </a:pPr>
            <a:endParaRPr lang="en-CA" dirty="0"/>
          </a:p>
          <a:p>
            <a:pPr marL="0" lvl="0" indent="0" algn="l" rtl="0">
              <a:spcBef>
                <a:spcPts val="0"/>
              </a:spcBef>
              <a:spcAft>
                <a:spcPts val="0"/>
              </a:spcAft>
              <a:buNone/>
            </a:pPr>
            <a:endParaRPr dirty="0"/>
          </a:p>
        </p:txBody>
      </p:sp>
      <p:sp>
        <p:nvSpPr>
          <p:cNvPr id="137" name="Google Shape;137;p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More Practice-Part One</a:t>
            </a:r>
          </a:p>
          <a:p>
            <a:pPr marL="171450" lvl="0" indent="-171450" algn="l" rtl="0">
              <a:spcBef>
                <a:spcPts val="0"/>
              </a:spcBef>
              <a:spcAft>
                <a:spcPts val="0"/>
              </a:spcAft>
              <a:buFont typeface="Wingdings" panose="05000000000000000000" pitchFamily="2" charset="2"/>
              <a:buChar char="v"/>
            </a:pPr>
            <a:r>
              <a:rPr lang="en-US" sz="1200" b="1" dirty="0">
                <a:latin typeface="Century Gothic" panose="020B0502020202020204" pitchFamily="34" charset="0"/>
              </a:rPr>
              <a:t>[Identify] Email Phishing and Text Messages-Phishing</a:t>
            </a:r>
          </a:p>
          <a:p>
            <a:pPr marL="0" lvl="0" indent="0" algn="l" rtl="0">
              <a:spcBef>
                <a:spcPts val="0"/>
              </a:spcBef>
              <a:spcAft>
                <a:spcPts val="0"/>
              </a:spcAft>
              <a:buNone/>
            </a:pPr>
            <a:endParaRPr lang="en-US" sz="1200" b="1" dirty="0">
              <a:latin typeface="Century Gothic" panose="020B0502020202020204" pitchFamily="34" charset="0"/>
            </a:endParaRPr>
          </a:p>
          <a:p>
            <a:pPr marL="0" indent="0" algn="l">
              <a:buFont typeface="Arial" panose="020B0604020202020204" pitchFamily="34" charset="0"/>
              <a:buNone/>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Information for the Tutor: </a:t>
            </a:r>
          </a:p>
          <a:p>
            <a:pPr marL="0" indent="0" algn="l">
              <a:buFont typeface="Arial" panose="020B0604020202020204" pitchFamily="34" charset="0"/>
              <a:buNone/>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The following from the “</a:t>
            </a: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Digital Literacy Curriculum Resource</a:t>
            </a: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is a good interactive online activity for the learner to practice how to identify phishing emails and texts. They can do it independently.</a:t>
            </a:r>
          </a:p>
          <a:p>
            <a:pPr marL="0" indent="0" algn="l">
              <a:buFont typeface="Arial" panose="020B0604020202020204" pitchFamily="34" charset="0"/>
              <a:buNone/>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In the activity, the learner looks at emails and text messages and decides: “Are they good or are they phishing ?” </a:t>
            </a:r>
          </a:p>
          <a:p>
            <a:pPr marL="0" indent="0" algn="l">
              <a:buFont typeface="Arial" panose="020B0604020202020204" pitchFamily="34" charset="0"/>
              <a:buNone/>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The learner also decides where it is safe to click and where it is unsafe to click. </a:t>
            </a:r>
          </a:p>
          <a:p>
            <a:pPr marL="0" indent="0" algn="l">
              <a:buFont typeface="Arial" panose="020B0604020202020204" pitchFamily="34" charset="0"/>
              <a:buNone/>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The emails and texts are not specifically job focused but include other common phishing topics: </a:t>
            </a:r>
          </a:p>
          <a:p>
            <a:pPr marL="0" indent="0" algn="l">
              <a:buFont typeface="Arial" panose="020B0604020202020204" pitchFamily="34" charset="0"/>
              <a:buNone/>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3 emails:</a:t>
            </a: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from DHL; RBC; Mortgage notice</a:t>
            </a:r>
            <a:endParaRPr lang="en-CA" sz="1200" b="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gn="l">
              <a:buFont typeface="Arial" panose="020B0604020202020204" pitchFamily="34" charset="0"/>
              <a:buNone/>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3 Text messages</a:t>
            </a: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from a friend; RBC ALERT; NETFLIX; Security Alert CIBC; RBC Alert:</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gn="l">
              <a:buFont typeface="Arial" panose="020B0604020202020204" pitchFamily="34" charset="0"/>
              <a:buNone/>
            </a:pPr>
            <a:r>
              <a:rPr lang="en-CA" sz="1200" dirty="0">
                <a:effectLst/>
                <a:latin typeface="Century Gothic" panose="020B0502020202020204" pitchFamily="34" charset="0"/>
                <a:ea typeface="Calibri" panose="020F0502020204030204" pitchFamily="34" charset="0"/>
                <a:cs typeface="Times New Roman" panose="02020603050405020304" pitchFamily="18" charset="0"/>
              </a:rPr>
              <a:t>Unlike Part Three of this lesson, in the activity the learner d</a:t>
            </a:r>
            <a:r>
              <a:rPr lang="en-US" sz="1200" dirty="0">
                <a:effectLst/>
                <a:latin typeface="Century Gothic" panose="020B0502020202020204" pitchFamily="34" charset="0"/>
                <a:ea typeface="Calibri" panose="020F0502020204030204" pitchFamily="34" charset="0"/>
                <a:cs typeface="Times New Roman" panose="02020603050405020304" pitchFamily="18" charset="0"/>
              </a:rPr>
              <a:t>oesn’t practice how to delete emails or text messages. </a:t>
            </a:r>
          </a:p>
          <a:p>
            <a:pPr marL="0" indent="0" algn="l">
              <a:buFont typeface="Arial" panose="020B0604020202020204" pitchFamily="34" charset="0"/>
              <a:buNone/>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Instead, it shows where it is safe to click or tap: on the email Inbox to close the email, or on the back button to close the text message.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lvl="0" indent="0" algn="l" rtl="0">
              <a:spcBef>
                <a:spcPts val="0"/>
              </a:spcBef>
              <a:spcAft>
                <a:spcPts val="0"/>
              </a:spcAft>
              <a:buNone/>
            </a:pPr>
            <a:r>
              <a:rPr lang="en-US" sz="1200" b="1" strike="noStrike" dirty="0">
                <a:latin typeface="Century Gothic" panose="020B0502020202020204" pitchFamily="34" charset="0"/>
              </a:rPr>
              <a:t>PREPARATION</a:t>
            </a:r>
          </a:p>
          <a:p>
            <a:pPr marL="171450" indent="-171450" algn="l">
              <a:buFont typeface="Arial" panose="020B0604020202020204" pitchFamily="34" charset="0"/>
              <a:buChar char="•"/>
            </a:pPr>
            <a:r>
              <a:rPr lang="en-US" sz="1200" b="0" i="0" u="none" strike="noStrike" baseline="0" dirty="0">
                <a:latin typeface="Century Gothic" panose="020B0502020202020204" pitchFamily="34" charset="0"/>
              </a:rPr>
              <a:t>Both learner and tutor have a laptop or computer. </a:t>
            </a:r>
            <a:endParaRPr lang="en-CA" sz="1200" b="0" i="0" u="none" strike="noStrike" baseline="0" dirty="0">
              <a:latin typeface="Century Gothic" panose="020B0502020202020204" pitchFamily="34" charset="0"/>
            </a:endParaRPr>
          </a:p>
          <a:p>
            <a:pPr marL="171450" indent="-171450" algn="l">
              <a:buFont typeface="Arial" panose="020B0604020202020204" pitchFamily="34" charset="0"/>
              <a:buChar char="•"/>
            </a:pPr>
            <a:r>
              <a:rPr lang="en-CA" sz="1200" b="0" i="0" u="none" strike="noStrike" baseline="0" dirty="0">
                <a:latin typeface="Century Gothic" panose="020B0502020202020204" pitchFamily="34" charset="0"/>
              </a:rPr>
              <a:t>Demonstrate on the tutor laptop. Have the learner do the activity on their laptop. </a:t>
            </a:r>
          </a:p>
          <a:p>
            <a:pPr marL="171450" indent="-171450" algn="l">
              <a:buFont typeface="Arial" panose="020B0604020202020204" pitchFamily="34" charset="0"/>
              <a:buChar char="•"/>
            </a:pPr>
            <a:r>
              <a:rPr lang="en-CA" sz="1200" b="0" i="0" u="none" strike="noStrike" baseline="0" dirty="0">
                <a:latin typeface="Century Gothic" panose="020B0502020202020204" pitchFamily="34" charset="0"/>
              </a:rPr>
              <a:t>Open the browser. </a:t>
            </a:r>
          </a:p>
          <a:p>
            <a:pPr marL="171450" indent="-171450" algn="l">
              <a:buFont typeface="Arial" panose="020B0604020202020204" pitchFamily="34" charset="0"/>
              <a:buChar char="•"/>
            </a:pPr>
            <a:r>
              <a:rPr lang="en-CA" sz="1200" b="0" i="0" u="none" strike="noStrike" baseline="0" dirty="0">
                <a:latin typeface="Century Gothic" panose="020B0502020202020204" pitchFamily="34" charset="0"/>
              </a:rPr>
              <a:t>Open the “Digital Literacy Curriculum Resource Website.“</a:t>
            </a:r>
          </a:p>
          <a:p>
            <a:pPr marL="171450" indent="-171450" algn="l">
              <a:buFont typeface="Arial" panose="020B0604020202020204" pitchFamily="34" charset="0"/>
              <a:buChar char="•"/>
            </a:pPr>
            <a:r>
              <a:rPr lang="en-CA" sz="1200" b="0" i="0" u="sng" strike="noStrike" baseline="0" dirty="0">
                <a:latin typeface="Century Gothic" panose="020B0502020202020204" pitchFamily="34" charset="0"/>
              </a:rPr>
              <a:t>Website address</a:t>
            </a:r>
            <a:r>
              <a:rPr lang="en-CA" sz="1200" b="0" i="0" u="none" strike="noStrike" baseline="0" dirty="0">
                <a:latin typeface="Century Gothic" panose="020B0502020202020204" pitchFamily="34" charset="0"/>
              </a:rPr>
              <a:t>: digital-literacy.issbc.org</a:t>
            </a:r>
          </a:p>
          <a:p>
            <a:pPr marL="171450" indent="-171450" algn="l">
              <a:buFont typeface="Arial" panose="020B0604020202020204" pitchFamily="34" charset="0"/>
              <a:buChar char="•"/>
            </a:pPr>
            <a:r>
              <a:rPr lang="en-CA" sz="1200" b="0" i="0" u="none" strike="noStrike" baseline="0" dirty="0">
                <a:latin typeface="Century Gothic" panose="020B0502020202020204" pitchFamily="34" charset="0"/>
              </a:rPr>
              <a:t>Go to the “Students” tab</a:t>
            </a:r>
          </a:p>
          <a:p>
            <a:pPr marL="171450" indent="-171450" algn="l">
              <a:buFont typeface="Arial" panose="020B0604020202020204" pitchFamily="34" charset="0"/>
              <a:buChar char="•"/>
            </a:pPr>
            <a:r>
              <a:rPr lang="en-CA" sz="1200" b="0" i="0" u="none" strike="noStrike" baseline="0" dirty="0">
                <a:latin typeface="Century Gothic" panose="020B0502020202020204" pitchFamily="34" charset="0"/>
              </a:rPr>
              <a:t>Find “Literacy-CLB 1”</a:t>
            </a:r>
          </a:p>
          <a:p>
            <a:pPr marL="171450" indent="-171450" algn="l">
              <a:buFont typeface="Arial" panose="020B0604020202020204" pitchFamily="34" charset="0"/>
              <a:buChar char="•"/>
            </a:pPr>
            <a:r>
              <a:rPr lang="en-CA" sz="1200" b="0" i="0" u="none" strike="noStrike" baseline="0" dirty="0">
                <a:latin typeface="Century Gothic" panose="020B0502020202020204" pitchFamily="34" charset="0"/>
              </a:rPr>
              <a:t>Find and open the following “Students” activity:</a:t>
            </a:r>
          </a:p>
          <a:p>
            <a:pPr>
              <a:lnSpc>
                <a:spcPct val="107000"/>
              </a:lnSpc>
              <a:spcAft>
                <a:spcPts val="800"/>
              </a:spcAft>
            </a:pPr>
            <a:r>
              <a:rPr lang="en-CA" sz="1200" b="0" i="0" u="none" strike="noStrike" baseline="0" dirty="0">
                <a:latin typeface="Century Gothic" panose="020B0502020202020204" pitchFamily="34" charset="0"/>
              </a:rPr>
              <a:t>” </a:t>
            </a:r>
            <a:r>
              <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Module 7-Safety and Security: Phishing Emails and Texts”</a:t>
            </a:r>
            <a:endParaRPr lang="en-CA"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gn="l">
              <a:buFont typeface="Arial" panose="020B0604020202020204" pitchFamily="34" charset="0"/>
              <a:buChar char="•"/>
            </a:pPr>
            <a:r>
              <a:rPr lang="en-CA" sz="1200" b="0" i="0" u="none" strike="noStrike" baseline="0" dirty="0">
                <a:latin typeface="Century Gothic" panose="020B0502020202020204" pitchFamily="34" charset="0"/>
              </a:rPr>
              <a:t>Here is the link: </a:t>
            </a: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2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hlinkClick r:id="rId3"/>
              </a:rPr>
              <a:t>https://www.issbc.org/janis-esl/diglit7.3-4litclb1/story.html</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indent="-171450" algn="l">
              <a:buFont typeface="Arial" panose="020B0604020202020204" pitchFamily="34" charset="0"/>
              <a:buChar char="•"/>
            </a:pPr>
            <a:r>
              <a:rPr lang="en-CA" sz="1200" b="0" i="0" u="none" strike="noStrike" baseline="0" dirty="0">
                <a:latin typeface="Century Gothic" panose="020B0502020202020204" pitchFamily="34" charset="0"/>
              </a:rPr>
              <a:t>Show the learner how to go to the link and enter the password: Diglit4S</a:t>
            </a:r>
          </a:p>
          <a:p>
            <a:pPr marL="171450" indent="-171450" algn="l">
              <a:buFont typeface="Arial" panose="020B0604020202020204" pitchFamily="34" charset="0"/>
              <a:buChar char="•"/>
            </a:pPr>
            <a:r>
              <a:rPr lang="en-CA" sz="1200" b="0" i="0" u="none" strike="noStrike" baseline="0" dirty="0">
                <a:latin typeface="Century Gothic" panose="020B0502020202020204" pitchFamily="34" charset="0"/>
              </a:rPr>
              <a:t>Play the activity so the learner understands the instructions/ how to use it on their own. </a:t>
            </a:r>
          </a:p>
          <a:p>
            <a:pPr marL="171450" indent="-171450" algn="l">
              <a:buFont typeface="Arial" panose="020B0604020202020204" pitchFamily="34" charset="0"/>
              <a:buChar char="•"/>
            </a:pPr>
            <a:r>
              <a:rPr lang="en-CA" sz="1200" b="0" i="0" u="none" strike="noStrike" baseline="0" dirty="0">
                <a:latin typeface="Century Gothic" panose="020B0502020202020204" pitchFamily="34" charset="0"/>
              </a:rPr>
              <a:t>Then have the learner do the activity on their own.</a:t>
            </a:r>
          </a:p>
          <a:p>
            <a:pPr marL="171450" indent="-171450" algn="l">
              <a:buFont typeface="Arial" panose="020B0604020202020204" pitchFamily="34" charset="0"/>
              <a:buChar char="•"/>
            </a:pPr>
            <a:r>
              <a:rPr lang="en-US" sz="1200" b="0" dirty="0">
                <a:latin typeface="Century Gothic" panose="020B0502020202020204" pitchFamily="34" charset="0"/>
              </a:rPr>
              <a:t>Pull back to encourage independence. </a:t>
            </a:r>
          </a:p>
          <a:p>
            <a:pPr marL="171450" indent="-171450" algn="l">
              <a:buFont typeface="Arial" panose="020B0604020202020204" pitchFamily="34" charset="0"/>
              <a:buChar char="•"/>
            </a:pPr>
            <a:r>
              <a:rPr lang="en-US" sz="1200" b="0" dirty="0">
                <a:latin typeface="Century Gothic" panose="020B0502020202020204" pitchFamily="34" charset="0"/>
              </a:rPr>
              <a:t>However, if the learner is struggling, step in and guide them as needed. </a:t>
            </a:r>
          </a:p>
          <a:p>
            <a:pPr marL="0" indent="0" algn="l">
              <a:buFont typeface="Arial" panose="020B0604020202020204" pitchFamily="34" charset="0"/>
              <a:buNone/>
            </a:pPr>
            <a:endParaRPr lang="en-US" sz="1200" b="1" dirty="0">
              <a:latin typeface="Century Gothic" panose="020B0502020202020204" pitchFamily="34" charset="0"/>
            </a:endParaRPr>
          </a:p>
          <a:p>
            <a:pPr marL="0" indent="0" algn="l">
              <a:buFont typeface="Arial" panose="020B0604020202020204" pitchFamily="34" charset="0"/>
              <a:buNone/>
            </a:pPr>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a:t>
            </a:r>
          </a:p>
          <a:p>
            <a:pPr marL="181240" indent="-181240">
              <a:buFont typeface="Arial" panose="020B0604020202020204" pitchFamily="34" charset="0"/>
              <a:buChar char="•"/>
            </a:pPr>
            <a:r>
              <a:rPr lang="en-US" sz="1200" b="0" strike="noStrike" dirty="0">
                <a:latin typeface="Century Gothic" panose="020B0502020202020204" pitchFamily="34" charset="0"/>
              </a:rPr>
              <a:t>Email the link and password for the Student activity to the learner and or support person. </a:t>
            </a:r>
          </a:p>
          <a:p>
            <a:pPr marL="181240" indent="-181240">
              <a:buFont typeface="Arial" panose="020B0604020202020204" pitchFamily="34" charset="0"/>
              <a:buChar char="•"/>
            </a:pPr>
            <a:endParaRPr lang="en-US" sz="1200" b="1" strike="noStrike" dirty="0">
              <a:latin typeface="Century Gothic" panose="020B0502020202020204" pitchFamily="34" charset="0"/>
            </a:endParaRPr>
          </a:p>
          <a:p>
            <a:pPr marL="0" lvl="0" indent="0" algn="l" rtl="0">
              <a:spcBef>
                <a:spcPts val="0"/>
              </a:spcBef>
              <a:spcAft>
                <a:spcPts val="0"/>
              </a:spcAft>
              <a:buNone/>
            </a:pPr>
            <a:endParaRPr lang="en-US" sz="1200" b="1" strike="noStrike" dirty="0">
              <a:latin typeface="Century Gothic" panose="020B0502020202020204" pitchFamily="34" charset="0"/>
            </a:endParaRPr>
          </a:p>
          <a:p>
            <a:pPr marL="0" lvl="0" indent="0" algn="l" rtl="0">
              <a:spcBef>
                <a:spcPts val="0"/>
              </a:spcBef>
              <a:spcAft>
                <a:spcPts val="0"/>
              </a:spcAft>
              <a:buNone/>
            </a:pPr>
            <a:r>
              <a:rPr lang="en-US" sz="1200" b="1" strike="noStrike" dirty="0">
                <a:latin typeface="Century Gothic" panose="020B0502020202020204" pitchFamily="34" charset="0"/>
              </a:rPr>
              <a:t>Say to the Learner:</a:t>
            </a:r>
            <a:endParaRPr lang="en-US" sz="1200" strike="noStrike"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Now it’s time to practice. </a:t>
            </a:r>
            <a:endParaRPr lang="en-US" sz="1200" i="1" strike="noStrike"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You are going to do an interactive activity. </a:t>
            </a: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I’ll show you first then you will open it on your computer and do it. </a:t>
            </a:r>
          </a:p>
          <a:p>
            <a:pPr marL="0" lvl="0" indent="0" algn="l" rtl="0">
              <a:spcBef>
                <a:spcPts val="0"/>
              </a:spcBef>
              <a:spcAft>
                <a:spcPts val="0"/>
              </a:spcAft>
              <a:buFont typeface="Arial" panose="020B0604020202020204" pitchFamily="34" charset="0"/>
              <a:buNone/>
            </a:pPr>
            <a:endParaRPr lang="en-US" sz="1200" b="0" i="1" strike="noStrike"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1" i="0" strike="noStrike" dirty="0">
                <a:latin typeface="Century Gothic" panose="020B0502020202020204" pitchFamily="34" charset="0"/>
              </a:rPr>
              <a:t>[Open and play some of the activity so you can demonstrate how to use it. </a:t>
            </a:r>
          </a:p>
          <a:p>
            <a:pPr marL="0" lvl="0" indent="0" algn="l" rtl="0">
              <a:spcBef>
                <a:spcPts val="0"/>
              </a:spcBef>
              <a:spcAft>
                <a:spcPts val="0"/>
              </a:spcAft>
              <a:buFont typeface="Arial" panose="020B0604020202020204" pitchFamily="34" charset="0"/>
              <a:buNone/>
            </a:pPr>
            <a:r>
              <a:rPr lang="en-US" sz="1200" b="1" i="0" strike="noStrike" dirty="0">
                <a:latin typeface="Century Gothic" panose="020B0502020202020204" pitchFamily="34" charset="0"/>
              </a:rPr>
              <a:t>[Check the learner is clear about what to do. ]</a:t>
            </a:r>
          </a:p>
          <a:p>
            <a:pPr marL="171450" lvl="0" indent="-171450" algn="l" rtl="0">
              <a:spcBef>
                <a:spcPts val="0"/>
              </a:spcBef>
              <a:spcAft>
                <a:spcPts val="0"/>
              </a:spcAft>
              <a:buFont typeface="Arial" panose="020B0604020202020204" pitchFamily="34" charset="0"/>
              <a:buChar char="•"/>
            </a:pPr>
            <a:endParaRPr lang="en-US" sz="1200" b="0" i="1" strike="noStrike"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1" i="0" strike="noStrike" dirty="0">
                <a:latin typeface="Century Gothic" panose="020B0502020202020204" pitchFamily="34" charset="0"/>
              </a:rPr>
              <a:t>For Remote Tutoring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i="0" strike="noStrike" dirty="0">
                <a:latin typeface="Century Gothic" panose="020B0502020202020204" pitchFamily="34" charset="0"/>
              </a:rPr>
              <a:t>Say to the Learner:</a:t>
            </a: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I sent you an email. In the email there is a link to this activity. </a:t>
            </a: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Please do the following: </a:t>
            </a:r>
          </a:p>
          <a:p>
            <a:pPr marL="628650" lvl="1"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Go to your email inbox</a:t>
            </a:r>
          </a:p>
          <a:p>
            <a:pPr marL="628650" lvl="1"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Find the email from me and open it</a:t>
            </a:r>
          </a:p>
          <a:p>
            <a:pPr marL="628650" lvl="1"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Find the link in the email </a:t>
            </a:r>
          </a:p>
          <a:p>
            <a:pPr marL="628650" lvl="1"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Find the password in the email</a:t>
            </a:r>
          </a:p>
          <a:p>
            <a:pPr marL="628650" lvl="1"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Click on the link and then enter the password</a:t>
            </a:r>
          </a:p>
          <a:p>
            <a:pPr marL="628650" lvl="1"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Is it open ? Great. </a:t>
            </a:r>
          </a:p>
          <a:p>
            <a:pPr marL="628650" lvl="1" indent="-171450" algn="l" rtl="0">
              <a:spcBef>
                <a:spcPts val="0"/>
              </a:spcBef>
              <a:spcAft>
                <a:spcPts val="0"/>
              </a:spcAft>
              <a:buFont typeface="Wingdings" panose="05000000000000000000" pitchFamily="2" charset="2"/>
              <a:buChar char="Ø"/>
            </a:pPr>
            <a:r>
              <a:rPr lang="en-US" sz="1200" b="0" i="1" strike="noStrike" dirty="0">
                <a:latin typeface="Century Gothic" panose="020B0502020202020204" pitchFamily="34" charset="0"/>
              </a:rPr>
              <a:t>Now listen and try to follow the instructions. </a:t>
            </a:r>
          </a:p>
          <a:p>
            <a:pPr marL="171450" lvl="0" indent="-171450" algn="l" rtl="0">
              <a:spcBef>
                <a:spcPts val="0"/>
              </a:spcBef>
              <a:spcAft>
                <a:spcPts val="0"/>
              </a:spcAft>
              <a:buFont typeface="Arial" panose="020B0604020202020204" pitchFamily="34" charset="0"/>
              <a:buChar char="•"/>
            </a:pPr>
            <a:endParaRPr lang="en-US" sz="1200" b="0" i="1" strike="noStrike"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Practice again. </a:t>
            </a: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Close the student activity and reopen it. </a:t>
            </a:r>
          </a:p>
          <a:p>
            <a:pPr marL="0" lvl="0" indent="0" algn="l" rtl="0">
              <a:spcBef>
                <a:spcPts val="0"/>
              </a:spcBef>
              <a:spcAft>
                <a:spcPts val="0"/>
              </a:spcAft>
              <a:buFont typeface="Arial" panose="020B0604020202020204" pitchFamily="34" charset="0"/>
              <a:buNone/>
            </a:pPr>
            <a:r>
              <a:rPr lang="en-US" sz="1200" b="0" i="1" strike="noStrike" dirty="0">
                <a:latin typeface="Century Gothic" panose="020B0502020202020204" pitchFamily="34" charset="0"/>
              </a:rPr>
              <a:t> </a:t>
            </a:r>
          </a:p>
          <a:p>
            <a:pPr marL="0" lvl="0" indent="0" algn="l" rtl="0">
              <a:spcBef>
                <a:spcPts val="0"/>
              </a:spcBef>
              <a:spcAft>
                <a:spcPts val="0"/>
              </a:spcAft>
              <a:buFont typeface="Arial" panose="020B0604020202020204" pitchFamily="34" charset="0"/>
              <a:buNone/>
            </a:pPr>
            <a:endParaRPr sz="1200" b="0" strike="sngStrike" dirty="0">
              <a:latin typeface="Century Gothic" panose="020B0502020202020204" pitchFamily="34" charset="0"/>
            </a:endParaRPr>
          </a:p>
          <a:p>
            <a:pPr marL="0" lvl="0" indent="0" algn="l" rtl="0">
              <a:spcBef>
                <a:spcPts val="0"/>
              </a:spcBef>
              <a:spcAft>
                <a:spcPts val="0"/>
              </a:spcAft>
              <a:buNone/>
            </a:pPr>
            <a:r>
              <a:rPr lang="en-US" sz="1200" b="1" strike="noStrike" dirty="0">
                <a:latin typeface="Century Gothic" panose="020B0502020202020204" pitchFamily="34" charset="0"/>
              </a:rPr>
              <a:t>Instructions </a:t>
            </a:r>
            <a:r>
              <a:rPr lang="en-US" sz="1200" b="1" u="none" strike="noStrike" dirty="0">
                <a:latin typeface="Century Gothic" panose="020B0502020202020204" pitchFamily="34" charset="0"/>
              </a:rPr>
              <a:t>for the </a:t>
            </a:r>
            <a:r>
              <a:rPr lang="en-US" sz="1200" b="1" strike="noStrike" dirty="0">
                <a:latin typeface="Century Gothic" panose="020B0502020202020204" pitchFamily="34" charset="0"/>
              </a:rPr>
              <a:t>Tutor:</a:t>
            </a:r>
            <a:endParaRPr lang="en-US" sz="1200" b="1" strike="noStrike" dirty="0">
              <a:effectLst/>
              <a:latin typeface="Century Gothic" panose="020B0502020202020204" pitchFamily="34" charset="0"/>
            </a:endParaRPr>
          </a:p>
          <a:p>
            <a:pPr marL="0" lvl="0" indent="0" algn="l" rtl="0">
              <a:spcBef>
                <a:spcPts val="0"/>
              </a:spcBef>
              <a:spcAft>
                <a:spcPts val="0"/>
              </a:spcAft>
              <a:buNone/>
            </a:pPr>
            <a:r>
              <a:rPr lang="en-US" sz="1200" dirty="0">
                <a:effectLst/>
                <a:latin typeface="Century Gothic" panose="020B0502020202020204" pitchFamily="34" charset="0"/>
              </a:rPr>
              <a:t>Have the learner repeat the above activity and practice as many times as they need (at least three times.)</a:t>
            </a:r>
          </a:p>
          <a:p>
            <a:pPr marL="0" indent="0" defTabSz="966612">
              <a:buFont typeface="Arial" panose="020B0604020202020204" pitchFamily="34" charset="0"/>
              <a:buNone/>
              <a:defRPr/>
            </a:pPr>
            <a:endParaRPr lang="en-US" sz="1200"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activity without support? If so, then they are ready to move on to the next part.</a:t>
            </a:r>
            <a:endParaRPr lang="en-US" sz="1200" dirty="0">
              <a:latin typeface="Century Gothic" panose="020B0502020202020204" pitchFamily="34" charset="0"/>
              <a:ea typeface="Arial"/>
              <a:cs typeface="Arial"/>
              <a:sym typeface="Arial"/>
            </a:endParaRPr>
          </a:p>
          <a:p>
            <a:pPr marL="241653" lvl="0" indent="-165453" algn="l" rtl="0">
              <a:spcBef>
                <a:spcPts val="0"/>
              </a:spcBef>
              <a:spcAft>
                <a:spcPts val="0"/>
              </a:spcAft>
              <a:buClr>
                <a:schemeClr val="dk1"/>
              </a:buClr>
              <a:buSzPts val="1200"/>
              <a:buFont typeface="Calibri"/>
              <a:buNone/>
            </a:pPr>
            <a:endParaRPr b="0" dirty="0"/>
          </a:p>
        </p:txBody>
      </p:sp>
      <p:sp>
        <p:nvSpPr>
          <p:cNvPr id="231" name="Google Shape;231;p1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20</a:t>
            </a:fld>
            <a:endParaRPr dirty="0"/>
          </a:p>
        </p:txBody>
      </p:sp>
    </p:spTree>
    <p:extLst>
      <p:ext uri="{BB962C8B-B14F-4D97-AF65-F5344CB8AC3E}">
        <p14:creationId xmlns:p14="http://schemas.microsoft.com/office/powerpoint/2010/main" val="3251677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rPr>
              <a:t>Job Scams-Part Two </a:t>
            </a:r>
          </a:p>
          <a:p>
            <a:pPr marL="0" lvl="0" indent="0" algn="l" rtl="0">
              <a:spcBef>
                <a:spcPts val="0"/>
              </a:spcBef>
              <a:spcAft>
                <a:spcPts val="0"/>
              </a:spcAft>
              <a:buNone/>
            </a:pPr>
            <a:endParaRPr lang="en-US" b="1"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Instructions to the Tutor</a:t>
            </a: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These are the skills learners will master at the end of the lesson:  </a:t>
            </a:r>
          </a:p>
          <a:p>
            <a:pPr marL="0" lvl="0" indent="0" algn="l" rtl="0">
              <a:spcBef>
                <a:spcPts val="0"/>
              </a:spcBef>
              <a:spcAft>
                <a:spcPts val="0"/>
              </a:spcAft>
              <a:buNone/>
            </a:pPr>
            <a:endParaRPr lang="en-US" dirty="0">
              <a:latin typeface="Century Gothic" panose="020B0502020202020204" pitchFamily="34" charset="0"/>
            </a:endParaRPr>
          </a:p>
          <a:p>
            <a:pPr marL="171450" marR="0" lvl="0" indent="-171450" algn="l" defTabSz="914400" rtl="0" eaLnBrk="1" fontAlgn="auto" latinLnBrk="0" hangingPunct="1">
              <a:lnSpc>
                <a:spcPct val="150000"/>
              </a:lnSpc>
              <a:spcBef>
                <a:spcPts val="0"/>
              </a:spcBef>
              <a:spcAft>
                <a:spcPts val="0"/>
              </a:spcAft>
              <a:buClr>
                <a:srgbClr val="000000"/>
              </a:buClr>
              <a:buSzPct val="100000"/>
              <a:buFont typeface="Wingdings" panose="05000000000000000000" pitchFamily="2" charset="2"/>
              <a:buChar char="v"/>
              <a:tabLst/>
              <a:defRPr/>
            </a:pPr>
            <a:r>
              <a:rPr lang="en-US" sz="1200" b="1" dirty="0">
                <a:effectLst/>
                <a:latin typeface="Century Gothic" panose="020B0502020202020204" pitchFamily="34" charset="0"/>
                <a:ea typeface="Calibri" panose="020F0502020204030204" pitchFamily="34" charset="0"/>
                <a:cs typeface="Calibri" panose="020F0502020204030204" pitchFamily="34" charset="0"/>
              </a:rPr>
              <a:t>Search Online to Find Out if a Job Ad is Real</a:t>
            </a:r>
          </a:p>
          <a:p>
            <a:pPr marL="171450" marR="0" lvl="0" indent="-171450" algn="l" defTabSz="914400" rtl="0" eaLnBrk="1" fontAlgn="auto" latinLnBrk="0" hangingPunct="1">
              <a:lnSpc>
                <a:spcPct val="150000"/>
              </a:lnSpc>
              <a:spcBef>
                <a:spcPts val="0"/>
              </a:spcBef>
              <a:spcAft>
                <a:spcPts val="0"/>
              </a:spcAft>
              <a:buClr>
                <a:srgbClr val="000000"/>
              </a:buClr>
              <a:buSzPct val="100000"/>
              <a:buFont typeface="Wingdings" panose="05000000000000000000" pitchFamily="2" charset="2"/>
              <a:buChar char="v"/>
              <a:tabLst/>
              <a:defRPr/>
            </a:pPr>
            <a:r>
              <a:rPr lang="en-US" sz="1200" b="1" dirty="0">
                <a:effectLst/>
                <a:latin typeface="Century Gothic" panose="020B0502020202020204" pitchFamily="34" charset="0"/>
                <a:ea typeface="Calibri" panose="020F0502020204030204" pitchFamily="34" charset="0"/>
                <a:cs typeface="Calibri" panose="020F0502020204030204" pitchFamily="34" charset="0"/>
              </a:rPr>
              <a:t>Search Online for the Company’s Phone Number to Ask if a Job Ad is Real</a:t>
            </a:r>
            <a:endParaRPr lang="en-CA" sz="1200" b="1" dirty="0">
              <a:latin typeface="Century Gothic" panose="020B0502020202020204" pitchFamily="34" charset="0"/>
              <a:cs typeface="Calibri" panose="020F050202020403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rPr>
              <a:t>Say to the learner</a:t>
            </a:r>
            <a:r>
              <a:rPr lang="en-US" dirty="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latin typeface="Century Gothic" panose="020B0502020202020204" pitchFamily="34" charset="0"/>
              </a:rPr>
              <a:t>In part one, we reviewed “Phishing”.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latin typeface="Century Gothic" panose="020B0502020202020204" pitchFamily="34" charset="0"/>
              </a:rPr>
              <a:t>What is “Phishing” ? What do you remember ?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latin typeface="Century Gothic" panose="020B0502020202020204" pitchFamily="34" charset="0"/>
              </a:rPr>
              <a:t>We looked at job ads that might be fake. These were both in emails and in text messages.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latin typeface="Century Gothic" panose="020B0502020202020204" pitchFamily="34" charset="0"/>
              </a:rPr>
              <a:t>You practiced identifying job ads that might be fake, might be phishing.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latin typeface="Century Gothic" panose="020B0502020202020204" pitchFamily="34" charset="0"/>
              </a:rPr>
              <a:t>Now, we’re going to look at </a:t>
            </a:r>
            <a:r>
              <a:rPr lang="en-US" b="1" i="1" u="sng" dirty="0">
                <a:latin typeface="Century Gothic" panose="020B0502020202020204" pitchFamily="34" charset="0"/>
              </a:rPr>
              <a:t>what you can do </a:t>
            </a:r>
            <a:r>
              <a:rPr lang="en-US" i="1" dirty="0">
                <a:latin typeface="Century Gothic" panose="020B0502020202020204" pitchFamily="34" charset="0"/>
              </a:rPr>
              <a:t>when you get an email or a text message with a job ad that looks suspicious , that you think may be fake.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latin typeface="Century Gothic" panose="020B0502020202020204" pitchFamily="34" charset="0"/>
            </a:endParaRPr>
          </a:p>
          <a:p>
            <a:pPr marL="0" lvl="0" indent="0" algn="l" rtl="0">
              <a:spcBef>
                <a:spcPts val="0"/>
              </a:spcBef>
              <a:spcAft>
                <a:spcPts val="0"/>
              </a:spcAft>
              <a:buNone/>
            </a:pPr>
            <a:endParaRPr dirty="0"/>
          </a:p>
        </p:txBody>
      </p:sp>
      <p:sp>
        <p:nvSpPr>
          <p:cNvPr id="119" name="Google Shape;119;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21</a:t>
            </a:fld>
            <a:endParaRPr dirty="0"/>
          </a:p>
        </p:txBody>
      </p:sp>
    </p:spTree>
    <p:extLst>
      <p:ext uri="{BB962C8B-B14F-4D97-AF65-F5344CB8AC3E}">
        <p14:creationId xmlns:p14="http://schemas.microsoft.com/office/powerpoint/2010/main" val="3860308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rPr>
              <a:t>Job Scams-Part Two 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
                <a:srgbClr val="000000"/>
              </a:buClr>
              <a:buSzPct val="100000"/>
              <a:buFont typeface="Arial" panose="020B0604020202020204" pitchFamily="34" charset="0"/>
              <a:buNone/>
              <a:tabLst/>
              <a:defRPr/>
            </a:pPr>
            <a:r>
              <a:rPr lang="en-US" sz="1200" b="1" dirty="0">
                <a:effectLst/>
                <a:latin typeface="Century Gothic" panose="020B0502020202020204" pitchFamily="34" charset="0"/>
                <a:ea typeface="Calibri" panose="020F0502020204030204" pitchFamily="34" charset="0"/>
                <a:cs typeface="Calibri" panose="020F0502020204030204" pitchFamily="34" charset="0"/>
              </a:rPr>
              <a:t>Search Online to Find Out if a Job Ad is Real</a:t>
            </a:r>
          </a:p>
          <a:p>
            <a:pPr marL="0" lvl="0" indent="0" algn="l" rtl="0">
              <a:spcBef>
                <a:spcPts val="0"/>
              </a:spcBef>
              <a:spcAft>
                <a:spcPts val="0"/>
              </a:spcAft>
              <a:buNone/>
            </a:pPr>
            <a:endParaRPr lang="en-CA" b="1"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Say to the Learner: </a:t>
            </a:r>
            <a:endParaRPr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latin typeface="Century Gothic" panose="020B0502020202020204" pitchFamily="34" charset="0"/>
              </a:rPr>
              <a:t>Let’s review what you can do when you get an email or a text message with a job ad that looks suspicious, that you think may be fake.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latin typeface="Century Gothic" panose="020B0502020202020204" pitchFamily="34" charset="0"/>
              </a:rPr>
              <a:t>What do you think you might do ? </a:t>
            </a:r>
            <a:br>
              <a:rPr lang="en-US" b="0" i="1" dirty="0">
                <a:latin typeface="Century Gothic" panose="020B0502020202020204" pitchFamily="34" charset="0"/>
              </a:rPr>
            </a:br>
            <a:endParaRPr lang="en-US" b="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latin typeface="Century Gothic" panose="020B0502020202020204" pitchFamily="34" charset="0"/>
              </a:rPr>
              <a:t>One thing you can do is to </a:t>
            </a:r>
            <a:r>
              <a:rPr lang="en-US" sz="1200" b="1" i="1" dirty="0">
                <a:effectLst/>
                <a:latin typeface="Century Gothic" panose="020B0502020202020204" pitchFamily="34" charset="0"/>
                <a:ea typeface="Calibri" panose="020F0502020204030204" pitchFamily="34" charset="0"/>
                <a:cs typeface="Calibri" panose="020F0502020204030204" pitchFamily="34" charset="0"/>
              </a:rPr>
              <a:t>Search Online to Find Out if a Job Ad is Real.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1"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solidFill>
                  <a:schemeClr val="dk1"/>
                </a:solidFill>
                <a:latin typeface="Century Gothic" panose="020B0502020202020204" pitchFamily="34" charset="0"/>
                <a:ea typeface="Calibri"/>
                <a:cs typeface="Calibri"/>
                <a:sym typeface="Calibri"/>
              </a:rPr>
              <a:t>We’re going to watch a video to review how to do this. </a:t>
            </a:r>
          </a:p>
          <a:p>
            <a:pPr marL="0" lvl="0" indent="0" algn="l" rtl="0">
              <a:spcBef>
                <a:spcPts val="0"/>
              </a:spcBef>
              <a:spcAft>
                <a:spcPts val="0"/>
              </a:spcAft>
              <a:buNone/>
            </a:pPr>
            <a:r>
              <a:rPr lang="en-US" b="0" i="1" dirty="0">
                <a:solidFill>
                  <a:srgbClr val="000000"/>
                </a:solidFill>
                <a:latin typeface="Century Gothic" panose="020B0502020202020204" pitchFamily="34" charset="0"/>
                <a:ea typeface="Calibri"/>
                <a:cs typeface="Calibri"/>
                <a:sym typeface="Calibri"/>
              </a:rPr>
              <a:t>We can watch the video several times. So, don't worry if you don't catch everything the first time.</a:t>
            </a:r>
            <a:endParaRPr lang="en-US" b="1" dirty="0">
              <a:latin typeface="Century Gothic" panose="020B0502020202020204" pitchFamily="34" charset="0"/>
            </a:endParaRPr>
          </a:p>
          <a:p>
            <a:pPr marL="0" lvl="0" indent="0" algn="l" rtl="0">
              <a:spcBef>
                <a:spcPts val="0"/>
              </a:spcBef>
              <a:spcAft>
                <a:spcPts val="0"/>
              </a:spcAft>
              <a:buNone/>
            </a:pPr>
            <a:endParaRPr lang="en-CA" b="1" dirty="0">
              <a:latin typeface="Century Gothic" panose="020B0502020202020204" pitchFamily="34" charset="0"/>
            </a:endParaRPr>
          </a:p>
          <a:p>
            <a:pPr marL="0" lvl="0" indent="0" algn="l" rtl="0">
              <a:spcBef>
                <a:spcPts val="0"/>
              </a:spcBef>
              <a:spcAft>
                <a:spcPts val="0"/>
              </a:spcAft>
              <a:buNone/>
            </a:pPr>
            <a:endParaRPr b="1" dirty="0">
              <a:latin typeface="Century Gothic" panose="020B0502020202020204" pitchFamily="34" charset="0"/>
            </a:endParaRPr>
          </a:p>
          <a:p>
            <a:pPr marL="0" lvl="0" indent="0" algn="l" rtl="0">
              <a:spcBef>
                <a:spcPts val="0"/>
              </a:spcBef>
              <a:spcAft>
                <a:spcPts val="0"/>
              </a:spcAft>
              <a:buNone/>
            </a:pPr>
            <a:r>
              <a:rPr lang="en-US" sz="1200" b="1" i="0" u="none" strike="noStrike" dirty="0">
                <a:solidFill>
                  <a:srgbClr val="000000"/>
                </a:solidFill>
                <a:latin typeface="Century Gothic" panose="020B0502020202020204" pitchFamily="34" charset="0"/>
                <a:ea typeface="Calibri"/>
                <a:cs typeface="Calibri"/>
                <a:sym typeface="Calibri"/>
              </a:rPr>
              <a:t>Instructions for the Tutor: </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The icon in the slide with the red triangle is a link to the video Lesson on YouTube.</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Just click on that link (in Slideshow mode) to open the video Lesson.</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Here is that link in case the one in the slide doesn’t work:</a:t>
            </a:r>
            <a:endParaRPr b="0" dirty="0">
              <a:latin typeface="Century Gothic" panose="020B0502020202020204" pitchFamily="34" charset="0"/>
            </a:endParaRPr>
          </a:p>
          <a:p>
            <a:pPr marL="0" lvl="0" indent="0" algn="l" rtl="0">
              <a:spcBef>
                <a:spcPts val="0"/>
              </a:spcBef>
              <a:spcAft>
                <a:spcPts val="0"/>
              </a:spcAft>
              <a:buNone/>
            </a:pPr>
            <a:r>
              <a:rPr lang="en-CA" b="1" dirty="0">
                <a:latin typeface="Century Gothic" panose="020B0502020202020204" pitchFamily="34" charset="0"/>
              </a:rPr>
              <a:t>https://youtu.be/MI-qbvoJBH0</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Video length: </a:t>
            </a:r>
            <a:r>
              <a:rPr lang="en-US" sz="1200" b="1" i="0" u="none" strike="noStrike" dirty="0">
                <a:solidFill>
                  <a:srgbClr val="000000"/>
                </a:solidFill>
                <a:latin typeface="Century Gothic" panose="020B0502020202020204" pitchFamily="34" charset="0"/>
                <a:ea typeface="Calibri"/>
                <a:cs typeface="Calibri"/>
                <a:sym typeface="Calibri"/>
              </a:rPr>
              <a:t>0:00-1:45 minutes	[1:45 </a:t>
            </a:r>
            <a:r>
              <a:rPr lang="en-US" b="1" dirty="0">
                <a:latin typeface="Century Gothic" panose="020B0502020202020204" pitchFamily="34" charset="0"/>
              </a:rPr>
              <a:t>mins]</a:t>
            </a:r>
            <a:endParaRPr dirty="0">
              <a:latin typeface="Century Gothic" panose="020B0502020202020204" pitchFamily="34" charset="0"/>
            </a:endParaRPr>
          </a:p>
          <a:p>
            <a:pPr marL="457200" lvl="1" indent="0" algn="l" rtl="0">
              <a:spcBef>
                <a:spcPts val="0"/>
              </a:spcBef>
              <a:spcAft>
                <a:spcPts val="0"/>
              </a:spcAft>
              <a:buNone/>
            </a:pPr>
            <a:endParaRPr dirty="0">
              <a:latin typeface="Century Gothic" panose="020B0502020202020204" pitchFamily="34" charset="0"/>
            </a:endParaRPr>
          </a:p>
          <a:p>
            <a:pPr marL="181240" lvl="0" indent="-181240" algn="l" rtl="0">
              <a:spcBef>
                <a:spcPts val="0"/>
              </a:spcBef>
              <a:spcAft>
                <a:spcPts val="0"/>
              </a:spcAft>
              <a:buClr>
                <a:srgbClr val="000000"/>
              </a:buClr>
              <a:buSzPts val="1200"/>
              <a:buFont typeface="Arial"/>
              <a:buChar char="•"/>
            </a:pPr>
            <a:r>
              <a:rPr lang="en-US" b="0" i="0" dirty="0">
                <a:solidFill>
                  <a:srgbClr val="000000"/>
                </a:solidFill>
                <a:latin typeface="Century Gothic" panose="020B0502020202020204" pitchFamily="34" charset="0"/>
                <a:ea typeface="Calibri"/>
                <a:cs typeface="Calibri"/>
                <a:sym typeface="Calibri"/>
              </a:rPr>
              <a:t>For remote tutoring, when you share screen to play the video, make sure you have shared the audio. </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Play the lesson a bit and check the learner can hear it ok. </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Play till the end of the video, then check for understanding. See the next slide for comprehension check questions.</a:t>
            </a:r>
            <a:endParaRPr dirty="0">
              <a:latin typeface="Century Gothic" panose="020B0502020202020204" pitchFamily="34" charset="0"/>
            </a:endParaRPr>
          </a:p>
          <a:p>
            <a:pPr marL="0" lvl="0" indent="0" algn="l" rtl="0">
              <a:spcBef>
                <a:spcPts val="0"/>
              </a:spcBef>
              <a:spcAft>
                <a:spcPts val="0"/>
              </a:spcAft>
              <a:buNone/>
            </a:pPr>
            <a:endParaRPr dirty="0"/>
          </a:p>
        </p:txBody>
      </p:sp>
      <p:sp>
        <p:nvSpPr>
          <p:cNvPr id="248" name="Google Shape;248;p1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22</a:t>
            </a:fld>
            <a:endParaRPr dirty="0"/>
          </a:p>
        </p:txBody>
      </p:sp>
    </p:spTree>
    <p:extLst>
      <p:ext uri="{BB962C8B-B14F-4D97-AF65-F5344CB8AC3E}">
        <p14:creationId xmlns:p14="http://schemas.microsoft.com/office/powerpoint/2010/main" val="3021491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 </a:t>
            </a:r>
            <a:endParaRPr sz="1200"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sz="1200" dirty="0">
              <a:latin typeface="Century Gothic" panose="020B0502020202020204" pitchFamily="34" charset="0"/>
            </a:endParaRPr>
          </a:p>
          <a:p>
            <a:pPr marL="0" lvl="0" indent="0" algn="l" rtl="0">
              <a:spcBef>
                <a:spcPts val="0"/>
              </a:spcBef>
              <a:spcAft>
                <a:spcPts val="0"/>
              </a:spcAft>
              <a:buNone/>
            </a:pPr>
            <a:endParaRPr lang="en-CA" sz="1200" b="1" dirty="0">
              <a:latin typeface="Century Gothic" panose="020B0502020202020204" pitchFamily="34" charset="0"/>
            </a:endParaRPr>
          </a:p>
          <a:p>
            <a:pPr marL="0" lvl="0" indent="0" algn="l" rtl="0">
              <a:spcBef>
                <a:spcPts val="0"/>
              </a:spcBef>
              <a:spcAft>
                <a:spcPts val="0"/>
              </a:spcAft>
              <a:buNone/>
            </a:pPr>
            <a:endParaRPr lang="en-CA"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dirty="0">
                <a:latin typeface="Century Gothic" panose="020B0502020202020204" pitchFamily="34" charset="0"/>
              </a:rPr>
              <a:t>[Check on the Internet: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dirty="0">
                <a:effectLst/>
                <a:latin typeface="Century Gothic" panose="020B0502020202020204" pitchFamily="34" charset="0"/>
                <a:ea typeface="Calibri" panose="020F0502020204030204" pitchFamily="34" charset="0"/>
                <a:cs typeface="Calibri" panose="020F0502020204030204" pitchFamily="34" charset="0"/>
              </a:rPr>
              <a:t>Search Online to Find Out if a Job Ad is Real</a:t>
            </a:r>
            <a:r>
              <a:rPr lang="en-US" sz="1200" b="1"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CA" sz="1200" b="1" dirty="0">
                <a:latin typeface="Century Gothic" panose="020B0502020202020204" pitchFamily="34" charset="0"/>
              </a:rPr>
              <a:t>Say to the Learner:</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How do you open a new tab in the browser ? </a:t>
            </a:r>
            <a:r>
              <a:rPr lang="en-US" sz="1200" b="1" i="1" dirty="0">
                <a:latin typeface="Century Gothic" panose="020B0502020202020204" pitchFamily="34" charset="0"/>
              </a:rPr>
              <a:t>Answer:</a:t>
            </a:r>
            <a:r>
              <a:rPr lang="en-US" sz="1200" b="0" i="1" dirty="0">
                <a:latin typeface="Century Gothic" panose="020B0502020202020204" pitchFamily="34" charset="0"/>
              </a:rPr>
              <a:t> Find the new tabs icon and click on it.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Show me the icon for “New Tab”. (It looks like a cross)</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In the browser, show me the search bar. What icon does it have ? </a:t>
            </a:r>
            <a:r>
              <a:rPr lang="en-US" sz="1200" b="1" i="1" dirty="0">
                <a:latin typeface="Century Gothic" panose="020B0502020202020204" pitchFamily="34" charset="0"/>
              </a:rPr>
              <a:t>Answer:</a:t>
            </a:r>
            <a:r>
              <a:rPr lang="en-US" sz="1200" b="0" i="1" dirty="0">
                <a:latin typeface="Century Gothic" panose="020B0502020202020204" pitchFamily="34" charset="0"/>
              </a:rPr>
              <a:t> a magnifying glass</a:t>
            </a:r>
          </a:p>
          <a:p>
            <a:pPr marL="457200" lvl="1" indent="0" algn="l" rtl="0">
              <a:spcBef>
                <a:spcPts val="0"/>
              </a:spcBef>
              <a:spcAft>
                <a:spcPts val="0"/>
              </a:spcAft>
              <a:buFont typeface="Arial" panose="020B0604020202020204" pitchFamily="34" charset="0"/>
              <a:buNone/>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How do you use the search bar to search ? </a:t>
            </a:r>
          </a:p>
          <a:p>
            <a:pPr marL="457200" lvl="1" indent="0" algn="l" rtl="0">
              <a:spcBef>
                <a:spcPts val="0"/>
              </a:spcBef>
              <a:spcAft>
                <a:spcPts val="0"/>
              </a:spcAft>
              <a:buFont typeface="Arial" panose="020B0604020202020204" pitchFamily="34" charset="0"/>
              <a:buNone/>
            </a:pPr>
            <a:r>
              <a:rPr lang="en-US" sz="1200" b="1" i="1" dirty="0">
                <a:latin typeface="Century Gothic" panose="020B0502020202020204" pitchFamily="34" charset="0"/>
              </a:rPr>
              <a:t>Answer</a:t>
            </a:r>
            <a:r>
              <a:rPr lang="en-US" sz="1200" b="0" i="1" dirty="0">
                <a:latin typeface="Century Gothic" panose="020B0502020202020204" pitchFamily="34" charset="0"/>
              </a:rPr>
              <a:t>: Find the search bar, click on the box and type</a:t>
            </a:r>
          </a:p>
          <a:p>
            <a:pPr marL="457200" lvl="1" indent="0" algn="l" rtl="0">
              <a:spcBef>
                <a:spcPts val="0"/>
              </a:spcBef>
              <a:spcAft>
                <a:spcPts val="0"/>
              </a:spcAft>
              <a:buFont typeface="Arial" panose="020B0604020202020204" pitchFamily="34" charset="0"/>
              <a:buNone/>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do you type in the search bar ? </a:t>
            </a:r>
          </a:p>
          <a:p>
            <a:pPr marL="457200" lvl="1" indent="0" algn="l" rtl="0">
              <a:spcBef>
                <a:spcPts val="0"/>
              </a:spcBef>
              <a:spcAft>
                <a:spcPts val="0"/>
              </a:spcAft>
              <a:buFont typeface="Arial" panose="020B0604020202020204" pitchFamily="34" charset="0"/>
              <a:buNone/>
            </a:pPr>
            <a:r>
              <a:rPr lang="en-US" sz="1200" b="1" i="1" dirty="0">
                <a:latin typeface="Century Gothic" panose="020B0502020202020204" pitchFamily="34" charset="0"/>
              </a:rPr>
              <a:t>Answer:</a:t>
            </a:r>
            <a:r>
              <a:rPr lang="en-US" sz="1200" b="0" i="1" dirty="0">
                <a:latin typeface="Century Gothic" panose="020B0502020202020204" pitchFamily="34" charset="0"/>
              </a:rPr>
              <a:t> The company’s name, email address or phone number. Add the words “Job Scam”. </a:t>
            </a:r>
          </a:p>
          <a:p>
            <a:pPr marL="457200" lvl="1" indent="0" algn="l" rtl="0">
              <a:spcBef>
                <a:spcPts val="0"/>
              </a:spcBef>
              <a:spcAft>
                <a:spcPts val="0"/>
              </a:spcAft>
              <a:buFont typeface="Arial" panose="020B0604020202020204" pitchFamily="34" charset="0"/>
              <a:buNone/>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In the video, what company does she search for about job scams? </a:t>
            </a:r>
          </a:p>
          <a:p>
            <a:pPr marL="457200" lvl="1" indent="0" algn="l" rtl="0">
              <a:spcBef>
                <a:spcPts val="0"/>
              </a:spcBef>
              <a:spcAft>
                <a:spcPts val="0"/>
              </a:spcAft>
              <a:buFont typeface="Arial" panose="020B0604020202020204" pitchFamily="34" charset="0"/>
              <a:buNone/>
            </a:pPr>
            <a:r>
              <a:rPr lang="en-US" sz="1200" b="1" i="1" dirty="0">
                <a:latin typeface="Century Gothic" panose="020B0502020202020204" pitchFamily="34" charset="0"/>
              </a:rPr>
              <a:t>Answer: </a:t>
            </a:r>
            <a:r>
              <a:rPr lang="en-US" sz="1200" b="0" i="1" dirty="0">
                <a:latin typeface="Century Gothic" panose="020B0502020202020204" pitchFamily="34" charset="0"/>
              </a:rPr>
              <a:t>London Drugs job scams</a:t>
            </a:r>
          </a:p>
          <a:p>
            <a:pPr marL="457200" lvl="1" indent="0" algn="l" rtl="0">
              <a:spcBef>
                <a:spcPts val="0"/>
              </a:spcBef>
              <a:spcAft>
                <a:spcPts val="0"/>
              </a:spcAft>
              <a:buFont typeface="Arial" panose="020B0604020202020204" pitchFamily="34" charset="0"/>
              <a:buNone/>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do you do after you type ? </a:t>
            </a:r>
          </a:p>
          <a:p>
            <a:pPr marL="457200" lvl="1" indent="0" algn="l" rtl="0">
              <a:spcBef>
                <a:spcPts val="0"/>
              </a:spcBef>
              <a:spcAft>
                <a:spcPts val="0"/>
              </a:spcAft>
              <a:buFont typeface="Arial" panose="020B0604020202020204" pitchFamily="34" charset="0"/>
              <a:buNone/>
            </a:pPr>
            <a:r>
              <a:rPr lang="en-US" sz="1200" b="1" i="1" dirty="0">
                <a:latin typeface="Century Gothic" panose="020B0502020202020204" pitchFamily="34" charset="0"/>
              </a:rPr>
              <a:t>Answer: </a:t>
            </a:r>
            <a:r>
              <a:rPr lang="en-US" sz="1200" b="0" i="1" dirty="0">
                <a:latin typeface="Century Gothic" panose="020B0502020202020204" pitchFamily="34" charset="0"/>
              </a:rPr>
              <a:t>Press enter on the keyboard </a:t>
            </a:r>
          </a:p>
          <a:p>
            <a:pPr marL="457200" lvl="1" indent="0" algn="l" rtl="0">
              <a:spcBef>
                <a:spcPts val="0"/>
              </a:spcBef>
              <a:spcAft>
                <a:spcPts val="0"/>
              </a:spcAft>
              <a:buFont typeface="Arial" panose="020B0604020202020204" pitchFamily="34" charset="0"/>
              <a:buNone/>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do you do next ? </a:t>
            </a:r>
          </a:p>
          <a:p>
            <a:pPr marL="457200" lvl="1" indent="0" algn="l" rtl="0">
              <a:spcBef>
                <a:spcPts val="0"/>
              </a:spcBef>
              <a:spcAft>
                <a:spcPts val="0"/>
              </a:spcAft>
              <a:buFont typeface="Arial" panose="020B0604020202020204" pitchFamily="34" charset="0"/>
              <a:buNone/>
            </a:pPr>
            <a:r>
              <a:rPr lang="en-US" sz="1200" b="1" i="1" dirty="0">
                <a:latin typeface="Century Gothic" panose="020B0502020202020204" pitchFamily="34" charset="0"/>
              </a:rPr>
              <a:t>Answer: </a:t>
            </a:r>
            <a:r>
              <a:rPr lang="en-US" sz="1200" b="0" i="1" dirty="0">
                <a:latin typeface="Century Gothic" panose="020B0502020202020204" pitchFamily="34" charset="0"/>
              </a:rPr>
              <a:t>See in the results if there are job scams connected to this company.</a:t>
            </a:r>
          </a:p>
          <a:p>
            <a:pPr marL="457200" lvl="1" indent="0" algn="l" rtl="0">
              <a:spcBef>
                <a:spcPts val="0"/>
              </a:spcBef>
              <a:spcAft>
                <a:spcPts val="0"/>
              </a:spcAft>
              <a:buFont typeface="Arial" panose="020B0604020202020204" pitchFamily="34" charset="0"/>
              <a:buNone/>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In the video, is there a job scam connected to London Drugs ?</a:t>
            </a:r>
          </a:p>
          <a:p>
            <a:pPr marL="457200" lvl="1" indent="0" algn="l" rtl="0">
              <a:spcBef>
                <a:spcPts val="0"/>
              </a:spcBef>
              <a:spcAft>
                <a:spcPts val="0"/>
              </a:spcAft>
              <a:buFont typeface="Arial" panose="020B0604020202020204" pitchFamily="34" charset="0"/>
              <a:buNone/>
            </a:pPr>
            <a:r>
              <a:rPr lang="en-US" sz="1200" b="0" i="1" dirty="0">
                <a:latin typeface="Century Gothic" panose="020B0502020202020204" pitchFamily="34" charset="0"/>
              </a:rPr>
              <a:t> </a:t>
            </a:r>
            <a:r>
              <a:rPr lang="en-US" sz="1200" b="1" i="1" dirty="0">
                <a:latin typeface="Century Gothic" panose="020B0502020202020204" pitchFamily="34" charset="0"/>
              </a:rPr>
              <a:t>Answer: </a:t>
            </a:r>
            <a:r>
              <a:rPr lang="en-US" sz="1200" b="0" i="1" dirty="0">
                <a:latin typeface="Century Gothic" panose="020B0502020202020204" pitchFamily="34" charset="0"/>
              </a:rPr>
              <a:t>Yes, so it may be a scam job ad.</a:t>
            </a:r>
          </a:p>
          <a:p>
            <a:pPr marL="0" lvl="0" indent="0" algn="l" rtl="0">
              <a:spcBef>
                <a:spcPts val="0"/>
              </a:spcBef>
              <a:spcAft>
                <a:spcPts val="0"/>
              </a:spcAft>
              <a:buFont typeface="Arial" panose="020B0604020202020204" pitchFamily="34" charset="0"/>
              <a:buNone/>
            </a:pPr>
            <a:endParaRPr lang="en-US" sz="1200" b="0" i="0"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endParaRPr lang="en-US" sz="1200" b="0" i="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for Tutor: </a:t>
            </a: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Then ask the learner: </a:t>
            </a:r>
            <a:r>
              <a:rPr lang="en-US" sz="1200" i="1" dirty="0">
                <a:latin typeface="Century Gothic" panose="020B0502020202020204" pitchFamily="34" charset="0"/>
              </a:rPr>
              <a:t>Do you want to watch the video again?  </a:t>
            </a: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pPr marL="0" lvl="0" indent="0" algn="l" rtl="0">
              <a:spcBef>
                <a:spcPts val="0"/>
              </a:spcBef>
              <a:spcAft>
                <a:spcPts val="0"/>
              </a:spcAft>
              <a:buNone/>
            </a:pPr>
            <a:r>
              <a:rPr lang="en-US" sz="1200" i="1" dirty="0">
                <a:latin typeface="Century Gothic" panose="020B0502020202020204" pitchFamily="34" charset="0"/>
              </a:rPr>
              <a:t>Let’s do more work on X before we do this. (so, learner does not feel bad they can’t yet do something)</a:t>
            </a:r>
          </a:p>
          <a:p>
            <a:pPr marL="0" lvl="0" indent="0" algn="l" rtl="0">
              <a:spcBef>
                <a:spcPts val="0"/>
              </a:spcBef>
              <a:spcAft>
                <a:spcPts val="0"/>
              </a:spcAft>
              <a:buNone/>
            </a:pPr>
            <a:endParaRPr lang="en-CA" sz="1200" b="1" dirty="0">
              <a:latin typeface="Century Gothic" panose="020B0502020202020204" pitchFamily="34" charset="0"/>
            </a:endParaRPr>
          </a:p>
        </p:txBody>
      </p:sp>
      <p:sp>
        <p:nvSpPr>
          <p:cNvPr id="257" name="Google Shape;257;p1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dirty="0">
                <a:latin typeface="Century Gothic" panose="020B0502020202020204" pitchFamily="34" charset="0"/>
              </a:rPr>
              <a:t>Practice-Part Two A</a:t>
            </a:r>
          </a:p>
          <a:p>
            <a:pPr marL="0" lvl="0" indent="0" algn="l" rtl="0">
              <a:spcBef>
                <a:spcPts val="0"/>
              </a:spcBef>
              <a:spcAft>
                <a:spcPts val="0"/>
              </a:spcAft>
              <a:buNone/>
            </a:pP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v"/>
              <a:tabLst/>
              <a:defRPr/>
            </a:pPr>
            <a:r>
              <a:rPr lang="en-US" sz="1200" b="1" dirty="0">
                <a:effectLst/>
                <a:latin typeface="Century Gothic" panose="020B0502020202020204" pitchFamily="34" charset="0"/>
                <a:ea typeface="Calibri" panose="020F0502020204030204" pitchFamily="34" charset="0"/>
                <a:cs typeface="Calibri" panose="020F0502020204030204" pitchFamily="34" charset="0"/>
              </a:rPr>
              <a:t>Search Online to Find Out if a Job Ad is Real</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lvl="0" indent="0" algn="l" rtl="0">
              <a:spcBef>
                <a:spcPts val="0"/>
              </a:spcBef>
              <a:spcAft>
                <a:spcPts val="0"/>
              </a:spcAft>
              <a:buNone/>
            </a:pPr>
            <a:r>
              <a:rPr lang="en-US" sz="1200" b="1" strike="noStrike" dirty="0">
                <a:latin typeface="Century Gothic" panose="020B0502020202020204" pitchFamily="34" charset="0"/>
              </a:rPr>
              <a:t>PREPARATION</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learner and tutor have a laptop or computer each.</a:t>
            </a:r>
            <a:endParaRPr lang="en-CA" sz="1200" b="0" i="0" u="none" strike="noStrike" baseline="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Make sure there is one internet browser icon on the desktop and/ or the taskbar on learner’s</a:t>
            </a:r>
            <a:r>
              <a:rPr lang="en-CA" sz="1200" b="0" i="0" u="none" strike="noStrike" baseline="0" dirty="0">
                <a:latin typeface="Century Gothic" panose="020B0502020202020204" pitchFamily="34" charset="0"/>
              </a:rPr>
              <a:t> computer.</a:t>
            </a:r>
          </a:p>
          <a:p>
            <a:pPr marL="285750" indent="-285750" algn="l">
              <a:buFont typeface="Arial" panose="020B0604020202020204" pitchFamily="34" charset="0"/>
              <a:buChar char="•"/>
            </a:pPr>
            <a:endParaRPr lang="en-CA" sz="1200" b="0" i="0" u="none" strike="noStrike" baseline="0" dirty="0">
              <a:latin typeface="Century Gothic" panose="020B0502020202020204" pitchFamily="34" charset="0"/>
            </a:endParaRPr>
          </a:p>
          <a:p>
            <a:pPr marL="0" indent="0" algn="l">
              <a:buFont typeface="Arial" panose="020B0604020202020204" pitchFamily="34" charset="0"/>
              <a:buNone/>
            </a:pPr>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Tutor should be able to see learner’s computer screen and hands.</a:t>
            </a:r>
            <a:endParaRPr lang="en-US" sz="1200" b="1"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PRACTICE</a:t>
            </a:r>
          </a:p>
          <a:p>
            <a:pPr marL="0" lvl="0" indent="0" algn="l" rtl="0">
              <a:spcBef>
                <a:spcPts val="0"/>
              </a:spcBef>
              <a:spcAft>
                <a:spcPts val="0"/>
              </a:spcAft>
              <a:buNone/>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strike="noStrike" dirty="0">
                <a:latin typeface="Century Gothic" panose="020B0502020202020204" pitchFamily="34" charset="0"/>
              </a:rPr>
              <a:t>After each of the following steps, wait for the learner to complete the step. Guide the learner as needed.</a:t>
            </a:r>
            <a:endParaRPr lang="en-US" sz="1200" strike="noStrike"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Say to the Learner: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Now it’s time to practice!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We’re going to practice how to </a:t>
            </a:r>
            <a:r>
              <a:rPr lang="en-US" sz="1200" b="1" dirty="0">
                <a:effectLst/>
                <a:latin typeface="Century Gothic" panose="020B0502020202020204" pitchFamily="34" charset="0"/>
                <a:ea typeface="Calibri" panose="020F0502020204030204" pitchFamily="34" charset="0"/>
                <a:cs typeface="Calibri" panose="020F0502020204030204" pitchFamily="34" charset="0"/>
              </a:rPr>
              <a:t>Search Online to Find Out if a Job Ad is Real </a:t>
            </a:r>
            <a:r>
              <a:rPr lang="en-US" sz="1200" b="0" i="1" dirty="0">
                <a:latin typeface="Century Gothic" panose="020B0502020202020204" pitchFamily="34" charset="0"/>
              </a:rPr>
              <a:t>like we saw in the video.</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Open the browser.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Show me the icon for “New Tab”. (It looks like a cross)</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Click on it to open a new tab.</a:t>
            </a:r>
          </a:p>
          <a:p>
            <a:pPr marL="0" lvl="0" indent="0" algn="l" rtl="0">
              <a:spcBef>
                <a:spcPts val="0"/>
              </a:spcBef>
              <a:spcAft>
                <a:spcPts val="0"/>
              </a:spcAft>
              <a:buFont typeface="Arial" panose="020B0604020202020204" pitchFamily="34" charset="0"/>
              <a:buNone/>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Show me the search bar.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How do you use the search bar to search ? </a:t>
            </a:r>
            <a:r>
              <a:rPr lang="en-US" sz="1200" b="1" i="1" dirty="0">
                <a:latin typeface="Century Gothic" panose="020B0502020202020204" pitchFamily="34" charset="0"/>
              </a:rPr>
              <a:t>Answer</a:t>
            </a:r>
            <a:r>
              <a:rPr lang="en-US" sz="1200" b="0" i="1" dirty="0">
                <a:latin typeface="Century Gothic" panose="020B0502020202020204" pitchFamily="34" charset="0"/>
              </a:rPr>
              <a:t>: Click on the box and type</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Do that now. Type (For Example) “Real Canadian Superstore”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Add the words “Job Scam”.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do you do after you type ? </a:t>
            </a:r>
            <a:r>
              <a:rPr lang="en-US" sz="1200" b="1" i="1" dirty="0">
                <a:latin typeface="Century Gothic" panose="020B0502020202020204" pitchFamily="34" charset="0"/>
              </a:rPr>
              <a:t>Answer: </a:t>
            </a:r>
            <a:r>
              <a:rPr lang="en-US" sz="1200" b="0" i="1" dirty="0">
                <a:latin typeface="Century Gothic" panose="020B0502020202020204" pitchFamily="34" charset="0"/>
              </a:rPr>
              <a:t>Press enter on the keyboard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Do that now. </a:t>
            </a:r>
          </a:p>
          <a:p>
            <a:pPr marL="0" lvl="0" indent="0" algn="l" rtl="0">
              <a:spcBef>
                <a:spcPts val="0"/>
              </a:spcBef>
              <a:spcAft>
                <a:spcPts val="0"/>
              </a:spcAft>
              <a:buFont typeface="Arial" panose="020B0604020202020204" pitchFamily="34" charset="0"/>
              <a:buNone/>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Now, look at the results.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Scroll down and up to see them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Are there any job scams connected to this company ? </a:t>
            </a:r>
          </a:p>
          <a:p>
            <a:pPr marL="0" lvl="0" indent="0" algn="l" rtl="0">
              <a:spcBef>
                <a:spcPts val="0"/>
              </a:spcBef>
              <a:spcAft>
                <a:spcPts val="0"/>
              </a:spcAft>
              <a:buFont typeface="Arial" panose="020B0604020202020204" pitchFamily="34" charset="0"/>
              <a:buNone/>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Let’s do another search.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Delete the words in the search box. Click on the X to do that.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Now, type “ Shoppers Drug Mart”  and add the words “Job Scam” </a:t>
            </a:r>
          </a:p>
          <a:p>
            <a:pPr marL="0" lvl="0" indent="0" algn="l" rtl="0">
              <a:spcBef>
                <a:spcPts val="0"/>
              </a:spcBef>
              <a:spcAft>
                <a:spcPts val="0"/>
              </a:spcAft>
              <a:buFont typeface="Arial" panose="020B0604020202020204" pitchFamily="34" charset="0"/>
              <a:buNone/>
            </a:pPr>
            <a:endParaRPr lang="en-US" sz="1200" b="1" i="0"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1" i="0" dirty="0">
                <a:latin typeface="Century Gothic" panose="020B0502020202020204" pitchFamily="34" charset="0"/>
              </a:rPr>
              <a:t>Repeat the steps above. </a:t>
            </a:r>
          </a:p>
          <a:p>
            <a:pPr marL="0" lvl="0" indent="0" algn="l" rtl="0">
              <a:spcBef>
                <a:spcPts val="0"/>
              </a:spcBef>
              <a:spcAft>
                <a:spcPts val="0"/>
              </a:spcAft>
              <a:buFont typeface="Arial" panose="020B0604020202020204" pitchFamily="34" charset="0"/>
              <a:buNone/>
            </a:pPr>
            <a:endParaRPr lang="en-US" sz="1200" b="0" i="0"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0" i="0" dirty="0">
                <a:latin typeface="Century Gothic" panose="020B0502020202020204" pitchFamily="34" charset="0"/>
              </a:rPr>
              <a:t>Then have the learner search for a few more and repeat the steps again: </a:t>
            </a:r>
          </a:p>
          <a:p>
            <a:pPr marL="0" lvl="0" indent="0" algn="l" rtl="0">
              <a:spcBef>
                <a:spcPts val="0"/>
              </a:spcBef>
              <a:spcAft>
                <a:spcPts val="0"/>
              </a:spcAft>
              <a:buFont typeface="Arial" panose="020B0604020202020204" pitchFamily="34" charset="0"/>
              <a:buNone/>
            </a:pPr>
            <a:r>
              <a:rPr lang="en-US" sz="1200" b="0" i="0" dirty="0">
                <a:latin typeface="Century Gothic" panose="020B0502020202020204" pitchFamily="34" charset="0"/>
              </a:rPr>
              <a:t>For example, </a:t>
            </a:r>
          </a:p>
          <a:p>
            <a:pPr marL="171450" lvl="0" indent="-171450" algn="l" rtl="0">
              <a:spcBef>
                <a:spcPts val="0"/>
              </a:spcBef>
              <a:spcAft>
                <a:spcPts val="0"/>
              </a:spcAft>
              <a:buFont typeface="Arial" panose="020B0604020202020204" pitchFamily="34" charset="0"/>
              <a:buChar char="•"/>
            </a:pPr>
            <a:r>
              <a:rPr lang="en-US" sz="1200" b="0" i="0" dirty="0">
                <a:latin typeface="Century Gothic" panose="020B0502020202020204" pitchFamily="34" charset="0"/>
              </a:rPr>
              <a:t>Tim Hortons job scam</a:t>
            </a:r>
          </a:p>
          <a:p>
            <a:pPr marL="171450" lvl="0" indent="-171450" algn="l" rtl="0">
              <a:spcBef>
                <a:spcPts val="0"/>
              </a:spcBef>
              <a:spcAft>
                <a:spcPts val="0"/>
              </a:spcAft>
              <a:buFont typeface="Arial" panose="020B0604020202020204" pitchFamily="34" charset="0"/>
              <a:buChar char="•"/>
            </a:pPr>
            <a:r>
              <a:rPr lang="en-US" sz="1200" b="0" i="0" dirty="0">
                <a:latin typeface="Century Gothic" panose="020B0502020202020204" pitchFamily="34" charset="0"/>
              </a:rPr>
              <a:t>Amazon job scam</a:t>
            </a:r>
          </a:p>
          <a:p>
            <a:pPr marL="171450" lvl="0" indent="-171450" algn="l" rtl="0">
              <a:spcBef>
                <a:spcPts val="0"/>
              </a:spcBef>
              <a:spcAft>
                <a:spcPts val="0"/>
              </a:spcAft>
              <a:buFont typeface="Arial" panose="020B0604020202020204" pitchFamily="34" charset="0"/>
              <a:buChar char="•"/>
            </a:pPr>
            <a:r>
              <a:rPr lang="en-US" sz="1200" b="0" i="0" dirty="0">
                <a:latin typeface="Century Gothic" panose="020B0502020202020204" pitchFamily="34" charset="0"/>
              </a:rPr>
              <a:t>Save on Foods job scam</a:t>
            </a:r>
          </a:p>
          <a:p>
            <a:pPr marL="171450" lvl="0" indent="-171450" algn="l" rtl="0">
              <a:spcBef>
                <a:spcPts val="0"/>
              </a:spcBef>
              <a:spcAft>
                <a:spcPts val="0"/>
              </a:spcAft>
              <a:buFont typeface="Arial" panose="020B0604020202020204" pitchFamily="34" charset="0"/>
              <a:buChar char="•"/>
            </a:pPr>
            <a:r>
              <a:rPr lang="en-US" sz="1200" b="0" i="0" dirty="0">
                <a:latin typeface="Century Gothic" panose="020B0502020202020204" pitchFamily="34" charset="0"/>
              </a:rPr>
              <a:t>Starbucks job scam </a:t>
            </a:r>
          </a:p>
          <a:p>
            <a:pPr marL="171450" lvl="0" indent="-171450" algn="l" rtl="0">
              <a:spcBef>
                <a:spcPts val="0"/>
              </a:spcBef>
              <a:spcAft>
                <a:spcPts val="0"/>
              </a:spcAft>
              <a:buFont typeface="Arial" panose="020B0604020202020204" pitchFamily="34" charset="0"/>
              <a:buChar char="•"/>
            </a:pPr>
            <a:r>
              <a:rPr lang="en-US" sz="1200" b="0" i="0" dirty="0">
                <a:latin typeface="Century Gothic" panose="020B0502020202020204" pitchFamily="34" charset="0"/>
              </a:rPr>
              <a:t>etc. </a:t>
            </a:r>
          </a:p>
          <a:p>
            <a:pPr marL="171450" lvl="0" indent="-171450" algn="l" rtl="0">
              <a:spcBef>
                <a:spcPts val="0"/>
              </a:spcBef>
              <a:spcAft>
                <a:spcPts val="0"/>
              </a:spcAft>
              <a:buFont typeface="Arial" panose="020B0604020202020204" pitchFamily="34" charset="0"/>
              <a:buChar char="•"/>
            </a:pPr>
            <a:endParaRPr lang="en-US" sz="1200" b="0" i="1"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endParaRPr lang="en-US" sz="1200" b="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lvl="0" indent="-302066" algn="l" rtl="0">
              <a:spcBef>
                <a:spcPts val="0"/>
              </a:spcBef>
              <a:spcAft>
                <a:spcPts val="0"/>
              </a:spcAft>
              <a:buClr>
                <a:schemeClr val="dk1"/>
              </a:buClr>
              <a:buSzPts val="1300"/>
              <a:buFont typeface="Arial"/>
              <a:buChar char="•"/>
            </a:pPr>
            <a:r>
              <a:rPr lang="en-US" sz="1200" dirty="0">
                <a:latin typeface="Century Gothic" panose="020B0502020202020204" pitchFamily="34" charset="0"/>
                <a:ea typeface="Quattrocento Sans"/>
                <a:cs typeface="Quattrocento Sans"/>
                <a:sym typeface="Quattrocento Sans"/>
              </a:rPr>
              <a:t>Have the learner practice as many times as they need (at least three times.) </a:t>
            </a:r>
          </a:p>
          <a:p>
            <a:pPr marL="302066" lvl="0" indent="-302066" algn="l" rtl="0">
              <a:spcBef>
                <a:spcPts val="0"/>
              </a:spcBef>
              <a:spcAft>
                <a:spcPts val="0"/>
              </a:spcAft>
              <a:buClr>
                <a:schemeClr val="dk1"/>
              </a:buClr>
              <a:buSzPts val="1300"/>
              <a:buFont typeface="Arial"/>
              <a:buChar char="•"/>
            </a:pPr>
            <a:r>
              <a:rPr lang="en-US" sz="1200" dirty="0">
                <a:latin typeface="Century Gothic" panose="020B0502020202020204" pitchFamily="34" charset="0"/>
                <a:ea typeface="Quattrocento Sans"/>
                <a:cs typeface="Quattrocento Sans"/>
                <a:sym typeface="Quattrocento Sans"/>
              </a:rPr>
              <a:t>Check the Learner's skills. Has the learner shown you they can do the skills at least three times without support? If so, then they are ready to move on to the next part. </a:t>
            </a:r>
            <a:endParaRPr sz="1200" dirty="0">
              <a:latin typeface="Century Gothic" panose="020B0502020202020204" pitchFamily="34" charset="0"/>
              <a:ea typeface="Arial"/>
              <a:cs typeface="Arial"/>
              <a:sym typeface="Arial"/>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endParaRPr b="1" dirty="0"/>
          </a:p>
        </p:txBody>
      </p:sp>
      <p:sp>
        <p:nvSpPr>
          <p:cNvPr id="265" name="Google Shape;265;p2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24</a:t>
            </a:fld>
            <a:endParaRPr dirty="0"/>
          </a:p>
        </p:txBody>
      </p:sp>
    </p:spTree>
    <p:extLst>
      <p:ext uri="{BB962C8B-B14F-4D97-AF65-F5344CB8AC3E}">
        <p14:creationId xmlns:p14="http://schemas.microsoft.com/office/powerpoint/2010/main" val="208703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rPr>
              <a:t>Job Scams-Part Two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effectLst/>
                <a:latin typeface="Century Gothic" panose="020B0502020202020204" pitchFamily="34" charset="0"/>
                <a:ea typeface="Calibri" panose="020F0502020204030204" pitchFamily="34" charset="0"/>
                <a:cs typeface="Calibri" panose="020F0502020204030204" pitchFamily="34" charset="0"/>
              </a:rPr>
              <a:t>Search Online for the Company’s Phone Number to Ask if a Job Ad is Real</a:t>
            </a:r>
            <a:endParaRPr lang="en-CA" sz="1200" b="1" dirty="0">
              <a:latin typeface="Century Gothic" panose="020B0502020202020204" pitchFamily="34" charset="0"/>
              <a:cs typeface="Calibri" panose="020F0502020204030204" pitchFamily="34" charset="0"/>
            </a:endParaRPr>
          </a:p>
          <a:p>
            <a:pPr marL="0" lvl="0" indent="0" algn="l" rtl="0">
              <a:spcBef>
                <a:spcPts val="0"/>
              </a:spcBef>
              <a:spcAft>
                <a:spcPts val="0"/>
              </a:spcAft>
              <a:buNone/>
            </a:pPr>
            <a:endParaRPr lang="en-CA" b="1"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Say to the Learner: </a:t>
            </a:r>
            <a:endParaRPr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latin typeface="Century Gothic" panose="020B0502020202020204" pitchFamily="34" charset="0"/>
              </a:rPr>
              <a:t>Let’s review what you can do when you get an email or a text message with a job ad that looks suspicious, that you think may be fake.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effectLst/>
                <a:latin typeface="Century Gothic" panose="020B0502020202020204" pitchFamily="34" charset="0"/>
                <a:ea typeface="Calibri" panose="020F0502020204030204" pitchFamily="34" charset="0"/>
                <a:cs typeface="Calibri" panose="020F0502020204030204" pitchFamily="34" charset="0"/>
              </a:rPr>
              <a:t>We looked before at how to </a:t>
            </a:r>
            <a:r>
              <a:rPr lang="en-US" sz="1200" b="1" i="1" dirty="0">
                <a:effectLst/>
                <a:latin typeface="Century Gothic" panose="020B0502020202020204" pitchFamily="34" charset="0"/>
                <a:ea typeface="Calibri" panose="020F0502020204030204" pitchFamily="34" charset="0"/>
                <a:cs typeface="Calibri" panose="020F0502020204030204" pitchFamily="34" charset="0"/>
              </a:rPr>
              <a:t>Search Online to Find Out if a Job Ad is Real.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1"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latin typeface="Century Gothic" panose="020B0502020202020204" pitchFamily="34" charset="0"/>
              </a:rPr>
              <a:t>Another thing you can do is to</a:t>
            </a:r>
            <a:r>
              <a:rPr lang="en-US" sz="1200" b="1" i="1" dirty="0">
                <a:effectLst/>
                <a:latin typeface="Century Gothic" panose="020B0502020202020204" pitchFamily="34" charset="0"/>
                <a:cs typeface="Calibri" panose="020F0502020204030204" pitchFamily="34" charset="0"/>
              </a:rPr>
              <a:t> </a:t>
            </a:r>
            <a:r>
              <a:rPr lang="en-US" sz="1200" b="1" dirty="0">
                <a:effectLst/>
                <a:latin typeface="Century Gothic" panose="020B0502020202020204" pitchFamily="34" charset="0"/>
                <a:ea typeface="Calibri" panose="020F0502020204030204" pitchFamily="34" charset="0"/>
                <a:cs typeface="Calibri" panose="020F0502020204030204" pitchFamily="34" charset="0"/>
              </a:rPr>
              <a:t>Search Online for the Company’s Phone Number to Call and Ask if a Job Ad is Real.</a:t>
            </a:r>
            <a:endParaRPr lang="en-CA" sz="1200" b="1" dirty="0">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1"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solidFill>
                  <a:schemeClr val="dk1"/>
                </a:solidFill>
                <a:latin typeface="Century Gothic" panose="020B0502020202020204" pitchFamily="34" charset="0"/>
                <a:ea typeface="Calibri"/>
                <a:cs typeface="Calibri"/>
                <a:sym typeface="Calibri"/>
              </a:rPr>
              <a:t>We’re going to watch a video to review how to do this. </a:t>
            </a:r>
          </a:p>
          <a:p>
            <a:pPr marL="0" lvl="0" indent="0" algn="l" rtl="0">
              <a:spcBef>
                <a:spcPts val="0"/>
              </a:spcBef>
              <a:spcAft>
                <a:spcPts val="0"/>
              </a:spcAft>
              <a:buNone/>
            </a:pPr>
            <a:r>
              <a:rPr lang="en-US" b="0" i="1" dirty="0">
                <a:solidFill>
                  <a:srgbClr val="000000"/>
                </a:solidFill>
                <a:latin typeface="Century Gothic" panose="020B0502020202020204" pitchFamily="34" charset="0"/>
                <a:ea typeface="Calibri"/>
                <a:cs typeface="Calibri"/>
                <a:sym typeface="Calibri"/>
              </a:rPr>
              <a:t>We can watch the video several times. So, don't worry if you don't catch everything the first time.</a:t>
            </a:r>
            <a:endParaRPr lang="en-US" b="1" dirty="0">
              <a:latin typeface="Century Gothic" panose="020B0502020202020204" pitchFamily="34" charset="0"/>
            </a:endParaRPr>
          </a:p>
          <a:p>
            <a:pPr marL="0" lvl="0" indent="0" algn="l" rtl="0">
              <a:spcBef>
                <a:spcPts val="0"/>
              </a:spcBef>
              <a:spcAft>
                <a:spcPts val="0"/>
              </a:spcAft>
              <a:buNone/>
            </a:pPr>
            <a:endParaRPr lang="en-CA" b="1" dirty="0">
              <a:latin typeface="Century Gothic" panose="020B0502020202020204" pitchFamily="34" charset="0"/>
            </a:endParaRPr>
          </a:p>
          <a:p>
            <a:pPr marL="0" lvl="0" indent="0" algn="l" rtl="0">
              <a:spcBef>
                <a:spcPts val="0"/>
              </a:spcBef>
              <a:spcAft>
                <a:spcPts val="0"/>
              </a:spcAft>
              <a:buNone/>
            </a:pPr>
            <a:endParaRPr b="1" dirty="0">
              <a:latin typeface="Century Gothic" panose="020B0502020202020204" pitchFamily="34" charset="0"/>
            </a:endParaRPr>
          </a:p>
          <a:p>
            <a:pPr marL="0" lvl="0" indent="0" algn="l" rtl="0">
              <a:spcBef>
                <a:spcPts val="0"/>
              </a:spcBef>
              <a:spcAft>
                <a:spcPts val="0"/>
              </a:spcAft>
              <a:buNone/>
            </a:pPr>
            <a:r>
              <a:rPr lang="en-US" sz="1200" b="1" i="0" u="none" strike="noStrike" dirty="0">
                <a:solidFill>
                  <a:srgbClr val="000000"/>
                </a:solidFill>
                <a:latin typeface="Century Gothic" panose="020B0502020202020204" pitchFamily="34" charset="0"/>
                <a:ea typeface="Calibri"/>
                <a:cs typeface="Calibri"/>
                <a:sym typeface="Calibri"/>
              </a:rPr>
              <a:t>Instructions for the Tutor: </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The icon in the slide with the red triangle is a link to the video Lesson on YouTube.</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Just click on that link (in Slideshow mode) to open the video Lesson.</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Here is that link in case the one in the slide doesn’t work:</a:t>
            </a:r>
            <a:endParaRPr b="0" dirty="0">
              <a:latin typeface="Century Gothic" panose="020B0502020202020204" pitchFamily="34" charset="0"/>
            </a:endParaRPr>
          </a:p>
          <a:p>
            <a:pPr marL="0" lvl="0" indent="0" algn="l" rtl="0">
              <a:spcBef>
                <a:spcPts val="0"/>
              </a:spcBef>
              <a:spcAft>
                <a:spcPts val="0"/>
              </a:spcAft>
              <a:buNone/>
            </a:pPr>
            <a:r>
              <a:rPr lang="en-CA" b="1" dirty="0">
                <a:latin typeface="Century Gothic" panose="020B0502020202020204" pitchFamily="34" charset="0"/>
              </a:rPr>
              <a:t>https://youtu.be/MI-qbvoJBH0</a:t>
            </a:r>
          </a:p>
          <a:p>
            <a:pPr marL="0" lvl="0" indent="0" algn="l" rtl="0">
              <a:spcBef>
                <a:spcPts val="0"/>
              </a:spcBef>
              <a:spcAft>
                <a:spcPts val="0"/>
              </a:spcAft>
              <a:buNone/>
            </a:pPr>
            <a:endParaRPr lang="en-CA" dirty="0">
              <a:latin typeface="Century Gothic" panose="020B0502020202020204" pitchFamily="34" charset="0"/>
            </a:endParaRPr>
          </a:p>
          <a:p>
            <a:pPr marL="0" lvl="0" indent="0" algn="l" rtl="0">
              <a:spcBef>
                <a:spcPts val="0"/>
              </a:spcBef>
              <a:spcAft>
                <a:spcPts val="0"/>
              </a:spcAft>
              <a:buNone/>
            </a:pPr>
            <a:r>
              <a:rPr lang="en-CA" dirty="0">
                <a:latin typeface="Century Gothic" panose="020B0502020202020204" pitchFamily="34" charset="0"/>
              </a:rPr>
              <a:t>Cue the video: </a:t>
            </a: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Video length: 	</a:t>
            </a:r>
            <a:r>
              <a:rPr lang="en-US" sz="1200" b="1" i="0" u="none" strike="noStrike" dirty="0">
                <a:solidFill>
                  <a:srgbClr val="000000"/>
                </a:solidFill>
                <a:latin typeface="Century Gothic" panose="020B0502020202020204" pitchFamily="34" charset="0"/>
                <a:ea typeface="Calibri"/>
                <a:cs typeface="Calibri"/>
                <a:sym typeface="Calibri"/>
              </a:rPr>
              <a:t>1:46-3:54 minutes	[ 3:08 </a:t>
            </a:r>
            <a:r>
              <a:rPr lang="en-US" b="1" dirty="0">
                <a:latin typeface="Century Gothic" panose="020B0502020202020204" pitchFamily="34" charset="0"/>
              </a:rPr>
              <a:t>mins]</a:t>
            </a:r>
            <a:endParaRPr dirty="0">
              <a:latin typeface="Century Gothic" panose="020B0502020202020204" pitchFamily="34" charset="0"/>
            </a:endParaRPr>
          </a:p>
          <a:p>
            <a:pPr marL="457200" lvl="1" indent="0" algn="l" rtl="0">
              <a:spcBef>
                <a:spcPts val="0"/>
              </a:spcBef>
              <a:spcAft>
                <a:spcPts val="0"/>
              </a:spcAft>
              <a:buNone/>
            </a:pPr>
            <a:endParaRPr dirty="0">
              <a:latin typeface="Century Gothic" panose="020B0502020202020204" pitchFamily="34" charset="0"/>
            </a:endParaRPr>
          </a:p>
          <a:p>
            <a:pPr marL="181240" lvl="0" indent="-181240" algn="l" rtl="0">
              <a:spcBef>
                <a:spcPts val="0"/>
              </a:spcBef>
              <a:spcAft>
                <a:spcPts val="0"/>
              </a:spcAft>
              <a:buClr>
                <a:srgbClr val="000000"/>
              </a:buClr>
              <a:buSzPts val="1200"/>
              <a:buFont typeface="Arial"/>
              <a:buChar char="•"/>
            </a:pPr>
            <a:r>
              <a:rPr lang="en-US" b="0" i="0" dirty="0">
                <a:solidFill>
                  <a:srgbClr val="000000"/>
                </a:solidFill>
                <a:latin typeface="Century Gothic" panose="020B0502020202020204" pitchFamily="34" charset="0"/>
                <a:ea typeface="Calibri"/>
                <a:cs typeface="Calibri"/>
                <a:sym typeface="Calibri"/>
              </a:rPr>
              <a:t>For remote tutoring, when you share screen to play the video, make sure you have shared the audio. </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Play the lesson a bit and check the learner can hear it ok. </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Play till the end of the video, then check for understanding. See the next slide for comprehension check questions.</a:t>
            </a:r>
            <a:endParaRPr dirty="0">
              <a:latin typeface="Century Gothic" panose="020B0502020202020204" pitchFamily="34" charset="0"/>
            </a:endParaRPr>
          </a:p>
          <a:p>
            <a:pPr marL="0" lvl="0" indent="0" algn="l" rtl="0">
              <a:spcBef>
                <a:spcPts val="0"/>
              </a:spcBef>
              <a:spcAft>
                <a:spcPts val="0"/>
              </a:spcAft>
              <a:buNone/>
            </a:pPr>
            <a:endParaRPr dirty="0"/>
          </a:p>
        </p:txBody>
      </p:sp>
      <p:sp>
        <p:nvSpPr>
          <p:cNvPr id="248" name="Google Shape;248;p1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extLst>
      <p:ext uri="{BB962C8B-B14F-4D97-AF65-F5344CB8AC3E}">
        <p14:creationId xmlns:p14="http://schemas.microsoft.com/office/powerpoint/2010/main" val="3545433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 </a:t>
            </a:r>
            <a:endParaRPr sz="1200"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sz="1200" dirty="0">
              <a:latin typeface="Century Gothic" panose="020B0502020202020204" pitchFamily="34" charset="0"/>
            </a:endParaRPr>
          </a:p>
          <a:p>
            <a:pPr marL="0" lvl="0" indent="0" algn="l" rtl="0">
              <a:spcBef>
                <a:spcPts val="0"/>
              </a:spcBef>
              <a:spcAft>
                <a:spcPts val="0"/>
              </a:spcAft>
              <a:buNone/>
            </a:pPr>
            <a:endParaRPr lang="en-CA" sz="1200" b="1" dirty="0">
              <a:latin typeface="Century Gothic" panose="020B0502020202020204" pitchFamily="34" charset="0"/>
            </a:endParaRPr>
          </a:p>
          <a:p>
            <a:pPr marL="0" lvl="0" indent="0" algn="l" rtl="0">
              <a:spcBef>
                <a:spcPts val="0"/>
              </a:spcBef>
              <a:spcAft>
                <a:spcPts val="0"/>
              </a:spcAft>
              <a:buNone/>
            </a:pPr>
            <a:endParaRPr lang="en-CA"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dirty="0">
                <a:effectLst/>
                <a:latin typeface="Century Gothic" panose="020B0502020202020204" pitchFamily="34" charset="0"/>
                <a:ea typeface="Calibri" panose="020F0502020204030204" pitchFamily="34" charset="0"/>
                <a:cs typeface="Calibri" panose="020F0502020204030204" pitchFamily="34" charset="0"/>
              </a:rPr>
              <a:t>Search Online for the Company’s Phone Number to Ask if a Job Ad is Real]</a:t>
            </a:r>
            <a:endParaRPr lang="en-CA" sz="1200" b="1" dirty="0">
              <a:latin typeface="Century Gothic" panose="020B0502020202020204" pitchFamily="34" charset="0"/>
              <a:cs typeface="Calibri" panose="020F0502020204030204" pitchFamily="34" charset="0"/>
            </a:endParaRPr>
          </a:p>
          <a:p>
            <a:pPr marL="0" lvl="0" indent="0" algn="l" rtl="0">
              <a:spcBef>
                <a:spcPts val="0"/>
              </a:spcBef>
              <a:spcAft>
                <a:spcPts val="0"/>
              </a:spcAft>
              <a:buFont typeface="Arial" panose="020B0604020202020204" pitchFamily="34" charset="0"/>
              <a:buNone/>
            </a:pPr>
            <a:endParaRPr lang="en-US" sz="1200" b="1" i="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CA" sz="1200" b="1" dirty="0">
                <a:latin typeface="Century Gothic" panose="020B0502020202020204" pitchFamily="34" charset="0"/>
              </a:rPr>
              <a:t>Say to the Learner:</a:t>
            </a:r>
          </a:p>
          <a:p>
            <a:pPr marL="0" lvl="0" indent="0" algn="l" rtl="0">
              <a:spcBef>
                <a:spcPts val="0"/>
              </a:spcBef>
              <a:spcAft>
                <a:spcPts val="0"/>
              </a:spcAft>
              <a:buFont typeface="Arial" panose="020B0604020202020204" pitchFamily="34" charset="0"/>
              <a:buNone/>
            </a:pPr>
            <a:endParaRPr lang="en-US" sz="1200" b="1" i="0"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1" i="0" dirty="0">
                <a:latin typeface="Century Gothic" panose="020B0502020202020204" pitchFamily="34" charset="0"/>
              </a:rPr>
              <a:t>[Use browser search bar]</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Can you call a company to ask if a job ad is real ? </a:t>
            </a:r>
            <a:r>
              <a:rPr lang="en-US" sz="1200" b="1" i="1" dirty="0">
                <a:latin typeface="Century Gothic" panose="020B0502020202020204" pitchFamily="34" charset="0"/>
              </a:rPr>
              <a:t>Answer: </a:t>
            </a:r>
            <a:r>
              <a:rPr lang="en-US" sz="1200" b="0" i="1" dirty="0">
                <a:latin typeface="Century Gothic" panose="020B0502020202020204" pitchFamily="34" charset="0"/>
              </a:rPr>
              <a:t>Yes</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How can you find the company’s phone number ? </a:t>
            </a:r>
            <a:r>
              <a:rPr lang="en-US" sz="1200" b="1" i="1" dirty="0">
                <a:latin typeface="Century Gothic" panose="020B0502020202020204" pitchFamily="34" charset="0"/>
              </a:rPr>
              <a:t>Answer: </a:t>
            </a:r>
            <a:r>
              <a:rPr lang="en-US" sz="1200" b="0" i="1" dirty="0">
                <a:latin typeface="Century Gothic" panose="020B0502020202020204" pitchFamily="34" charset="0"/>
              </a:rPr>
              <a:t>Look/search on the internet.</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How do you use the search bar in the browser to search ? </a:t>
            </a:r>
            <a:r>
              <a:rPr lang="en-US" sz="1200" b="1" i="1" dirty="0">
                <a:latin typeface="Century Gothic" panose="020B0502020202020204" pitchFamily="34" charset="0"/>
              </a:rPr>
              <a:t>Answer</a:t>
            </a:r>
            <a:r>
              <a:rPr lang="en-US" sz="1200" b="0" i="1" dirty="0">
                <a:latin typeface="Century Gothic" panose="020B0502020202020204" pitchFamily="34" charset="0"/>
              </a:rPr>
              <a:t>: Find the search bar, click on the box and type.</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do you do after you type ? </a:t>
            </a:r>
            <a:r>
              <a:rPr lang="en-US" sz="1200" b="1" i="1" dirty="0">
                <a:latin typeface="Century Gothic" panose="020B0502020202020204" pitchFamily="34" charset="0"/>
              </a:rPr>
              <a:t>Answer: </a:t>
            </a:r>
            <a:r>
              <a:rPr lang="en-US" sz="1200" b="0" i="1" dirty="0">
                <a:latin typeface="Century Gothic" panose="020B0502020202020204" pitchFamily="34" charset="0"/>
              </a:rPr>
              <a:t>Press enter on the keyboard.</a:t>
            </a:r>
          </a:p>
          <a:p>
            <a:pPr marL="171450" lvl="0" indent="-171450" algn="l" rtl="0">
              <a:spcBef>
                <a:spcPts val="0"/>
              </a:spcBef>
              <a:spcAft>
                <a:spcPts val="0"/>
              </a:spcAft>
              <a:buFont typeface="Arial" panose="020B0604020202020204" pitchFamily="34" charset="0"/>
              <a:buChar char="•"/>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In the video, what does he type? </a:t>
            </a:r>
            <a:r>
              <a:rPr lang="en-US" sz="1200" b="1" i="1" dirty="0">
                <a:latin typeface="Century Gothic" panose="020B0502020202020204" pitchFamily="34" charset="0"/>
              </a:rPr>
              <a:t>Answer: </a:t>
            </a:r>
            <a:r>
              <a:rPr lang="en-US" sz="1200" b="0" i="1" dirty="0">
                <a:latin typeface="Century Gothic" panose="020B0502020202020204" pitchFamily="34" charset="0"/>
              </a:rPr>
              <a:t>“London Drugs Corporate Information”</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He sees a search result called “Corporate Information-London Drugs. What does he check before he opens it ? </a:t>
            </a:r>
            <a:r>
              <a:rPr lang="en-US" sz="1200" b="1" i="1" dirty="0">
                <a:latin typeface="Century Gothic" panose="020B0502020202020204" pitchFamily="34" charset="0"/>
              </a:rPr>
              <a:t>Answer:</a:t>
            </a:r>
            <a:r>
              <a:rPr lang="en-US" sz="1200" b="0" i="1" dirty="0">
                <a:latin typeface="Century Gothic" panose="020B0502020202020204" pitchFamily="34" charset="0"/>
              </a:rPr>
              <a:t> He checks the web address.</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Why does he do that ? </a:t>
            </a:r>
            <a:r>
              <a:rPr lang="en-US" sz="1200" b="1" i="1" dirty="0">
                <a:latin typeface="Century Gothic" panose="020B0502020202020204" pitchFamily="34" charset="0"/>
              </a:rPr>
              <a:t>Answer: </a:t>
            </a:r>
            <a:r>
              <a:rPr lang="en-US" sz="1200" b="0" i="1" dirty="0">
                <a:latin typeface="Century Gothic" panose="020B0502020202020204" pitchFamily="34" charset="0"/>
              </a:rPr>
              <a:t>Because it means the website is probably ok (legitimate).</a:t>
            </a:r>
          </a:p>
          <a:p>
            <a:pPr marL="171450" lvl="0" indent="-171450" algn="l" rtl="0">
              <a:spcBef>
                <a:spcPts val="0"/>
              </a:spcBef>
              <a:spcAft>
                <a:spcPts val="0"/>
              </a:spcAft>
              <a:buFont typeface="Arial" panose="020B0604020202020204" pitchFamily="34" charset="0"/>
              <a:buChar char="•"/>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endParaRPr lang="en-US" sz="1200" b="0" i="1"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r>
              <a:rPr lang="en-US" sz="1200" b="1" i="0" dirty="0">
                <a:latin typeface="Century Gothic" panose="020B0502020202020204" pitchFamily="34" charset="0"/>
              </a:rPr>
              <a:t>[Open a website and look for the company phone number]</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You find a link to a website in the search results. You want to open it. How do you do that ? </a:t>
            </a:r>
            <a:r>
              <a:rPr lang="en-US" sz="1200" b="1" i="1" dirty="0">
                <a:latin typeface="Century Gothic" panose="020B0502020202020204" pitchFamily="34" charset="0"/>
              </a:rPr>
              <a:t>Answer: </a:t>
            </a:r>
            <a:r>
              <a:rPr lang="en-US" sz="1200" b="0" i="1" dirty="0">
                <a:latin typeface="Century Gothic" panose="020B0502020202020204" pitchFamily="34" charset="0"/>
              </a:rPr>
              <a:t>Click on the link to open it.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You opened the website. Now search on the website to find the phone number. How do you do that ? </a:t>
            </a:r>
            <a:r>
              <a:rPr lang="en-US" sz="1200" b="1" i="1" dirty="0">
                <a:latin typeface="Century Gothic" panose="020B0502020202020204" pitchFamily="34" charset="0"/>
              </a:rPr>
              <a:t>Answer: </a:t>
            </a:r>
            <a:r>
              <a:rPr lang="en-US" sz="1200" b="0" i="1" dirty="0">
                <a:latin typeface="Century Gothic" panose="020B0502020202020204" pitchFamily="34" charset="0"/>
              </a:rPr>
              <a:t>Scroll down.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In the video, where was the phone number on the London Drugs website ? </a:t>
            </a:r>
            <a:r>
              <a:rPr lang="en-US" sz="1200" b="1" i="1" dirty="0">
                <a:latin typeface="Century Gothic" panose="020B0502020202020204" pitchFamily="34" charset="0"/>
              </a:rPr>
              <a:t>Answer:</a:t>
            </a:r>
            <a:r>
              <a:rPr lang="en-US" sz="1200" b="0" i="1" dirty="0">
                <a:latin typeface="Century Gothic" panose="020B0502020202020204" pitchFamily="34" charset="0"/>
              </a:rPr>
              <a:t> At the bottom</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Now you have the phone number. What can you do ? </a:t>
            </a:r>
            <a:r>
              <a:rPr lang="en-US" sz="1200" b="1" i="1" dirty="0">
                <a:latin typeface="Century Gothic" panose="020B0502020202020204" pitchFamily="34" charset="0"/>
              </a:rPr>
              <a:t>Answer:</a:t>
            </a:r>
            <a:r>
              <a:rPr lang="en-US" sz="1200" b="0" i="1" dirty="0">
                <a:latin typeface="Century Gothic" panose="020B0502020202020204" pitchFamily="34" charset="0"/>
              </a:rPr>
              <a:t> </a:t>
            </a:r>
            <a:r>
              <a:rPr lang="en-US" sz="1200" dirty="0">
                <a:effectLst/>
                <a:latin typeface="Century Gothic" panose="020B0502020202020204" pitchFamily="34" charset="0"/>
                <a:ea typeface="Calibri" panose="020F0502020204030204" pitchFamily="34" charset="0"/>
                <a:cs typeface="Arial" panose="020B0604020202020204" pitchFamily="34" charset="0"/>
              </a:rPr>
              <a:t>You can call and ask if the ad is real or fake.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i="0" dirty="0">
                <a:effectLst/>
                <a:latin typeface="Century Gothic" panose="020B0502020202020204" pitchFamily="34" charset="0"/>
                <a:ea typeface="Calibri" panose="020F0502020204030204" pitchFamily="34" charset="0"/>
                <a:cs typeface="Arial" panose="020B0604020202020204" pitchFamily="34" charset="0"/>
              </a:rPr>
              <a:t>[What to do]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You think the ad may be fake. Should you reply ? </a:t>
            </a:r>
            <a:r>
              <a:rPr lang="en-US" sz="1200" b="1" i="1" dirty="0">
                <a:latin typeface="Century Gothic" panose="020B0502020202020204" pitchFamily="34" charset="0"/>
              </a:rPr>
              <a:t>Answer: </a:t>
            </a:r>
            <a:r>
              <a:rPr lang="en-US" sz="1200" i="1" dirty="0">
                <a:effectLst/>
                <a:latin typeface="Century Gothic" panose="020B0502020202020204" pitchFamily="34" charset="0"/>
                <a:ea typeface="Calibri" panose="020F0502020204030204" pitchFamily="34" charset="0"/>
                <a:cs typeface="Arial" panose="020B0604020202020204" pitchFamily="34" charset="0"/>
              </a:rPr>
              <a:t>No.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Should you click on links in the email or text message ? </a:t>
            </a:r>
            <a:r>
              <a:rPr lang="en-US" sz="1200" b="1" i="1" dirty="0">
                <a:effectLst/>
                <a:latin typeface="Century Gothic" panose="020B0502020202020204" pitchFamily="34" charset="0"/>
                <a:ea typeface="Calibri" panose="020F0502020204030204" pitchFamily="34" charset="0"/>
                <a:cs typeface="Arial" panose="020B0604020202020204" pitchFamily="34" charset="0"/>
              </a:rPr>
              <a:t>Answer: </a:t>
            </a:r>
            <a:r>
              <a:rPr lang="en-US" sz="1200" i="1" dirty="0">
                <a:effectLst/>
                <a:latin typeface="Century Gothic" panose="020B0502020202020204" pitchFamily="34" charset="0"/>
                <a:ea typeface="Calibri" panose="020F0502020204030204" pitchFamily="34" charset="0"/>
                <a:cs typeface="Arial" panose="020B0604020202020204" pitchFamily="34" charset="0"/>
              </a:rPr>
              <a:t>No. Do not click on links in the email or text message. </a:t>
            </a:r>
            <a:endParaRPr lang="en-CA" sz="1200" i="1" dirty="0">
              <a:effectLst/>
              <a:latin typeface="Century Gothic" panose="020B0502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Why not ? </a:t>
            </a:r>
            <a:r>
              <a:rPr lang="en-US" sz="1200" b="1" i="1" dirty="0">
                <a:latin typeface="Century Gothic" panose="020B0502020202020204" pitchFamily="34" charset="0"/>
              </a:rPr>
              <a:t>Answer:</a:t>
            </a:r>
            <a:r>
              <a:rPr lang="en-US" sz="1200" b="1" i="1" dirty="0">
                <a:effectLst/>
                <a:latin typeface="Century Gothic" panose="020B0502020202020204" pitchFamily="34" charset="0"/>
                <a:cs typeface="Arial" panose="020B0604020202020204" pitchFamily="34" charset="0"/>
              </a:rPr>
              <a:t> </a:t>
            </a:r>
            <a:r>
              <a:rPr lang="en-US" sz="1200" i="1" dirty="0">
                <a:effectLst/>
                <a:latin typeface="Century Gothic" panose="020B0502020202020204" pitchFamily="34" charset="0"/>
                <a:ea typeface="Calibri" panose="020F0502020204030204" pitchFamily="34" charset="0"/>
                <a:cs typeface="Arial" panose="020B0604020202020204" pitchFamily="34" charset="0"/>
              </a:rPr>
              <a:t>It may be phishing. Scammers may be trying to steal your personal or banking information !</a:t>
            </a:r>
            <a:endParaRPr lang="en-CA" sz="1200" i="1" dirty="0">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CA" sz="1200" dirty="0">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CA" sz="1200" dirty="0">
              <a:effectLst/>
              <a:latin typeface="Century Gothic" panose="020B050202020202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for Tutor: </a:t>
            </a: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Then ask the learner: </a:t>
            </a:r>
            <a:r>
              <a:rPr lang="en-US" sz="1200" i="1" dirty="0">
                <a:latin typeface="Century Gothic" panose="020B0502020202020204" pitchFamily="34" charset="0"/>
              </a:rPr>
              <a:t>Do you want to watch the video again?  </a:t>
            </a: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pPr marL="0" lvl="0" indent="0" algn="l" rtl="0">
              <a:spcBef>
                <a:spcPts val="0"/>
              </a:spcBef>
              <a:spcAft>
                <a:spcPts val="0"/>
              </a:spcAft>
              <a:buNone/>
            </a:pPr>
            <a:r>
              <a:rPr lang="en-US" sz="1200" i="1" dirty="0">
                <a:latin typeface="Century Gothic" panose="020B0502020202020204" pitchFamily="34" charset="0"/>
              </a:rPr>
              <a:t>Let’s do more work on X before we do this. (so, learner does not feel bad they can’t yet do something)</a:t>
            </a:r>
          </a:p>
          <a:p>
            <a:pPr marL="0" lvl="0" indent="0" algn="l" rtl="0">
              <a:spcBef>
                <a:spcPts val="0"/>
              </a:spcBef>
              <a:spcAft>
                <a:spcPts val="0"/>
              </a:spcAft>
              <a:buNone/>
            </a:pPr>
            <a:endParaRPr lang="en-CA" sz="1200" b="1" dirty="0">
              <a:latin typeface="Century Gothic" panose="020B0502020202020204" pitchFamily="34" charset="0"/>
            </a:endParaRPr>
          </a:p>
        </p:txBody>
      </p:sp>
      <p:sp>
        <p:nvSpPr>
          <p:cNvPr id="257" name="Google Shape;257;p1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extLst>
      <p:ext uri="{BB962C8B-B14F-4D97-AF65-F5344CB8AC3E}">
        <p14:creationId xmlns:p14="http://schemas.microsoft.com/office/powerpoint/2010/main" val="1526067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dirty="0">
                <a:latin typeface="Century Gothic" panose="020B0502020202020204" pitchFamily="34" charset="0"/>
              </a:rPr>
              <a:t>Practice-Part Two A</a:t>
            </a:r>
          </a:p>
          <a:p>
            <a:pPr marL="0" lvl="0" indent="0" algn="l" rtl="0">
              <a:spcBef>
                <a:spcPts val="0"/>
              </a:spcBef>
              <a:spcAft>
                <a:spcPts val="0"/>
              </a:spcAft>
              <a:buNone/>
            </a:pP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v"/>
              <a:tabLst/>
              <a:defRPr/>
            </a:pPr>
            <a:r>
              <a:rPr lang="en-US" sz="1200" b="1" dirty="0">
                <a:effectLst/>
                <a:latin typeface="Century Gothic" panose="020B0502020202020204" pitchFamily="34" charset="0"/>
                <a:ea typeface="Calibri" panose="020F0502020204030204" pitchFamily="34" charset="0"/>
                <a:cs typeface="Calibri" panose="020F0502020204030204" pitchFamily="34" charset="0"/>
              </a:rPr>
              <a:t>Search Online to Find Out if a Job Ad is Real</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lvl="0" indent="0" algn="l" rtl="0">
              <a:spcBef>
                <a:spcPts val="0"/>
              </a:spcBef>
              <a:spcAft>
                <a:spcPts val="0"/>
              </a:spcAft>
              <a:buNone/>
            </a:pPr>
            <a:r>
              <a:rPr lang="en-US" sz="1200" b="1" strike="noStrike" dirty="0">
                <a:latin typeface="Century Gothic" panose="020B0502020202020204" pitchFamily="34" charset="0"/>
              </a:rPr>
              <a:t>PREPARATION</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learner and tutor have a laptop or computer each.</a:t>
            </a:r>
            <a:endParaRPr lang="en-CA" sz="1200" b="0" i="0" u="none" strike="noStrike" baseline="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Make sure there is one internet browser icon on the desktop and/ or the taskbar on learner’s</a:t>
            </a:r>
            <a:r>
              <a:rPr lang="en-CA" sz="1200" b="0" i="0" u="none" strike="noStrike" baseline="0" dirty="0">
                <a:latin typeface="Century Gothic" panose="020B0502020202020204" pitchFamily="34" charset="0"/>
              </a:rPr>
              <a:t> computer.</a:t>
            </a:r>
          </a:p>
          <a:p>
            <a:pPr marL="285750" indent="-285750" algn="l">
              <a:buFont typeface="Arial" panose="020B0604020202020204" pitchFamily="34" charset="0"/>
              <a:buChar char="•"/>
            </a:pPr>
            <a:endParaRPr lang="en-CA" sz="1200" b="0" i="0" u="none" strike="noStrike" baseline="0" dirty="0">
              <a:latin typeface="Century Gothic" panose="020B0502020202020204" pitchFamily="34" charset="0"/>
            </a:endParaRPr>
          </a:p>
          <a:p>
            <a:pPr marL="0" indent="0" algn="l">
              <a:buFont typeface="Arial" panose="020B0604020202020204" pitchFamily="34" charset="0"/>
              <a:buNone/>
            </a:pPr>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Tutor should be able to see learner’s computer screen and hands.</a:t>
            </a:r>
            <a:endParaRPr lang="en-US" sz="1200" b="1"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PRACTICE</a:t>
            </a:r>
          </a:p>
          <a:p>
            <a:pPr marL="0" lvl="0" indent="0" algn="l" rtl="0">
              <a:spcBef>
                <a:spcPts val="0"/>
              </a:spcBef>
              <a:spcAft>
                <a:spcPts val="0"/>
              </a:spcAft>
              <a:buNone/>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strike="noStrike" dirty="0">
                <a:latin typeface="Century Gothic" panose="020B0502020202020204" pitchFamily="34" charset="0"/>
              </a:rPr>
              <a:t>After each of the following steps, wait for the learner to complete the step. Guide the learner as needed.</a:t>
            </a:r>
            <a:endParaRPr lang="en-US" sz="1200" strike="noStrike"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Say to the Learner: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Now it’s time to practice!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We’re going to practice how to </a:t>
            </a:r>
            <a:r>
              <a:rPr lang="en-US" sz="1200" b="1" dirty="0">
                <a:effectLst/>
                <a:latin typeface="Century Gothic" panose="020B0502020202020204" pitchFamily="34" charset="0"/>
                <a:ea typeface="Calibri" panose="020F0502020204030204" pitchFamily="34" charset="0"/>
                <a:cs typeface="Calibri" panose="020F0502020204030204" pitchFamily="34" charset="0"/>
              </a:rPr>
              <a:t>Search Online for the Company’s Phone Number to Ask if a Job Ad is Real </a:t>
            </a:r>
            <a:r>
              <a:rPr lang="en-US" sz="1200" b="0" i="1" dirty="0">
                <a:latin typeface="Century Gothic" panose="020B0502020202020204" pitchFamily="34" charset="0"/>
              </a:rPr>
              <a:t>like we saw in the video.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Let’s search for a company.</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First, open the browser.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Show me the search bar.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Now, search for the following: “</a:t>
            </a:r>
            <a:r>
              <a:rPr lang="en-US" sz="1200" i="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Real Canadian Superstore”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Remember how to do that ? </a:t>
            </a:r>
          </a:p>
          <a:p>
            <a:pPr marL="742950" lvl="1" indent="-285750" algn="l" rtl="0">
              <a:spcBef>
                <a:spcPts val="0"/>
              </a:spcBef>
              <a:spcAft>
                <a:spcPts val="0"/>
              </a:spcAft>
              <a:buFont typeface="Wingdings" panose="05000000000000000000" pitchFamily="2" charset="2"/>
              <a:buChar char="Ø"/>
            </a:pPr>
            <a:r>
              <a:rPr lang="en-US" sz="1200" b="0" i="1" dirty="0">
                <a:latin typeface="Century Gothic" panose="020B0502020202020204" pitchFamily="34" charset="0"/>
              </a:rPr>
              <a:t>Find the search bar</a:t>
            </a:r>
          </a:p>
          <a:p>
            <a:pPr marL="742950" lvl="1" indent="-285750" algn="l" rtl="0">
              <a:spcBef>
                <a:spcPts val="0"/>
              </a:spcBef>
              <a:spcAft>
                <a:spcPts val="0"/>
              </a:spcAft>
              <a:buFont typeface="Wingdings" panose="05000000000000000000" pitchFamily="2" charset="2"/>
              <a:buChar char="Ø"/>
            </a:pPr>
            <a:r>
              <a:rPr lang="en-US" sz="1200" b="0" i="1" dirty="0">
                <a:latin typeface="Century Gothic" panose="020B0502020202020204" pitchFamily="34" charset="0"/>
              </a:rPr>
              <a:t>Click on the box </a:t>
            </a:r>
          </a:p>
          <a:p>
            <a:pPr marL="742950" lvl="1" indent="-285750" algn="l" rtl="0">
              <a:spcBef>
                <a:spcPts val="0"/>
              </a:spcBef>
              <a:spcAft>
                <a:spcPts val="0"/>
              </a:spcAft>
              <a:buFont typeface="Wingdings" panose="05000000000000000000" pitchFamily="2" charset="2"/>
              <a:buChar char="Ø"/>
            </a:pPr>
            <a:r>
              <a:rPr lang="en-US" sz="1200" b="0" i="1" dirty="0">
                <a:latin typeface="Century Gothic" panose="020B0502020202020204" pitchFamily="34" charset="0"/>
              </a:rPr>
              <a:t>Type</a:t>
            </a:r>
          </a:p>
          <a:p>
            <a:pPr marL="742950" lvl="1" indent="-285750" algn="l" rtl="0">
              <a:spcBef>
                <a:spcPts val="0"/>
              </a:spcBef>
              <a:spcAft>
                <a:spcPts val="0"/>
              </a:spcAft>
              <a:buFont typeface="Wingdings" panose="05000000000000000000" pitchFamily="2" charset="2"/>
              <a:buChar char="Ø"/>
            </a:pPr>
            <a:r>
              <a:rPr lang="en-US" sz="1200" b="0" i="1" dirty="0">
                <a:latin typeface="Century Gothic" panose="020B0502020202020204" pitchFamily="34" charset="0"/>
              </a:rPr>
              <a:t>Press enter on the keyboard.</a:t>
            </a:r>
          </a:p>
          <a:p>
            <a:pPr marL="742950" lvl="1" indent="-285750" algn="l" rtl="0">
              <a:spcBef>
                <a:spcPts val="0"/>
              </a:spcBef>
              <a:spcAft>
                <a:spcPts val="0"/>
              </a:spcAft>
              <a:buFont typeface="Wingdings" panose="05000000000000000000" pitchFamily="2" charset="2"/>
              <a:buChar char="Ø"/>
            </a:pPr>
            <a:endParaRPr lang="en-US" sz="1200" b="0" i="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Do that now.</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Look at the search results.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Do you see one that looks like the company website ?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What should you check before you click on it ? </a:t>
            </a:r>
            <a:r>
              <a:rPr lang="en-US" sz="1200" b="1" i="1" dirty="0">
                <a:latin typeface="Century Gothic" panose="020B0502020202020204" pitchFamily="34" charset="0"/>
              </a:rPr>
              <a:t>Answer:</a:t>
            </a:r>
            <a:r>
              <a:rPr lang="en-US" sz="1200" b="0" i="1" dirty="0">
                <a:latin typeface="Century Gothic" panose="020B0502020202020204" pitchFamily="34" charset="0"/>
              </a:rPr>
              <a:t> That the web address looks ok.</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Why? </a:t>
            </a:r>
            <a:r>
              <a:rPr lang="en-US" sz="1200" b="1" i="1" dirty="0">
                <a:latin typeface="Century Gothic" panose="020B0502020202020204" pitchFamily="34" charset="0"/>
              </a:rPr>
              <a:t>Answer: </a:t>
            </a:r>
            <a:r>
              <a:rPr lang="en-US" sz="1200" b="0" i="1" dirty="0">
                <a:latin typeface="Century Gothic" panose="020B0502020202020204" pitchFamily="34" charset="0"/>
              </a:rPr>
              <a:t>Because it means the website is probably ok (legitimate).</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Open the link now (Click on it) </a:t>
            </a:r>
          </a:p>
          <a:p>
            <a:pPr marL="171450" lvl="0" indent="-171450" algn="l" rtl="0">
              <a:spcBef>
                <a:spcPts val="0"/>
              </a:spcBef>
              <a:spcAft>
                <a:spcPts val="0"/>
              </a:spcAft>
              <a:buFont typeface="Arial" panose="020B0604020202020204" pitchFamily="34" charset="0"/>
              <a:buChar char="•"/>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Look for the phone number. Scroll down.</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Where do you think it might be ? </a:t>
            </a:r>
            <a:r>
              <a:rPr lang="en-US" sz="1200" b="1" i="1" dirty="0">
                <a:latin typeface="Century Gothic" panose="020B0502020202020204" pitchFamily="34" charset="0"/>
              </a:rPr>
              <a:t>Answer:</a:t>
            </a:r>
            <a:r>
              <a:rPr lang="en-US" sz="1200" b="0" i="1" dirty="0">
                <a:latin typeface="Century Gothic" panose="020B0502020202020204" pitchFamily="34" charset="0"/>
              </a:rPr>
              <a:t> at the bottom or the top</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Find the phone number. </a:t>
            </a:r>
          </a:p>
          <a:p>
            <a:pPr marL="171450" lvl="0" indent="-171450" algn="l" rtl="0">
              <a:spcBef>
                <a:spcPts val="0"/>
              </a:spcBef>
              <a:spcAft>
                <a:spcPts val="0"/>
              </a:spcAft>
              <a:buFont typeface="Arial" panose="020B0604020202020204" pitchFamily="34" charset="0"/>
              <a:buChar char="•"/>
            </a:pPr>
            <a:r>
              <a:rPr lang="en-US" sz="1200" b="0" i="1" dirty="0">
                <a:latin typeface="Century Gothic" panose="020B0502020202020204" pitchFamily="34" charset="0"/>
              </a:rPr>
              <a:t>Write it down. </a:t>
            </a:r>
          </a:p>
          <a:p>
            <a:pPr marL="171450" lvl="0" indent="-171450" algn="l" rtl="0">
              <a:spcBef>
                <a:spcPts val="0"/>
              </a:spcBef>
              <a:spcAft>
                <a:spcPts val="0"/>
              </a:spcAft>
              <a:buFont typeface="Arial" panose="020B0604020202020204" pitchFamily="34" charset="0"/>
              <a:buChar char="•"/>
            </a:pPr>
            <a:endParaRPr lang="en-US" sz="1200" b="0" i="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Now you have the phone number. What can you do ? </a:t>
            </a:r>
            <a:r>
              <a:rPr lang="en-US" sz="1200" b="1" i="1" dirty="0">
                <a:latin typeface="Century Gothic" panose="020B0502020202020204" pitchFamily="34" charset="0"/>
              </a:rPr>
              <a:t>Answer:</a:t>
            </a:r>
            <a:r>
              <a:rPr lang="en-US" sz="1200" b="0" i="1" dirty="0">
                <a:latin typeface="Century Gothic" panose="020B0502020202020204" pitchFamily="34" charset="0"/>
              </a:rPr>
              <a:t> </a:t>
            </a:r>
            <a:r>
              <a:rPr lang="en-US" sz="1200" dirty="0">
                <a:effectLst/>
                <a:latin typeface="Century Gothic" panose="020B0502020202020204" pitchFamily="34" charset="0"/>
                <a:ea typeface="Calibri" panose="020F0502020204030204" pitchFamily="34" charset="0"/>
                <a:cs typeface="Arial" panose="020B0604020202020204" pitchFamily="34" charset="0"/>
              </a:rPr>
              <a:t>You can call and ask if the ad is real or fake.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We won’t do that now because we are just practicing the digital skills.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Let’s p</a:t>
            </a:r>
            <a:r>
              <a:rPr lang="en-US" sz="1200" i="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ractice again.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Repeat the steps above with other companies /common workplaces in your region: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For example: </a:t>
            </a:r>
          </a:p>
          <a:p>
            <a:pPr marL="742950" lvl="1" indent="-285750">
              <a:lnSpc>
                <a:spcPct val="107000"/>
              </a:lnSpc>
              <a:spcAft>
                <a:spcPts val="800"/>
              </a:spcAft>
              <a:buFont typeface="Wingdings" panose="05000000000000000000" pitchFamily="2" charset="2"/>
              <a:buChar char="Ø"/>
            </a:pPr>
            <a:r>
              <a:rPr lang="en-US" sz="1200" i="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Shoppers Drug Mart</a:t>
            </a:r>
            <a:endParaRPr lang="en-CA" sz="1200" i="0"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Ø"/>
            </a:pPr>
            <a:r>
              <a:rPr lang="en-US" sz="1200" i="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Tim Hortons </a:t>
            </a:r>
            <a:endParaRPr lang="en-CA" sz="1200" i="0"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Ø"/>
            </a:pPr>
            <a:r>
              <a:rPr lang="en-US" sz="1200" i="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Amazon </a:t>
            </a:r>
            <a:endParaRPr lang="en-CA" sz="1200" i="0"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Ø"/>
            </a:pPr>
            <a:r>
              <a:rPr lang="en-US" sz="1200" i="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Save on Foods </a:t>
            </a:r>
            <a:endParaRPr lang="en-CA" sz="1200" i="0"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Ø"/>
            </a:pPr>
            <a:r>
              <a:rPr lang="en-US" sz="1200" i="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Starbucks </a:t>
            </a:r>
            <a:endParaRPr lang="en-CA" sz="1200" i="0"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endParaRPr lang="en-US" sz="1200" b="0" i="1" dirty="0">
              <a:latin typeface="Century Gothic" panose="020B0502020202020204" pitchFamily="34" charset="0"/>
            </a:endParaRPr>
          </a:p>
          <a:p>
            <a:pPr marL="241653" lvl="0" indent="-165453" algn="l" rtl="0">
              <a:spcBef>
                <a:spcPts val="0"/>
              </a:spcBef>
              <a:spcAft>
                <a:spcPts val="0"/>
              </a:spcAft>
              <a:buClr>
                <a:schemeClr val="dk1"/>
              </a:buClr>
              <a:buSzPts val="1200"/>
              <a:buFont typeface="Calibri"/>
              <a:buNone/>
            </a:pPr>
            <a:endParaRPr sz="1200" b="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lvl="0" indent="-302066" algn="l" rtl="0">
              <a:spcBef>
                <a:spcPts val="0"/>
              </a:spcBef>
              <a:spcAft>
                <a:spcPts val="0"/>
              </a:spcAft>
              <a:buClr>
                <a:schemeClr val="dk1"/>
              </a:buClr>
              <a:buSzPts val="1300"/>
              <a:buFont typeface="Arial"/>
              <a:buChar char="•"/>
            </a:pPr>
            <a:r>
              <a:rPr lang="en-US" sz="1200" dirty="0">
                <a:latin typeface="Century Gothic" panose="020B0502020202020204" pitchFamily="34" charset="0"/>
                <a:ea typeface="Quattrocento Sans"/>
                <a:cs typeface="Quattrocento Sans"/>
                <a:sym typeface="Quattrocento Sans"/>
              </a:rPr>
              <a:t>Have the learner practice as many times as they need (at least three times.) </a:t>
            </a:r>
          </a:p>
          <a:p>
            <a:pPr marL="0" lvl="0" indent="0" algn="l" rtl="0">
              <a:spcBef>
                <a:spcPts val="0"/>
              </a:spcBef>
              <a:spcAft>
                <a:spcPts val="0"/>
              </a:spcAft>
              <a:buClr>
                <a:schemeClr val="dk1"/>
              </a:buClr>
              <a:buSzPts val="1300"/>
              <a:buFont typeface="Arial"/>
              <a:buNone/>
            </a:pPr>
            <a:endParaRPr sz="1200" dirty="0">
              <a:latin typeface="Century Gothic" panose="020B0502020202020204" pitchFamily="34" charset="0"/>
              <a:ea typeface="Arial"/>
              <a:cs typeface="Arial"/>
              <a:sym typeface="Arial"/>
            </a:endParaRPr>
          </a:p>
          <a:p>
            <a:pPr marL="302066" lvl="0" indent="-302066" algn="l" rtl="0">
              <a:spcBef>
                <a:spcPts val="0"/>
              </a:spcBef>
              <a:spcAft>
                <a:spcPts val="0"/>
              </a:spcAft>
              <a:buClr>
                <a:schemeClr val="dk1"/>
              </a:buClr>
              <a:buSzPts val="1300"/>
              <a:buFont typeface="Arial"/>
              <a:buChar char="•"/>
            </a:pPr>
            <a:r>
              <a:rPr lang="en-US" sz="1200" dirty="0">
                <a:latin typeface="Century Gothic" panose="020B0502020202020204" pitchFamily="34" charset="0"/>
                <a:ea typeface="Quattrocento Sans"/>
                <a:cs typeface="Quattrocento Sans"/>
                <a:sym typeface="Quattrocento Sans"/>
              </a:rPr>
              <a:t>Check the Learner's skills. Has the learner shown you they can do the skills at least three times without support? If so, then they are ready to move on to the next part.</a:t>
            </a:r>
            <a:endParaRPr sz="1200" dirty="0">
              <a:latin typeface="Century Gothic" panose="020B0502020202020204" pitchFamily="34" charset="0"/>
              <a:ea typeface="Arial"/>
              <a:cs typeface="Arial"/>
              <a:sym typeface="Arial"/>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endParaRPr b="1" dirty="0"/>
          </a:p>
        </p:txBody>
      </p:sp>
      <p:sp>
        <p:nvSpPr>
          <p:cNvPr id="265" name="Google Shape;265;p2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27</a:t>
            </a:fld>
            <a:endParaRPr dirty="0"/>
          </a:p>
        </p:txBody>
      </p:sp>
    </p:spTree>
    <p:extLst>
      <p:ext uri="{BB962C8B-B14F-4D97-AF65-F5344CB8AC3E}">
        <p14:creationId xmlns:p14="http://schemas.microsoft.com/office/powerpoint/2010/main" val="3916199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rPr>
              <a:t>Job Scams-Part Three</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to the Tutor</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These are the skills learners will master at the end of the lesson:  </a:t>
            </a:r>
            <a:endParaRPr lang="en-US" sz="1200" b="0" dirty="0">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1" dirty="0">
              <a:effectLst/>
              <a:latin typeface="Century Gothic" panose="020B050202020202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v"/>
              <a:tabLst/>
              <a:defRPr/>
            </a:pPr>
            <a:r>
              <a:rPr lang="en-CA" sz="1200" b="1" dirty="0">
                <a:effectLst/>
                <a:latin typeface="Century Gothic" panose="020B0502020202020204" pitchFamily="34" charset="0"/>
                <a:ea typeface="Calibri" panose="020F0502020204030204" pitchFamily="34" charset="0"/>
                <a:cs typeface="Calibri" panose="020F0502020204030204" pitchFamily="34" charset="0"/>
              </a:rPr>
              <a:t>Delete </a:t>
            </a:r>
            <a:r>
              <a:rPr lang="en-CA" sz="1200" b="1" dirty="0">
                <a:latin typeface="Century Gothic" panose="020B0502020202020204" pitchFamily="34" charset="0"/>
                <a:ea typeface="Calibri" panose="020F0502020204030204" pitchFamily="34" charset="0"/>
                <a:cs typeface="Calibri" panose="020F0502020204030204" pitchFamily="34" charset="0"/>
              </a:rPr>
              <a:t>Suspicious Emails </a:t>
            </a:r>
            <a:endParaRPr lang="en-CA" sz="1200" b="1" dirty="0">
              <a:solidFill>
                <a:schemeClr val="bg1">
                  <a:lumMod val="50000"/>
                </a:schemeClr>
              </a:solidFill>
              <a:effectLst/>
              <a:latin typeface="Century Gothic" panose="020B0502020202020204" pitchFamily="34" charset="0"/>
              <a:ea typeface="Calibri" panose="020F0502020204030204" pitchFamily="34" charset="0"/>
              <a:cs typeface="Calibri" panose="020F0502020204030204" pitchFamily="34" charset="0"/>
            </a:endParaRPr>
          </a:p>
          <a:p>
            <a:pPr marL="0" lvl="2" indent="0">
              <a:spcAft>
                <a:spcPts val="800"/>
              </a:spcAft>
              <a:buSzPct val="100000"/>
              <a:buFont typeface="Arial" panose="020B0604020202020204" pitchFamily="34" charset="0"/>
              <a:buNone/>
              <a:defRPr/>
            </a:pPr>
            <a:endParaRPr lang="en-CA" sz="1200" b="1" dirty="0">
              <a:latin typeface="Century Gothic" panose="020B0502020202020204" pitchFamily="34" charset="0"/>
              <a:cs typeface="Calibri" panose="020F0502020204030204" pitchFamily="34" charset="0"/>
            </a:endParaRPr>
          </a:p>
          <a:p>
            <a:pPr marL="0" lvl="2" indent="0">
              <a:spcAft>
                <a:spcPts val="800"/>
              </a:spcAft>
              <a:buSzPct val="100000"/>
              <a:buFont typeface="Arial" panose="020B0604020202020204" pitchFamily="34" charset="0"/>
              <a:buNone/>
              <a:defRPr/>
            </a:pPr>
            <a:r>
              <a:rPr lang="en-US" sz="1200" b="1" dirty="0">
                <a:latin typeface="Century Gothic" panose="020B0502020202020204" pitchFamily="34" charset="0"/>
              </a:rPr>
              <a:t>Say to the learner</a:t>
            </a:r>
            <a:r>
              <a:rPr lang="en-US" sz="1200" dirty="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dirty="0">
                <a:latin typeface="Century Gothic" panose="020B0502020202020204" pitchFamily="34" charset="0"/>
              </a:rPr>
              <a:t>We practiced how to identify suspicious emails in Part One.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dirty="0">
                <a:latin typeface="Century Gothic" panose="020B0502020202020204" pitchFamily="34" charset="0"/>
              </a:rPr>
              <a:t>Do you remember what the video said to do ?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dirty="0">
                <a:latin typeface="Century Gothic" panose="020B0502020202020204" pitchFamily="34" charset="0"/>
              </a:rPr>
              <a:t>Answer: </a:t>
            </a:r>
            <a:r>
              <a:rPr lang="en-US" sz="1200" i="1" dirty="0">
                <a:latin typeface="Century Gothic" panose="020B0502020202020204" pitchFamily="34" charset="0"/>
              </a:rPr>
              <a:t>Don’t click/tap on any links; don’t open any email attachments. Don’t reply to any suspicious emails or texts.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dirty="0">
                <a:latin typeface="Century Gothic" panose="020B0502020202020204" pitchFamily="34" charset="0"/>
              </a:rPr>
              <a:t>It also said to </a:t>
            </a:r>
            <a:r>
              <a:rPr lang="en-US" sz="1200" i="1" u="sng" dirty="0">
                <a:latin typeface="Century Gothic" panose="020B0502020202020204" pitchFamily="34" charset="0"/>
              </a:rPr>
              <a:t>delete</a:t>
            </a:r>
            <a:r>
              <a:rPr lang="en-US" sz="1200" i="1" dirty="0">
                <a:latin typeface="Century Gothic" panose="020B0502020202020204" pitchFamily="34" charset="0"/>
              </a:rPr>
              <a:t> suspicious emails and texts.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dirty="0">
                <a:latin typeface="Century Gothic" panose="020B0502020202020204" pitchFamily="34" charset="0"/>
              </a:rPr>
              <a:t>Now</a:t>
            </a:r>
            <a:r>
              <a:rPr lang="en-US" sz="1200" b="0" i="1" dirty="0">
                <a:latin typeface="Century Gothic" panose="020B0502020202020204" pitchFamily="34" charset="0"/>
              </a:rPr>
              <a:t>, we are going to review how to do that, how to </a:t>
            </a:r>
            <a:r>
              <a:rPr lang="en-CA" sz="1200" b="1" dirty="0">
                <a:effectLst/>
                <a:latin typeface="Century Gothic" panose="020B0502020202020204" pitchFamily="34" charset="0"/>
                <a:ea typeface="Calibri" panose="020F0502020204030204" pitchFamily="34" charset="0"/>
                <a:cs typeface="Calibri" panose="020F0502020204030204" pitchFamily="34" charset="0"/>
              </a:rPr>
              <a:t>Delete </a:t>
            </a:r>
            <a:r>
              <a:rPr lang="en-CA" sz="1200" b="1" dirty="0">
                <a:latin typeface="Century Gothic" panose="020B0502020202020204" pitchFamily="34" charset="0"/>
                <a:ea typeface="Calibri" panose="020F0502020204030204" pitchFamily="34" charset="0"/>
                <a:cs typeface="Calibri" panose="020F0502020204030204" pitchFamily="34" charset="0"/>
              </a:rPr>
              <a:t>Suspicious Emails and Text Messages. </a:t>
            </a:r>
            <a:endParaRPr lang="en-CA" sz="1200" b="1" dirty="0">
              <a:solidFill>
                <a:schemeClr val="bg1">
                  <a:lumMod val="50000"/>
                </a:schemeClr>
              </a:solidFill>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0" i="1" u="none"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1" dirty="0">
                <a:effectLst/>
                <a:latin typeface="Century Gothic" panose="020B0502020202020204" pitchFamily="34" charset="0"/>
                <a:ea typeface="Calibri" panose="020F0502020204030204" pitchFamily="34" charset="0"/>
                <a:cs typeface="Calibri" panose="020F0502020204030204" pitchFamily="34" charset="0"/>
              </a:rPr>
              <a:t>Have you ever done that ?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0" i="1"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Why do you think it’s important to do that ?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1" i="1"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So, you don’t click on it by accident. That risks putting a virus or malware on your computer. It also risks you sending private information to scammers by mistake.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latin typeface="Century Gothic" panose="020B0502020202020204" pitchFamily="34" charset="0"/>
            </a:endParaRP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endParaRPr dirty="0"/>
          </a:p>
        </p:txBody>
      </p:sp>
      <p:sp>
        <p:nvSpPr>
          <p:cNvPr id="119" name="Google Shape;119;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28</a:t>
            </a:fld>
            <a:endParaRPr dirty="0"/>
          </a:p>
        </p:txBody>
      </p:sp>
    </p:spTree>
    <p:extLst>
      <p:ext uri="{BB962C8B-B14F-4D97-AF65-F5344CB8AC3E}">
        <p14:creationId xmlns:p14="http://schemas.microsoft.com/office/powerpoint/2010/main" val="347577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rPr>
              <a:t>Job Scams-Part Three</a:t>
            </a:r>
          </a:p>
          <a:p>
            <a:pPr marL="0" lvl="0" indent="0" algn="l" rtl="0">
              <a:spcBef>
                <a:spcPts val="0"/>
              </a:spcBef>
              <a:spcAft>
                <a:spcPts val="0"/>
              </a:spcAft>
              <a:buNone/>
            </a:pPr>
            <a:endParaRPr b="1"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Say to the Learner: </a:t>
            </a:r>
            <a:endParaRPr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latin typeface="Century Gothic" panose="020B0502020202020204" pitchFamily="34" charset="0"/>
              </a:rPr>
              <a:t>Let’s review how to </a:t>
            </a:r>
            <a:r>
              <a:rPr lang="en-CA" sz="1200" b="1" u="sng" dirty="0">
                <a:effectLst/>
                <a:latin typeface="Century Gothic" panose="020B0502020202020204" pitchFamily="34" charset="0"/>
                <a:ea typeface="Calibri" panose="020F0502020204030204" pitchFamily="34" charset="0"/>
                <a:cs typeface="Calibri" panose="020F0502020204030204" pitchFamily="34" charset="0"/>
              </a:rPr>
              <a:t>Delete </a:t>
            </a:r>
            <a:r>
              <a:rPr lang="en-CA" sz="1200" b="1" u="sng" dirty="0">
                <a:latin typeface="Century Gothic" panose="020B0502020202020204" pitchFamily="34" charset="0"/>
                <a:ea typeface="Calibri" panose="020F0502020204030204" pitchFamily="34" charset="0"/>
                <a:cs typeface="Calibri" panose="020F0502020204030204" pitchFamily="34" charset="0"/>
              </a:rPr>
              <a:t>Suspicious Emails </a:t>
            </a:r>
            <a:endParaRPr lang="en-CA" sz="1200" b="1" u="sng" dirty="0">
              <a:solidFill>
                <a:schemeClr val="bg1">
                  <a:lumMod val="50000"/>
                </a:schemeClr>
              </a:solidFill>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1" dirty="0">
              <a:solidFill>
                <a:schemeClr val="dk1"/>
              </a:solidFill>
              <a:latin typeface="Century Gothic" panose="020B050202020202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solidFill>
                  <a:schemeClr val="dk1"/>
                </a:solidFill>
                <a:latin typeface="Century Gothic" panose="020B0502020202020204" pitchFamily="34" charset="0"/>
                <a:ea typeface="Calibri"/>
                <a:cs typeface="Calibri"/>
                <a:sym typeface="Calibri"/>
              </a:rPr>
              <a:t>We’re going to watch a video to review how to do this.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solidFill>
                  <a:schemeClr val="dk1"/>
                </a:solidFill>
                <a:latin typeface="Century Gothic" panose="020B0502020202020204" pitchFamily="34" charset="0"/>
                <a:ea typeface="Calibri"/>
                <a:cs typeface="Calibri"/>
                <a:sym typeface="Calibri"/>
              </a:rPr>
              <a:t>The video shows how to do it in Gmail. </a:t>
            </a:r>
          </a:p>
          <a:p>
            <a:pPr marL="0" lvl="0" indent="0" algn="l" rtl="0">
              <a:spcBef>
                <a:spcPts val="0"/>
              </a:spcBef>
              <a:spcAft>
                <a:spcPts val="0"/>
              </a:spcAft>
              <a:buNone/>
            </a:pPr>
            <a:r>
              <a:rPr lang="en-US" b="0" i="1" dirty="0">
                <a:solidFill>
                  <a:srgbClr val="000000"/>
                </a:solidFill>
                <a:latin typeface="Century Gothic" panose="020B0502020202020204" pitchFamily="34" charset="0"/>
                <a:ea typeface="Calibri"/>
                <a:cs typeface="Calibri"/>
                <a:sym typeface="Calibri"/>
              </a:rPr>
              <a:t>We can watch the video several times. So, don't worry if you don't catch everything the first time.</a:t>
            </a:r>
            <a:endParaRPr lang="en-US" b="1" dirty="0">
              <a:latin typeface="Century Gothic" panose="020B0502020202020204" pitchFamily="34" charset="0"/>
            </a:endParaRPr>
          </a:p>
          <a:p>
            <a:pPr marL="0" lvl="0" indent="0" algn="l" rtl="0">
              <a:spcBef>
                <a:spcPts val="0"/>
              </a:spcBef>
              <a:spcAft>
                <a:spcPts val="0"/>
              </a:spcAft>
              <a:buNone/>
            </a:pPr>
            <a:endParaRPr lang="en-CA" b="1" dirty="0">
              <a:latin typeface="Century Gothic" panose="020B0502020202020204" pitchFamily="34" charset="0"/>
            </a:endParaRPr>
          </a:p>
          <a:p>
            <a:pPr marL="0" lvl="0" indent="0" algn="l" rtl="0">
              <a:spcBef>
                <a:spcPts val="0"/>
              </a:spcBef>
              <a:spcAft>
                <a:spcPts val="0"/>
              </a:spcAft>
              <a:buNone/>
            </a:pPr>
            <a:endParaRPr b="1" dirty="0">
              <a:latin typeface="Century Gothic" panose="020B0502020202020204" pitchFamily="34" charset="0"/>
            </a:endParaRPr>
          </a:p>
          <a:p>
            <a:pPr marL="0" lvl="0" indent="0" algn="l" rtl="0">
              <a:spcBef>
                <a:spcPts val="0"/>
              </a:spcBef>
              <a:spcAft>
                <a:spcPts val="0"/>
              </a:spcAft>
              <a:buNone/>
            </a:pPr>
            <a:r>
              <a:rPr lang="en-US" sz="1200" b="1" i="0" u="none" strike="noStrike" dirty="0">
                <a:solidFill>
                  <a:srgbClr val="000000"/>
                </a:solidFill>
                <a:latin typeface="Century Gothic" panose="020B0502020202020204" pitchFamily="34" charset="0"/>
                <a:ea typeface="Calibri"/>
                <a:cs typeface="Calibri"/>
                <a:sym typeface="Calibri"/>
              </a:rPr>
              <a:t>Instructions for the Tutor: </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The icon in the slide with the red triangle is a link to the video Lesson on YouTube.</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Just click on that link (in Slideshow mode) to open the video Lesson.</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Here is that link in case the one in the slide doesn’t work:</a:t>
            </a:r>
            <a:endParaRPr b="0" dirty="0">
              <a:latin typeface="Century Gothic" panose="020B0502020202020204" pitchFamily="34" charset="0"/>
            </a:endParaRPr>
          </a:p>
          <a:p>
            <a:pPr marL="0" lvl="0" indent="0" algn="l" rtl="0">
              <a:spcBef>
                <a:spcPts val="0"/>
              </a:spcBef>
              <a:spcAft>
                <a:spcPts val="0"/>
              </a:spcAft>
              <a:buNone/>
            </a:pPr>
            <a:r>
              <a:rPr lang="en-CA" b="1" dirty="0">
                <a:latin typeface="Century Gothic" panose="020B0502020202020204" pitchFamily="34" charset="0"/>
              </a:rPr>
              <a:t>https://youtu.be/MI-qbvoJBH0</a:t>
            </a:r>
          </a:p>
          <a:p>
            <a:pPr marL="0" lvl="0" indent="0" algn="l" rtl="0">
              <a:spcBef>
                <a:spcPts val="0"/>
              </a:spcBef>
              <a:spcAft>
                <a:spcPts val="0"/>
              </a:spcAft>
              <a:buNone/>
            </a:pPr>
            <a:endParaRPr lang="en-CA" dirty="0">
              <a:latin typeface="Century Gothic" panose="020B0502020202020204" pitchFamily="34" charset="0"/>
            </a:endParaRPr>
          </a:p>
          <a:p>
            <a:pPr marL="0" lvl="0" indent="0" algn="l" rtl="0">
              <a:spcBef>
                <a:spcPts val="0"/>
              </a:spcBef>
              <a:spcAft>
                <a:spcPts val="0"/>
              </a:spcAft>
              <a:buNone/>
            </a:pPr>
            <a:r>
              <a:rPr lang="en-CA" dirty="0">
                <a:latin typeface="Century Gothic" panose="020B0502020202020204" pitchFamily="34" charset="0"/>
              </a:rPr>
              <a:t>Cue the video</a:t>
            </a: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Video length: </a:t>
            </a:r>
            <a:r>
              <a:rPr lang="en-US" b="1" dirty="0">
                <a:latin typeface="Century Gothic" panose="020B0502020202020204" pitchFamily="34" charset="0"/>
              </a:rPr>
              <a:t>3</a:t>
            </a:r>
            <a:r>
              <a:rPr lang="en-US" sz="1200" b="1" i="0" u="none" strike="noStrike" dirty="0">
                <a:solidFill>
                  <a:srgbClr val="000000"/>
                </a:solidFill>
                <a:latin typeface="Century Gothic" panose="020B0502020202020204" pitchFamily="34" charset="0"/>
                <a:ea typeface="Calibri"/>
                <a:cs typeface="Calibri"/>
                <a:sym typeface="Calibri"/>
              </a:rPr>
              <a:t>:57-5:32  minutes	[1:34 </a:t>
            </a:r>
            <a:r>
              <a:rPr lang="en-US" b="1" dirty="0">
                <a:latin typeface="Century Gothic" panose="020B0502020202020204" pitchFamily="34" charset="0"/>
              </a:rPr>
              <a:t>mins]</a:t>
            </a:r>
            <a:endParaRPr dirty="0">
              <a:latin typeface="Century Gothic" panose="020B0502020202020204" pitchFamily="34" charset="0"/>
            </a:endParaRPr>
          </a:p>
          <a:p>
            <a:pPr marL="457200" lvl="1" indent="0" algn="l" rtl="0">
              <a:spcBef>
                <a:spcPts val="0"/>
              </a:spcBef>
              <a:spcAft>
                <a:spcPts val="0"/>
              </a:spcAft>
              <a:buNone/>
            </a:pPr>
            <a:endParaRPr dirty="0">
              <a:latin typeface="Century Gothic" panose="020B0502020202020204" pitchFamily="34" charset="0"/>
            </a:endParaRPr>
          </a:p>
          <a:p>
            <a:pPr marL="181240" lvl="0" indent="-181240" algn="l" rtl="0">
              <a:spcBef>
                <a:spcPts val="0"/>
              </a:spcBef>
              <a:spcAft>
                <a:spcPts val="0"/>
              </a:spcAft>
              <a:buClr>
                <a:srgbClr val="000000"/>
              </a:buClr>
              <a:buSzPts val="1200"/>
              <a:buFont typeface="Arial"/>
              <a:buChar char="•"/>
            </a:pPr>
            <a:r>
              <a:rPr lang="en-US" b="0" i="0" dirty="0">
                <a:solidFill>
                  <a:srgbClr val="000000"/>
                </a:solidFill>
                <a:latin typeface="Century Gothic" panose="020B0502020202020204" pitchFamily="34" charset="0"/>
                <a:ea typeface="Calibri"/>
                <a:cs typeface="Calibri"/>
                <a:sym typeface="Calibri"/>
              </a:rPr>
              <a:t>For remote tutoring, when you share screen to play the video, make sure you have shared the audio. </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Play the lesson a bit and check the learner can hear it ok. </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Play till the end of the video, then check for understanding. See the next slide for comprehension check questions.</a:t>
            </a:r>
            <a:endParaRPr dirty="0">
              <a:latin typeface="Century Gothic" panose="020B0502020202020204" pitchFamily="34" charset="0"/>
            </a:endParaRPr>
          </a:p>
          <a:p>
            <a:pPr marL="0" lvl="0" indent="0" algn="l" rtl="0">
              <a:spcBef>
                <a:spcPts val="0"/>
              </a:spcBef>
              <a:spcAft>
                <a:spcPts val="0"/>
              </a:spcAft>
              <a:buNone/>
            </a:pPr>
            <a:endParaRPr dirty="0"/>
          </a:p>
        </p:txBody>
      </p:sp>
      <p:sp>
        <p:nvSpPr>
          <p:cNvPr id="248" name="Google Shape;248;p1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29</a:t>
            </a:fld>
            <a:endParaRPr dirty="0"/>
          </a:p>
        </p:txBody>
      </p:sp>
    </p:spTree>
    <p:extLst>
      <p:ext uri="{BB962C8B-B14F-4D97-AF65-F5344CB8AC3E}">
        <p14:creationId xmlns:p14="http://schemas.microsoft.com/office/powerpoint/2010/main" val="338897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b="1" u="none" dirty="0">
                <a:highlight>
                  <a:srgbClr val="FFFF00"/>
                </a:highlight>
                <a:latin typeface="Century Gothic" panose="020B0502020202020204" pitchFamily="34" charset="0"/>
              </a:rPr>
              <a:t>Slide hidden from the learner</a:t>
            </a:r>
          </a:p>
          <a:p>
            <a:endParaRPr lang="en-US" sz="1200" b="1" u="non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Information for the 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Century Gothic" panose="020B0502020202020204" pitchFamily="34" charset="0"/>
              </a:rPr>
              <a:t>These skills are specifically reviewed in this lesson.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Century Gothic" panose="020B0502020202020204" pitchFamily="34" charset="0"/>
              </a:rPr>
              <a:t>It is assumed the learner has already learned these skills and is doing this lesson as a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effectLst/>
                <a:latin typeface="Century Gothic" panose="020B0502020202020204" pitchFamily="34" charset="0"/>
                <a:ea typeface="Calibri" panose="020F0502020204030204" pitchFamily="34" charset="0"/>
                <a:cs typeface="Times New Roman" panose="02020603050405020304" pitchFamily="18" charset="0"/>
              </a:rPr>
              <a:t>PART ONE</a:t>
            </a:r>
          </a:p>
          <a:p>
            <a:pPr marL="0" lvl="0" indent="0">
              <a:lnSpc>
                <a:spcPct val="107000"/>
              </a:lnSpc>
              <a:spcAft>
                <a:spcPts val="800"/>
              </a:spcAft>
              <a:buFont typeface="Arial" panose="020B0604020202020204" pitchFamily="34" charset="0"/>
              <a:buNone/>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Phishing</a:t>
            </a:r>
          </a:p>
          <a:p>
            <a:pPr marL="0" lvl="0" indent="0">
              <a:lnSpc>
                <a:spcPct val="107000"/>
              </a:lnSpc>
              <a:spcAft>
                <a:spcPts val="800"/>
              </a:spcAft>
              <a:buFont typeface="Arial" panose="020B0604020202020204" pitchFamily="34" charset="0"/>
              <a:buNone/>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Email Phishing </a:t>
            </a:r>
          </a:p>
          <a:p>
            <a:pPr marL="0" lvl="0" indent="0">
              <a:lnSpc>
                <a:spcPct val="107000"/>
              </a:lnSpc>
              <a:spcAft>
                <a:spcPts val="800"/>
              </a:spcAft>
              <a:buFont typeface="Arial" panose="020B0604020202020204" pitchFamily="34" charset="0"/>
              <a:buNone/>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Text Messages Phishing</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Understand what is “Phishing”</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Recognize clues that a job-related email may be phishing  </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Recognize clues that a job-related text message may be phishing</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Know to be suspicious of emails and text messages</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Know not to click/tap on any links </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Know not to click on any email attachments</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Understand that clicking on links could put a virus in your computer</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Understand that clicking on links risks the sender stealing your personal or financial information</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Understand not to share/send any information (personal, financial information etc.) </a:t>
            </a:r>
          </a:p>
          <a:p>
            <a:pPr marL="171450" lvl="0" indent="-171450">
              <a:lnSpc>
                <a:spcPct val="107000"/>
              </a:lnSpc>
              <a:spcAft>
                <a:spcPts val="800"/>
              </a:spcAft>
              <a:buFont typeface="Arial" panose="020B0604020202020204" pitchFamily="34" charset="0"/>
              <a:buChar char="•"/>
            </a:pPr>
            <a:endPar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pPr>
            <a:endPar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pPr>
            <a:r>
              <a:rPr lang="en-US" sz="1200" b="1" u="sng"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PART TWO</a:t>
            </a:r>
          </a:p>
          <a:p>
            <a:pPr marL="0" lvl="0" indent="0">
              <a:lnSpc>
                <a:spcPct val="107000"/>
              </a:lnSpc>
              <a:spcAft>
                <a:spcPts val="800"/>
              </a:spcAft>
              <a:buFont typeface="Arial" panose="020B0604020202020204" pitchFamily="34" charset="0"/>
              <a:buNone/>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Search Online to Find Out if a Job Ad is Real</a:t>
            </a:r>
          </a:p>
          <a:p>
            <a:pPr marL="628650" lvl="1"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Open a new tab</a:t>
            </a:r>
          </a:p>
          <a:p>
            <a:pPr marL="628650" lvl="1"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Use the search bar in a browser to find job ad scams connected to the company:</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Click in search bar</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Type words</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Press enter on keyboard</a:t>
            </a:r>
          </a:p>
          <a:p>
            <a:pPr marL="628650" lvl="1"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Check the search results for any results about job ad scams and the company</a:t>
            </a:r>
          </a:p>
          <a:p>
            <a:pPr marL="628650" lvl="1" indent="-171450">
              <a:lnSpc>
                <a:spcPct val="107000"/>
              </a:lnSpc>
              <a:spcAft>
                <a:spcPts val="800"/>
              </a:spcAft>
              <a:buFont typeface="Arial" panose="020B0604020202020204" pitchFamily="34" charset="0"/>
              <a:buChar char="•"/>
            </a:pPr>
            <a:endPar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pPr>
            <a:endPar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Search Online for the Company’s Phone Number to Call and Ask if a Job Ad is Real</a:t>
            </a:r>
          </a:p>
          <a:p>
            <a:pPr marL="628650" marR="0" lvl="1" indent="-171450" algn="l" defTabSz="914400" rtl="0" eaLnBrk="1" fontAlgn="auto" latinLnBrk="0" hangingPunct="1">
              <a:lnSpc>
                <a:spcPct val="107000"/>
              </a:lnSpc>
              <a:spcBef>
                <a:spcPts val="0"/>
              </a:spcBef>
              <a:spcAft>
                <a:spcPts val="800"/>
              </a:spcAft>
              <a:buClr>
                <a:srgbClr val="000000"/>
              </a:buClr>
              <a:buSzPts val="1400"/>
              <a:buFont typeface="Arial" panose="020B0604020202020204" pitchFamily="34" charset="0"/>
              <a:buChar char="•"/>
              <a:tabLst/>
              <a:defRP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Understand that you can call a company to ask if a job ad is real or fake</a:t>
            </a:r>
          </a:p>
          <a:p>
            <a:pPr marL="628650" lvl="1"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Use the search bar in a browser to find a company’s phone number on their website:</a:t>
            </a:r>
          </a:p>
          <a:p>
            <a:pPr marL="1085850" marR="0" lvl="2" indent="-171450" algn="l" defTabSz="914400" rtl="0" eaLnBrk="1" fontAlgn="auto" latinLnBrk="0" hangingPunct="1">
              <a:lnSpc>
                <a:spcPct val="107000"/>
              </a:lnSpc>
              <a:spcBef>
                <a:spcPts val="0"/>
              </a:spcBef>
              <a:spcAft>
                <a:spcPts val="800"/>
              </a:spcAft>
              <a:buClr>
                <a:srgbClr val="000000"/>
              </a:buClr>
              <a:buSzPts val="1400"/>
              <a:buFont typeface="Wingdings" panose="05000000000000000000" pitchFamily="2" charset="2"/>
              <a:buChar char="Ø"/>
              <a:tabLst/>
              <a:defRP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Click in search bar,</a:t>
            </a:r>
          </a:p>
          <a:p>
            <a:pPr marL="1085850" marR="0" lvl="2" indent="-171450" algn="l" defTabSz="914400" rtl="0" eaLnBrk="1" fontAlgn="auto" latinLnBrk="0" hangingPunct="1">
              <a:lnSpc>
                <a:spcPct val="107000"/>
              </a:lnSpc>
              <a:spcBef>
                <a:spcPts val="0"/>
              </a:spcBef>
              <a:spcAft>
                <a:spcPts val="800"/>
              </a:spcAft>
              <a:buClr>
                <a:srgbClr val="000000"/>
              </a:buClr>
              <a:buSzPts val="1400"/>
              <a:buFont typeface="Wingdings" panose="05000000000000000000" pitchFamily="2" charset="2"/>
              <a:buChar char="Ø"/>
              <a:tabLst/>
              <a:defRP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Type words</a:t>
            </a:r>
          </a:p>
          <a:p>
            <a:pPr marL="1085850" marR="0" lvl="2" indent="-171450" algn="l" defTabSz="914400" rtl="0" eaLnBrk="1" fontAlgn="auto" latinLnBrk="0" hangingPunct="1">
              <a:lnSpc>
                <a:spcPct val="107000"/>
              </a:lnSpc>
              <a:spcBef>
                <a:spcPts val="0"/>
              </a:spcBef>
              <a:spcAft>
                <a:spcPts val="800"/>
              </a:spcAft>
              <a:buClr>
                <a:srgbClr val="000000"/>
              </a:buClr>
              <a:buSzPts val="1400"/>
              <a:buFont typeface="Wingdings" panose="05000000000000000000" pitchFamily="2" charset="2"/>
              <a:buChar char="Ø"/>
              <a:tabLst/>
              <a:defRP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Press enter on keyboard</a:t>
            </a:r>
          </a:p>
          <a:p>
            <a:pPr marL="628650" marR="0" lvl="1" indent="-171450" algn="l" defTabSz="914400" rtl="0" eaLnBrk="1" fontAlgn="auto" latinLnBrk="0" hangingPunct="1">
              <a:lnSpc>
                <a:spcPct val="107000"/>
              </a:lnSpc>
              <a:spcBef>
                <a:spcPts val="0"/>
              </a:spcBef>
              <a:spcAft>
                <a:spcPts val="800"/>
              </a:spcAft>
              <a:buClr>
                <a:srgbClr val="000000"/>
              </a:buClr>
              <a:buSzPts val="1400"/>
              <a:buFont typeface="Arial" panose="020B0604020202020204" pitchFamily="34" charset="0"/>
              <a:buChar char="•"/>
              <a:tabLst/>
              <a:defRP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Check the search results for the best result </a:t>
            </a:r>
          </a:p>
          <a:p>
            <a:pPr marL="628650" marR="0" lvl="1" indent="-171450" algn="l" defTabSz="914400" rtl="0" eaLnBrk="1" fontAlgn="auto" latinLnBrk="0" hangingPunct="1">
              <a:lnSpc>
                <a:spcPct val="107000"/>
              </a:lnSpc>
              <a:spcBef>
                <a:spcPts val="0"/>
              </a:spcBef>
              <a:spcAft>
                <a:spcPts val="800"/>
              </a:spcAft>
              <a:buClr>
                <a:srgbClr val="000000"/>
              </a:buClr>
              <a:buSzPts val="1400"/>
              <a:buFont typeface="Arial" panose="020B0604020202020204" pitchFamily="34" charset="0"/>
              <a:buChar char="•"/>
              <a:tabLst/>
              <a:defRP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Click to open the link to the website (best result)</a:t>
            </a:r>
          </a:p>
          <a:p>
            <a:pPr marL="628650" lvl="1"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Scroll down on the website to find the contact information</a:t>
            </a:r>
          </a:p>
          <a:p>
            <a:pPr marL="628650" lvl="1"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Find the phone number </a:t>
            </a:r>
          </a:p>
          <a:p>
            <a:pPr marL="0" lvl="0" indent="0">
              <a:lnSpc>
                <a:spcPct val="107000"/>
              </a:lnSpc>
              <a:spcAft>
                <a:spcPts val="800"/>
              </a:spcAft>
              <a:buFont typeface="Arial" panose="020B0604020202020204" pitchFamily="34" charset="0"/>
              <a:buNone/>
            </a:pPr>
            <a:endPar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457200" lvl="1" indent="0">
              <a:lnSpc>
                <a:spcPct val="107000"/>
              </a:lnSpc>
              <a:spcAft>
                <a:spcPts val="800"/>
              </a:spcAft>
              <a:buFont typeface="Arial" panose="020B0604020202020204" pitchFamily="34" charset="0"/>
              <a:buNone/>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Understand </a:t>
            </a:r>
          </a:p>
          <a:p>
            <a:pPr marL="628650" lvl="1"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not to reply or click on links in a suspicious email or text message. </a:t>
            </a:r>
          </a:p>
          <a:p>
            <a:pPr marL="628650" lvl="1"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that it may be phishing; that scammers may be trying to steal personal or financial information</a:t>
            </a:r>
          </a:p>
          <a:p>
            <a:pPr marL="0" lvl="0" indent="0">
              <a:lnSpc>
                <a:spcPct val="107000"/>
              </a:lnSpc>
              <a:spcAft>
                <a:spcPts val="800"/>
              </a:spcAft>
              <a:buFont typeface="Arial" panose="020B0604020202020204" pitchFamily="34" charset="0"/>
              <a:buNone/>
            </a:pPr>
            <a:endPar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pPr>
            <a:endPar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pPr>
            <a:endPar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pPr>
            <a:r>
              <a:rPr lang="en-US" sz="1200" b="1" u="sng"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PART THREE</a:t>
            </a:r>
          </a:p>
          <a:p>
            <a:pPr marL="0" lvl="0" indent="0">
              <a:lnSpc>
                <a:spcPct val="107000"/>
              </a:lnSpc>
              <a:spcAft>
                <a:spcPts val="800"/>
              </a:spcAft>
              <a:buFont typeface="Arial" panose="020B0604020202020204" pitchFamily="34" charset="0"/>
              <a:buNone/>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Delete Suspicious Emails </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Understand that you should delete suspicious emails</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Delete an email:</a:t>
            </a:r>
          </a:p>
          <a:p>
            <a:pPr marL="628650" lvl="1"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Move the cursor to the box </a:t>
            </a:r>
          </a:p>
          <a:p>
            <a:pPr marL="628650" lvl="1"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Click in the box</a:t>
            </a:r>
          </a:p>
          <a:p>
            <a:pPr marL="628650" lvl="1"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Find the delete icon</a:t>
            </a:r>
          </a:p>
          <a:p>
            <a:pPr marL="628650" lvl="1"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Click on the delete icon</a:t>
            </a:r>
          </a:p>
          <a:p>
            <a:pPr marL="628650" lvl="1"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Recognize that the email was deleted</a:t>
            </a:r>
          </a:p>
          <a:p>
            <a:pPr marL="0" lvl="0" indent="0">
              <a:lnSpc>
                <a:spcPct val="107000"/>
              </a:lnSpc>
              <a:spcAft>
                <a:spcPts val="800"/>
              </a:spcAft>
              <a:buFont typeface="Wingdings" panose="05000000000000000000" pitchFamily="2" charset="2"/>
              <a:buNone/>
            </a:pPr>
            <a:endPar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Delete Suspicious Text Messages</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Understand that you should delete suspicious text messages</a:t>
            </a:r>
          </a:p>
          <a:p>
            <a:pPr marL="171450" lvl="0" indent="-171450">
              <a:lnSpc>
                <a:spcPct val="107000"/>
              </a:lnSpc>
              <a:spcAft>
                <a:spcPts val="800"/>
              </a:spcAft>
              <a:buFont typeface="Arial" panose="020B0604020202020204" pitchFamily="34" charset="0"/>
              <a:buChar char="•"/>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Delete a text message</a:t>
            </a: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a:t>
            </a:r>
          </a:p>
          <a:p>
            <a:pPr marL="457200" lvl="1" indent="0">
              <a:lnSpc>
                <a:spcPct val="107000"/>
              </a:lnSpc>
              <a:spcAft>
                <a:spcPts val="800"/>
              </a:spcAft>
              <a:buFont typeface="Arial" panose="020B0604020202020204" pitchFamily="34" charset="0"/>
              <a:buNone/>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On an Android Phone</a:t>
            </a: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Tap and hold the message</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Look at the menu</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Tap “Delete”</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Tap “Delete” again</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You see: “Move this message to the Trash ? Cancel / Move to Trash</a:t>
            </a:r>
          </a:p>
          <a:p>
            <a:pPr marL="1085850" lvl="2" indent="-171450">
              <a:lnSpc>
                <a:spcPct val="107000"/>
              </a:lnSpc>
              <a:spcAft>
                <a:spcPts val="800"/>
              </a:spcAft>
              <a:buFont typeface="Wingdings" panose="05000000000000000000" pitchFamily="2" charset="2"/>
              <a:buChar char="Ø"/>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Tap on “Move to Trash”</a:t>
            </a:r>
          </a:p>
          <a:p>
            <a:pPr marL="1085850" marR="0" lvl="2" indent="-171450" algn="l" defTabSz="914400" rtl="0" eaLnBrk="1" fontAlgn="auto" latinLnBrk="0" hangingPunct="1">
              <a:lnSpc>
                <a:spcPct val="107000"/>
              </a:lnSpc>
              <a:spcBef>
                <a:spcPts val="0"/>
              </a:spcBef>
              <a:spcAft>
                <a:spcPts val="800"/>
              </a:spcAft>
              <a:buClr>
                <a:srgbClr val="000000"/>
              </a:buClr>
              <a:buSzPts val="1400"/>
              <a:buFont typeface="Wingdings" panose="05000000000000000000" pitchFamily="2" charset="2"/>
              <a:buChar char="Ø"/>
              <a:tabLst/>
              <a:defRPr/>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Recognize that the message was deleted</a:t>
            </a:r>
          </a:p>
          <a:p>
            <a:pPr marL="1085850" marR="0" lvl="2" indent="-171450" algn="l" defTabSz="914400" rtl="0" eaLnBrk="1" fontAlgn="auto" latinLnBrk="0" hangingPunct="1">
              <a:lnSpc>
                <a:spcPct val="107000"/>
              </a:lnSpc>
              <a:spcBef>
                <a:spcPts val="0"/>
              </a:spcBef>
              <a:spcAft>
                <a:spcPts val="800"/>
              </a:spcAft>
              <a:buClr>
                <a:srgbClr val="000000"/>
              </a:buClr>
              <a:buSzPts val="1400"/>
              <a:buFont typeface="Arial" panose="020B0604020202020204" pitchFamily="34" charset="0"/>
              <a:buChar char="•"/>
              <a:tabLst/>
              <a:defRP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Understand that the steps may differ on different phones</a:t>
            </a:r>
          </a:p>
          <a:p>
            <a:pPr marL="1085850" marR="0" lvl="2" indent="-171450" algn="l" defTabSz="914400" rtl="0" eaLnBrk="1" fontAlgn="auto" latinLnBrk="0" hangingPunct="1">
              <a:lnSpc>
                <a:spcPct val="107000"/>
              </a:lnSpc>
              <a:spcBef>
                <a:spcPts val="0"/>
              </a:spcBef>
              <a:spcAft>
                <a:spcPts val="800"/>
              </a:spcAft>
              <a:buClr>
                <a:srgbClr val="000000"/>
              </a:buClr>
              <a:buSzPts val="1400"/>
              <a:buFont typeface="Wingdings" panose="05000000000000000000" pitchFamily="2" charset="2"/>
              <a:buChar char="Ø"/>
              <a:tabLst/>
              <a:defRPr/>
            </a:pPr>
            <a:endPar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457200" lvl="1" indent="0">
              <a:lnSpc>
                <a:spcPct val="107000"/>
              </a:lnSpc>
              <a:spcAft>
                <a:spcPts val="800"/>
              </a:spcAft>
              <a:buFont typeface="Arial" panose="020B0604020202020204" pitchFamily="34" charset="0"/>
              <a:buNone/>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On an iPhone:</a:t>
            </a:r>
          </a:p>
          <a:p>
            <a:pPr marL="1085850" lvl="2" indent="-171450">
              <a:lnSpc>
                <a:spcPct val="107000"/>
              </a:lnSpc>
              <a:spcAft>
                <a:spcPts val="800"/>
              </a:spcAft>
              <a:buFont typeface="Wingdings" panose="05000000000000000000" pitchFamily="2" charset="2"/>
              <a:buChar char="Ø"/>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Touch and hold the message bubble</a:t>
            </a:r>
          </a:p>
          <a:p>
            <a:pPr marL="1085850" lvl="2" indent="-171450">
              <a:lnSpc>
                <a:spcPct val="107000"/>
              </a:lnSpc>
              <a:spcAft>
                <a:spcPts val="800"/>
              </a:spcAft>
              <a:buFont typeface="Wingdings" panose="05000000000000000000" pitchFamily="2" charset="2"/>
              <a:buChar char="Ø"/>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Tap “Delete”</a:t>
            </a:r>
          </a:p>
          <a:p>
            <a:pPr marL="1085850" lvl="2" indent="-171450">
              <a:lnSpc>
                <a:spcPct val="107000"/>
              </a:lnSpc>
              <a:spcAft>
                <a:spcPts val="800"/>
              </a:spcAft>
              <a:buFont typeface="Wingdings" panose="05000000000000000000" pitchFamily="2" charset="2"/>
              <a:buChar char="Ø"/>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Recognize that the message was deleted</a:t>
            </a:r>
          </a:p>
          <a:p>
            <a:pPr marL="628650" lvl="1" indent="-171450">
              <a:lnSpc>
                <a:spcPct val="107000"/>
              </a:lnSpc>
              <a:spcAft>
                <a:spcPts val="800"/>
              </a:spcAft>
              <a:buFont typeface="Arial" panose="020B0604020202020204" pitchFamily="34" charset="0"/>
              <a:buChar char="•"/>
            </a:pPr>
            <a:endPar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Wingdings" panose="05000000000000000000" pitchFamily="2" charset="2"/>
              <a:buNone/>
            </a:pPr>
            <a:endParaRPr lang="en-US" sz="1200" b="1" u="sng"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Wingdings" panose="05000000000000000000" pitchFamily="2" charset="2"/>
              <a:buNone/>
            </a:pPr>
            <a:endParaRPr lang="en-US" sz="1200" b="1" u="sng"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Wingdings" panose="05000000000000000000" pitchFamily="2" charset="2"/>
              <a:buNone/>
            </a:pPr>
            <a:r>
              <a:rPr lang="en-US" sz="1200" b="1" u="sng"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PART FOUR</a:t>
            </a:r>
          </a:p>
          <a:p>
            <a:pPr marL="0" lvl="0" indent="0">
              <a:lnSpc>
                <a:spcPct val="107000"/>
              </a:lnSpc>
              <a:spcAft>
                <a:spcPts val="800"/>
              </a:spcAft>
              <a:buFont typeface="Wingdings" panose="05000000000000000000" pitchFamily="2" charset="2"/>
              <a:buNone/>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Employment Website Job Scams</a:t>
            </a:r>
          </a:p>
          <a:p>
            <a:pPr marL="171450" lvl="0" indent="-171450">
              <a:lnSpc>
                <a:spcPct val="107000"/>
              </a:lnSpc>
              <a:spcAft>
                <a:spcPts val="800"/>
              </a:spcAft>
              <a:buFont typeface="Arial" panose="020B0604020202020204" pitchFamily="34" charset="0"/>
              <a:buChar char="•"/>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Know an example of an employment website (indeed.ca) </a:t>
            </a:r>
          </a:p>
          <a:p>
            <a:pPr marL="171450" lvl="0" indent="-171450">
              <a:lnSpc>
                <a:spcPct val="107000"/>
              </a:lnSpc>
              <a:spcAft>
                <a:spcPts val="800"/>
              </a:spcAft>
              <a:buFont typeface="Arial" panose="020B0604020202020204" pitchFamily="34" charset="0"/>
              <a:buChar char="•"/>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Know that indeed.ca and Craigslist have jobs ads/postings</a:t>
            </a: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Understand that some job ads on employment websites are fake.</a:t>
            </a:r>
          </a:p>
          <a:p>
            <a:pPr marL="171450" marR="0" lvl="0" indent="-171450" algn="l" defTabSz="914400" rtl="0" eaLnBrk="1" fontAlgn="auto" latinLnBrk="0" hangingPunct="1">
              <a:lnSpc>
                <a:spcPct val="107000"/>
              </a:lnSpc>
              <a:spcBef>
                <a:spcPts val="0"/>
              </a:spcBef>
              <a:spcAft>
                <a:spcPts val="800"/>
              </a:spcAft>
              <a:buClr>
                <a:srgbClr val="000000"/>
              </a:buClr>
              <a:buSzPts val="1400"/>
              <a:buFont typeface="Arial" panose="020B0604020202020204" pitchFamily="34" charset="0"/>
              <a:buChar char="•"/>
              <a:tabLst/>
              <a:defRP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Understand that most job ads on indeed.ca are real.</a:t>
            </a:r>
          </a:p>
          <a:p>
            <a:pPr marL="171450" lvl="0" indent="-171450">
              <a:lnSpc>
                <a:spcPct val="107000"/>
              </a:lnSpc>
              <a:spcAft>
                <a:spcPts val="800"/>
              </a:spcAft>
              <a:buFont typeface="Arial" panose="020B0604020202020204" pitchFamily="34" charset="0"/>
              <a:buChar char="•"/>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Know that you can report an ad on indeed if it looks fake</a:t>
            </a:r>
          </a:p>
          <a:p>
            <a:pPr marL="171450" lvl="0" indent="-171450">
              <a:lnSpc>
                <a:spcPct val="107000"/>
              </a:lnSpc>
              <a:spcAft>
                <a:spcPts val="800"/>
              </a:spcAft>
              <a:buFont typeface="Arial" panose="020B0604020202020204" pitchFamily="34" charset="0"/>
              <a:buChar char="•"/>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Report an ad on indeed.ca</a:t>
            </a:r>
          </a:p>
          <a:p>
            <a:pPr marL="628650" lvl="1" indent="-171450">
              <a:lnSpc>
                <a:spcPct val="107000"/>
              </a:lnSpc>
              <a:spcAft>
                <a:spcPts val="800"/>
              </a:spcAft>
              <a:buFont typeface="Wingdings" panose="05000000000000000000" pitchFamily="2" charset="2"/>
              <a:buChar char="Ø"/>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Find and click on “Report Job” icon</a:t>
            </a:r>
          </a:p>
          <a:p>
            <a:pPr marL="628650" lvl="1" indent="-171450">
              <a:lnSpc>
                <a:spcPct val="107000"/>
              </a:lnSpc>
              <a:spcAft>
                <a:spcPts val="800"/>
              </a:spcAft>
              <a:buFont typeface="Wingdings" panose="05000000000000000000" pitchFamily="2" charset="2"/>
              <a:buChar char="Ø"/>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Fill out the report form (Click and type)</a:t>
            </a:r>
          </a:p>
          <a:p>
            <a:pPr marL="628650" lvl="1" indent="-171450">
              <a:lnSpc>
                <a:spcPct val="107000"/>
              </a:lnSpc>
              <a:spcAft>
                <a:spcPts val="800"/>
              </a:spcAft>
              <a:buFont typeface="Wingdings" panose="05000000000000000000" pitchFamily="2" charset="2"/>
              <a:buChar char="Ø"/>
            </a:pP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Click “Submit”</a:t>
            </a:r>
          </a:p>
          <a:p>
            <a:pPr marL="0" lvl="0" indent="0">
              <a:lnSpc>
                <a:spcPct val="107000"/>
              </a:lnSpc>
              <a:spcAft>
                <a:spcPts val="800"/>
              </a:spcAft>
              <a:buFont typeface="Wingdings" panose="05000000000000000000" pitchFamily="2" charset="2"/>
              <a:buNone/>
            </a:pPr>
            <a:endParaRPr lang="en-US" sz="1200" b="1" i="0" dirty="0">
              <a:latin typeface="Century Gothic" panose="020B0502020202020204" pitchFamily="34" charset="0"/>
              <a:ea typeface="Calibri" panose="020F0502020204030204" pitchFamily="34" charset="0"/>
              <a:cs typeface="Calibri" panose="020F0502020204030204" pitchFamily="34" charset="0"/>
            </a:endParaRPr>
          </a:p>
          <a:p>
            <a:pPr marL="0" lvl="0" indent="0">
              <a:lnSpc>
                <a:spcPct val="107000"/>
              </a:lnSpc>
              <a:spcAft>
                <a:spcPts val="800"/>
              </a:spcAft>
              <a:buFont typeface="Wingdings" panose="05000000000000000000" pitchFamily="2" charset="2"/>
              <a:buNone/>
            </a:pPr>
            <a:r>
              <a:rPr lang="en-US" sz="1200" b="1" i="0" dirty="0">
                <a:latin typeface="Century Gothic" panose="020B0502020202020204" pitchFamily="34" charset="0"/>
                <a:ea typeface="Calibri" panose="020F0502020204030204" pitchFamily="34" charset="0"/>
                <a:cs typeface="Calibri" panose="020F0502020204030204" pitchFamily="34" charset="0"/>
              </a:rPr>
              <a:t>N</a:t>
            </a:r>
            <a:r>
              <a:rPr lang="en-US" sz="1200" b="1" i="0" dirty="0">
                <a:effectLst/>
                <a:latin typeface="Century Gothic" panose="020B0502020202020204" pitchFamily="34" charset="0"/>
                <a:ea typeface="Calibri" panose="020F0502020204030204" pitchFamily="34" charset="0"/>
                <a:cs typeface="Calibri" panose="020F0502020204030204" pitchFamily="34" charset="0"/>
              </a:rPr>
              <a:t>ever give or receive money for a job applied for</a:t>
            </a:r>
            <a:endPar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Know to be suspicious if an ad or email asks for money</a:t>
            </a:r>
          </a:p>
          <a:p>
            <a:pPr marL="171450" marR="0" lvl="0" indent="-171450" algn="l" defTabSz="914400" rtl="0" eaLnBrk="1" fontAlgn="auto" latinLnBrk="0" hangingPunct="1">
              <a:lnSpc>
                <a:spcPct val="107000"/>
              </a:lnSpc>
              <a:spcBef>
                <a:spcPts val="0"/>
              </a:spcBef>
              <a:spcAft>
                <a:spcPts val="800"/>
              </a:spcAft>
              <a:buClr>
                <a:srgbClr val="000000"/>
              </a:buClr>
              <a:buSzPts val="1400"/>
              <a:buFont typeface="Arial" panose="020B0604020202020204" pitchFamily="34" charset="0"/>
              <a:buChar char="•"/>
              <a:tabLst/>
              <a:defRPr/>
            </a:pPr>
            <a:r>
              <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Understand to n</a:t>
            </a:r>
            <a:r>
              <a:rPr lang="en-US" sz="1200" b="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ever give or receive money or cheques for a job you are applying for</a:t>
            </a:r>
          </a:p>
          <a:p>
            <a:pPr marL="0" lvl="0" indent="0">
              <a:lnSpc>
                <a:spcPct val="107000"/>
              </a:lnSpc>
              <a:spcAft>
                <a:spcPts val="800"/>
              </a:spcAft>
              <a:buFont typeface="Arial" panose="020B0604020202020204" pitchFamily="34" charset="0"/>
              <a:buNone/>
            </a:pPr>
            <a:endPar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endPar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endPar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457200" lvl="1" indent="0">
              <a:lnSpc>
                <a:spcPct val="107000"/>
              </a:lnSpc>
              <a:spcAft>
                <a:spcPts val="800"/>
              </a:spcAft>
              <a:buFont typeface="Symbol" panose="05050102010706020507" pitchFamily="18" charset="2"/>
              <a:buNone/>
            </a:pPr>
            <a:endParaRPr lang="en-US" sz="1200"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3</a:t>
            </a:fld>
            <a:endParaRPr lang="en-US" dirty="0"/>
          </a:p>
        </p:txBody>
      </p:sp>
    </p:spTree>
    <p:extLst>
      <p:ext uri="{BB962C8B-B14F-4D97-AF65-F5344CB8AC3E}">
        <p14:creationId xmlns:p14="http://schemas.microsoft.com/office/powerpoint/2010/main" val="3232090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endParaRPr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p>
          <a:p>
            <a:pPr marL="0" lvl="0" indent="0" algn="l" rtl="0">
              <a:spcBef>
                <a:spcPts val="0"/>
              </a:spcBef>
              <a:spcAft>
                <a:spcPts val="0"/>
              </a:spcAft>
              <a:buFont typeface="Arial" panose="020B0604020202020204" pitchFamily="34" charset="0"/>
              <a:buNone/>
            </a:pPr>
            <a:endParaRPr lang="en-US" sz="1200" b="0"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dirty="0">
                <a:latin typeface="Century Gothic" panose="020B0502020202020204" pitchFamily="34" charset="0"/>
              </a:rPr>
              <a:t>[Delete Suspicious Emails]</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dirty="0">
                <a:latin typeface="Century Gothic" panose="020B0502020202020204" pitchFamily="34" charset="0"/>
              </a:rPr>
              <a:t>Say to the Learner: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You get a suspicious email in your Inbox. What should you do ? </a:t>
            </a:r>
            <a:r>
              <a:rPr lang="en-CA" sz="1200" b="1" i="1" strike="noStrike"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 Delete it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Should you click on the email to open it ? </a:t>
            </a:r>
            <a:r>
              <a:rPr lang="en-CA" sz="1200" b="1" i="1" strike="noStrike"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No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How do you delete an email ? </a:t>
            </a:r>
            <a:r>
              <a:rPr lang="en-CA" sz="1200" b="1" i="1" strike="noStrike" dirty="0">
                <a:effectLst/>
                <a:latin typeface="Century Gothic" panose="020B0502020202020204" pitchFamily="34" charset="0"/>
                <a:ea typeface="Calibri" panose="020F0502020204030204" pitchFamily="34" charset="0"/>
                <a:cs typeface="Times New Roman" panose="02020603050405020304" pitchFamily="18" charset="0"/>
              </a:rPr>
              <a:t>Answer: </a:t>
            </a:r>
            <a:endPar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Look at the emails in your Inbox</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Decide which email you want to delete</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Move the cursor to the box beside the email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Click in the box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See the checkmark in the box and the email is also highlighted</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Move the cursor to the “Delete” icon</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Click on the “Delete” icon</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The email is deleted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endPar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Show me the box beside the email.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Show me the “Delete” icon.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What does the “Delete” icon look like in Gmail ? </a:t>
            </a:r>
            <a:r>
              <a:rPr lang="en-CA" sz="1200" b="1" i="1" strike="noStrike"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 A Trash can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How do you know you deleted the email ? </a:t>
            </a:r>
            <a:r>
              <a:rPr lang="en-CA" sz="1200" b="1" i="1" strike="noStrike"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You see “Conversation Moved to Trash”.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sz="1200" b="1" strike="sngStrike" dirty="0">
              <a:latin typeface="Century Gothic" panose="020B0502020202020204" pitchFamily="34" charset="0"/>
            </a:endParaRPr>
          </a:p>
          <a:p>
            <a:pPr marL="0" lvl="0" indent="0" algn="l" rtl="0">
              <a:spcBef>
                <a:spcPts val="0"/>
              </a:spcBef>
              <a:spcAft>
                <a:spcPts val="0"/>
              </a:spcAft>
              <a:buNone/>
            </a:pPr>
            <a:r>
              <a:rPr lang="en-US" sz="1200" b="1" strike="noStrike" dirty="0">
                <a:latin typeface="Century Gothic" panose="020B0502020202020204" pitchFamily="34" charset="0"/>
              </a:rPr>
              <a:t>Instructions for Tutor: </a:t>
            </a:r>
            <a:endParaRPr sz="1200" strike="noStrike" dirty="0">
              <a:latin typeface="Century Gothic" panose="020B0502020202020204" pitchFamily="34" charset="0"/>
            </a:endParaRPr>
          </a:p>
          <a:p>
            <a:pPr marL="0" lvl="0" indent="0" algn="l" rtl="0">
              <a:spcBef>
                <a:spcPts val="0"/>
              </a:spcBef>
              <a:spcAft>
                <a:spcPts val="0"/>
              </a:spcAft>
              <a:buNone/>
            </a:pPr>
            <a:r>
              <a:rPr lang="en-US" sz="1200" strike="noStrike" dirty="0">
                <a:latin typeface="Century Gothic" panose="020B0502020202020204" pitchFamily="34" charset="0"/>
              </a:rPr>
              <a:t>Then ask the learner: </a:t>
            </a:r>
            <a:r>
              <a:rPr lang="en-US" sz="1200" i="1" strike="noStrike" dirty="0">
                <a:latin typeface="Century Gothic" panose="020B0502020202020204" pitchFamily="34" charset="0"/>
              </a:rPr>
              <a:t>Do you want to watch the video again?  </a:t>
            </a:r>
            <a:endParaRPr sz="1200" i="1" strike="noStrike" dirty="0">
              <a:latin typeface="Century Gothic" panose="020B0502020202020204" pitchFamily="34" charset="0"/>
            </a:endParaRPr>
          </a:p>
          <a:p>
            <a:pPr marL="0" lvl="0" indent="0" algn="l" rtl="0">
              <a:spcBef>
                <a:spcPts val="0"/>
              </a:spcBef>
              <a:spcAft>
                <a:spcPts val="0"/>
              </a:spcAft>
              <a:buNone/>
            </a:pPr>
            <a:endParaRPr sz="1200" strike="sngStrike" dirty="0">
              <a:latin typeface="Century Gothic" panose="020B0502020202020204" pitchFamily="34" charset="0"/>
            </a:endParaRPr>
          </a:p>
          <a:p>
            <a:pPr marL="0" lvl="0" indent="0" algn="l" rtl="0">
              <a:spcBef>
                <a:spcPts val="0"/>
              </a:spcBef>
              <a:spcAft>
                <a:spcPts val="0"/>
              </a:spcAft>
              <a:buNone/>
            </a:pPr>
            <a:r>
              <a:rPr lang="en-US" sz="1200" strike="noStrike" dirty="0">
                <a:latin typeface="Century Gothic" panose="020B0502020202020204" pitchFamily="34" charset="0"/>
              </a:rPr>
              <a:t>If the learner is struggling, stop the session. </a:t>
            </a:r>
            <a:br>
              <a:rPr lang="en-US" sz="1200" strike="noStrike" dirty="0">
                <a:latin typeface="Century Gothic" panose="020B0502020202020204" pitchFamily="34" charset="0"/>
              </a:rPr>
            </a:br>
            <a:r>
              <a:rPr lang="en-US" sz="1200" b="1" strike="noStrike" dirty="0">
                <a:latin typeface="Century Gothic" panose="020B0502020202020204" pitchFamily="34" charset="0"/>
              </a:rPr>
              <a:t>Say to the learner: </a:t>
            </a:r>
          </a:p>
          <a:p>
            <a:pPr marL="0" lvl="0" indent="0" algn="l" rtl="0">
              <a:spcBef>
                <a:spcPts val="0"/>
              </a:spcBef>
              <a:spcAft>
                <a:spcPts val="0"/>
              </a:spcAft>
              <a:buNone/>
            </a:pPr>
            <a:r>
              <a:rPr lang="en-US" sz="1200" i="1" strike="noStrike" dirty="0">
                <a:latin typeface="Century Gothic" panose="020B0502020202020204" pitchFamily="34" charset="0"/>
              </a:rPr>
              <a:t>Let’s do more work on X before we do this.  (so, learner does not feel bad they can’t yet do something)</a:t>
            </a:r>
            <a:endParaRPr sz="1200" i="1" strike="noStrike" dirty="0">
              <a:latin typeface="Century Gothic" panose="020B0502020202020204" pitchFamily="34" charset="0"/>
            </a:endParaRPr>
          </a:p>
          <a:p>
            <a:pPr marL="0" lvl="0" indent="0" algn="l" rtl="0">
              <a:spcBef>
                <a:spcPts val="0"/>
              </a:spcBef>
              <a:spcAft>
                <a:spcPts val="0"/>
              </a:spcAft>
              <a:buNone/>
            </a:pPr>
            <a:r>
              <a:rPr lang="en-US" sz="1200" i="1" strike="noStrike" dirty="0">
                <a:latin typeface="Century Gothic" panose="020B0502020202020204" pitchFamily="34" charset="0"/>
              </a:rPr>
              <a:t>For example, the learner may not be able to recognize cursor shapes or where to place a cursor. If so, go to Module 1 Mouse and Navigating and Module 3 Online Skills Basic etc. to practice the skills with the learner. </a:t>
            </a:r>
            <a:endParaRPr sz="1200" i="1" strike="noStrike" dirty="0">
              <a:latin typeface="Century Gothic" panose="020B0502020202020204" pitchFamily="34" charset="0"/>
            </a:endParaRPr>
          </a:p>
          <a:p>
            <a:pPr marL="0" lvl="0" indent="0" algn="l" rtl="0">
              <a:spcBef>
                <a:spcPts val="0"/>
              </a:spcBef>
              <a:spcAft>
                <a:spcPts val="0"/>
              </a:spcAft>
              <a:buNone/>
            </a:pPr>
            <a:endParaRPr dirty="0"/>
          </a:p>
        </p:txBody>
      </p:sp>
      <p:sp>
        <p:nvSpPr>
          <p:cNvPr id="223" name="Google Shape;223;p1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30</a:t>
            </a:fld>
            <a:endParaRPr dirty="0"/>
          </a:p>
        </p:txBody>
      </p:sp>
    </p:spTree>
    <p:extLst>
      <p:ext uri="{BB962C8B-B14F-4D97-AF65-F5344CB8AC3E}">
        <p14:creationId xmlns:p14="http://schemas.microsoft.com/office/powerpoint/2010/main" val="1748189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dirty="0">
                <a:latin typeface="Century Gothic" panose="020B0502020202020204" pitchFamily="34" charset="0"/>
              </a:rPr>
              <a:t>Practice-Part Two A</a:t>
            </a:r>
          </a:p>
          <a:p>
            <a:pPr marL="0" lvl="0" indent="0" algn="l" rtl="0">
              <a:spcBef>
                <a:spcPts val="0"/>
              </a:spcBef>
              <a:spcAft>
                <a:spcPts val="0"/>
              </a:spcAft>
              <a:buNone/>
            </a:pP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v"/>
              <a:tabLst/>
              <a:defRPr/>
            </a:pPr>
            <a:r>
              <a:rPr lang="en-CA" sz="1200" b="1" dirty="0">
                <a:effectLst/>
                <a:latin typeface="Century Gothic" panose="020B0502020202020204" pitchFamily="34" charset="0"/>
                <a:ea typeface="Calibri" panose="020F0502020204030204" pitchFamily="34" charset="0"/>
                <a:cs typeface="Calibri" panose="020F0502020204030204" pitchFamily="34" charset="0"/>
              </a:rPr>
              <a:t>Delete </a:t>
            </a:r>
            <a:r>
              <a:rPr lang="en-CA" sz="1200" b="1" dirty="0">
                <a:latin typeface="Century Gothic" panose="020B0502020202020204" pitchFamily="34" charset="0"/>
                <a:ea typeface="Calibri" panose="020F0502020204030204" pitchFamily="34" charset="0"/>
                <a:cs typeface="Calibri" panose="020F0502020204030204" pitchFamily="34" charset="0"/>
              </a:rPr>
              <a:t>Suspicious Emails </a:t>
            </a:r>
            <a:endParaRPr lang="en-CA" sz="1200" b="1" dirty="0">
              <a:solidFill>
                <a:schemeClr val="bg1">
                  <a:lumMod val="50000"/>
                </a:schemeClr>
              </a:solidFill>
              <a:effectLst/>
              <a:latin typeface="Century Gothic" panose="020B050202020202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lvl="0" indent="0" algn="l" rtl="0">
              <a:spcBef>
                <a:spcPts val="0"/>
              </a:spcBef>
              <a:spcAft>
                <a:spcPts val="0"/>
              </a:spcAft>
              <a:buNone/>
            </a:pPr>
            <a:r>
              <a:rPr lang="en-US" sz="1200" b="1" strike="noStrike" dirty="0">
                <a:latin typeface="Century Gothic" panose="020B0502020202020204" pitchFamily="34" charset="0"/>
              </a:rPr>
              <a:t>PREPARATION</a:t>
            </a:r>
          </a:p>
          <a:p>
            <a:pPr marL="0" indent="0" algn="l">
              <a:buFont typeface="Arial" panose="020B0604020202020204" pitchFamily="34" charset="0"/>
              <a:buNone/>
            </a:pPr>
            <a:r>
              <a:rPr lang="en-CA" sz="1200" b="0" i="0" u="none" strike="noStrike" baseline="0" dirty="0">
                <a:latin typeface="Century Gothic" panose="020B0502020202020204" pitchFamily="34" charset="0"/>
              </a:rPr>
              <a:t>Have the learner delete the example phishing emails you sent to them in Part One A of this lesson. </a:t>
            </a:r>
          </a:p>
          <a:p>
            <a:pPr marL="0" indent="0" algn="l">
              <a:buFont typeface="Arial" panose="020B0604020202020204" pitchFamily="34" charset="0"/>
              <a:buNone/>
            </a:pPr>
            <a:r>
              <a:rPr lang="en-CA" sz="1200" b="0" i="0" u="none" strike="noStrike" baseline="0" dirty="0">
                <a:latin typeface="Century Gothic" panose="020B0502020202020204" pitchFamily="34" charset="0"/>
              </a:rPr>
              <a:t>Or, if you didn’t send them in Part One A, do that now: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0" u="none" strike="noStrike" baseline="0" dirty="0">
                <a:latin typeface="Century Gothic" panose="020B0502020202020204" pitchFamily="34" charset="0"/>
              </a:rPr>
              <a:t>P</a:t>
            </a:r>
            <a:r>
              <a:rPr lang="en-US" sz="1200" b="0" dirty="0">
                <a:latin typeface="Century Gothic" panose="020B0502020202020204" pitchFamily="34" charset="0"/>
              </a:rPr>
              <a:t>repare three different job ad phishing emails. (There are a few below that you can copy and put into an email.)</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Century Gothic" panose="020B0502020202020204" pitchFamily="34" charset="0"/>
              </a:rPr>
              <a:t>Send the three emails to the learner.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Century Gothic" panose="020B0502020202020204" pitchFamily="34" charset="0"/>
              </a:rPr>
              <a:t>The learner will delete them in their email Inbox to practice deleting scam (or any) emails.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i="0" u="none" strike="noStrike" baseline="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baseline="0" dirty="0">
                <a:latin typeface="Century Gothic" panose="020B0502020202020204" pitchFamily="34" charset="0"/>
              </a:rPr>
              <a:t>Both learner and tutor have a laptop or computer each.</a:t>
            </a:r>
            <a:endParaRPr lang="en-CA" sz="1200" b="0" i="0" u="none" strike="noStrike" baseline="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baseline="0" dirty="0">
                <a:latin typeface="Century Gothic" panose="020B0502020202020204" pitchFamily="34" charset="0"/>
              </a:rPr>
              <a:t>Make sure there is one internet browser icon on the desktop and/ or the taskbar on learner’s</a:t>
            </a:r>
            <a:r>
              <a:rPr lang="en-CA" sz="1200" b="0" i="0" u="none" strike="noStrike" baseline="0" dirty="0">
                <a:latin typeface="Century Gothic" panose="020B0502020202020204" pitchFamily="34" charset="0"/>
              </a:rPr>
              <a:t> computer.</a:t>
            </a:r>
          </a:p>
          <a:p>
            <a:pPr marL="0" indent="0" algn="l">
              <a:buFont typeface="Arial" panose="020B0604020202020204" pitchFamily="34" charset="0"/>
              <a:buNone/>
            </a:pPr>
            <a:endParaRPr lang="en-CA" sz="1200" b="0" i="0" u="none" strike="noStrike" baseline="0" dirty="0">
              <a:latin typeface="Century Gothic" panose="020B0502020202020204" pitchFamily="34" charset="0"/>
            </a:endParaRPr>
          </a:p>
          <a:p>
            <a:pPr>
              <a:lnSpc>
                <a:spcPct val="107000"/>
              </a:lnSpc>
              <a:spcAft>
                <a:spcPts val="800"/>
              </a:spcAft>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EXAMPLE PHISHING EMAILS</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(Note: The spelling errors are intentional) </a:t>
            </a:r>
          </a:p>
          <a:p>
            <a:pPr>
              <a:lnSpc>
                <a:spcPct val="107000"/>
              </a:lnSpc>
              <a:spcAft>
                <a:spcPts val="800"/>
              </a:spcAft>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Email Phishing Example #1</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Subject:  </a:t>
            </a: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You’ve been selected !!!</a:t>
            </a:r>
            <a:endParaRPr lang="en-CA"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You’ve been selected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Easy work for top pay.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This offer won’t last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Reply today to this email.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Hurry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Send your resume to: </a:t>
            </a:r>
            <a:r>
              <a:rPr lang="en-US" sz="12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hlinkClick r:id="rId3"/>
              </a:rPr>
              <a:t>Blablaconsulting@newspapen.com</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Email Phishing Example #2</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Subject: </a:t>
            </a: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Be your own boss!</a:t>
            </a: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Once in a lifetime opportunity!</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Be your own bossy.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Work form home. Set your own ours.</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Act fast!!</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Send your application now: </a:t>
            </a:r>
            <a:r>
              <a:rPr lang="en-US" sz="1200" u="sng"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Hohoho@funnybusiness.com</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Email Phishing Example # 3</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Subject: </a:t>
            </a: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Verify your application </a:t>
            </a: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Thank you for your aplication.</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Job offer waiting!!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We need to verify your application details.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Click on the link to verify now: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u="sng"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Cstciepc.job.com</a:t>
            </a:r>
            <a:r>
              <a:rPr lang="en-US" sz="1200"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l">
              <a:buFont typeface="Arial" panose="020B0604020202020204" pitchFamily="34" charset="0"/>
              <a:buChar char="•"/>
            </a:pPr>
            <a:endParaRPr lang="en-CA" sz="1200" b="0" i="0" u="none" strike="noStrike" baseline="0" dirty="0">
              <a:latin typeface="Century Gothic" panose="020B0502020202020204" pitchFamily="34" charset="0"/>
            </a:endParaRPr>
          </a:p>
          <a:p>
            <a:pPr marL="285750" indent="-285750" algn="l">
              <a:buFont typeface="Arial" panose="020B0604020202020204" pitchFamily="34" charset="0"/>
              <a:buChar char="•"/>
            </a:pPr>
            <a:endParaRPr lang="en-CA" sz="1200" b="0" i="0" u="none" strike="noStrike" baseline="0" dirty="0">
              <a:latin typeface="Century Gothic" panose="020B0502020202020204" pitchFamily="34" charset="0"/>
            </a:endParaRPr>
          </a:p>
          <a:p>
            <a:pPr marL="285750" indent="-285750" algn="l">
              <a:buFont typeface="Arial" panose="020B0604020202020204" pitchFamily="34" charset="0"/>
              <a:buChar char="•"/>
            </a:pPr>
            <a:endParaRPr lang="en-CA" sz="1200" b="0" i="0" u="none" strike="noStrike" baseline="0" dirty="0">
              <a:latin typeface="Century Gothic" panose="020B0502020202020204" pitchFamily="34" charset="0"/>
            </a:endParaRPr>
          </a:p>
          <a:p>
            <a:pPr marL="0" indent="0" algn="l">
              <a:buFont typeface="Arial" panose="020B0604020202020204" pitchFamily="34" charset="0"/>
              <a:buNone/>
            </a:pPr>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Tutor should be able to see learner’s computer screen and hands.</a:t>
            </a:r>
            <a:endParaRPr lang="en-US" sz="1200" b="1"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___________________________________________________________________________________________________________________________</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PRACTICE</a:t>
            </a:r>
          </a:p>
          <a:p>
            <a:pPr marL="0" lvl="0" indent="0" algn="l" rtl="0">
              <a:spcBef>
                <a:spcPts val="0"/>
              </a:spcBef>
              <a:spcAft>
                <a:spcPts val="0"/>
              </a:spcAft>
              <a:buNone/>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strike="noStrike" dirty="0">
                <a:latin typeface="Century Gothic" panose="020B0502020202020204" pitchFamily="34" charset="0"/>
              </a:rPr>
              <a:t>After each of the following steps, wait for the learner to complete the step. Guide the learner as needed.</a:t>
            </a:r>
            <a:endParaRPr lang="en-US" sz="1200" strike="noStrike"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Say to the Learner: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Now it’s time to practice!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We’re going to practice how to </a:t>
            </a:r>
            <a:r>
              <a:rPr lang="en-CA" sz="1200" b="1" i="1" dirty="0">
                <a:effectLst/>
                <a:latin typeface="Century Gothic" panose="020B0502020202020204" pitchFamily="34" charset="0"/>
                <a:ea typeface="Calibri" panose="020F0502020204030204" pitchFamily="34" charset="0"/>
                <a:cs typeface="Calibri" panose="020F0502020204030204" pitchFamily="34" charset="0"/>
              </a:rPr>
              <a:t>Delete </a:t>
            </a:r>
            <a:r>
              <a:rPr lang="en-CA" sz="1200" b="1" i="1" dirty="0">
                <a:latin typeface="Century Gothic" panose="020B0502020202020204" pitchFamily="34" charset="0"/>
                <a:ea typeface="Calibri" panose="020F0502020204030204" pitchFamily="34" charset="0"/>
                <a:cs typeface="Calibri" panose="020F0502020204030204" pitchFamily="34" charset="0"/>
              </a:rPr>
              <a:t>Suspicious Emails </a:t>
            </a:r>
            <a:r>
              <a:rPr lang="en-US" sz="1200" b="0" i="1" dirty="0">
                <a:latin typeface="Century Gothic" panose="020B0502020202020204" pitchFamily="34" charset="0"/>
              </a:rPr>
              <a:t>like we saw in the video.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I sent you a few emails to practice. </a:t>
            </a:r>
          </a:p>
          <a:p>
            <a:pPr marL="241653" lvl="0" indent="-165453" algn="l" rtl="0">
              <a:spcBef>
                <a:spcPts val="0"/>
              </a:spcBef>
              <a:spcAft>
                <a:spcPts val="0"/>
              </a:spcAft>
              <a:buClr>
                <a:schemeClr val="dk1"/>
              </a:buClr>
              <a:buSzPts val="1200"/>
              <a:buFont typeface="Calibri"/>
              <a:buNone/>
            </a:pPr>
            <a:endParaRPr lang="en-CA" sz="1200" b="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First, go to your email app and open it.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Now, look at the emails in your Inbox</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Let’s look at the first one I sent.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What is it called ? </a:t>
            </a:r>
            <a:r>
              <a:rPr lang="en-CA" sz="1200" b="1" i="1" strike="noStrike"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US" sz="1200" b="0" dirty="0">
                <a:effectLst/>
                <a:latin typeface="Century Gothic" panose="020B0502020202020204" pitchFamily="34" charset="0"/>
                <a:ea typeface="Calibri" panose="020F0502020204030204" pitchFamily="34" charset="0"/>
                <a:cs typeface="Times New Roman" panose="02020603050405020304" pitchFamily="18" charset="0"/>
              </a:rPr>
              <a:t>You’ve been selected !!!”</a:t>
            </a:r>
            <a:endPar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We looked at this email before.  So, we won’t look at it again.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It’s good not to open suspicious emails but just delete them.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Now, let’s just practice deleting it.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What do you do ? </a:t>
            </a:r>
            <a:endParaRPr lang="en-CA" sz="1200" b="1" i="1" strike="noStrike" dirty="0">
              <a:effectLst/>
              <a:latin typeface="Century Gothic" panose="020B0502020202020204" pitchFamily="34" charset="0"/>
              <a:ea typeface="Calibri" panose="020F0502020204030204" pitchFamily="34" charset="0"/>
              <a:cs typeface="Times New Roman" panose="02020603050405020304" pitchFamily="18" charset="0"/>
            </a:endParaRPr>
          </a:p>
          <a:p>
            <a:pPr marL="1085850" marR="0" lvl="2"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Move the cursor to the box beside the email </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Click in the box </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See the checkmark in the box and the email is also highlighted</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Move the cursor to the “Delete” icon</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Click on the “Delete” icon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Do that now.</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Is the email deleted ? How do you know ? </a:t>
            </a:r>
            <a:r>
              <a:rPr lang="en-CA" sz="1200" b="1" i="1" strike="noStrike"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You see “Conversation Moved to Trash”.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endPar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Show me the box beside the email.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Show me the “Delete” icon.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What does the “Delete” icon look like in Gmail ? </a:t>
            </a:r>
            <a:r>
              <a:rPr lang="en-CA" sz="1200" b="1" i="1" strike="noStrike" dirty="0">
                <a:effectLst/>
                <a:latin typeface="Century Gothic" panose="020B0502020202020204" pitchFamily="34" charset="0"/>
                <a:ea typeface="Calibri" panose="020F0502020204030204" pitchFamily="34" charset="0"/>
                <a:cs typeface="Times New Roman" panose="02020603050405020304" pitchFamily="18" charset="0"/>
              </a:rPr>
              <a:t>Answer:</a:t>
            </a: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 A Trash can</a:t>
            </a:r>
          </a:p>
          <a:p>
            <a:pPr marL="241653" lvl="0" indent="-165453" algn="l" rtl="0">
              <a:spcBef>
                <a:spcPts val="0"/>
              </a:spcBef>
              <a:spcAft>
                <a:spcPts val="0"/>
              </a:spcAft>
              <a:buClr>
                <a:schemeClr val="dk1"/>
              </a:buClr>
              <a:buSzPts val="1200"/>
              <a:buFont typeface="Calibri"/>
              <a:buNone/>
            </a:pPr>
            <a:endParaRPr lang="en-CA" sz="1200" b="0" i="1" strike="noStrike" dirty="0">
              <a:effectLst/>
              <a:latin typeface="Century Gothic" panose="020B0502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Great ! Let’s p</a:t>
            </a:r>
            <a:r>
              <a:rPr lang="en-US" sz="1200" i="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ractice again.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Repeat the steps above with the other emails.  </a:t>
            </a:r>
            <a:endParaRPr lang="en-CA" sz="1200" b="0" dirty="0">
              <a:latin typeface="Century Gothic" panose="020B0502020202020204" pitchFamily="34" charset="0"/>
            </a:endParaRPr>
          </a:p>
          <a:p>
            <a:pPr marL="241653" lvl="0" indent="-165453" algn="l" rtl="0">
              <a:spcBef>
                <a:spcPts val="0"/>
              </a:spcBef>
              <a:spcAft>
                <a:spcPts val="0"/>
              </a:spcAft>
              <a:buClr>
                <a:schemeClr val="dk1"/>
              </a:buClr>
              <a:buSzPts val="1200"/>
              <a:buFont typeface="Calibri"/>
              <a:buNone/>
            </a:pPr>
            <a:endParaRPr lang="en-CA" sz="1200" b="0" dirty="0">
              <a:latin typeface="Century Gothic" panose="020B0502020202020204" pitchFamily="34" charset="0"/>
            </a:endParaRPr>
          </a:p>
          <a:p>
            <a:pPr marL="241653" lvl="0" indent="-165453" algn="l" rtl="0">
              <a:spcBef>
                <a:spcPts val="0"/>
              </a:spcBef>
              <a:spcAft>
                <a:spcPts val="0"/>
              </a:spcAft>
              <a:buClr>
                <a:schemeClr val="dk1"/>
              </a:buClr>
              <a:buSzPts val="1200"/>
              <a:buFont typeface="Calibri"/>
              <a:buNone/>
            </a:pPr>
            <a:endParaRPr sz="1200" b="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lvl="0" indent="-302066" algn="l" rtl="0">
              <a:spcBef>
                <a:spcPts val="0"/>
              </a:spcBef>
              <a:spcAft>
                <a:spcPts val="0"/>
              </a:spcAft>
              <a:buClr>
                <a:schemeClr val="dk1"/>
              </a:buClr>
              <a:buSzPts val="1300"/>
              <a:buFont typeface="Arial"/>
              <a:buChar char="•"/>
            </a:pPr>
            <a:r>
              <a:rPr lang="en-US" sz="1200" dirty="0">
                <a:latin typeface="Century Gothic" panose="020B0502020202020204" pitchFamily="34" charset="0"/>
                <a:ea typeface="Quattrocento Sans"/>
                <a:cs typeface="Quattrocento Sans"/>
                <a:sym typeface="Quattrocento Sans"/>
              </a:rPr>
              <a:t>Have the learner practice as many times as they need (at least three times.) </a:t>
            </a:r>
          </a:p>
          <a:p>
            <a:pPr marL="0" lvl="0" indent="0" algn="l" rtl="0">
              <a:spcBef>
                <a:spcPts val="0"/>
              </a:spcBef>
              <a:spcAft>
                <a:spcPts val="0"/>
              </a:spcAft>
              <a:buClr>
                <a:schemeClr val="dk1"/>
              </a:buClr>
              <a:buSzPts val="1300"/>
              <a:buFont typeface="Arial"/>
              <a:buNone/>
            </a:pPr>
            <a:endParaRPr sz="1200" dirty="0">
              <a:latin typeface="Century Gothic" panose="020B0502020202020204" pitchFamily="34" charset="0"/>
              <a:ea typeface="Arial"/>
              <a:cs typeface="Arial"/>
              <a:sym typeface="Arial"/>
            </a:endParaRPr>
          </a:p>
          <a:p>
            <a:pPr marL="302066" lvl="0" indent="-302066" algn="l" rtl="0">
              <a:spcBef>
                <a:spcPts val="0"/>
              </a:spcBef>
              <a:spcAft>
                <a:spcPts val="0"/>
              </a:spcAft>
              <a:buClr>
                <a:schemeClr val="dk1"/>
              </a:buClr>
              <a:buSzPts val="1300"/>
              <a:buFont typeface="Arial"/>
              <a:buChar char="•"/>
            </a:pPr>
            <a:r>
              <a:rPr lang="en-US" sz="1200" dirty="0">
                <a:latin typeface="Century Gothic" panose="020B0502020202020204" pitchFamily="34" charset="0"/>
                <a:ea typeface="Quattrocento Sans"/>
                <a:cs typeface="Quattrocento Sans"/>
                <a:sym typeface="Quattrocento Sans"/>
              </a:rPr>
              <a:t>Check the Learner's skills. Has the learner shown you they can do the skills at least three times without support? If so, then they are ready to move on to Part Three. </a:t>
            </a:r>
            <a:endParaRPr sz="1200" dirty="0">
              <a:latin typeface="Century Gothic" panose="020B0502020202020204" pitchFamily="34" charset="0"/>
              <a:ea typeface="Arial"/>
              <a:cs typeface="Arial"/>
              <a:sym typeface="Arial"/>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endParaRPr b="1" dirty="0"/>
          </a:p>
        </p:txBody>
      </p:sp>
      <p:sp>
        <p:nvSpPr>
          <p:cNvPr id="265" name="Google Shape;265;p2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31</a:t>
            </a:fld>
            <a:endParaRPr dirty="0"/>
          </a:p>
        </p:txBody>
      </p:sp>
    </p:spTree>
    <p:extLst>
      <p:ext uri="{BB962C8B-B14F-4D97-AF65-F5344CB8AC3E}">
        <p14:creationId xmlns:p14="http://schemas.microsoft.com/office/powerpoint/2010/main" val="278116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rPr>
              <a:t>Job Scams-Part Three</a:t>
            </a:r>
          </a:p>
          <a:p>
            <a:pPr marL="0" lvl="0" indent="0" algn="l" rtl="0">
              <a:spcBef>
                <a:spcPts val="0"/>
              </a:spcBef>
              <a:spcAft>
                <a:spcPts val="0"/>
              </a:spcAft>
              <a:buNone/>
            </a:pPr>
            <a:endParaRPr b="1"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Say to the Learner: </a:t>
            </a:r>
            <a:endParaRPr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latin typeface="Century Gothic" panose="020B0502020202020204" pitchFamily="34" charset="0"/>
              </a:rPr>
              <a:t>So, let’s review how to </a:t>
            </a:r>
            <a:r>
              <a:rPr lang="en-CA" sz="1200" b="1" u="sng" dirty="0">
                <a:effectLst/>
                <a:latin typeface="Century Gothic" panose="020B0502020202020204" pitchFamily="34" charset="0"/>
                <a:ea typeface="Calibri" panose="020F0502020204030204" pitchFamily="34" charset="0"/>
                <a:cs typeface="Calibri" panose="020F0502020204030204" pitchFamily="34" charset="0"/>
              </a:rPr>
              <a:t>Delete </a:t>
            </a:r>
            <a:r>
              <a:rPr lang="en-CA" sz="1200" b="1" u="sng" dirty="0">
                <a:latin typeface="Century Gothic" panose="020B0502020202020204" pitchFamily="34" charset="0"/>
                <a:ea typeface="Calibri" panose="020F0502020204030204" pitchFamily="34" charset="0"/>
                <a:cs typeface="Calibri" panose="020F0502020204030204" pitchFamily="34" charset="0"/>
              </a:rPr>
              <a:t>Suspicious Text Messages.</a:t>
            </a:r>
            <a:endParaRPr lang="en-CA" sz="1200" b="1" u="sng" dirty="0">
              <a:solidFill>
                <a:schemeClr val="bg1">
                  <a:lumMod val="50000"/>
                </a:schemeClr>
              </a:solidFill>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1" dirty="0">
              <a:solidFill>
                <a:schemeClr val="dk1"/>
              </a:solidFill>
              <a:latin typeface="Century Gothic" panose="020B050202020202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solidFill>
                  <a:schemeClr val="dk1"/>
                </a:solidFill>
                <a:latin typeface="Century Gothic" panose="020B0502020202020204" pitchFamily="34" charset="0"/>
                <a:ea typeface="Calibri"/>
                <a:cs typeface="Calibri"/>
                <a:sym typeface="Calibri"/>
              </a:rPr>
              <a:t>We’re going to watch a video to review how to do this.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solidFill>
                  <a:schemeClr val="dk1"/>
                </a:solidFill>
                <a:latin typeface="Century Gothic" panose="020B0502020202020204" pitchFamily="34" charset="0"/>
                <a:ea typeface="Calibri"/>
                <a:cs typeface="Calibri"/>
                <a:sym typeface="Calibri"/>
              </a:rPr>
              <a:t>The video shows how to do it on both Android and iPhone.</a:t>
            </a:r>
          </a:p>
          <a:p>
            <a:pPr marL="0" lvl="0" indent="0" algn="l" rtl="0">
              <a:spcBef>
                <a:spcPts val="0"/>
              </a:spcBef>
              <a:spcAft>
                <a:spcPts val="0"/>
              </a:spcAft>
              <a:buNone/>
            </a:pPr>
            <a:r>
              <a:rPr lang="en-US" b="0" i="1" dirty="0">
                <a:solidFill>
                  <a:srgbClr val="000000"/>
                </a:solidFill>
                <a:latin typeface="Century Gothic" panose="020B0502020202020204" pitchFamily="34" charset="0"/>
                <a:ea typeface="Calibri"/>
                <a:cs typeface="Calibri"/>
                <a:sym typeface="Calibri"/>
              </a:rPr>
              <a:t>We can watch the video several times. So, don't worry if you don't catch everything the first time.</a:t>
            </a:r>
            <a:endParaRPr lang="en-US" b="1" dirty="0">
              <a:latin typeface="Century Gothic" panose="020B0502020202020204" pitchFamily="34" charset="0"/>
            </a:endParaRPr>
          </a:p>
          <a:p>
            <a:pPr marL="0" lvl="0" indent="0" algn="l" rtl="0">
              <a:spcBef>
                <a:spcPts val="0"/>
              </a:spcBef>
              <a:spcAft>
                <a:spcPts val="0"/>
              </a:spcAft>
              <a:buNone/>
            </a:pPr>
            <a:endParaRPr lang="en-CA" b="1" dirty="0">
              <a:latin typeface="Century Gothic" panose="020B0502020202020204" pitchFamily="34" charset="0"/>
            </a:endParaRPr>
          </a:p>
          <a:p>
            <a:pPr marL="0" lvl="0" indent="0" algn="l" rtl="0">
              <a:spcBef>
                <a:spcPts val="0"/>
              </a:spcBef>
              <a:spcAft>
                <a:spcPts val="0"/>
              </a:spcAft>
              <a:buNone/>
            </a:pPr>
            <a:endParaRPr b="1" dirty="0">
              <a:latin typeface="Century Gothic" panose="020B0502020202020204" pitchFamily="34" charset="0"/>
            </a:endParaRPr>
          </a:p>
          <a:p>
            <a:pPr marL="0" lvl="0" indent="0" algn="l" rtl="0">
              <a:spcBef>
                <a:spcPts val="0"/>
              </a:spcBef>
              <a:spcAft>
                <a:spcPts val="0"/>
              </a:spcAft>
              <a:buNone/>
            </a:pPr>
            <a:r>
              <a:rPr lang="en-US" sz="1200" b="1" i="0" u="none" strike="noStrike" dirty="0">
                <a:solidFill>
                  <a:srgbClr val="000000"/>
                </a:solidFill>
                <a:latin typeface="Century Gothic" panose="020B0502020202020204" pitchFamily="34" charset="0"/>
                <a:ea typeface="Calibri"/>
                <a:cs typeface="Calibri"/>
                <a:sym typeface="Calibri"/>
              </a:rPr>
              <a:t>Instructions for the Tutor: </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The icon in the slide with the red triangle is a link to the video Lesson on YouTube.</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Just click on that link (in Slideshow mode) to open the video Lesson.</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Here is that link in case the one in the slide doesn’t work:</a:t>
            </a:r>
            <a:endParaRPr b="0"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https://youtu.be/MI-qbvoJBH0</a:t>
            </a:r>
          </a:p>
          <a:p>
            <a:pPr marL="457200" lvl="1" indent="0" algn="l" rtl="0">
              <a:spcBef>
                <a:spcPts val="0"/>
              </a:spcBef>
              <a:spcAft>
                <a:spcPts val="0"/>
              </a:spcAft>
              <a:buNone/>
            </a:pPr>
            <a:endParaRPr lang="en-CA" dirty="0">
              <a:latin typeface="Century Gothic" panose="020B0502020202020204" pitchFamily="34" charset="0"/>
            </a:endParaRPr>
          </a:p>
          <a:p>
            <a:pPr marL="457200" lvl="1"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Video length: </a:t>
            </a:r>
            <a:r>
              <a:rPr lang="en-US" sz="1200" b="1" i="0" u="none" strike="noStrike" dirty="0">
                <a:solidFill>
                  <a:srgbClr val="000000"/>
                </a:solidFill>
                <a:latin typeface="Century Gothic" panose="020B0502020202020204" pitchFamily="34" charset="0"/>
                <a:cs typeface="Calibri"/>
                <a:sym typeface="Calibri"/>
              </a:rPr>
              <a:t>5</a:t>
            </a:r>
            <a:r>
              <a:rPr lang="en-US" sz="1200" b="1" i="0" u="none" strike="noStrike" dirty="0">
                <a:solidFill>
                  <a:srgbClr val="000000"/>
                </a:solidFill>
                <a:latin typeface="Century Gothic" panose="020B0502020202020204" pitchFamily="34" charset="0"/>
                <a:ea typeface="Calibri"/>
                <a:cs typeface="Calibri"/>
                <a:sym typeface="Calibri"/>
              </a:rPr>
              <a:t>:33-7:07  minutes	[1:34 </a:t>
            </a:r>
            <a:r>
              <a:rPr lang="en-US" b="1" dirty="0">
                <a:latin typeface="Century Gothic" panose="020B0502020202020204" pitchFamily="34" charset="0"/>
              </a:rPr>
              <a:t>mins]</a:t>
            </a:r>
            <a:endParaRPr dirty="0">
              <a:latin typeface="Century Gothic" panose="020B0502020202020204" pitchFamily="34" charset="0"/>
            </a:endParaRPr>
          </a:p>
          <a:p>
            <a:pPr marL="457200" lvl="1" indent="0" algn="l" rtl="0">
              <a:spcBef>
                <a:spcPts val="0"/>
              </a:spcBef>
              <a:spcAft>
                <a:spcPts val="0"/>
              </a:spcAft>
              <a:buNone/>
            </a:pPr>
            <a:endParaRPr dirty="0">
              <a:latin typeface="Century Gothic" panose="020B0502020202020204" pitchFamily="34" charset="0"/>
            </a:endParaRPr>
          </a:p>
          <a:p>
            <a:pPr marL="181240" lvl="0" indent="-181240" algn="l" rtl="0">
              <a:spcBef>
                <a:spcPts val="0"/>
              </a:spcBef>
              <a:spcAft>
                <a:spcPts val="0"/>
              </a:spcAft>
              <a:buClr>
                <a:srgbClr val="000000"/>
              </a:buClr>
              <a:buSzPts val="1200"/>
              <a:buFont typeface="Arial"/>
              <a:buChar char="•"/>
            </a:pPr>
            <a:r>
              <a:rPr lang="en-US" b="0" i="0" dirty="0">
                <a:solidFill>
                  <a:srgbClr val="000000"/>
                </a:solidFill>
                <a:latin typeface="Century Gothic" panose="020B0502020202020204" pitchFamily="34" charset="0"/>
                <a:ea typeface="Calibri"/>
                <a:cs typeface="Calibri"/>
                <a:sym typeface="Calibri"/>
              </a:rPr>
              <a:t>For remote tutoring, when you share screen to play the video, make sure you have shared the audio. </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Play the lesson a bit and check the learner can hear it ok. </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Play till the end of the video, then check for understanding. See the next slide for comprehension check questions.</a:t>
            </a:r>
            <a:endParaRPr dirty="0">
              <a:latin typeface="Century Gothic" panose="020B0502020202020204" pitchFamily="34" charset="0"/>
            </a:endParaRPr>
          </a:p>
          <a:p>
            <a:pPr marL="0" lvl="0" indent="0" algn="l" rtl="0">
              <a:spcBef>
                <a:spcPts val="0"/>
              </a:spcBef>
              <a:spcAft>
                <a:spcPts val="0"/>
              </a:spcAft>
              <a:buNone/>
            </a:pPr>
            <a:endParaRPr dirty="0"/>
          </a:p>
        </p:txBody>
      </p:sp>
      <p:sp>
        <p:nvSpPr>
          <p:cNvPr id="248" name="Google Shape;248;p1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32</a:t>
            </a:fld>
            <a:endParaRPr dirty="0"/>
          </a:p>
        </p:txBody>
      </p:sp>
    </p:spTree>
    <p:extLst>
      <p:ext uri="{BB962C8B-B14F-4D97-AF65-F5344CB8AC3E}">
        <p14:creationId xmlns:p14="http://schemas.microsoft.com/office/powerpoint/2010/main" val="4005927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dirty="0">
                <a:latin typeface="Century Gothic" panose="020B0502020202020204" pitchFamily="34" charset="0"/>
              </a:rPr>
              <a:t>Practice-Part Three B</a:t>
            </a:r>
          </a:p>
          <a:p>
            <a:pPr marL="0" lvl="0" indent="0" algn="l" rtl="0">
              <a:spcBef>
                <a:spcPts val="0"/>
              </a:spcBef>
              <a:spcAft>
                <a:spcPts val="0"/>
              </a:spcAft>
              <a:buNone/>
            </a:pP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v"/>
              <a:tabLst/>
              <a:defRPr/>
            </a:pPr>
            <a:r>
              <a:rPr lang="en-CA" sz="1200" b="1" dirty="0">
                <a:effectLst/>
                <a:latin typeface="Century Gothic" panose="020B0502020202020204" pitchFamily="34" charset="0"/>
                <a:ea typeface="Calibri" panose="020F0502020204030204" pitchFamily="34" charset="0"/>
                <a:cs typeface="Calibri" panose="020F0502020204030204" pitchFamily="34" charset="0"/>
              </a:rPr>
              <a:t>Delete </a:t>
            </a:r>
            <a:r>
              <a:rPr lang="en-CA" sz="1200" b="1" dirty="0">
                <a:latin typeface="Century Gothic" panose="020B0502020202020204" pitchFamily="34" charset="0"/>
                <a:ea typeface="Calibri" panose="020F0502020204030204" pitchFamily="34" charset="0"/>
                <a:cs typeface="Calibri" panose="020F0502020204030204" pitchFamily="34" charset="0"/>
              </a:rPr>
              <a:t>Suspicious Text Messages </a:t>
            </a:r>
            <a:endParaRPr lang="en-CA" sz="1200" b="1" dirty="0">
              <a:solidFill>
                <a:schemeClr val="bg1">
                  <a:lumMod val="50000"/>
                </a:schemeClr>
              </a:solidFill>
              <a:effectLst/>
              <a:latin typeface="Century Gothic" panose="020B050202020202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CA" sz="1200" b="0" i="0" u="none" strike="noStrike" baseline="0" dirty="0">
                <a:latin typeface="Century Gothic" panose="020B0502020202020204" pitchFamily="34" charset="0"/>
              </a:rPr>
              <a:t>The learner will delete example text messages you send them to practice the skills for </a:t>
            </a:r>
            <a:r>
              <a:rPr lang="en-US" sz="1200" b="0" dirty="0">
                <a:latin typeface="Century Gothic" panose="020B0502020202020204" pitchFamily="34" charset="0"/>
              </a:rPr>
              <a:t>deleting scam (or any) text messages.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0" i="0" u="none" strike="noStrike" baseline="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lvl="0" indent="0" algn="l" rtl="0">
              <a:spcBef>
                <a:spcPts val="0"/>
              </a:spcBef>
              <a:spcAft>
                <a:spcPts val="0"/>
              </a:spcAft>
              <a:buNone/>
            </a:pPr>
            <a:r>
              <a:rPr lang="en-US" sz="1200" b="1" strike="noStrike" dirty="0">
                <a:latin typeface="Century Gothic" panose="020B0502020202020204" pitchFamily="34" charset="0"/>
              </a:rPr>
              <a:t>PREPARATION</a:t>
            </a:r>
          </a:p>
          <a:p>
            <a:pPr marL="0" lvl="0" indent="0" algn="l" rtl="0">
              <a:spcBef>
                <a:spcPts val="0"/>
              </a:spcBef>
              <a:spcAft>
                <a:spcPts val="0"/>
              </a:spcAft>
              <a:buNone/>
            </a:pPr>
            <a:r>
              <a:rPr lang="en-US" sz="1200" b="0" i="0" u="none" strike="noStrike" baseline="0" dirty="0">
                <a:latin typeface="Century Gothic" panose="020B0502020202020204" pitchFamily="34" charset="0"/>
              </a:rPr>
              <a:t>Both the learner and tutor have a Mobile Phone.</a:t>
            </a:r>
            <a:endParaRPr lang="en-US" sz="1200" b="1" strike="noStrike" dirty="0">
              <a:latin typeface="Century Gothic" panose="020B0502020202020204" pitchFamily="34" charset="0"/>
            </a:endParaRPr>
          </a:p>
          <a:p>
            <a:pPr marL="0" lvl="0" indent="0" algn="l" rtl="0">
              <a:spcBef>
                <a:spcPts val="0"/>
              </a:spcBef>
              <a:spcAft>
                <a:spcPts val="0"/>
              </a:spcAft>
              <a:buNone/>
            </a:pPr>
            <a:r>
              <a:rPr lang="en-US" sz="1200" b="0" strike="noStrike" dirty="0">
                <a:latin typeface="Century Gothic" panose="020B0502020202020204" pitchFamily="34" charset="0"/>
              </a:rPr>
              <a:t>To do this practice, the learner needs to have a mobile phone and to already use the text messages app.</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baseline="0" dirty="0">
                <a:latin typeface="Century Gothic" panose="020B0502020202020204" pitchFamily="34" charset="0"/>
              </a:rPr>
              <a:t>Tip: </a:t>
            </a:r>
            <a:r>
              <a:rPr lang="en-US" sz="1200" b="0" i="0" u="none" strike="noStrike" baseline="0" dirty="0">
                <a:latin typeface="Century Gothic" panose="020B0502020202020204" pitchFamily="34" charset="0"/>
              </a:rPr>
              <a:t>Put your email app on your home screen if it’s isn’t already. This makes it easier to demonstrate to the learner. Help the learner do that too if it’s helpful for that learner. </a:t>
            </a:r>
          </a:p>
          <a:p>
            <a:pPr marL="0" lvl="0" indent="0" algn="l" rtl="0">
              <a:spcBef>
                <a:spcPts val="0"/>
              </a:spcBef>
              <a:spcAft>
                <a:spcPts val="0"/>
              </a:spcAft>
              <a:buNone/>
            </a:pPr>
            <a:endParaRPr lang="en-US" sz="1200" b="1" strike="noStrike" dirty="0">
              <a:latin typeface="Century Gothic" panose="020B0502020202020204" pitchFamily="34" charset="0"/>
            </a:endParaRPr>
          </a:p>
          <a:p>
            <a:pPr marL="0" lvl="0" indent="0" algn="l" rtl="0">
              <a:spcBef>
                <a:spcPts val="0"/>
              </a:spcBef>
              <a:spcAft>
                <a:spcPts val="0"/>
              </a:spcAft>
              <a:buNone/>
            </a:pPr>
            <a:r>
              <a:rPr lang="en-US" sz="1200" b="1" strike="noStrike" dirty="0">
                <a:latin typeface="Century Gothic" panose="020B0502020202020204" pitchFamily="34" charset="0"/>
              </a:rPr>
              <a:t>Tip: </a:t>
            </a:r>
            <a:r>
              <a:rPr lang="en-US" sz="1200" b="0" strike="noStrike" dirty="0">
                <a:latin typeface="Century Gothic" panose="020B0502020202020204" pitchFamily="34" charset="0"/>
              </a:rPr>
              <a:t>If a learner doesn’t know how to open and use the text messaging app on their phone, teach them basic mobile phone skills using the “</a:t>
            </a:r>
            <a:r>
              <a:rPr lang="en-US" sz="1200" b="1" strike="noStrike" dirty="0">
                <a:latin typeface="Century Gothic" panose="020B0502020202020204" pitchFamily="34" charset="0"/>
              </a:rPr>
              <a:t>Digital Literacy Curriculum Resource</a:t>
            </a:r>
            <a:r>
              <a:rPr lang="en-US" sz="1200" b="0" strike="noStrike" dirty="0">
                <a:latin typeface="Century Gothic" panose="020B0502020202020204" pitchFamily="34" charset="0"/>
              </a:rPr>
              <a:t>” “Basic Phone Skills for Android OR Basic Phone Skills for iPhone”</a:t>
            </a:r>
          </a:p>
          <a:p>
            <a:pPr marL="285750" indent="-285750" algn="l">
              <a:buFont typeface="Arial" panose="020B0604020202020204" pitchFamily="34" charset="0"/>
              <a:buChar char="•"/>
            </a:pPr>
            <a:endParaRPr lang="en-US" sz="1200" b="0" i="0" u="none" strike="noStrike" baseline="0" dirty="0">
              <a:latin typeface="Century Gothic" panose="020B0502020202020204" pitchFamily="34" charset="0"/>
            </a:endParaRPr>
          </a:p>
          <a:p>
            <a:pPr marL="0" indent="0" algn="l">
              <a:buFont typeface="Arial" panose="020B0604020202020204" pitchFamily="34" charset="0"/>
              <a:buNone/>
            </a:pPr>
            <a:endParaRPr lang="en-CA" sz="1200" b="0" i="0" u="none" strike="noStrike" baseline="0" dirty="0">
              <a:latin typeface="Century Gothic" panose="020B0502020202020204" pitchFamily="34" charset="0"/>
            </a:endParaRPr>
          </a:p>
          <a:p>
            <a:pPr marL="0" indent="0" algn="l">
              <a:buFont typeface="Arial" panose="020B0604020202020204" pitchFamily="34" charset="0"/>
              <a:buNone/>
            </a:pPr>
            <a:r>
              <a:rPr lang="en-CA" sz="1200" b="0" i="0" u="none" strike="noStrike" baseline="0" dirty="0">
                <a:latin typeface="Century Gothic" panose="020B0502020202020204" pitchFamily="34" charset="0"/>
              </a:rPr>
              <a:t>The learner will delete the example text messages you sent to them in Part One B of this lesson. </a:t>
            </a:r>
          </a:p>
          <a:p>
            <a:pPr marL="0" indent="0" algn="l">
              <a:buFont typeface="Arial" panose="020B0604020202020204" pitchFamily="34" charset="0"/>
              <a:buNone/>
            </a:pPr>
            <a:r>
              <a:rPr lang="en-CA" sz="1200" b="0" i="0" u="none" strike="noStrike" baseline="0" dirty="0">
                <a:latin typeface="Century Gothic" panose="020B0502020202020204" pitchFamily="34" charset="0"/>
              </a:rPr>
              <a:t>Or, if you didn’t send them to the learner in Part One B, do that now: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0" u="none" strike="noStrike" baseline="0" dirty="0">
                <a:latin typeface="Century Gothic" panose="020B0502020202020204" pitchFamily="34" charset="0"/>
              </a:rPr>
              <a:t>Prepare</a:t>
            </a:r>
            <a:r>
              <a:rPr lang="en-US" sz="1200" b="0" dirty="0">
                <a:latin typeface="Century Gothic" panose="020B0502020202020204" pitchFamily="34" charset="0"/>
              </a:rPr>
              <a:t> at least three different job ad phishing text messages. (There are a few below that you can copy and put into a text message to send.)</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latin typeface="Century Gothic" panose="020B0502020202020204" pitchFamily="34" charset="0"/>
              </a:rPr>
              <a:t>Send the text messages to the learner, one at a time.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1" dirty="0">
                <a:latin typeface="Century Gothic" panose="020B0502020202020204" pitchFamily="34" charset="0"/>
              </a:rPr>
              <a:t>Tip: To save time during the session: </a:t>
            </a:r>
            <a:r>
              <a:rPr lang="en-US" sz="1200" b="0" dirty="0">
                <a:latin typeface="Century Gothic" panose="020B0502020202020204" pitchFamily="34" charset="0"/>
              </a:rPr>
              <a:t>Prepare the text messages and send them to a coworker / friend (who agrees). That way the messages are already written. Then you can just copy and paste each one to send it to the learner during the session. </a:t>
            </a:r>
          </a:p>
          <a:p>
            <a:pPr>
              <a:lnSpc>
                <a:spcPct val="107000"/>
              </a:lnSpc>
              <a:spcAft>
                <a:spcPts val="800"/>
              </a:spcAft>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EXAMPLE PHISHING TEXT MESSAGES</a:t>
            </a:r>
          </a:p>
          <a:p>
            <a:pPr>
              <a:lnSpc>
                <a:spcPct val="107000"/>
              </a:lnSpc>
              <a:spcAft>
                <a:spcPts val="800"/>
              </a:spcAft>
            </a:pP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Text messages-Phishing Example #1</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Great NEWS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Job offer for you. Don’t delay.</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Tap here for more information: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u="sng"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Idneihwck.haha.org</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Text messages-Phishing Example #2</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Love animals ?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Put your skills to work.</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For Top pay.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Flexible hours.</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Tap here to apply: dgonscm.nop.com</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Text messages-Phishing Example #3</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Hello your application has been selected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Visit secure site here: </a:t>
            </a:r>
            <a:r>
              <a:rPr lang="en-US" sz="1200" b="1"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http://r.so.com/sidon</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for interview date and details.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Include full name, SIN and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street address for our records.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Text messages-Phishing Example #4</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You are confirmed to attend TFP company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interview on</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6/21 at 1 PM PST</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Online via </a:t>
            </a:r>
            <a:r>
              <a:rPr lang="en-US" sz="1200"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zoom.us</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Access code: </a:t>
            </a:r>
            <a:r>
              <a:rPr lang="en-US" sz="1200" u="sng"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894763339399</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sz="1200" b="1"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Text messages-Phishing Example #5</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Walmat urgently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Recruiting for part-time jobs,</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You can earn 300 $$ every day, </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Add Whatsapp: </a:t>
            </a:r>
            <a:r>
              <a:rPr lang="en-US" sz="1200" u="sng"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wa.me/</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u="sng" dirty="0">
                <a:solidFill>
                  <a:srgbClr val="00B0F0"/>
                </a:solidFill>
                <a:effectLst/>
                <a:latin typeface="Century Gothic" panose="020B0502020202020204" pitchFamily="34" charset="0"/>
                <a:ea typeface="Calibri" panose="020F0502020204030204" pitchFamily="34" charset="0"/>
                <a:cs typeface="Times New Roman" panose="02020603050405020304" pitchFamily="18" charset="0"/>
              </a:rPr>
              <a:t>7899040455</a:t>
            </a:r>
            <a:endParaRPr lang="en-CA" sz="12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gn="l">
              <a:buFont typeface="Arial" panose="020B0604020202020204" pitchFamily="34" charset="0"/>
              <a:buNone/>
            </a:pPr>
            <a:endParaRPr lang="en-CA" sz="1200" b="0" i="0" u="none" strike="noStrike" baseline="0" dirty="0">
              <a:latin typeface="Century Gothic" panose="020B0502020202020204" pitchFamily="34" charset="0"/>
            </a:endParaRPr>
          </a:p>
          <a:p>
            <a:pPr marL="0" indent="0" algn="l">
              <a:buFont typeface="Arial" panose="020B0604020202020204" pitchFamily="34" charset="0"/>
              <a:buNone/>
            </a:pPr>
            <a:endParaRPr lang="en-CA" sz="1200" b="0" i="0" u="none" strike="noStrike" baseline="0" dirty="0">
              <a:latin typeface="Century Gothic" panose="020B0502020202020204" pitchFamily="34" charset="0"/>
            </a:endParaRPr>
          </a:p>
          <a:p>
            <a:pPr marL="0" indent="0" algn="l">
              <a:buFont typeface="Arial" panose="020B0604020202020204" pitchFamily="34" charset="0"/>
              <a:buNone/>
            </a:pPr>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a:t>
            </a:r>
          </a:p>
          <a:p>
            <a:pPr marL="181240" indent="-181240">
              <a:buFont typeface="Arial" panose="020B0604020202020204" pitchFamily="34" charset="0"/>
              <a:buChar char="•"/>
            </a:pPr>
            <a:r>
              <a:rPr lang="en-US" sz="1200" dirty="0">
                <a:latin typeface="Century Gothic" panose="020B0502020202020204" pitchFamily="34" charset="0"/>
              </a:rPr>
              <a:t>Tutor should be able to see learner’s computer screen and hands.</a:t>
            </a: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PRACTICE</a:t>
            </a:r>
          </a:p>
          <a:p>
            <a:pPr marL="0" lvl="0" indent="0" algn="l" rtl="0">
              <a:spcBef>
                <a:spcPts val="0"/>
              </a:spcBef>
              <a:spcAft>
                <a:spcPts val="0"/>
              </a:spcAft>
              <a:buNone/>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strike="noStrike" dirty="0">
                <a:latin typeface="Century Gothic" panose="020B0502020202020204" pitchFamily="34" charset="0"/>
              </a:rPr>
              <a:t>After each of the following steps, wait for the learner to complete the step. Guide the learner as needed.</a:t>
            </a:r>
            <a:endParaRPr lang="en-US" sz="1200" strike="noStrike"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Say to the Learner: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Now it’s time to practice!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We’re going to practice what we saw in the video: </a:t>
            </a:r>
            <a:r>
              <a:rPr lang="en-CA" sz="1200" b="1" dirty="0">
                <a:effectLst/>
                <a:latin typeface="Century Gothic" panose="020B0502020202020204" pitchFamily="34" charset="0"/>
                <a:ea typeface="Calibri" panose="020F0502020204030204" pitchFamily="34" charset="0"/>
                <a:cs typeface="Calibri" panose="020F0502020204030204" pitchFamily="34" charset="0"/>
              </a:rPr>
              <a:t>Delete </a:t>
            </a:r>
            <a:r>
              <a:rPr lang="en-CA" sz="1200" b="1" dirty="0">
                <a:latin typeface="Century Gothic" panose="020B0502020202020204" pitchFamily="34" charset="0"/>
                <a:ea typeface="Calibri" panose="020F0502020204030204" pitchFamily="34" charset="0"/>
                <a:cs typeface="Calibri" panose="020F0502020204030204" pitchFamily="34" charset="0"/>
              </a:rPr>
              <a:t>Suspicious Text Messages</a:t>
            </a:r>
            <a:endParaRPr lang="en-US" sz="1200" b="1" i="1" u="sng"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I sent you a few to practice. </a:t>
            </a:r>
          </a:p>
          <a:p>
            <a:pPr marL="241653" lvl="0" indent="-165453" algn="l" rtl="0">
              <a:spcBef>
                <a:spcPts val="0"/>
              </a:spcBef>
              <a:spcAft>
                <a:spcPts val="0"/>
              </a:spcAft>
              <a:buClr>
                <a:schemeClr val="dk1"/>
              </a:buClr>
              <a:buSzPts val="1200"/>
              <a:buFont typeface="Calibri"/>
              <a:buNone/>
            </a:pPr>
            <a:endParaRPr lang="en-CA" sz="1200" b="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First, open your phone. Do you have an iPhone or Android ?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Open your text messages app</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Can you find the text message from me.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Can you see the text ? What does it say ?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Does it look suspicious ?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Now, delete it.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Do you remember what to do ? What steps did you see in the video ?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Your phone may have different steps than in the video. Let’s see.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b="1" i="0" strike="noStrike"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CA" sz="1200" b="1" i="0" strike="noStrike" dirty="0">
                <a:effectLst/>
                <a:latin typeface="Century Gothic" panose="020B0502020202020204" pitchFamily="34" charset="0"/>
                <a:ea typeface="Calibri" panose="020F0502020204030204" pitchFamily="34" charset="0"/>
                <a:cs typeface="Times New Roman" panose="02020603050405020304" pitchFamily="18" charset="0"/>
              </a:rPr>
              <a:t>NOTE: the steps may differ on different phones.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CA" sz="1200" b="1" i="0" strike="noStrike"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lvl="1" indent="0">
              <a:lnSpc>
                <a:spcPct val="107000"/>
              </a:lnSpc>
              <a:spcAft>
                <a:spcPts val="800"/>
              </a:spcAft>
              <a:buFont typeface="Arial" panose="020B0604020202020204" pitchFamily="34" charset="0"/>
              <a:buNone/>
            </a:pPr>
            <a:r>
              <a:rPr lang="en-US" sz="1200" b="1"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On an Android Phone</a:t>
            </a:r>
            <a:r>
              <a:rPr lang="en-US" sz="1200"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a:t>
            </a:r>
          </a:p>
          <a:p>
            <a:pPr marL="1085850" lvl="2" indent="-171450">
              <a:lnSpc>
                <a:spcPct val="107000"/>
              </a:lnSpc>
              <a:spcAft>
                <a:spcPts val="800"/>
              </a:spcAft>
              <a:buFont typeface="Wingdings" panose="05000000000000000000" pitchFamily="2" charset="2"/>
              <a:buChar char="Ø"/>
            </a:pPr>
            <a:r>
              <a:rPr lang="en-US" sz="1200"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Tap and hold the message</a:t>
            </a:r>
          </a:p>
          <a:p>
            <a:pPr marL="1085850" lvl="2" indent="-171450">
              <a:lnSpc>
                <a:spcPct val="107000"/>
              </a:lnSpc>
              <a:spcAft>
                <a:spcPts val="800"/>
              </a:spcAft>
              <a:buFont typeface="Wingdings" panose="05000000000000000000" pitchFamily="2" charset="2"/>
              <a:buChar char="Ø"/>
            </a:pPr>
            <a:r>
              <a:rPr lang="en-US" sz="1200"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Look at the menu</a:t>
            </a:r>
          </a:p>
          <a:p>
            <a:pPr marL="1085850" lvl="2" indent="-171450">
              <a:lnSpc>
                <a:spcPct val="107000"/>
              </a:lnSpc>
              <a:spcAft>
                <a:spcPts val="800"/>
              </a:spcAft>
              <a:buFont typeface="Wingdings" panose="05000000000000000000" pitchFamily="2" charset="2"/>
              <a:buChar char="Ø"/>
            </a:pPr>
            <a:r>
              <a:rPr lang="en-US" sz="1200"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Tap “Delete”</a:t>
            </a:r>
          </a:p>
          <a:p>
            <a:pPr marL="1085850" lvl="2" indent="-171450">
              <a:lnSpc>
                <a:spcPct val="107000"/>
              </a:lnSpc>
              <a:spcAft>
                <a:spcPts val="800"/>
              </a:spcAft>
              <a:buFont typeface="Wingdings" panose="05000000000000000000" pitchFamily="2" charset="2"/>
              <a:buChar char="Ø"/>
            </a:pPr>
            <a:r>
              <a:rPr lang="en-US" sz="1200"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Tap “Delete” again</a:t>
            </a:r>
          </a:p>
          <a:p>
            <a:pPr marL="1085850" lvl="2" indent="-171450">
              <a:lnSpc>
                <a:spcPct val="107000"/>
              </a:lnSpc>
              <a:spcAft>
                <a:spcPts val="800"/>
              </a:spcAft>
              <a:buFont typeface="Wingdings" panose="05000000000000000000" pitchFamily="2" charset="2"/>
              <a:buChar char="Ø"/>
            </a:pPr>
            <a:r>
              <a:rPr lang="en-US" sz="1200"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You see: “Move this message to the Trash ? Cancel / Move to Trash</a:t>
            </a:r>
          </a:p>
          <a:p>
            <a:pPr marL="1085850" lvl="2" indent="-171450">
              <a:lnSpc>
                <a:spcPct val="107000"/>
              </a:lnSpc>
              <a:spcAft>
                <a:spcPts val="800"/>
              </a:spcAft>
              <a:buFont typeface="Wingdings" panose="05000000000000000000" pitchFamily="2" charset="2"/>
              <a:buChar char="Ø"/>
            </a:pPr>
            <a:r>
              <a:rPr lang="en-US" sz="1200"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Tap on “Move to Trash”</a:t>
            </a:r>
          </a:p>
          <a:p>
            <a:pPr marL="1085850" marR="0" lvl="2" indent="-171450" algn="l" defTabSz="914400" rtl="0" eaLnBrk="1" fontAlgn="auto" latinLnBrk="0" hangingPunct="1">
              <a:lnSpc>
                <a:spcPct val="107000"/>
              </a:lnSpc>
              <a:spcBef>
                <a:spcPts val="0"/>
              </a:spcBef>
              <a:spcAft>
                <a:spcPts val="800"/>
              </a:spcAft>
              <a:buClr>
                <a:srgbClr val="000000"/>
              </a:buClr>
              <a:buSzPts val="1400"/>
              <a:buFont typeface="Wingdings" panose="05000000000000000000" pitchFamily="2" charset="2"/>
              <a:buChar char="Ø"/>
              <a:tabLst/>
              <a:defRPr/>
            </a:pPr>
            <a:r>
              <a:rPr lang="en-US" sz="1200" b="0"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Recognize that the message was deleted</a:t>
            </a:r>
          </a:p>
          <a:p>
            <a:pPr marL="171450" lvl="0" indent="-171450">
              <a:lnSpc>
                <a:spcPct val="107000"/>
              </a:lnSpc>
              <a:spcAft>
                <a:spcPts val="800"/>
              </a:spcAft>
              <a:buFont typeface="Arial" panose="020B0604020202020204" pitchFamily="34" charset="0"/>
              <a:buChar char="•"/>
            </a:pPr>
            <a:r>
              <a:rPr lang="en-US" sz="1200" b="0"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Do that now. </a:t>
            </a:r>
          </a:p>
          <a:p>
            <a:pPr marL="0" lvl="0" indent="0">
              <a:lnSpc>
                <a:spcPct val="107000"/>
              </a:lnSpc>
              <a:spcAft>
                <a:spcPts val="800"/>
              </a:spcAft>
              <a:buFont typeface="Arial" panose="020B0604020202020204" pitchFamily="34" charset="0"/>
              <a:buNone/>
            </a:pPr>
            <a:endParaRPr lang="en-US" sz="1200" b="0"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457200" lvl="1" indent="0">
              <a:lnSpc>
                <a:spcPct val="107000"/>
              </a:lnSpc>
              <a:spcAft>
                <a:spcPts val="800"/>
              </a:spcAft>
              <a:buFont typeface="Arial" panose="020B0604020202020204" pitchFamily="34" charset="0"/>
              <a:buNone/>
            </a:pPr>
            <a:r>
              <a:rPr lang="en-US" sz="1200" b="1"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On an iPhone:</a:t>
            </a:r>
          </a:p>
          <a:p>
            <a:pPr marL="1085850" lvl="2" indent="-171450">
              <a:lnSpc>
                <a:spcPct val="107000"/>
              </a:lnSpc>
              <a:spcAft>
                <a:spcPts val="800"/>
              </a:spcAft>
              <a:buFont typeface="Wingdings" panose="05000000000000000000" pitchFamily="2" charset="2"/>
              <a:buChar char="Ø"/>
            </a:pPr>
            <a:r>
              <a:rPr lang="en-US" sz="1200" b="0"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Touch and hold the message bubble</a:t>
            </a:r>
          </a:p>
          <a:p>
            <a:pPr marL="1085850" lvl="2" indent="-171450">
              <a:lnSpc>
                <a:spcPct val="107000"/>
              </a:lnSpc>
              <a:spcAft>
                <a:spcPts val="800"/>
              </a:spcAft>
              <a:buFont typeface="Wingdings" panose="05000000000000000000" pitchFamily="2" charset="2"/>
              <a:buChar char="Ø"/>
            </a:pPr>
            <a:r>
              <a:rPr lang="en-US" sz="1200" b="0" i="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Tap “Delete”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Do that now.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endParaRPr>
          </a:p>
          <a:p>
            <a:pPr marL="1085850" marR="0" lvl="2"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endPar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Is the text message deleted ? How do you know ? </a:t>
            </a:r>
            <a:r>
              <a:rPr lang="en-CA" sz="1200" b="1" i="1" strike="noStrike" dirty="0">
                <a:effectLst/>
                <a:latin typeface="Century Gothic" panose="020B0502020202020204" pitchFamily="34" charset="0"/>
                <a:ea typeface="Calibri" panose="020F0502020204030204" pitchFamily="34" charset="0"/>
                <a:cs typeface="Times New Roman" panose="02020603050405020304" pitchFamily="18" charset="0"/>
              </a:rPr>
              <a:t>Answer: </a:t>
            </a: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You see it’s not there.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Great ! Let’s p</a:t>
            </a:r>
            <a:r>
              <a:rPr lang="en-US" sz="1200" i="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ractice again.</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i="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Repeat the steps above with the other text messages.  </a:t>
            </a:r>
            <a:endParaRPr lang="en-CA" sz="1200" b="0" i="0" dirty="0">
              <a:latin typeface="Century Gothic" panose="020B0502020202020204" pitchFamily="34" charset="0"/>
            </a:endParaRPr>
          </a:p>
          <a:p>
            <a:pPr marL="0" lvl="0" indent="0" algn="l" rtl="0">
              <a:spcBef>
                <a:spcPts val="0"/>
              </a:spcBef>
              <a:spcAft>
                <a:spcPts val="0"/>
              </a:spcAft>
              <a:buFont typeface="Arial" panose="020B0604020202020204" pitchFamily="34" charset="0"/>
              <a:buNone/>
            </a:pPr>
            <a:endParaRPr lang="en-US" sz="1200" b="1" i="0" dirty="0">
              <a:effectLst/>
              <a:latin typeface="Century Gothic" panose="020B0502020202020204" pitchFamily="34" charset="0"/>
              <a:ea typeface="Calibri" panose="020F0502020204030204" pitchFamily="34" charset="0"/>
              <a:cs typeface="Times New Roman" panose="02020603050405020304" pitchFamily="18" charset="0"/>
            </a:endParaRPr>
          </a:p>
          <a:p>
            <a:pPr marL="241653" lvl="0" indent="-165453" algn="l" rtl="0">
              <a:spcBef>
                <a:spcPts val="0"/>
              </a:spcBef>
              <a:spcAft>
                <a:spcPts val="0"/>
              </a:spcAft>
              <a:buClr>
                <a:schemeClr val="dk1"/>
              </a:buClr>
              <a:buSzPts val="1200"/>
              <a:buFont typeface="Calibri"/>
              <a:buNone/>
            </a:pPr>
            <a:endParaRPr sz="1200" b="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lvl="0" indent="-302066" algn="l" rtl="0">
              <a:spcBef>
                <a:spcPts val="0"/>
              </a:spcBef>
              <a:spcAft>
                <a:spcPts val="0"/>
              </a:spcAft>
              <a:buClr>
                <a:schemeClr val="dk1"/>
              </a:buClr>
              <a:buSzPts val="1300"/>
              <a:buFont typeface="Arial"/>
              <a:buChar char="•"/>
            </a:pPr>
            <a:r>
              <a:rPr lang="en-US" sz="1200" dirty="0">
                <a:latin typeface="Century Gothic" panose="020B0502020202020204" pitchFamily="34" charset="0"/>
                <a:ea typeface="Quattrocento Sans"/>
                <a:cs typeface="Quattrocento Sans"/>
                <a:sym typeface="Quattrocento Sans"/>
              </a:rPr>
              <a:t>Have the learner practice as many times as they need (at least three times.) </a:t>
            </a:r>
          </a:p>
          <a:p>
            <a:pPr marL="0" lvl="0" indent="0" algn="l" rtl="0">
              <a:spcBef>
                <a:spcPts val="0"/>
              </a:spcBef>
              <a:spcAft>
                <a:spcPts val="0"/>
              </a:spcAft>
              <a:buClr>
                <a:schemeClr val="dk1"/>
              </a:buClr>
              <a:buSzPts val="1300"/>
              <a:buFont typeface="Arial"/>
              <a:buNone/>
            </a:pPr>
            <a:endParaRPr sz="1200" dirty="0">
              <a:latin typeface="Century Gothic" panose="020B0502020202020204" pitchFamily="34" charset="0"/>
              <a:ea typeface="Arial"/>
              <a:cs typeface="Arial"/>
              <a:sym typeface="Arial"/>
            </a:endParaRPr>
          </a:p>
          <a:p>
            <a:pPr marL="302066" lvl="0" indent="-302066" algn="l" rtl="0">
              <a:spcBef>
                <a:spcPts val="0"/>
              </a:spcBef>
              <a:spcAft>
                <a:spcPts val="0"/>
              </a:spcAft>
              <a:buClr>
                <a:schemeClr val="dk1"/>
              </a:buClr>
              <a:buSzPts val="1300"/>
              <a:buFont typeface="Arial"/>
              <a:buChar char="•"/>
            </a:pPr>
            <a:r>
              <a:rPr lang="en-US" sz="1200" dirty="0">
                <a:latin typeface="Century Gothic" panose="020B0502020202020204" pitchFamily="34" charset="0"/>
                <a:ea typeface="Quattrocento Sans"/>
                <a:cs typeface="Quattrocento Sans"/>
                <a:sym typeface="Quattrocento Sans"/>
              </a:rPr>
              <a:t>Check the Learner's skills. Has the learner shown you they can do the skills at least three times without support? If so, then they are ready to move on to the next part. </a:t>
            </a:r>
            <a:endParaRPr sz="1200" dirty="0">
              <a:latin typeface="Century Gothic" panose="020B0502020202020204" pitchFamily="34" charset="0"/>
              <a:ea typeface="Arial"/>
              <a:cs typeface="Arial"/>
              <a:sym typeface="Arial"/>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endParaRPr b="1" dirty="0"/>
          </a:p>
        </p:txBody>
      </p:sp>
      <p:sp>
        <p:nvSpPr>
          <p:cNvPr id="265" name="Google Shape;265;p2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33</a:t>
            </a:fld>
            <a:endParaRPr dirty="0"/>
          </a:p>
        </p:txBody>
      </p:sp>
    </p:spTree>
    <p:extLst>
      <p:ext uri="{BB962C8B-B14F-4D97-AF65-F5344CB8AC3E}">
        <p14:creationId xmlns:p14="http://schemas.microsoft.com/office/powerpoint/2010/main" val="818535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rPr>
              <a:t>Job Scams-Part Three</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to the Tutor</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These are the skills learners will master at the end of the lesson:  </a:t>
            </a:r>
            <a:endParaRPr lang="en-US" sz="1200" b="0" dirty="0">
              <a:latin typeface="Century Gothic" panose="020B0502020202020204" pitchFamily="34" charset="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1" dirty="0">
              <a:effectLst/>
              <a:latin typeface="Century Gothic" panose="020B050202020202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v"/>
              <a:tabLst/>
              <a:defRPr/>
            </a:pPr>
            <a:r>
              <a:rPr lang="en-US" sz="1200" b="1" i="0" dirty="0">
                <a:effectLst/>
                <a:latin typeface="Century Gothic" panose="020B0502020202020204" pitchFamily="34" charset="0"/>
                <a:ea typeface="Calibri" panose="020F0502020204030204" pitchFamily="34" charset="0"/>
                <a:cs typeface="Calibri" panose="020F0502020204030204" pitchFamily="34" charset="0"/>
              </a:rPr>
              <a:t>Report an ad on indeed.ca</a:t>
            </a:r>
            <a:r>
              <a:rPr lang="en-CA" sz="1200" b="1" i="0" dirty="0">
                <a:effectLst/>
                <a:latin typeface="Century Gothic" panose="020B050202020202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v"/>
              <a:tabLst/>
              <a:defRPr/>
            </a:pPr>
            <a:r>
              <a:rPr lang="en-US" sz="1200" b="1" i="0" dirty="0">
                <a:latin typeface="Century Gothic" panose="020B0502020202020204" pitchFamily="34" charset="0"/>
                <a:ea typeface="Calibri" panose="020F0502020204030204" pitchFamily="34" charset="0"/>
                <a:cs typeface="Calibri" panose="020F0502020204030204" pitchFamily="34" charset="0"/>
              </a:rPr>
              <a:t>Understand to n</a:t>
            </a:r>
            <a:r>
              <a:rPr lang="en-US" sz="1200" b="1" i="0" dirty="0">
                <a:effectLst/>
                <a:latin typeface="Century Gothic" panose="020B0502020202020204" pitchFamily="34" charset="0"/>
                <a:ea typeface="Calibri" panose="020F0502020204030204" pitchFamily="34" charset="0"/>
                <a:cs typeface="Calibri" panose="020F0502020204030204" pitchFamily="34" charset="0"/>
              </a:rPr>
              <a:t>ever give or receive money for a job applied for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1" dirty="0">
              <a:effectLst/>
              <a:latin typeface="Century Gothic" panose="020B0502020202020204" pitchFamily="34" charset="0"/>
              <a:ea typeface="Calibri" panose="020F0502020204030204" pitchFamily="34" charset="0"/>
              <a:cs typeface="Calibri" panose="020F0502020204030204" pitchFamily="34" charset="0"/>
            </a:endParaRPr>
          </a:p>
          <a:p>
            <a:pPr marL="0" lvl="2" indent="0">
              <a:spcAft>
                <a:spcPts val="800"/>
              </a:spcAft>
              <a:buSzPct val="100000"/>
              <a:buFont typeface="Arial" panose="020B0604020202020204" pitchFamily="34" charset="0"/>
              <a:buNone/>
              <a:defRPr/>
            </a:pPr>
            <a:endParaRPr lang="en-CA" sz="1200" b="1" dirty="0">
              <a:latin typeface="Century Gothic" panose="020B0502020202020204" pitchFamily="34" charset="0"/>
              <a:cs typeface="Calibri" panose="020F0502020204030204" pitchFamily="34" charset="0"/>
            </a:endParaRPr>
          </a:p>
          <a:p>
            <a:pPr marL="0" lvl="2" indent="0">
              <a:spcAft>
                <a:spcPts val="800"/>
              </a:spcAft>
              <a:buSzPct val="100000"/>
              <a:buFont typeface="Arial" panose="020B0604020202020204" pitchFamily="34" charset="0"/>
              <a:buNone/>
              <a:defRPr/>
            </a:pPr>
            <a:r>
              <a:rPr lang="en-US" sz="1200" b="1" dirty="0">
                <a:latin typeface="Century Gothic" panose="020B0502020202020204" pitchFamily="34" charset="0"/>
              </a:rPr>
              <a:t>Say to the learner</a:t>
            </a:r>
            <a:r>
              <a:rPr lang="en-US" sz="1200" dirty="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dirty="0">
                <a:latin typeface="Century Gothic" panose="020B0502020202020204" pitchFamily="34" charset="0"/>
              </a:rPr>
              <a:t>Now</a:t>
            </a:r>
            <a:r>
              <a:rPr lang="en-US" sz="1200" b="0" i="1" dirty="0">
                <a:latin typeface="Century Gothic" panose="020B0502020202020204" pitchFamily="34" charset="0"/>
              </a:rPr>
              <a:t>, we are going to review </a:t>
            </a:r>
            <a:r>
              <a:rPr lang="en-US" sz="1200" b="1" i="1" dirty="0">
                <a:effectLst/>
                <a:latin typeface="Century Gothic" panose="020B0502020202020204" pitchFamily="34" charset="0"/>
                <a:ea typeface="Calibri" panose="020F0502020204030204" pitchFamily="34" charset="0"/>
                <a:cs typeface="Calibri" panose="020F0502020204030204" pitchFamily="34" charset="0"/>
              </a:rPr>
              <a:t>Employment Website Job Scams. </a:t>
            </a:r>
            <a:endParaRPr lang="en-US" sz="1200" b="0" i="1"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effectLst/>
                <a:latin typeface="Century Gothic" panose="020B0502020202020204" pitchFamily="34" charset="0"/>
                <a:ea typeface="Calibri" panose="020F0502020204030204" pitchFamily="34" charset="0"/>
                <a:cs typeface="Calibri" panose="020F0502020204030204" pitchFamily="34" charset="0"/>
              </a:rPr>
              <a:t>This includes</a:t>
            </a:r>
            <a:r>
              <a:rPr lang="en-US" sz="1200" b="1" i="1" dirty="0">
                <a:effectLst/>
                <a:latin typeface="Century Gothic" panose="020B0502020202020204" pitchFamily="34" charset="0"/>
                <a:ea typeface="Calibri" panose="020F0502020204030204" pitchFamily="34" charset="0"/>
                <a:cs typeface="Calibri" panose="020F0502020204030204" pitchFamily="34" charset="0"/>
              </a:rPr>
              <a:t> how to Report an ad on indeed.ca</a:t>
            </a:r>
            <a:r>
              <a:rPr lang="en-CA" sz="1200" b="1" i="1" dirty="0">
                <a:effectLst/>
                <a:latin typeface="Century Gothic" panose="020B0502020202020204" pitchFamily="34" charset="0"/>
                <a:ea typeface="Calibri" panose="020F0502020204030204" pitchFamily="34" charset="0"/>
                <a:cs typeface="Calibri" panose="020F0502020204030204" pitchFamily="34" charset="0"/>
              </a:rPr>
              <a:t> </a:t>
            </a:r>
            <a:r>
              <a:rPr lang="en-CA" sz="1200" b="0" i="1" dirty="0">
                <a:effectLst/>
                <a:latin typeface="Century Gothic" panose="020B0502020202020204" pitchFamily="34" charset="0"/>
                <a:ea typeface="Calibri" panose="020F0502020204030204" pitchFamily="34" charset="0"/>
                <a:cs typeface="Calibri" panose="020F0502020204030204" pitchFamily="34" charset="0"/>
              </a:rPr>
              <a:t>and then we’ll look at some reminders about </a:t>
            </a:r>
            <a:r>
              <a:rPr lang="en-CA" sz="1200" b="1" i="1" dirty="0">
                <a:effectLst/>
                <a:latin typeface="Century Gothic" panose="020B0502020202020204" pitchFamily="34" charset="0"/>
                <a:ea typeface="Calibri" panose="020F0502020204030204" pitchFamily="34" charset="0"/>
                <a:cs typeface="Calibri" panose="020F0502020204030204" pitchFamily="34" charset="0"/>
              </a:rPr>
              <a:t>money and job applications. </a:t>
            </a:r>
            <a:endParaRPr lang="en-CA" sz="1200" b="1" i="1" dirty="0">
              <a:solidFill>
                <a:schemeClr val="bg1">
                  <a:lumMod val="50000"/>
                </a:schemeClr>
              </a:solidFill>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0" i="1" u="none"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1" u="none" dirty="0">
                <a:effectLst/>
                <a:latin typeface="Century Gothic" panose="020B0502020202020204" pitchFamily="34" charset="0"/>
                <a:ea typeface="Calibri" panose="020F0502020204030204" pitchFamily="34" charset="0"/>
                <a:cs typeface="Calibri" panose="020F0502020204030204" pitchFamily="34" charset="0"/>
              </a:rPr>
              <a:t>Have you used indeed .ca ?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0" i="1" u="none"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1" u="none" dirty="0">
                <a:effectLst/>
                <a:latin typeface="Century Gothic" panose="020B0502020202020204" pitchFamily="34" charset="0"/>
                <a:ea typeface="Calibri" panose="020F0502020204030204" pitchFamily="34" charset="0"/>
                <a:cs typeface="Calibri" panose="020F0502020204030204" pitchFamily="34" charset="0"/>
              </a:rPr>
              <a:t>Have you ever seen job ads that might be fake on indeed.ca ?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0" i="1" u="none"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1" u="none" dirty="0">
                <a:effectLst/>
                <a:latin typeface="Century Gothic" panose="020B0502020202020204" pitchFamily="34" charset="0"/>
                <a:ea typeface="Calibri" panose="020F0502020204030204" pitchFamily="34" charset="0"/>
                <a:cs typeface="Calibri" panose="020F0502020204030204" pitchFamily="34" charset="0"/>
              </a:rPr>
              <a:t>Report an ad on indeed.ca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1" u="none" dirty="0">
                <a:effectLst/>
                <a:latin typeface="Century Gothic" panose="020B0502020202020204" pitchFamily="34" charset="0"/>
                <a:ea typeface="Calibri" panose="020F0502020204030204" pitchFamily="34" charset="0"/>
                <a:cs typeface="Calibri" panose="020F0502020204030204" pitchFamily="34" charset="0"/>
              </a:rPr>
              <a:t>Have you ever done that ? </a:t>
            </a:r>
            <a:endParaRPr lang="en-CA" sz="1200" b="1" i="0" u="none"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1" i="0" u="none"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1" i="0" u="none" dirty="0">
              <a:effectLst/>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1" i="0" u="sng" dirty="0">
                <a:effectLst/>
                <a:latin typeface="Century Gothic" panose="020B0502020202020204" pitchFamily="34" charset="0"/>
                <a:ea typeface="Calibri" panose="020F0502020204030204" pitchFamily="34" charset="0"/>
                <a:cs typeface="Calibri" panose="020F0502020204030204" pitchFamily="34" charset="0"/>
              </a:rPr>
              <a:t>Note to 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dirty="0">
                <a:effectLst/>
                <a:latin typeface="Century Gothic" panose="020B0502020202020204" pitchFamily="34" charset="0"/>
                <a:ea typeface="Calibri" panose="020F0502020204030204" pitchFamily="34" charset="0"/>
                <a:cs typeface="Calibri" panose="020F0502020204030204" pitchFamily="34" charset="0"/>
              </a:rPr>
              <a:t>If the learner has not used indeed.ca  before, use the following lesson with them: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1" dirty="0">
                <a:effectLst/>
                <a:latin typeface="Century Gothic" panose="020B0502020202020204" pitchFamily="34" charset="0"/>
                <a:ea typeface="Calibri" panose="020F0502020204030204" pitchFamily="34" charset="0"/>
                <a:cs typeface="Calibri" panose="020F0502020204030204" pitchFamily="34" charset="0"/>
              </a:rPr>
              <a:t>“Online Job Application Form” </a:t>
            </a:r>
            <a:r>
              <a:rPr lang="en-CA" sz="1200" b="0" dirty="0">
                <a:effectLst/>
                <a:latin typeface="Century Gothic" panose="020B0502020202020204" pitchFamily="34" charset="0"/>
                <a:ea typeface="Calibri" panose="020F0502020204030204" pitchFamily="34" charset="0"/>
                <a:cs typeface="Calibri" panose="020F0502020204030204" pitchFamily="34" charset="0"/>
              </a:rPr>
              <a:t>It reviews how to set up an account on indeed and how to apply for a job posting.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latin typeface="Century Gothic" panose="020B0502020202020204" pitchFamily="34" charset="0"/>
            </a:endParaRP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endParaRPr dirty="0"/>
          </a:p>
        </p:txBody>
      </p:sp>
      <p:sp>
        <p:nvSpPr>
          <p:cNvPr id="119" name="Google Shape;119;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34</a:t>
            </a:fld>
            <a:endParaRPr dirty="0"/>
          </a:p>
        </p:txBody>
      </p:sp>
    </p:spTree>
    <p:extLst>
      <p:ext uri="{BB962C8B-B14F-4D97-AF65-F5344CB8AC3E}">
        <p14:creationId xmlns:p14="http://schemas.microsoft.com/office/powerpoint/2010/main" val="3203839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rPr>
              <a:t>Job Scams-Part Four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1" i="0" dirty="0">
                <a:effectLst/>
                <a:latin typeface="Century Gothic" panose="020B0502020202020204" pitchFamily="34" charset="0"/>
                <a:ea typeface="Calibri" panose="020F0502020204030204" pitchFamily="34" charset="0"/>
                <a:cs typeface="Calibri" panose="020F0502020204030204" pitchFamily="34" charset="0"/>
              </a:rPr>
              <a:t>Report an ad on indeed.ca</a:t>
            </a:r>
            <a:r>
              <a:rPr lang="en-CA" sz="1200" b="1" i="0" dirty="0">
                <a:effectLst/>
                <a:latin typeface="Century Gothic" panose="020B050202020202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1" i="0" dirty="0">
                <a:latin typeface="Century Gothic" panose="020B0502020202020204" pitchFamily="34" charset="0"/>
                <a:ea typeface="Calibri" panose="020F0502020204030204" pitchFamily="34" charset="0"/>
                <a:cs typeface="Calibri" panose="020F0502020204030204" pitchFamily="34" charset="0"/>
              </a:rPr>
              <a:t>N</a:t>
            </a:r>
            <a:r>
              <a:rPr lang="en-US" sz="1200" b="1" i="0" dirty="0">
                <a:effectLst/>
                <a:latin typeface="Century Gothic" panose="020B0502020202020204" pitchFamily="34" charset="0"/>
                <a:ea typeface="Calibri" panose="020F0502020204030204" pitchFamily="34" charset="0"/>
                <a:cs typeface="Calibri" panose="020F0502020204030204" pitchFamily="34" charset="0"/>
              </a:rPr>
              <a:t>ever give or receive money for a job applied for</a:t>
            </a:r>
          </a:p>
          <a:p>
            <a:pPr marL="0" lvl="0" indent="0" algn="l" rtl="0">
              <a:spcBef>
                <a:spcPts val="0"/>
              </a:spcBef>
              <a:spcAft>
                <a:spcPts val="0"/>
              </a:spcAft>
              <a:buNone/>
            </a:pPr>
            <a:endParaRPr b="1"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Say to the Learner: </a:t>
            </a:r>
            <a:endParaRPr dirty="0">
              <a:latin typeface="Century Gothic" panose="020B0502020202020204" pitchFamily="34" charset="0"/>
            </a:endParaRPr>
          </a:p>
          <a:p>
            <a:pPr marL="0" lvl="0" indent="0">
              <a:lnSpc>
                <a:spcPct val="107000"/>
              </a:lnSpc>
              <a:spcAft>
                <a:spcPts val="800"/>
              </a:spcAft>
              <a:buFont typeface="Arial" panose="020B0604020202020204" pitchFamily="34" charset="0"/>
              <a:buNone/>
            </a:pPr>
            <a:endParaRPr lang="en-US" sz="1200" b="0" i="1" dirty="0">
              <a:latin typeface="Century Gothic" panose="020B0502020202020204" pitchFamily="34" charset="0"/>
            </a:endParaRPr>
          </a:p>
          <a:p>
            <a:pPr marL="0" lvl="0" indent="0">
              <a:lnSpc>
                <a:spcPct val="107000"/>
              </a:lnSpc>
              <a:spcAft>
                <a:spcPts val="800"/>
              </a:spcAft>
              <a:buFont typeface="Arial" panose="020B0604020202020204" pitchFamily="34" charset="0"/>
              <a:buNone/>
            </a:pPr>
            <a:r>
              <a:rPr lang="en-US" sz="1200" b="0" i="1" dirty="0">
                <a:latin typeface="Century Gothic" panose="020B0502020202020204" pitchFamily="34" charset="0"/>
              </a:rPr>
              <a:t>So, let’s review how to </a:t>
            </a: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Report an ad on indeed.ca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1" dirty="0">
              <a:solidFill>
                <a:schemeClr val="dk1"/>
              </a:solidFill>
              <a:latin typeface="Century Gothic" panose="020B050202020202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solidFill>
                  <a:schemeClr val="dk1"/>
                </a:solidFill>
                <a:latin typeface="Century Gothic" panose="020B0502020202020204" pitchFamily="34" charset="0"/>
                <a:ea typeface="Calibri"/>
                <a:cs typeface="Calibri"/>
                <a:sym typeface="Calibri"/>
              </a:rPr>
              <a:t>We’re going to watch a video to review how to do this. </a:t>
            </a:r>
          </a:p>
          <a:p>
            <a:pPr marL="0" lvl="0" indent="0" algn="l" rtl="0">
              <a:spcBef>
                <a:spcPts val="0"/>
              </a:spcBef>
              <a:spcAft>
                <a:spcPts val="0"/>
              </a:spcAft>
              <a:buNone/>
            </a:pPr>
            <a:r>
              <a:rPr lang="en-US" b="0" i="1" dirty="0">
                <a:solidFill>
                  <a:srgbClr val="000000"/>
                </a:solidFill>
                <a:latin typeface="Century Gothic" panose="020B0502020202020204" pitchFamily="34" charset="0"/>
                <a:ea typeface="Calibri"/>
                <a:cs typeface="Calibri"/>
                <a:sym typeface="Calibri"/>
              </a:rPr>
              <a:t>We can watch the video several times. So, don't worry if you don't catch everything the first time.</a:t>
            </a:r>
            <a:endParaRPr lang="en-US" b="1" dirty="0">
              <a:latin typeface="Century Gothic" panose="020B0502020202020204" pitchFamily="34" charset="0"/>
            </a:endParaRPr>
          </a:p>
          <a:p>
            <a:pPr marL="0" lvl="0" indent="0" algn="l" rtl="0">
              <a:spcBef>
                <a:spcPts val="0"/>
              </a:spcBef>
              <a:spcAft>
                <a:spcPts val="0"/>
              </a:spcAft>
              <a:buNone/>
            </a:pPr>
            <a:endParaRPr lang="en-CA" b="1" dirty="0">
              <a:latin typeface="Century Gothic" panose="020B0502020202020204" pitchFamily="34" charset="0"/>
            </a:endParaRPr>
          </a:p>
          <a:p>
            <a:pPr marL="0" lvl="0" indent="0" algn="l" rtl="0">
              <a:spcBef>
                <a:spcPts val="0"/>
              </a:spcBef>
              <a:spcAft>
                <a:spcPts val="0"/>
              </a:spcAft>
              <a:buNone/>
            </a:pPr>
            <a:endParaRPr b="1" dirty="0">
              <a:latin typeface="Century Gothic" panose="020B0502020202020204" pitchFamily="34" charset="0"/>
            </a:endParaRPr>
          </a:p>
          <a:p>
            <a:pPr marL="0" lvl="0" indent="0" algn="l" rtl="0">
              <a:spcBef>
                <a:spcPts val="0"/>
              </a:spcBef>
              <a:spcAft>
                <a:spcPts val="0"/>
              </a:spcAft>
              <a:buNone/>
            </a:pPr>
            <a:r>
              <a:rPr lang="en-US" sz="1200" b="1" i="0" u="none" strike="noStrike" dirty="0">
                <a:solidFill>
                  <a:srgbClr val="000000"/>
                </a:solidFill>
                <a:latin typeface="Century Gothic" panose="020B0502020202020204" pitchFamily="34" charset="0"/>
                <a:ea typeface="Calibri"/>
                <a:cs typeface="Calibri"/>
                <a:sym typeface="Calibri"/>
              </a:rPr>
              <a:t>Instructions for the Tutor: </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The icon in the slide with the red triangle is a link to the video Lesson on YouTube.</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Just click on that link (in Slideshow mode) to open the video Lesson.</a:t>
            </a:r>
            <a:endParaRPr b="0" dirty="0">
              <a:latin typeface="Century Gothic" panose="020B0502020202020204" pitchFamily="34" charset="0"/>
            </a:endParaRPr>
          </a:p>
          <a:p>
            <a:pPr marL="0" lvl="0" indent="0" algn="l" rtl="0">
              <a:spcBef>
                <a:spcPts val="0"/>
              </a:spcBef>
              <a:spcAft>
                <a:spcPts val="0"/>
              </a:spcAft>
              <a:buNone/>
            </a:pPr>
            <a:r>
              <a:rPr lang="en-US" sz="1200" b="0" i="0" u="none" strike="noStrike" dirty="0">
                <a:solidFill>
                  <a:srgbClr val="000000"/>
                </a:solidFill>
                <a:latin typeface="Century Gothic" panose="020B0502020202020204" pitchFamily="34" charset="0"/>
                <a:ea typeface="Arial"/>
                <a:cs typeface="Arial"/>
                <a:sym typeface="Arial"/>
              </a:rPr>
              <a:t>•</a:t>
            </a:r>
            <a:r>
              <a:rPr lang="en-US" sz="1200" b="0" i="0" u="none" strike="noStrike" dirty="0">
                <a:solidFill>
                  <a:srgbClr val="000000"/>
                </a:solidFill>
                <a:latin typeface="Century Gothic" panose="020B0502020202020204" pitchFamily="34" charset="0"/>
                <a:ea typeface="Calibri"/>
                <a:cs typeface="Calibri"/>
                <a:sym typeface="Calibri"/>
              </a:rPr>
              <a:t>Here is that link in case the one in the slide doesn’t work:</a:t>
            </a:r>
            <a:endParaRPr b="0"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https://youtu.be/MI-qbvoJBH0</a:t>
            </a:r>
          </a:p>
          <a:p>
            <a:pPr marL="457200" lvl="1"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Video length: </a:t>
            </a:r>
            <a:r>
              <a:rPr lang="en-US" sz="1200" b="1" i="0" u="none" strike="noStrike" dirty="0">
                <a:solidFill>
                  <a:srgbClr val="000000"/>
                </a:solidFill>
                <a:latin typeface="Century Gothic" panose="020B0502020202020204" pitchFamily="34" charset="0"/>
                <a:cs typeface="Calibri"/>
                <a:sym typeface="Calibri"/>
              </a:rPr>
              <a:t>7:10</a:t>
            </a:r>
            <a:r>
              <a:rPr lang="en-US" sz="1200" b="1" i="0" u="none" strike="noStrike" dirty="0">
                <a:solidFill>
                  <a:srgbClr val="000000"/>
                </a:solidFill>
                <a:latin typeface="Century Gothic" panose="020B0502020202020204" pitchFamily="34" charset="0"/>
                <a:ea typeface="Calibri"/>
                <a:cs typeface="Calibri"/>
                <a:sym typeface="Calibri"/>
              </a:rPr>
              <a:t>-9:18 minutes/END	[2:08 </a:t>
            </a:r>
            <a:r>
              <a:rPr lang="en-US" b="1" dirty="0">
                <a:latin typeface="Century Gothic" panose="020B0502020202020204" pitchFamily="34" charset="0"/>
              </a:rPr>
              <a:t>mins]</a:t>
            </a:r>
            <a:endParaRPr dirty="0">
              <a:latin typeface="Century Gothic" panose="020B0502020202020204" pitchFamily="34" charset="0"/>
            </a:endParaRPr>
          </a:p>
          <a:p>
            <a:pPr marL="457200" lvl="1" indent="0" algn="l" rtl="0">
              <a:spcBef>
                <a:spcPts val="0"/>
              </a:spcBef>
              <a:spcAft>
                <a:spcPts val="0"/>
              </a:spcAft>
              <a:buNone/>
            </a:pPr>
            <a:endParaRPr dirty="0">
              <a:latin typeface="Century Gothic" panose="020B0502020202020204" pitchFamily="34" charset="0"/>
            </a:endParaRPr>
          </a:p>
          <a:p>
            <a:pPr marL="181240" lvl="0" indent="-181240" algn="l" rtl="0">
              <a:spcBef>
                <a:spcPts val="0"/>
              </a:spcBef>
              <a:spcAft>
                <a:spcPts val="0"/>
              </a:spcAft>
              <a:buClr>
                <a:srgbClr val="000000"/>
              </a:buClr>
              <a:buSzPts val="1200"/>
              <a:buFont typeface="Arial"/>
              <a:buChar char="•"/>
            </a:pPr>
            <a:r>
              <a:rPr lang="en-US" b="0" i="0" dirty="0">
                <a:solidFill>
                  <a:srgbClr val="000000"/>
                </a:solidFill>
                <a:latin typeface="Century Gothic" panose="020B0502020202020204" pitchFamily="34" charset="0"/>
                <a:ea typeface="Calibri"/>
                <a:cs typeface="Calibri"/>
                <a:sym typeface="Calibri"/>
              </a:rPr>
              <a:t>For remote tutoring, when you share screen to play the video, make sure you have shared the audio. </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Play the lesson a bit and check the learner can hear it ok. </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Play till the end of the video, then check for understanding. See the next slide for comprehension check questions.</a:t>
            </a:r>
            <a:endParaRPr dirty="0">
              <a:latin typeface="Century Gothic" panose="020B0502020202020204" pitchFamily="34" charset="0"/>
            </a:endParaRPr>
          </a:p>
          <a:p>
            <a:pPr marL="0" lvl="0" indent="0" algn="l" rtl="0">
              <a:spcBef>
                <a:spcPts val="0"/>
              </a:spcBef>
              <a:spcAft>
                <a:spcPts val="0"/>
              </a:spcAft>
              <a:buNone/>
            </a:pPr>
            <a:endParaRPr dirty="0"/>
          </a:p>
        </p:txBody>
      </p:sp>
      <p:sp>
        <p:nvSpPr>
          <p:cNvPr id="248" name="Google Shape;248;p1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35</a:t>
            </a:fld>
            <a:endParaRPr dirty="0"/>
          </a:p>
        </p:txBody>
      </p:sp>
    </p:spTree>
    <p:extLst>
      <p:ext uri="{BB962C8B-B14F-4D97-AF65-F5344CB8AC3E}">
        <p14:creationId xmlns:p14="http://schemas.microsoft.com/office/powerpoint/2010/main" val="1623674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endParaRPr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p>
          <a:p>
            <a:pPr marL="0" lvl="0" indent="0" algn="l" rtl="0">
              <a:spcBef>
                <a:spcPts val="0"/>
              </a:spcBef>
              <a:spcAft>
                <a:spcPts val="0"/>
              </a:spcAft>
              <a:buFont typeface="Arial" panose="020B0604020202020204" pitchFamily="34" charset="0"/>
              <a:buNone/>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i="0" dirty="0">
                <a:effectLst/>
                <a:latin typeface="Century Gothic" panose="020B0502020202020204" pitchFamily="34" charset="0"/>
                <a:ea typeface="Calibri" panose="020F0502020204030204" pitchFamily="34" charset="0"/>
                <a:cs typeface="Calibri" panose="020F0502020204030204" pitchFamily="34" charset="0"/>
              </a:rPr>
              <a:t>[Report an ad on indeed.ca</a:t>
            </a:r>
            <a:r>
              <a:rPr lang="en-CA" sz="1200" b="1" i="0" dirty="0">
                <a:effectLst/>
                <a:latin typeface="Century Gothic" panose="020B050202020202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dirty="0">
                <a:latin typeface="Century Gothic" panose="020B0502020202020204" pitchFamily="34" charset="0"/>
              </a:rPr>
              <a:t>Say to the Learner: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What do many people use to search for jobs every day ? </a:t>
            </a:r>
            <a:r>
              <a:rPr lang="en-US" sz="1200" b="1" i="1" dirty="0">
                <a:latin typeface="Century Gothic" panose="020B0502020202020204" pitchFamily="34" charset="0"/>
              </a:rPr>
              <a:t>Answer: </a:t>
            </a:r>
            <a:r>
              <a:rPr lang="en-US" sz="1200" b="0" i="1" dirty="0">
                <a:latin typeface="Century Gothic" panose="020B0502020202020204" pitchFamily="34" charset="0"/>
              </a:rPr>
              <a:t>indeed.ca and Craigslist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Are some jobs on those websites fake ? </a:t>
            </a:r>
            <a:r>
              <a:rPr lang="en-US" sz="1200" b="1" i="1" dirty="0">
                <a:latin typeface="Century Gothic" panose="020B0502020202020204" pitchFamily="34" charset="0"/>
              </a:rPr>
              <a:t>Answer: </a:t>
            </a:r>
            <a:r>
              <a:rPr lang="en-US" sz="1200" b="0" i="1" dirty="0">
                <a:latin typeface="Century Gothic" panose="020B0502020202020204" pitchFamily="34" charset="0"/>
              </a:rPr>
              <a:t>Yes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Are most jobs on those websites real ? </a:t>
            </a:r>
            <a:r>
              <a:rPr lang="en-US" sz="1200" b="1" i="1" dirty="0">
                <a:latin typeface="Century Gothic" panose="020B0502020202020204" pitchFamily="34" charset="0"/>
              </a:rPr>
              <a:t>Answer: </a:t>
            </a:r>
            <a:r>
              <a:rPr lang="en-US" sz="1200" b="0" i="1" dirty="0">
                <a:latin typeface="Century Gothic" panose="020B0502020202020204" pitchFamily="34" charset="0"/>
              </a:rPr>
              <a:t>Yes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You see a job ad on indeed. You think it may be fake. What can you do ? </a:t>
            </a:r>
            <a:r>
              <a:rPr lang="en-US" sz="1200" b="1" i="1" dirty="0">
                <a:latin typeface="Century Gothic" panose="020B0502020202020204" pitchFamily="34" charset="0"/>
              </a:rPr>
              <a:t>Answer: </a:t>
            </a:r>
            <a:r>
              <a:rPr lang="en-US" sz="1200" b="0" i="1" dirty="0">
                <a:latin typeface="Century Gothic" panose="020B0502020202020204" pitchFamily="34" charset="0"/>
              </a:rPr>
              <a:t>Report it to indeed</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i="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How do you report the job to indeed ? </a:t>
            </a:r>
            <a:r>
              <a:rPr lang="en-US" sz="1200" b="1" i="1" dirty="0">
                <a:latin typeface="Century Gothic" panose="020B0502020202020204" pitchFamily="34" charset="0"/>
              </a:rPr>
              <a:t>Answer</a:t>
            </a:r>
            <a:r>
              <a:rPr lang="en-US" sz="1200" b="0" i="1" dirty="0">
                <a:latin typeface="Century Gothic" panose="020B0502020202020204" pitchFamily="34" charset="0"/>
              </a:rPr>
              <a:t>: In the job posting, click on the “Report job” icon.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Show me the “Report job” icon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Is that all you have to do ? </a:t>
            </a:r>
            <a:r>
              <a:rPr lang="en-US" sz="1200" b="1" i="1" dirty="0">
                <a:latin typeface="Century Gothic" panose="020B0502020202020204" pitchFamily="34" charset="0"/>
              </a:rPr>
              <a:t>Answer: </a:t>
            </a:r>
            <a:r>
              <a:rPr lang="en-US" sz="1200" b="0" i="1" dirty="0">
                <a:latin typeface="Century Gothic" panose="020B0502020202020204" pitchFamily="34" charset="0"/>
              </a:rPr>
              <a:t>No, you have to fill out a short form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Look at the example form in the video. What does it say ? </a:t>
            </a:r>
            <a:r>
              <a:rPr lang="en-US" sz="1200" b="1" i="1" dirty="0">
                <a:latin typeface="Century Gothic" panose="020B0502020202020204" pitchFamily="34" charset="0"/>
              </a:rPr>
              <a:t>Answer: </a:t>
            </a:r>
            <a:r>
              <a:rPr lang="en-US" sz="1200" b="0" i="1" dirty="0">
                <a:latin typeface="Century Gothic" panose="020B0502020202020204" pitchFamily="34" charset="0"/>
              </a:rPr>
              <a:t>(read through it)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Do you have to fill out “Additional Information” ? </a:t>
            </a:r>
            <a:r>
              <a:rPr lang="en-US" sz="1200" b="1" i="1" dirty="0">
                <a:latin typeface="Century Gothic" panose="020B0502020202020204" pitchFamily="34" charset="0"/>
              </a:rPr>
              <a:t>Answer: No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What do you do after you fill out the form ? </a:t>
            </a:r>
            <a:r>
              <a:rPr lang="en-US" sz="1200" b="1" i="1" dirty="0">
                <a:latin typeface="Century Gothic" panose="020B0502020202020204" pitchFamily="34" charset="0"/>
              </a:rPr>
              <a:t>Answer: </a:t>
            </a:r>
            <a:r>
              <a:rPr lang="en-US" sz="1200" b="0" i="1" dirty="0">
                <a:latin typeface="Century Gothic" panose="020B0502020202020204" pitchFamily="34" charset="0"/>
              </a:rPr>
              <a:t>Click the “Submit” icon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Show me the ““Submit” icon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i="0" dirty="0">
                <a:latin typeface="Century Gothic" panose="020B0502020202020204" pitchFamily="34" charset="0"/>
                <a:ea typeface="Calibri" panose="020F0502020204030204" pitchFamily="34" charset="0"/>
                <a:cs typeface="Calibri" panose="020F0502020204030204" pitchFamily="34" charset="0"/>
              </a:rPr>
              <a:t>[N</a:t>
            </a:r>
            <a:r>
              <a:rPr lang="en-US" sz="1200" b="1" i="0" dirty="0">
                <a:effectLst/>
                <a:latin typeface="Century Gothic" panose="020B0502020202020204" pitchFamily="34" charset="0"/>
                <a:ea typeface="Calibri" panose="020F0502020204030204" pitchFamily="34" charset="0"/>
                <a:cs typeface="Calibri" panose="020F0502020204030204" pitchFamily="34" charset="0"/>
              </a:rPr>
              <a:t>ever give or receive money for a job applied for]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dirty="0">
                <a:latin typeface="Century Gothic" panose="020B0502020202020204" pitchFamily="34" charset="0"/>
              </a:rPr>
              <a:t>Say to the Learner: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Do real jobs ask for money from you before you are hired ? </a:t>
            </a:r>
            <a:r>
              <a:rPr lang="en-US" sz="1200" b="1" i="1" dirty="0">
                <a:latin typeface="Century Gothic" panose="020B0502020202020204" pitchFamily="34" charset="0"/>
              </a:rPr>
              <a:t>Answer: </a:t>
            </a:r>
            <a:r>
              <a:rPr lang="en-US" sz="1200" b="0" i="1" dirty="0">
                <a:latin typeface="Century Gothic" panose="020B0502020202020204" pitchFamily="34" charset="0"/>
              </a:rPr>
              <a:t>No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Do real jobs give you money before you are hired ?</a:t>
            </a:r>
            <a:r>
              <a:rPr lang="en-US" sz="1200" b="1" i="1" dirty="0">
                <a:latin typeface="Century Gothic" panose="020B0502020202020204" pitchFamily="34" charset="0"/>
              </a:rPr>
              <a:t> Answer:</a:t>
            </a:r>
            <a:r>
              <a:rPr lang="en-US" sz="1200" b="0" i="1" dirty="0">
                <a:latin typeface="Century Gothic" panose="020B0502020202020204" pitchFamily="34" charset="0"/>
              </a:rPr>
              <a:t> No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Do real jobs give you cheques before you are hired ?</a:t>
            </a:r>
            <a:r>
              <a:rPr lang="en-US" sz="1200" b="1" i="1" dirty="0">
                <a:latin typeface="Century Gothic" panose="020B0502020202020204" pitchFamily="34" charset="0"/>
              </a:rPr>
              <a:t> Answer:</a:t>
            </a:r>
            <a:r>
              <a:rPr lang="en-US" sz="1200" b="0" i="1" dirty="0">
                <a:latin typeface="Century Gothic" panose="020B0502020202020204" pitchFamily="34" charset="0"/>
              </a:rPr>
              <a:t> No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Is that suspicious ? </a:t>
            </a:r>
            <a:r>
              <a:rPr lang="en-US" sz="1200" b="1" i="1" dirty="0">
                <a:latin typeface="Century Gothic" panose="020B0502020202020204" pitchFamily="34" charset="0"/>
              </a:rPr>
              <a:t>Answer:</a:t>
            </a:r>
            <a:r>
              <a:rPr lang="en-US" sz="1200" b="0" i="1" dirty="0">
                <a:latin typeface="Century Gothic" panose="020B0502020202020204" pitchFamily="34" charset="0"/>
              </a:rPr>
              <a:t> Yes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What can you do to stay safe ? </a:t>
            </a:r>
            <a:r>
              <a:rPr lang="en-US" sz="1200" b="1" i="1" dirty="0">
                <a:latin typeface="Century Gothic" panose="020B0502020202020204" pitchFamily="34" charset="0"/>
              </a:rPr>
              <a:t>Answer: </a:t>
            </a:r>
            <a:r>
              <a:rPr lang="en-US" sz="1200" b="0" i="1" dirty="0">
                <a:latin typeface="Century Gothic" panose="020B0502020202020204" pitchFamily="34" charset="0"/>
              </a:rPr>
              <a:t>Don’t click on any links or attachments; Delete texts and emails.</a:t>
            </a:r>
            <a:endParaRPr lang="en-US" sz="1200" b="1"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1" i="1" dirty="0">
              <a:latin typeface="Century Gothic" panose="020B0502020202020204" pitchFamily="34" charset="0"/>
            </a:endParaRPr>
          </a:p>
          <a:p>
            <a:pPr marL="0" lvl="0" indent="0" algn="l" rtl="0">
              <a:spcBef>
                <a:spcPts val="0"/>
              </a:spcBef>
              <a:spcAft>
                <a:spcPts val="0"/>
              </a:spcAft>
              <a:buNone/>
            </a:pPr>
            <a:endParaRPr lang="en-US" sz="1200" b="1" strike="sngStrike" dirty="0">
              <a:latin typeface="Century Gothic" panose="020B0502020202020204" pitchFamily="34" charset="0"/>
            </a:endParaRPr>
          </a:p>
          <a:p>
            <a:pPr marL="0" lvl="0" indent="0" algn="l" rtl="0">
              <a:spcBef>
                <a:spcPts val="0"/>
              </a:spcBef>
              <a:spcAft>
                <a:spcPts val="0"/>
              </a:spcAft>
              <a:buNone/>
            </a:pPr>
            <a:r>
              <a:rPr lang="en-US" sz="1200" b="1" strike="noStrike" dirty="0">
                <a:latin typeface="Century Gothic" panose="020B0502020202020204" pitchFamily="34" charset="0"/>
              </a:rPr>
              <a:t>Instructions for Tutor: </a:t>
            </a:r>
            <a:endParaRPr sz="1200" strike="noStrike" dirty="0">
              <a:latin typeface="Century Gothic" panose="020B0502020202020204" pitchFamily="34" charset="0"/>
            </a:endParaRPr>
          </a:p>
          <a:p>
            <a:pPr marL="0" lvl="0" indent="0" algn="l" rtl="0">
              <a:spcBef>
                <a:spcPts val="0"/>
              </a:spcBef>
              <a:spcAft>
                <a:spcPts val="0"/>
              </a:spcAft>
              <a:buNone/>
            </a:pPr>
            <a:r>
              <a:rPr lang="en-US" sz="1200" strike="noStrike" dirty="0">
                <a:latin typeface="Century Gothic" panose="020B0502020202020204" pitchFamily="34" charset="0"/>
              </a:rPr>
              <a:t>Then ask the learner: </a:t>
            </a:r>
            <a:r>
              <a:rPr lang="en-US" sz="1200" i="1" strike="noStrike" dirty="0">
                <a:latin typeface="Century Gothic" panose="020B0502020202020204" pitchFamily="34" charset="0"/>
              </a:rPr>
              <a:t>Do you want to watch the video again?  </a:t>
            </a:r>
            <a:endParaRPr sz="1200" i="1" strike="noStrike" dirty="0">
              <a:latin typeface="Century Gothic" panose="020B0502020202020204" pitchFamily="34" charset="0"/>
            </a:endParaRPr>
          </a:p>
          <a:p>
            <a:pPr marL="0" lvl="0" indent="0" algn="l" rtl="0">
              <a:spcBef>
                <a:spcPts val="0"/>
              </a:spcBef>
              <a:spcAft>
                <a:spcPts val="0"/>
              </a:spcAft>
              <a:buNone/>
            </a:pPr>
            <a:endParaRPr sz="1200" strike="sngStrike" dirty="0">
              <a:latin typeface="Century Gothic" panose="020B0502020202020204" pitchFamily="34" charset="0"/>
            </a:endParaRPr>
          </a:p>
          <a:p>
            <a:pPr marL="0" lvl="0" indent="0" algn="l" rtl="0">
              <a:spcBef>
                <a:spcPts val="0"/>
              </a:spcBef>
              <a:spcAft>
                <a:spcPts val="0"/>
              </a:spcAft>
              <a:buNone/>
            </a:pPr>
            <a:r>
              <a:rPr lang="en-US" sz="1200" strike="noStrike" dirty="0">
                <a:latin typeface="Century Gothic" panose="020B0502020202020204" pitchFamily="34" charset="0"/>
              </a:rPr>
              <a:t>If the learner is struggling, stop the session. </a:t>
            </a:r>
            <a:br>
              <a:rPr lang="en-US" sz="1200" strike="noStrike" dirty="0">
                <a:latin typeface="Century Gothic" panose="020B0502020202020204" pitchFamily="34" charset="0"/>
              </a:rPr>
            </a:br>
            <a:r>
              <a:rPr lang="en-US" sz="1200" b="1" strike="noStrike" dirty="0">
                <a:latin typeface="Century Gothic" panose="020B0502020202020204" pitchFamily="34" charset="0"/>
              </a:rPr>
              <a:t>Say to the learner: </a:t>
            </a:r>
          </a:p>
          <a:p>
            <a:pPr marL="0" lvl="0" indent="0" algn="l" rtl="0">
              <a:spcBef>
                <a:spcPts val="0"/>
              </a:spcBef>
              <a:spcAft>
                <a:spcPts val="0"/>
              </a:spcAft>
              <a:buNone/>
            </a:pPr>
            <a:r>
              <a:rPr lang="en-US" sz="1200" i="1" strike="noStrike" dirty="0">
                <a:latin typeface="Century Gothic" panose="020B0502020202020204" pitchFamily="34" charset="0"/>
              </a:rPr>
              <a:t>Let’s do more work on X before we do this.  (so, learner does not feel bad they can’t yet do something)</a:t>
            </a:r>
            <a:endParaRPr sz="1200" i="1" strike="noStrike" dirty="0">
              <a:latin typeface="Century Gothic" panose="020B0502020202020204" pitchFamily="34" charset="0"/>
            </a:endParaRPr>
          </a:p>
          <a:p>
            <a:pPr marL="0" lvl="0" indent="0" algn="l" rtl="0">
              <a:spcBef>
                <a:spcPts val="0"/>
              </a:spcBef>
              <a:spcAft>
                <a:spcPts val="0"/>
              </a:spcAft>
              <a:buNone/>
            </a:pPr>
            <a:r>
              <a:rPr lang="en-US" sz="1200" i="1" strike="noStrike" dirty="0">
                <a:latin typeface="Century Gothic" panose="020B0502020202020204" pitchFamily="34" charset="0"/>
              </a:rPr>
              <a:t>For example, the learner may not be able to recognize cursor shapes or where to place a cursor. If so, go to Module 1 Mouse and Navigating and Module 3 Online Skills Basic etc. to practice the skills with the learner. </a:t>
            </a:r>
            <a:endParaRPr sz="1200" i="1" strike="noStrike" dirty="0">
              <a:latin typeface="Century Gothic" panose="020B0502020202020204" pitchFamily="34" charset="0"/>
            </a:endParaRPr>
          </a:p>
          <a:p>
            <a:pPr marL="0" lvl="0" indent="0" algn="l" rtl="0">
              <a:spcBef>
                <a:spcPts val="0"/>
              </a:spcBef>
              <a:spcAft>
                <a:spcPts val="0"/>
              </a:spcAft>
              <a:buNone/>
            </a:pPr>
            <a:endParaRPr dirty="0"/>
          </a:p>
        </p:txBody>
      </p:sp>
      <p:sp>
        <p:nvSpPr>
          <p:cNvPr id="223" name="Google Shape;223;p1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36</a:t>
            </a:fld>
            <a:endParaRPr dirty="0"/>
          </a:p>
        </p:txBody>
      </p:sp>
    </p:spTree>
    <p:extLst>
      <p:ext uri="{BB962C8B-B14F-4D97-AF65-F5344CB8AC3E}">
        <p14:creationId xmlns:p14="http://schemas.microsoft.com/office/powerpoint/2010/main" val="349767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dirty="0">
                <a:latin typeface="Century Gothic" panose="020B0502020202020204" pitchFamily="34" charset="0"/>
              </a:rPr>
              <a:t>Practice-Part Four</a:t>
            </a:r>
          </a:p>
          <a:p>
            <a:pPr marL="0" lvl="0" indent="0" algn="l" rtl="0">
              <a:spcBef>
                <a:spcPts val="0"/>
              </a:spcBef>
              <a:spcAft>
                <a:spcPts val="0"/>
              </a:spcAft>
              <a:buNone/>
            </a:pPr>
            <a:endParaRPr lang="en-US" sz="1200"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v"/>
              <a:tabLst/>
              <a:defRPr/>
            </a:pPr>
            <a:r>
              <a:rPr lang="en-US" sz="1200" b="1" dirty="0">
                <a:effectLst/>
                <a:latin typeface="Century Gothic" panose="020B0502020202020204" pitchFamily="34" charset="0"/>
                <a:ea typeface="Calibri" panose="020F0502020204030204" pitchFamily="34" charset="0"/>
                <a:cs typeface="Calibri" panose="020F0502020204030204" pitchFamily="34" charset="0"/>
              </a:rPr>
              <a:t>Report an ad on indeed.ca</a:t>
            </a:r>
            <a:endParaRPr lang="en-CA" sz="1200" b="1" dirty="0">
              <a:solidFill>
                <a:schemeClr val="bg1">
                  <a:lumMod val="50000"/>
                </a:schemeClr>
              </a:solidFill>
              <a:effectLst/>
              <a:latin typeface="Century Gothic" panose="020B050202020202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strike="noStrike" dirty="0">
              <a:latin typeface="Century Gothic" panose="020B0502020202020204" pitchFamily="34" charset="0"/>
            </a:endParaRPr>
          </a:p>
          <a:p>
            <a:pPr marL="0" lvl="0" indent="0" algn="l" rtl="0">
              <a:spcBef>
                <a:spcPts val="0"/>
              </a:spcBef>
              <a:spcAft>
                <a:spcPts val="0"/>
              </a:spcAft>
              <a:buNone/>
            </a:pPr>
            <a:r>
              <a:rPr lang="en-US" sz="1200" b="1" strike="noStrike" dirty="0">
                <a:latin typeface="Century Gothic" panose="020B0502020202020204" pitchFamily="34" charset="0"/>
              </a:rPr>
              <a:t>PREPARATION</a:t>
            </a:r>
          </a:p>
          <a:p>
            <a:pPr marL="0" lvl="0" indent="0" algn="l" rtl="0">
              <a:spcBef>
                <a:spcPts val="0"/>
              </a:spcBef>
              <a:spcAft>
                <a:spcPts val="0"/>
              </a:spcAft>
              <a:buFont typeface="Arial" panose="020B0604020202020204" pitchFamily="34" charset="0"/>
              <a:buNone/>
            </a:pPr>
            <a:r>
              <a:rPr lang="en-US" sz="1200" b="1" i="0" u="none" strike="noStrike" baseline="0" dirty="0">
                <a:latin typeface="Century Gothic" panose="020B0502020202020204" pitchFamily="34" charset="0"/>
              </a:rPr>
              <a:t>Important: </a:t>
            </a:r>
          </a:p>
          <a:p>
            <a:pPr marL="0" lvl="0" indent="0" algn="l" rtl="0">
              <a:spcBef>
                <a:spcPts val="0"/>
              </a:spcBef>
              <a:spcAft>
                <a:spcPts val="0"/>
              </a:spcAft>
              <a:buFont typeface="Arial" panose="020B0604020202020204" pitchFamily="34" charset="0"/>
              <a:buNone/>
            </a:pPr>
            <a:r>
              <a:rPr lang="en-US" sz="1200" b="0" i="0" u="none" strike="noStrike" baseline="0" dirty="0">
                <a:latin typeface="Century Gothic" panose="020B0502020202020204" pitchFamily="34" charset="0"/>
              </a:rPr>
              <a:t>In order to do this practice, the learner should already know how to use the indeed.ca website.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CA" sz="1200" b="0" i="0" u="none" strike="noStrike" baseline="0" dirty="0">
                <a:latin typeface="Century Gothic" panose="020B0502020202020204" pitchFamily="34" charset="0"/>
              </a:rPr>
              <a:t>If the learner doesn’t know how to use the indeed.ca website yet, do the following lesson first: “Online Search Skills”. Part One of that lesson includes </a:t>
            </a:r>
            <a:r>
              <a:rPr lang="en-US" sz="1200" b="1" i="0" u="none" strike="noStrike" dirty="0">
                <a:solidFill>
                  <a:srgbClr val="000000"/>
                </a:solidFill>
                <a:effectLst/>
                <a:latin typeface="Century Gothic" panose="020B0502020202020204" pitchFamily="34" charset="0"/>
              </a:rPr>
              <a:t>Job Search on indeed</a:t>
            </a:r>
            <a:r>
              <a:rPr lang="en-US" sz="1200" b="0" i="0" dirty="0">
                <a:solidFill>
                  <a:srgbClr val="444444"/>
                </a:solidFill>
                <a:effectLst/>
                <a:latin typeface="Century Gothic" panose="020B0502020202020204" pitchFamily="34" charset="0"/>
              </a:rPr>
              <a: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v"/>
              <a:tabLst/>
              <a:defRPr/>
            </a:pPr>
            <a:r>
              <a:rPr lang="en-US" sz="1200" b="0" i="0" u="none" strike="noStrike" dirty="0">
                <a:solidFill>
                  <a:srgbClr val="000000"/>
                </a:solidFill>
                <a:effectLst/>
                <a:latin typeface="Century Gothic" panose="020B0502020202020204" pitchFamily="34" charset="0"/>
              </a:rPr>
              <a:t>Part One A: Search for indeed Canada Website</a:t>
            </a:r>
            <a:r>
              <a:rPr lang="en-US" sz="1200" b="0" i="0" dirty="0">
                <a:solidFill>
                  <a:srgbClr val="444444"/>
                </a:solidFill>
                <a:effectLst/>
                <a:latin typeface="Century Gothic" panose="020B0502020202020204" pitchFamily="34" charset="0"/>
              </a:rPr>
              <a: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v"/>
              <a:tabLst/>
              <a:defRPr/>
            </a:pPr>
            <a:r>
              <a:rPr lang="en-US" sz="1200" b="0" i="0" u="none" strike="noStrike" dirty="0">
                <a:solidFill>
                  <a:srgbClr val="000000"/>
                </a:solidFill>
                <a:effectLst/>
                <a:latin typeface="Century Gothic" panose="020B0502020202020204" pitchFamily="34" charset="0"/>
              </a:rPr>
              <a:t>Part One B: Navigate indeed Canada Website</a:t>
            </a:r>
            <a:endParaRPr lang="en-US" sz="1200" b="0" i="0" dirty="0">
              <a:solidFill>
                <a:srgbClr val="444444"/>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v"/>
              <a:tabLst/>
              <a:defRPr/>
            </a:pPr>
            <a:endParaRPr lang="en-US" sz="1200" b="0" i="0" u="none" strike="noStrike"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0" i="0" u="none" strike="noStrike" baseline="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baseline="0" dirty="0">
                <a:latin typeface="Century Gothic" panose="020B0502020202020204" pitchFamily="34" charset="0"/>
              </a:rPr>
              <a:t>Both learner and tutor have a laptop or computer each.</a:t>
            </a:r>
            <a:endParaRPr lang="en-CA" sz="1200" b="0" i="0" u="none" strike="noStrike" baseline="0" dirty="0">
              <a:latin typeface="Century Gothic" panose="020B0502020202020204" pitchFamily="34" charset="0"/>
            </a:endParaRPr>
          </a:p>
          <a:p>
            <a:pPr marL="171450" indent="-171450" algn="l">
              <a:buFont typeface="Arial" panose="020B0604020202020204" pitchFamily="34" charset="0"/>
              <a:buChar char="•"/>
            </a:pPr>
            <a:r>
              <a:rPr lang="en-US" sz="1200" b="0" i="0" u="none" strike="noStrike" baseline="0" dirty="0">
                <a:latin typeface="Century Gothic" panose="020B0502020202020204" pitchFamily="34" charset="0"/>
              </a:rPr>
              <a:t>Make sure there is one internet browser icon on the desktop and/ or the taskbar on the learner’s</a:t>
            </a:r>
            <a:r>
              <a:rPr lang="en-CA" sz="1200" b="0" i="0" u="none" strike="noStrike" baseline="0" dirty="0">
                <a:latin typeface="Century Gothic" panose="020B0502020202020204" pitchFamily="34" charset="0"/>
              </a:rPr>
              <a:t> computer.</a:t>
            </a:r>
          </a:p>
          <a:p>
            <a:pPr marL="171450" indent="-171450" algn="l">
              <a:buFont typeface="Arial" panose="020B0604020202020204" pitchFamily="34" charset="0"/>
              <a:buChar char="•"/>
            </a:pPr>
            <a:r>
              <a:rPr lang="en-CA" sz="1200" b="1" i="0" u="none" strike="noStrike" baseline="0" dirty="0">
                <a:latin typeface="Century Gothic" panose="020B0502020202020204" pitchFamily="34" charset="0"/>
              </a:rPr>
              <a:t>Tip:</a:t>
            </a:r>
            <a:r>
              <a:rPr lang="en-CA" sz="1200" b="0" i="0" u="none" strike="noStrike" baseline="0" dirty="0">
                <a:latin typeface="Century Gothic" panose="020B0502020202020204" pitchFamily="34" charset="0"/>
              </a:rPr>
              <a:t> Before the session, go on the indeed.ca website. Choose three job ads that the learner could report for practice. On the website, in the “What” search box type a job title. For example, “Sales work from home”. Add a location, For example, “Vancouver”. Make a note to yourself of the three job ads so you can find them again easily.  </a:t>
            </a:r>
          </a:p>
          <a:p>
            <a:pPr marL="285750" indent="-285750" algn="l">
              <a:buFont typeface="Arial" panose="020B0604020202020204" pitchFamily="34" charset="0"/>
              <a:buChar char="•"/>
            </a:pPr>
            <a:endParaRPr lang="en-CA" sz="1200" b="0" i="0" u="none" strike="noStrike" baseline="0" dirty="0">
              <a:latin typeface="Century Gothic" panose="020B0502020202020204" pitchFamily="34" charset="0"/>
            </a:endParaRPr>
          </a:p>
          <a:p>
            <a:pPr marL="0" indent="0" algn="l">
              <a:buFont typeface="Arial" panose="020B0604020202020204" pitchFamily="34" charset="0"/>
              <a:buNone/>
            </a:pPr>
            <a:endParaRPr lang="en-CA" sz="1200" b="0" i="0" u="none" strike="noStrike" baseline="0" dirty="0">
              <a:latin typeface="Century Gothic" panose="020B0502020202020204" pitchFamily="34" charset="0"/>
            </a:endParaRPr>
          </a:p>
          <a:p>
            <a:pPr marL="0" indent="0" algn="l">
              <a:buFont typeface="Arial" panose="020B0604020202020204" pitchFamily="34" charset="0"/>
              <a:buNone/>
            </a:pPr>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Tutor should be able to see learner’s computer screen and hands.</a:t>
            </a: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PRACTICE</a:t>
            </a:r>
          </a:p>
          <a:p>
            <a:pPr marL="0" lvl="0" indent="0" algn="l" rtl="0">
              <a:spcBef>
                <a:spcPts val="0"/>
              </a:spcBef>
              <a:spcAft>
                <a:spcPts val="0"/>
              </a:spcAft>
              <a:buNone/>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strike="noStrike" dirty="0">
                <a:latin typeface="Century Gothic" panose="020B0502020202020204" pitchFamily="34" charset="0"/>
              </a:rPr>
              <a:t>After each of the following steps, wait for the learner to complete the step. Guide the learner as needed.</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Say to the Learner: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Now it’s time to practice!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We’re going to practice what we saw in the video: </a:t>
            </a:r>
            <a:r>
              <a:rPr lang="en-US" sz="1200" b="1" i="1" dirty="0">
                <a:effectLst/>
                <a:latin typeface="Century Gothic" panose="020B0502020202020204" pitchFamily="34" charset="0"/>
                <a:ea typeface="Calibri" panose="020F0502020204030204" pitchFamily="34" charset="0"/>
                <a:cs typeface="Calibri" panose="020F0502020204030204" pitchFamily="34" charset="0"/>
              </a:rPr>
              <a:t>Report an ad on indeed.ca</a:t>
            </a:r>
            <a:endParaRPr lang="en-CA" sz="1200" b="1" i="1" dirty="0">
              <a:solidFill>
                <a:schemeClr val="bg1">
                  <a:lumMod val="50000"/>
                </a:schemeClr>
              </a:solidFill>
              <a:effectLst/>
              <a:latin typeface="Century Gothic" panose="020B050202020202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You find a job ad/posting on indeed.ca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The ad looks suspicious. You think it may be phishing.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What can you do ? </a:t>
            </a:r>
            <a:r>
              <a:rPr lang="en-US" sz="1200" b="1" i="1" dirty="0">
                <a:latin typeface="Century Gothic" panose="020B0502020202020204" pitchFamily="34" charset="0"/>
              </a:rPr>
              <a:t>Answer: </a:t>
            </a:r>
            <a:r>
              <a:rPr lang="en-US" sz="1200" b="0" i="1" dirty="0">
                <a:latin typeface="Century Gothic" panose="020B0502020202020204" pitchFamily="34" charset="0"/>
              </a:rPr>
              <a:t>Report it on the indeed website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0" i="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Let’s try now.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u="none" strike="noStrike" baseline="0" dirty="0">
                <a:latin typeface="Century Gothic" panose="020B0502020202020204" pitchFamily="34" charset="0"/>
              </a:rPr>
              <a:t>Open the browser and go to the indeed.ca website.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u="none" strike="noStrike" baseline="0" dirty="0">
                <a:latin typeface="Century Gothic" panose="020B0502020202020204" pitchFamily="34" charset="0"/>
              </a:rPr>
              <a:t>Use the search boxes to search for jobs.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u="none" strike="noStrike" baseline="0" dirty="0">
                <a:latin typeface="Century Gothic" panose="020B0502020202020204" pitchFamily="34" charset="0"/>
              </a:rPr>
              <a:t>In the “What” search box type (For example) “Sales work from home” etc.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u="none" strike="noStrike" baseline="0" dirty="0">
                <a:latin typeface="Century Gothic" panose="020B0502020202020204" pitchFamily="34" charset="0"/>
              </a:rPr>
              <a:t>In the “Where” search box, type “Vancouver”. (For example) </a:t>
            </a:r>
            <a:endParaRPr lang="en-CA" sz="1200" b="0" i="0" u="none" strike="noStrike" baseline="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Here is a job ad. (Read the details)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Hmmm…..I think it could be phishing, it could be fake.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Let’s report it.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What do you remember from the video ? How do you report a job ad ?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In the job posting, find the “Report job” icon.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Show me the “Report job” icon.</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Click on it.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Look at the form “Report this job”.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It lists different reasons to report the job.</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What are they ? (Go through these so the learner is clear).</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Choose “It seems like a fake job”.</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Click on the circle beside it to choose it.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You can add other information if you want. Let’s do that:</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Find the words “Additional Information”. </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Click in the box under that. </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1" dirty="0">
                <a:latin typeface="Century Gothic" panose="020B0502020202020204" pitchFamily="34" charset="0"/>
              </a:rPr>
              <a:t>Type the information. (For example, the salary looks too high for that job. OR The ad doesn’t have enough details. Or The website looks wrong for that company OR The company doesn’t exist. Etc. )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What is the last step? </a:t>
            </a:r>
            <a:r>
              <a:rPr lang="en-US" sz="1200" b="1" i="1" dirty="0">
                <a:latin typeface="Century Gothic" panose="020B0502020202020204" pitchFamily="34" charset="0"/>
              </a:rPr>
              <a:t>Answer</a:t>
            </a:r>
            <a:r>
              <a:rPr lang="en-US" sz="1200" b="0" i="1" dirty="0">
                <a:latin typeface="Century Gothic" panose="020B0502020202020204" pitchFamily="34" charset="0"/>
              </a:rPr>
              <a:t>: Click “Submit”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Show me the ““Submit” icon</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Click on it now.</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sz="1200" b="0" i="1" dirty="0">
                <a:latin typeface="Century Gothic" panose="020B0502020202020204" pitchFamily="34" charset="0"/>
              </a:rPr>
              <a:t>Great! You see  this: </a:t>
            </a:r>
            <a:r>
              <a:rPr lang="en-US" b="1" i="1" dirty="0">
                <a:solidFill>
                  <a:srgbClr val="00825F"/>
                </a:solidFill>
                <a:effectLst/>
                <a:latin typeface="Century Gothic" panose="020B0502020202020204" pitchFamily="34" charset="0"/>
              </a:rPr>
              <a:t>“Job successfully reported-</a:t>
            </a:r>
            <a:r>
              <a:rPr lang="en-US" b="0" i="1" dirty="0">
                <a:solidFill>
                  <a:srgbClr val="2D2D2D"/>
                </a:solidFill>
                <a:effectLst/>
                <a:latin typeface="Century Gothic" panose="020B0502020202020204" pitchFamily="34" charset="0"/>
              </a:rPr>
              <a:t>Thank you for helping us identify suspicious behaviour on Indeed”</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US" b="0" i="1" dirty="0">
                <a:solidFill>
                  <a:srgbClr val="2D2D2D"/>
                </a:solidFill>
                <a:effectLst/>
                <a:latin typeface="Century Gothic" panose="020B0502020202020204" pitchFamily="34" charset="0"/>
              </a:rPr>
              <a:t>You reported the job!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endParaRPr lang="en-US"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dirty="0">
                <a:effectLst/>
                <a:latin typeface="Century Gothic" panose="020B0502020202020204" pitchFamily="34" charset="0"/>
                <a:ea typeface="Calibri" panose="020F0502020204030204" pitchFamily="34" charset="0"/>
                <a:cs typeface="Times New Roman" panose="02020603050405020304" pitchFamily="18" charset="0"/>
              </a:rPr>
              <a:t>Let’s p</a:t>
            </a:r>
            <a:r>
              <a:rPr lang="en-CA" sz="1200" b="0" i="1" dirty="0">
                <a:effectLst/>
                <a:latin typeface="Century Gothic" panose="020B0502020202020204" pitchFamily="34" charset="0"/>
                <a:ea typeface="Calibri" panose="020F0502020204030204" pitchFamily="34" charset="0"/>
                <a:cs typeface="Times New Roman" panose="02020603050405020304" pitchFamily="18" charset="0"/>
              </a:rPr>
              <a:t>ractice again! </a:t>
            </a:r>
          </a:p>
          <a:p>
            <a:pPr marL="0" lvl="0" indent="0" algn="l" rtl="0">
              <a:spcBef>
                <a:spcPts val="0"/>
              </a:spcBef>
              <a:spcAft>
                <a:spcPts val="0"/>
              </a:spcAft>
              <a:buFont typeface="Arial" panose="020B0604020202020204" pitchFamily="34" charset="0"/>
              <a:buNone/>
            </a:pPr>
            <a:endParaRPr lang="en-CA" sz="1200" b="0" i="1" dirty="0">
              <a:effectLst/>
              <a:latin typeface="Century Gothic" panose="020B0502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Font typeface="Arial" panose="020B0604020202020204" pitchFamily="34" charset="0"/>
              <a:buNone/>
            </a:pPr>
            <a:r>
              <a:rPr lang="en-CA" sz="1200" b="0" i="0" dirty="0">
                <a:effectLst/>
                <a:latin typeface="Century Gothic" panose="020B0502020202020204" pitchFamily="34" charset="0"/>
                <a:ea typeface="Calibri" panose="020F0502020204030204" pitchFamily="34" charset="0"/>
                <a:cs typeface="Times New Roman" panose="02020603050405020304" pitchFamily="18" charset="0"/>
              </a:rPr>
              <a:t>Repeat the above steps.</a:t>
            </a:r>
            <a:endParaRPr sz="1200" b="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lvl="0" indent="-302066" algn="l" rtl="0">
              <a:spcBef>
                <a:spcPts val="0"/>
              </a:spcBef>
              <a:spcAft>
                <a:spcPts val="0"/>
              </a:spcAft>
              <a:buClr>
                <a:schemeClr val="dk1"/>
              </a:buClr>
              <a:buSzPts val="1300"/>
              <a:buFont typeface="Arial"/>
              <a:buChar char="•"/>
            </a:pPr>
            <a:r>
              <a:rPr lang="en-US" sz="1200" dirty="0">
                <a:latin typeface="Century Gothic" panose="020B0502020202020204" pitchFamily="34" charset="0"/>
                <a:ea typeface="Quattrocento Sans"/>
                <a:cs typeface="Quattrocento Sans"/>
                <a:sym typeface="Quattrocento Sans"/>
              </a:rPr>
              <a:t>Have the learner practice as many times as they need (at least three times.) </a:t>
            </a:r>
          </a:p>
          <a:p>
            <a:pPr marL="0" lvl="0" indent="0" algn="l" rtl="0">
              <a:spcBef>
                <a:spcPts val="0"/>
              </a:spcBef>
              <a:spcAft>
                <a:spcPts val="0"/>
              </a:spcAft>
              <a:buClr>
                <a:schemeClr val="dk1"/>
              </a:buClr>
              <a:buSzPts val="1300"/>
              <a:buFont typeface="Arial"/>
              <a:buNone/>
            </a:pPr>
            <a:endParaRPr sz="1200" dirty="0">
              <a:latin typeface="Century Gothic" panose="020B0502020202020204" pitchFamily="34" charset="0"/>
              <a:ea typeface="Arial"/>
              <a:cs typeface="Arial"/>
              <a:sym typeface="Arial"/>
            </a:endParaRPr>
          </a:p>
          <a:p>
            <a:pPr marL="302066" lvl="0" indent="-302066" algn="l" rtl="0">
              <a:spcBef>
                <a:spcPts val="0"/>
              </a:spcBef>
              <a:spcAft>
                <a:spcPts val="0"/>
              </a:spcAft>
              <a:buClr>
                <a:schemeClr val="dk1"/>
              </a:buClr>
              <a:buSzPts val="1300"/>
              <a:buFont typeface="Arial"/>
              <a:buChar char="•"/>
            </a:pPr>
            <a:r>
              <a:rPr lang="en-US" sz="1200" dirty="0">
                <a:latin typeface="Century Gothic" panose="020B0502020202020204" pitchFamily="34" charset="0"/>
                <a:ea typeface="Quattrocento Sans"/>
                <a:cs typeface="Quattrocento Sans"/>
                <a:sym typeface="Quattrocento Sans"/>
              </a:rPr>
              <a:t>Check the Learner's skills. Has the learner shown you they can do the skills at least three times without support? If so, then they are ready to learn other skills. </a:t>
            </a:r>
            <a:endParaRPr sz="1200" dirty="0">
              <a:latin typeface="Century Gothic" panose="020B0502020202020204" pitchFamily="34" charset="0"/>
              <a:ea typeface="Arial"/>
              <a:cs typeface="Arial"/>
              <a:sym typeface="Arial"/>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endParaRPr b="1" dirty="0"/>
          </a:p>
        </p:txBody>
      </p:sp>
      <p:sp>
        <p:nvSpPr>
          <p:cNvPr id="265" name="Google Shape;265;p2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37</a:t>
            </a:fld>
            <a:endParaRPr dirty="0"/>
          </a:p>
        </p:txBody>
      </p:sp>
    </p:spTree>
    <p:extLst>
      <p:ext uri="{BB962C8B-B14F-4D97-AF65-F5344CB8AC3E}">
        <p14:creationId xmlns:p14="http://schemas.microsoft.com/office/powerpoint/2010/main" val="3254837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sz="1200" b="1" u="none" dirty="0">
                <a:latin typeface="Century Gothic" panose="020B0502020202020204" pitchFamily="34" charset="0"/>
              </a:rPr>
              <a:t>Instructions for the Tutor:</a:t>
            </a:r>
            <a:endParaRPr sz="1200" dirty="0">
              <a:latin typeface="Century Gothic" panose="020B0502020202020204" pitchFamily="34" charset="0"/>
            </a:endParaRPr>
          </a:p>
          <a:p>
            <a:pPr marL="0" lvl="0" indent="0" algn="l" rtl="0">
              <a:spcBef>
                <a:spcPts val="0"/>
              </a:spcBef>
              <a:spcAft>
                <a:spcPts val="0"/>
              </a:spcAft>
              <a:buNone/>
            </a:pPr>
            <a:endParaRPr sz="1200" b="1" u="none" dirty="0">
              <a:latin typeface="Century Gothic" panose="020B0502020202020204" pitchFamily="34" charset="0"/>
            </a:endParaRPr>
          </a:p>
          <a:p>
            <a:pPr marL="0" lvl="0" indent="0" algn="l" rtl="0">
              <a:spcBef>
                <a:spcPts val="0"/>
              </a:spcBef>
              <a:spcAft>
                <a:spcPts val="0"/>
              </a:spcAft>
              <a:buNone/>
            </a:pPr>
            <a:r>
              <a:rPr lang="en-US" sz="1200" b="1" u="sng" dirty="0">
                <a:latin typeface="Century Gothic" panose="020B0502020202020204" pitchFamily="34" charset="0"/>
              </a:rPr>
              <a:t>In-person tutoring and Remote Tutoring: </a:t>
            </a:r>
            <a:endParaRPr sz="1200"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dirty="0">
                <a:latin typeface="Century Gothic" panose="020B0502020202020204" pitchFamily="34" charset="0"/>
              </a:rPr>
              <a:t>Make sure the learner knows how to access the video lesson(s) you just used so they can practice between tutoring sessions. </a:t>
            </a:r>
            <a:endParaRPr sz="1200"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dirty="0">
                <a:latin typeface="Century Gothic" panose="020B0502020202020204" pitchFamily="34" charset="0"/>
              </a:rPr>
              <a:t>If relevant, make sure the support person at home knows how to access the video(s) too. </a:t>
            </a:r>
            <a:endParaRPr sz="1200" dirty="0">
              <a:latin typeface="Century Gothic" panose="020B0502020202020204" pitchFamily="34" charset="0"/>
            </a:endParaRPr>
          </a:p>
          <a:p>
            <a:pPr marL="0" lvl="0" indent="0" algn="l" rtl="0">
              <a:spcBef>
                <a:spcPts val="0"/>
              </a:spcBef>
              <a:spcAft>
                <a:spcPts val="0"/>
              </a:spcAft>
              <a:buNone/>
            </a:pPr>
            <a:endParaRPr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Option One</a:t>
            </a:r>
            <a:endParaRPr sz="1200"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dirty="0">
                <a:latin typeface="Century Gothic" panose="020B0502020202020204" pitchFamily="34" charset="0"/>
              </a:rPr>
              <a:t>Email the video link to the learner, and if relevant the at-home support person. They can use the link in the email to access the video lesson(s).</a:t>
            </a:r>
            <a:endParaRPr sz="1200" dirty="0">
              <a:latin typeface="Century Gothic" panose="020B0502020202020204" pitchFamily="34" charset="0"/>
            </a:endParaRPr>
          </a:p>
          <a:p>
            <a:pPr marL="181240" lvl="0" indent="-105040" algn="l" rtl="0">
              <a:spcBef>
                <a:spcPts val="0"/>
              </a:spcBef>
              <a:spcAft>
                <a:spcPts val="0"/>
              </a:spcAft>
              <a:buClr>
                <a:schemeClr val="dk1"/>
              </a:buClr>
              <a:buSzPts val="1200"/>
              <a:buFont typeface="Arial"/>
              <a:buNone/>
            </a:pPr>
            <a:endParaRPr sz="120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Option Two </a:t>
            </a:r>
            <a:endParaRPr sz="1200"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dirty="0">
                <a:latin typeface="Century Gothic" panose="020B0502020202020204" pitchFamily="34" charset="0"/>
              </a:rPr>
              <a:t>Put a link to the specific video lesson(s) you did on the learner desktop so they can access the video easily. </a:t>
            </a:r>
            <a:endParaRPr sz="1200" dirty="0">
              <a:latin typeface="Century Gothic" panose="020B0502020202020204" pitchFamily="34" charset="0"/>
            </a:endParaRPr>
          </a:p>
          <a:p>
            <a:pPr marL="483306" lvl="1" indent="0" algn="l" rtl="0">
              <a:spcBef>
                <a:spcPts val="0"/>
              </a:spcBef>
              <a:spcAft>
                <a:spcPts val="0"/>
              </a:spcAft>
              <a:buNone/>
            </a:pPr>
            <a:r>
              <a:rPr lang="en-US" sz="1200" b="1" dirty="0">
                <a:latin typeface="Century Gothic" panose="020B0502020202020204" pitchFamily="34" charset="0"/>
              </a:rPr>
              <a:t>How</a:t>
            </a:r>
            <a:r>
              <a:rPr lang="en-US" sz="1200" dirty="0">
                <a:latin typeface="Century Gothic" panose="020B0502020202020204" pitchFamily="34" charset="0"/>
              </a:rPr>
              <a:t>: </a:t>
            </a:r>
            <a:endParaRPr sz="1200" dirty="0">
              <a:latin typeface="Century Gothic" panose="020B0502020202020204" pitchFamily="34" charset="0"/>
            </a:endParaRPr>
          </a:p>
          <a:p>
            <a:pPr marL="724959" lvl="1" indent="-241652" algn="l" rtl="0">
              <a:spcBef>
                <a:spcPts val="0"/>
              </a:spcBef>
              <a:spcAft>
                <a:spcPts val="0"/>
              </a:spcAft>
              <a:buClr>
                <a:schemeClr val="dk1"/>
              </a:buClr>
              <a:buSzPts val="1200"/>
              <a:buFont typeface="Arial"/>
              <a:buAutoNum type="alphaLcPeriod"/>
            </a:pPr>
            <a:r>
              <a:rPr lang="en-US" sz="1200" dirty="0">
                <a:latin typeface="Century Gothic" panose="020B0502020202020204" pitchFamily="34" charset="0"/>
              </a:rPr>
              <a:t>Open the website address for the lesson in the browser. </a:t>
            </a:r>
            <a:endParaRPr sz="1200" dirty="0">
              <a:latin typeface="Century Gothic" panose="020B0502020202020204" pitchFamily="34" charset="0"/>
            </a:endParaRPr>
          </a:p>
          <a:p>
            <a:pPr marL="724959" lvl="1" indent="-241652" algn="l" rtl="0">
              <a:spcBef>
                <a:spcPts val="0"/>
              </a:spcBef>
              <a:spcAft>
                <a:spcPts val="0"/>
              </a:spcAft>
              <a:buClr>
                <a:schemeClr val="dk1"/>
              </a:buClr>
              <a:buSzPts val="1200"/>
              <a:buFont typeface="Arial"/>
              <a:buAutoNum type="alphaLcPeriod"/>
            </a:pPr>
            <a:r>
              <a:rPr lang="en-US" sz="1200" dirty="0">
                <a:latin typeface="Century Gothic" panose="020B0502020202020204" pitchFamily="34" charset="0"/>
              </a:rPr>
              <a:t>In the address bar, click to highlight the lesson address.</a:t>
            </a:r>
            <a:endParaRPr sz="1200" dirty="0">
              <a:latin typeface="Century Gothic" panose="020B0502020202020204" pitchFamily="34" charset="0"/>
            </a:endParaRPr>
          </a:p>
          <a:p>
            <a:pPr marL="724959" lvl="1" indent="-241652" algn="l" rtl="0">
              <a:spcBef>
                <a:spcPts val="0"/>
              </a:spcBef>
              <a:spcAft>
                <a:spcPts val="0"/>
              </a:spcAft>
              <a:buClr>
                <a:schemeClr val="dk1"/>
              </a:buClr>
              <a:buSzPts val="1200"/>
              <a:buFont typeface="Arial"/>
              <a:buAutoNum type="alphaLcPeriod"/>
            </a:pPr>
            <a:r>
              <a:rPr lang="en-US" sz="1200" dirty="0">
                <a:latin typeface="Century Gothic" panose="020B0502020202020204" pitchFamily="34" charset="0"/>
              </a:rPr>
              <a:t>Drag the address (link) onto the desktop. It will make an icon on the desktop. </a:t>
            </a:r>
            <a:endParaRPr sz="1200" dirty="0">
              <a:latin typeface="Century Gothic" panose="020B0502020202020204" pitchFamily="34" charset="0"/>
            </a:endParaRPr>
          </a:p>
          <a:p>
            <a:pPr marL="724959" lvl="1" indent="-241652" algn="l" rtl="0">
              <a:spcBef>
                <a:spcPts val="0"/>
              </a:spcBef>
              <a:spcAft>
                <a:spcPts val="0"/>
              </a:spcAft>
              <a:buClr>
                <a:schemeClr val="dk1"/>
              </a:buClr>
              <a:buSzPts val="1200"/>
              <a:buFont typeface="Arial"/>
              <a:buAutoNum type="alphaLcPeriod"/>
            </a:pPr>
            <a:r>
              <a:rPr lang="en-US" sz="1200" dirty="0">
                <a:latin typeface="Century Gothic" panose="020B0502020202020204" pitchFamily="34" charset="0"/>
              </a:rPr>
              <a:t>Find the icon on the desktop and check that the link works.</a:t>
            </a:r>
            <a:endParaRPr sz="1200" dirty="0">
              <a:latin typeface="Century Gothic" panose="020B0502020202020204" pitchFamily="34" charset="0"/>
            </a:endParaRPr>
          </a:p>
          <a:p>
            <a:pPr marL="724959" lvl="1" indent="-241652" algn="l" rtl="0">
              <a:spcBef>
                <a:spcPts val="0"/>
              </a:spcBef>
              <a:spcAft>
                <a:spcPts val="0"/>
              </a:spcAft>
              <a:buClr>
                <a:schemeClr val="dk1"/>
              </a:buClr>
              <a:buSzPts val="1200"/>
              <a:buFont typeface="Arial"/>
              <a:buAutoNum type="alphaLcPeriod"/>
            </a:pPr>
            <a:r>
              <a:rPr lang="en-US" sz="1200" dirty="0">
                <a:latin typeface="Century Gothic" panose="020B0502020202020204" pitchFamily="34" charset="0"/>
              </a:rPr>
              <a:t>Show the learner where it is. Tell them to just click to access it for practice.  </a:t>
            </a:r>
            <a:endParaRPr sz="1200" dirty="0">
              <a:latin typeface="Century Gothic" panose="020B0502020202020204" pitchFamily="34" charset="0"/>
            </a:endParaRPr>
          </a:p>
          <a:p>
            <a:pPr marL="181240" lvl="0" indent="-105040" algn="l" rtl="0">
              <a:spcBef>
                <a:spcPts val="0"/>
              </a:spcBef>
              <a:spcAft>
                <a:spcPts val="0"/>
              </a:spcAft>
              <a:buClr>
                <a:schemeClr val="dk1"/>
              </a:buClr>
              <a:buSzPts val="1200"/>
              <a:buFont typeface="Arial"/>
              <a:buNone/>
            </a:pPr>
            <a:endParaRPr sz="1200" dirty="0">
              <a:latin typeface="Century Gothic" panose="020B0502020202020204" pitchFamily="34" charset="0"/>
            </a:endParaRPr>
          </a:p>
          <a:p>
            <a:pPr marL="0" lvl="0" indent="0" algn="l" rtl="0">
              <a:spcBef>
                <a:spcPts val="0"/>
              </a:spcBef>
              <a:spcAft>
                <a:spcPts val="0"/>
              </a:spcAft>
              <a:buNone/>
            </a:pPr>
            <a:r>
              <a:rPr lang="en-US" sz="1200" b="1" u="sng" dirty="0">
                <a:latin typeface="Century Gothic" panose="020B0502020202020204" pitchFamily="34" charset="0"/>
              </a:rPr>
              <a:t>Remote Tutoring Only: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You can do Strategy Two by using </a:t>
            </a:r>
            <a:r>
              <a:rPr lang="en-US" sz="1200" b="1" dirty="0">
                <a:latin typeface="Century Gothic" panose="020B0502020202020204" pitchFamily="34" charset="0"/>
              </a:rPr>
              <a:t>Request Remote Control </a:t>
            </a:r>
            <a:r>
              <a:rPr lang="en-US" sz="1200" dirty="0">
                <a:latin typeface="Century Gothic" panose="020B0502020202020204" pitchFamily="34" charset="0"/>
              </a:rPr>
              <a:t>in Zoom during the tutoring session.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Refer to the following for the steps on how to do that:  </a:t>
            </a:r>
            <a:endParaRPr sz="1200" b="1"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b="1" dirty="0">
                <a:latin typeface="Century Gothic" panose="020B0502020202020204" pitchFamily="34" charset="0"/>
              </a:rPr>
              <a:t>Tutor Checklist-During Remote Tutoring Sessions </a:t>
            </a:r>
            <a:endParaRPr sz="1200"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b="1" i="0" dirty="0">
                <a:solidFill>
                  <a:schemeClr val="dk1"/>
                </a:solidFill>
                <a:latin typeface="Century Gothic" panose="020B0502020202020204" pitchFamily="34" charset="0"/>
                <a:ea typeface="Calibri"/>
                <a:cs typeface="Calibri"/>
                <a:sym typeface="Calibri"/>
              </a:rPr>
              <a:t>Learner Instructions:</a:t>
            </a:r>
            <a:r>
              <a:rPr lang="en-US" sz="1200" dirty="0">
                <a:latin typeface="Century Gothic" panose="020B0502020202020204" pitchFamily="34" charset="0"/>
              </a:rPr>
              <a:t> </a:t>
            </a:r>
            <a:r>
              <a:rPr lang="en-US" sz="1200" b="1" dirty="0">
                <a:latin typeface="Century Gothic" panose="020B0502020202020204" pitchFamily="34" charset="0"/>
              </a:rPr>
              <a:t>L</a:t>
            </a:r>
            <a:r>
              <a:rPr lang="en-US" sz="1200" b="1" i="0" dirty="0">
                <a:solidFill>
                  <a:schemeClr val="dk1"/>
                </a:solidFill>
                <a:latin typeface="Century Gothic" panose="020B0502020202020204" pitchFamily="34" charset="0"/>
                <a:ea typeface="Calibri"/>
                <a:cs typeface="Calibri"/>
                <a:sym typeface="Calibri"/>
              </a:rPr>
              <a:t>et Tutor have Remote Control of your Computer During a Zoom Session</a:t>
            </a:r>
            <a:r>
              <a:rPr lang="en-US" sz="1200" b="0" i="0" dirty="0">
                <a:solidFill>
                  <a:schemeClr val="dk1"/>
                </a:solidFill>
                <a:latin typeface="Century Gothic" panose="020B0502020202020204" pitchFamily="34" charset="0"/>
                <a:ea typeface="Calibri"/>
                <a:cs typeface="Calibri"/>
                <a:sym typeface="Calibri"/>
              </a:rPr>
              <a:t> </a:t>
            </a:r>
          </a:p>
          <a:p>
            <a:pPr marL="181240" lvl="0" indent="-181240" algn="l" rtl="0">
              <a:spcBef>
                <a:spcPts val="0"/>
              </a:spcBef>
              <a:spcAft>
                <a:spcPts val="0"/>
              </a:spcAft>
              <a:buClr>
                <a:schemeClr val="dk1"/>
              </a:buClr>
              <a:buSzPts val="1200"/>
              <a:buFont typeface="Arial"/>
              <a:buChar char="•"/>
            </a:pPr>
            <a:endParaRPr lang="en-US" sz="1200" b="0" i="0" dirty="0">
              <a:solidFill>
                <a:schemeClr val="dk1"/>
              </a:solidFill>
              <a:latin typeface="Century Gothic" panose="020B0502020202020204" pitchFamily="34" charset="0"/>
              <a:cs typeface="Calibri"/>
              <a:sym typeface="Calibri"/>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483306" lvl="1" fontAlgn="base"/>
            <a:endParaRPr lang="en-US" sz="1200" dirty="0">
              <a:latin typeface="Century Gothic" panose="020B0502020202020204" pitchFamily="34" charset="0"/>
            </a:endParaRPr>
          </a:p>
          <a:p>
            <a:pPr marL="26106" lvl="0" fontAlgn="base"/>
            <a:r>
              <a:rPr lang="en-US" sz="1200" dirty="0">
                <a:latin typeface="Century Gothic" panose="020B0502020202020204" pitchFamily="34" charset="0"/>
              </a:rPr>
              <a:t>*********************************************************************************************************************</a:t>
            </a:r>
          </a:p>
          <a:p>
            <a:pPr marL="181240" lvl="0" indent="-181240" algn="l" rtl="0">
              <a:spcBef>
                <a:spcPts val="0"/>
              </a:spcBef>
              <a:spcAft>
                <a:spcPts val="0"/>
              </a:spcAft>
              <a:buClr>
                <a:schemeClr val="dk1"/>
              </a:buClr>
              <a:buSzPts val="1200"/>
              <a:buFont typeface="Arial"/>
              <a:buChar char="•"/>
            </a:pPr>
            <a:endParaRPr sz="1200" dirty="0">
              <a:latin typeface="Century Gothic" panose="020B0502020202020204" pitchFamily="34" charset="0"/>
            </a:endParaRPr>
          </a:p>
          <a:p>
            <a:pPr marL="0" lvl="0" indent="0" algn="l" rtl="0">
              <a:spcBef>
                <a:spcPts val="0"/>
              </a:spcBef>
              <a:spcAft>
                <a:spcPts val="0"/>
              </a:spcAft>
              <a:buNone/>
            </a:pPr>
            <a:r>
              <a:rPr lang="en-US" sz="1200" b="1" dirty="0">
                <a:solidFill>
                  <a:srgbClr val="FF0000"/>
                </a:solidFill>
                <a:highlight>
                  <a:srgbClr val="C0C0C0"/>
                </a:highlight>
                <a:latin typeface="Century Gothic" panose="020B0502020202020204" pitchFamily="34" charset="0"/>
              </a:rPr>
              <a:t>Say to the Learner: </a:t>
            </a:r>
            <a:endParaRPr sz="1200"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b="0" i="1" dirty="0">
                <a:latin typeface="Century Gothic" panose="020B0502020202020204" pitchFamily="34" charset="0"/>
              </a:rPr>
              <a:t>You did well today. </a:t>
            </a:r>
            <a:endParaRPr sz="1200" i="1"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b="0" i="1" dirty="0">
                <a:latin typeface="Century Gothic" panose="020B0502020202020204" pitchFamily="34" charset="0"/>
              </a:rPr>
              <a:t>So, what did you learn and practice today? </a:t>
            </a:r>
            <a:r>
              <a:rPr lang="en-US" sz="1200" b="1" i="0" dirty="0">
                <a:latin typeface="Century Gothic" panose="020B0502020202020204" pitchFamily="34" charset="0"/>
              </a:rPr>
              <a:t>[only mention the parts you covered]</a:t>
            </a:r>
            <a:endParaRPr lang="en-US" sz="1200" b="1" i="1" dirty="0">
              <a:latin typeface="Century Gothic" panose="020B0502020202020204" pitchFamily="34" charset="0"/>
            </a:endParaRPr>
          </a:p>
          <a:p>
            <a:pPr marL="0" lvl="0" indent="0" algn="l" rtl="0">
              <a:spcBef>
                <a:spcPts val="0"/>
              </a:spcBef>
              <a:spcAft>
                <a:spcPts val="0"/>
              </a:spcAft>
              <a:buNone/>
            </a:pPr>
            <a:endParaRPr lang="en-US" sz="1200" b="1" i="0" dirty="0">
              <a:latin typeface="Century Gothic" panose="020B0502020202020204" pitchFamily="34" charset="0"/>
            </a:endParaRPr>
          </a:p>
          <a:p>
            <a:pPr marL="0" lvl="0" indent="0" algn="l" rtl="0">
              <a:spcBef>
                <a:spcPts val="0"/>
              </a:spcBef>
              <a:spcAft>
                <a:spcPts val="0"/>
              </a:spcAft>
              <a:buNone/>
            </a:pPr>
            <a:r>
              <a:rPr lang="en-US" sz="1200" b="1" i="0" dirty="0">
                <a:latin typeface="Century Gothic" panose="020B0502020202020204" pitchFamily="34" charset="0"/>
              </a:rPr>
              <a:t>For example, for Part Three A: </a:t>
            </a:r>
          </a:p>
          <a:p>
            <a:pPr marL="4572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1" dirty="0">
                <a:latin typeface="Century Gothic" panose="020B0502020202020204" pitchFamily="34" charset="0"/>
              </a:rPr>
              <a:t>Today, we learned and practiced how to: “Delete suspicious emails” </a:t>
            </a:r>
            <a:endParaRPr lang="en-US" sz="1200" b="1" i="0" dirty="0">
              <a:latin typeface="Century Gothic" panose="020B0502020202020204" pitchFamily="34" charset="0"/>
            </a:endParaRPr>
          </a:p>
          <a:p>
            <a:pPr marL="457200" lvl="1" indent="0" algn="l" rtl="0">
              <a:spcBef>
                <a:spcPts val="0"/>
              </a:spcBef>
              <a:spcAft>
                <a:spcPts val="0"/>
              </a:spcAft>
              <a:buNone/>
            </a:pPr>
            <a:endParaRPr sz="1200" b="0" i="1" dirty="0">
              <a:latin typeface="Century Gothic" panose="020B0502020202020204" pitchFamily="34" charset="0"/>
            </a:endParaRPr>
          </a:p>
          <a:p>
            <a:pPr marL="171450" lvl="0" indent="-171450" algn="l" rtl="0">
              <a:spcBef>
                <a:spcPts val="0"/>
              </a:spcBef>
              <a:spcAft>
                <a:spcPts val="0"/>
              </a:spcAft>
              <a:buFont typeface="Arial" panose="020B0604020202020204" pitchFamily="34" charset="0"/>
              <a:buChar char="•"/>
            </a:pPr>
            <a:r>
              <a:rPr lang="en-US" sz="1200" b="0" i="1" strike="noStrike" dirty="0">
                <a:latin typeface="Century Gothic" panose="020B0502020202020204" pitchFamily="34" charset="0"/>
              </a:rPr>
              <a:t>It’s really important to review and practice as much as you can! Please do that before our next tutoring session. </a:t>
            </a:r>
            <a:endParaRPr sz="1200" strike="noStrike"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b="0" i="1" strike="noStrike" dirty="0">
                <a:latin typeface="Century Gothic" panose="020B0502020202020204" pitchFamily="34" charset="0"/>
              </a:rPr>
              <a:t>Watch the video again, as many times as you need.</a:t>
            </a:r>
            <a:endParaRPr sz="1200" i="1" strike="noStrike"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b="0" i="1" strike="noStrike" dirty="0">
                <a:latin typeface="Century Gothic" panose="020B0502020202020204" pitchFamily="34" charset="0"/>
              </a:rPr>
              <a:t>I’ve emailed you the link. Let/s make sure you can open it. </a:t>
            </a:r>
            <a:endParaRPr sz="1200" i="1" strike="noStrike" dirty="0">
              <a:latin typeface="Century Gothic" panose="020B0502020202020204" pitchFamily="34" charset="0"/>
            </a:endParaRPr>
          </a:p>
          <a:p>
            <a:pPr marL="483306" lvl="1" indent="0" algn="l" rtl="0">
              <a:spcBef>
                <a:spcPts val="0"/>
              </a:spcBef>
              <a:spcAft>
                <a:spcPts val="0"/>
              </a:spcAft>
              <a:buNone/>
            </a:pPr>
            <a:r>
              <a:rPr lang="en-US" sz="1200" b="0" i="1" strike="noStrike" dirty="0">
                <a:latin typeface="Century Gothic" panose="020B0502020202020204" pitchFamily="34" charset="0"/>
              </a:rPr>
              <a:t>(OR) </a:t>
            </a:r>
            <a:endParaRPr sz="1200" i="1" strike="noStrike"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sz="1200" b="0" i="1" strike="noStrike" dirty="0">
                <a:latin typeface="Century Gothic" panose="020B0502020202020204" pitchFamily="34" charset="0"/>
              </a:rPr>
              <a:t>We’ve put the link on your desktop. Here it is. Just click on it to watch the video. </a:t>
            </a:r>
            <a:endParaRPr sz="1200" i="1" strike="noStrike" dirty="0">
              <a:latin typeface="Century Gothic" panose="020B0502020202020204" pitchFamily="34" charset="0"/>
            </a:endParaRPr>
          </a:p>
          <a:p>
            <a:pPr marL="457200" lvl="1" indent="0" algn="l" rtl="0">
              <a:spcBef>
                <a:spcPts val="0"/>
              </a:spcBef>
              <a:spcAft>
                <a:spcPts val="0"/>
              </a:spcAft>
              <a:buNone/>
            </a:pPr>
            <a:r>
              <a:rPr lang="en-US" sz="1200" i="1" strike="noStrike" dirty="0">
                <a:latin typeface="Century Gothic" panose="020B0502020202020204" pitchFamily="34" charset="0"/>
              </a:rPr>
              <a:t>Let’s make sure it works ok. </a:t>
            </a:r>
            <a:endParaRPr sz="1200" b="0" i="1" strike="noStrike" dirty="0">
              <a:latin typeface="Century Gothic" panose="020B0502020202020204" pitchFamily="34" charset="0"/>
            </a:endParaRPr>
          </a:p>
          <a:p>
            <a:pPr marL="0" lvl="0" indent="0" algn="l" rtl="0">
              <a:spcBef>
                <a:spcPts val="0"/>
              </a:spcBef>
              <a:spcAft>
                <a:spcPts val="0"/>
              </a:spcAft>
              <a:buNone/>
            </a:pPr>
            <a:endParaRPr lang="en-CA" sz="1200" b="0" strike="sngStrike" dirty="0">
              <a:latin typeface="Century Gothic" panose="020B0502020202020204" pitchFamily="34" charset="0"/>
            </a:endParaRPr>
          </a:p>
          <a:p>
            <a:pPr marL="0" lvl="0" indent="0" algn="l" rtl="0">
              <a:spcBef>
                <a:spcPts val="0"/>
              </a:spcBef>
              <a:spcAft>
                <a:spcPts val="0"/>
              </a:spcAft>
              <a:buNone/>
            </a:pPr>
            <a:endParaRPr sz="1200" b="0" strike="sngStrike" dirty="0">
              <a:latin typeface="Century Gothic" panose="020B0502020202020204" pitchFamily="34" charset="0"/>
            </a:endParaRPr>
          </a:p>
          <a:p>
            <a:pPr marL="0" lvl="0" indent="0" algn="l" rtl="0">
              <a:spcBef>
                <a:spcPts val="0"/>
              </a:spcBef>
              <a:spcAft>
                <a:spcPts val="0"/>
              </a:spcAft>
              <a:buClr>
                <a:srgbClr val="000000"/>
              </a:buClr>
              <a:buSzPts val="1200"/>
              <a:buFont typeface="Calibri"/>
              <a:buNone/>
            </a:pPr>
            <a:r>
              <a:rPr lang="en-US" sz="1200" b="1" i="0" u="sng" strike="noStrike" dirty="0">
                <a:solidFill>
                  <a:srgbClr val="000000"/>
                </a:solidFill>
                <a:latin typeface="Century Gothic" panose="020B0502020202020204" pitchFamily="34" charset="0"/>
              </a:rPr>
              <a:t>Practice Plan</a:t>
            </a:r>
            <a:endParaRPr sz="1200" strike="noStrike" dirty="0">
              <a:latin typeface="Century Gothic" panose="020B0502020202020204" pitchFamily="34" charset="0"/>
            </a:endParaRPr>
          </a:p>
          <a:p>
            <a:pPr marL="0" lvl="0" indent="0" algn="l" rtl="0">
              <a:spcBef>
                <a:spcPts val="0"/>
              </a:spcBef>
              <a:spcAft>
                <a:spcPts val="0"/>
              </a:spcAft>
              <a:buClr>
                <a:srgbClr val="000000"/>
              </a:buClr>
              <a:buSzPts val="1200"/>
              <a:buFont typeface="Calibri"/>
              <a:buNone/>
            </a:pPr>
            <a:r>
              <a:rPr lang="en-US" sz="1200" b="1" i="0" u="none" strike="noStrike" dirty="0">
                <a:solidFill>
                  <a:srgbClr val="000000"/>
                </a:solidFill>
                <a:latin typeface="Century Gothic" panose="020B0502020202020204" pitchFamily="34" charset="0"/>
              </a:rPr>
              <a:t>Preparation</a:t>
            </a:r>
            <a:endParaRPr sz="120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200" b="0" i="0" strike="noStrike" dirty="0">
                <a:solidFill>
                  <a:srgbClr val="000000"/>
                </a:solidFill>
                <a:latin typeface="Century Gothic" panose="020B0502020202020204" pitchFamily="34" charset="0"/>
              </a:rPr>
              <a:t>Adapt the following according to what you reviewed in the session. </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lang="en-US" sz="1200" b="0" i="0" strike="noStrike"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200" b="0" i="0" strike="noStrike" dirty="0">
                <a:solidFill>
                  <a:srgbClr val="000000"/>
                </a:solidFill>
                <a:latin typeface="Century Gothic" panose="020B0502020202020204" pitchFamily="34" charset="0"/>
              </a:rPr>
              <a:t>For example, for </a:t>
            </a:r>
            <a:r>
              <a:rPr lang="en-US" sz="1200" b="1" i="0" u="sng" strike="noStrike" dirty="0">
                <a:solidFill>
                  <a:srgbClr val="000000"/>
                </a:solidFill>
                <a:latin typeface="Century Gothic" panose="020B0502020202020204" pitchFamily="34" charset="0"/>
              </a:rPr>
              <a:t>Part Three A </a:t>
            </a:r>
            <a:r>
              <a:rPr lang="en-US" sz="1200" b="0" i="0" strike="noStrike" dirty="0">
                <a:solidFill>
                  <a:srgbClr val="000000"/>
                </a:solidFill>
                <a:latin typeface="Century Gothic" panose="020B0502020202020204" pitchFamily="34" charset="0"/>
              </a:rPr>
              <a:t>of this lesson: </a:t>
            </a:r>
          </a:p>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sz="1200" b="0" i="0" strike="noStrike" dirty="0">
                <a:solidFill>
                  <a:srgbClr val="000000"/>
                </a:solidFill>
                <a:latin typeface="Century Gothic" panose="020B0502020202020204" pitchFamily="34" charset="0"/>
              </a:rPr>
              <a:t>Prepare at least three fake job ad phishing emails. You can use the ones from “Practice Part Three A. </a:t>
            </a:r>
          </a:p>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sz="1200" b="0" i="0" strike="noStrike" dirty="0">
                <a:solidFill>
                  <a:srgbClr val="000000"/>
                </a:solidFill>
                <a:latin typeface="Century Gothic" panose="020B0502020202020204" pitchFamily="34" charset="0"/>
              </a:rPr>
              <a:t>Send them to the learner after the session. </a:t>
            </a:r>
          </a:p>
          <a:p>
            <a:pPr marL="0" lvl="0" indent="0" algn="l" rtl="0">
              <a:spcBef>
                <a:spcPts val="0"/>
              </a:spcBef>
              <a:spcAft>
                <a:spcPts val="0"/>
              </a:spcAft>
              <a:buClr>
                <a:srgbClr val="000000"/>
              </a:buClr>
              <a:buSzPts val="1200"/>
              <a:buFont typeface="Calibri"/>
              <a:buNone/>
            </a:pPr>
            <a:endParaRPr lang="en-US" sz="1200" b="1" i="0" strike="noStrike" dirty="0">
              <a:solidFill>
                <a:srgbClr val="000000"/>
              </a:solidFill>
              <a:latin typeface="Century Gothic" panose="020B0502020202020204" pitchFamily="34" charset="0"/>
            </a:endParaRPr>
          </a:p>
          <a:p>
            <a:pPr marL="0" lvl="0" indent="0" algn="l" rtl="0">
              <a:spcBef>
                <a:spcPts val="0"/>
              </a:spcBef>
              <a:spcAft>
                <a:spcPts val="0"/>
              </a:spcAft>
              <a:buClr>
                <a:srgbClr val="000000"/>
              </a:buClr>
              <a:buSzPts val="1200"/>
              <a:buFont typeface="Calibri"/>
              <a:buNone/>
            </a:pPr>
            <a:r>
              <a:rPr lang="en-US" sz="1200" b="1" i="0" strike="noStrike" dirty="0">
                <a:solidFill>
                  <a:srgbClr val="000000"/>
                </a:solidFill>
                <a:latin typeface="Century Gothic" panose="020B0502020202020204" pitchFamily="34" charset="0"/>
              </a:rPr>
              <a:t>Say to the learner:</a:t>
            </a:r>
            <a:endParaRPr sz="1200" strike="noStrike" dirty="0">
              <a:latin typeface="Century Gothic" panose="020B0502020202020204" pitchFamily="34" charset="0"/>
            </a:endParaRPr>
          </a:p>
          <a:p>
            <a:pPr marL="0" lvl="0" indent="0" algn="l" rtl="0">
              <a:spcBef>
                <a:spcPts val="0"/>
              </a:spcBef>
              <a:spcAft>
                <a:spcPts val="0"/>
              </a:spcAft>
              <a:buClr>
                <a:schemeClr val="dk1"/>
              </a:buClr>
              <a:buSzPts val="1200"/>
              <a:buFont typeface="Arial"/>
              <a:buNone/>
            </a:pPr>
            <a:r>
              <a:rPr lang="en-US" sz="1200" b="0" i="1" strike="noStrike" dirty="0">
                <a:latin typeface="Century Gothic" panose="020B0502020202020204" pitchFamily="34" charset="0"/>
              </a:rPr>
              <a:t>P</a:t>
            </a:r>
            <a:r>
              <a:rPr lang="en-US" sz="1200" i="1" strike="noStrike" dirty="0">
                <a:latin typeface="Century Gothic" panose="020B0502020202020204" pitchFamily="34" charset="0"/>
              </a:rPr>
              <a:t>ractice at least three more times before our next session. </a:t>
            </a:r>
            <a:endParaRPr sz="1200" b="0" i="1" strike="noStrike" dirty="0">
              <a:solidFill>
                <a:srgbClr val="000000"/>
              </a:solidFill>
              <a:latin typeface="Century Gothic" panose="020B0502020202020204" pitchFamily="34" charset="0"/>
            </a:endParaRPr>
          </a:p>
          <a:p>
            <a:pPr marL="0" lvl="0" indent="0" algn="l" rtl="0">
              <a:spcBef>
                <a:spcPts val="0"/>
              </a:spcBef>
              <a:spcAft>
                <a:spcPts val="0"/>
              </a:spcAft>
              <a:buClr>
                <a:srgbClr val="000000"/>
              </a:buClr>
              <a:buSzPts val="1200"/>
              <a:buFont typeface="Arial"/>
              <a:buNone/>
            </a:pPr>
            <a:r>
              <a:rPr lang="en-US" sz="1200" b="0" i="1" u="sng" strike="noStrike" dirty="0">
                <a:solidFill>
                  <a:srgbClr val="000000"/>
                </a:solidFill>
                <a:latin typeface="Century Gothic" panose="020B0502020202020204" pitchFamily="34" charset="0"/>
              </a:rPr>
              <a:t>Here is what to practice:</a:t>
            </a:r>
          </a:p>
          <a:p>
            <a:pPr marL="0" lvl="0" indent="0" algn="l" rtl="0">
              <a:spcBef>
                <a:spcPts val="0"/>
              </a:spcBef>
              <a:spcAft>
                <a:spcPts val="0"/>
              </a:spcAft>
              <a:buClr>
                <a:srgbClr val="000000"/>
              </a:buClr>
              <a:buSzPts val="1200"/>
              <a:buFont typeface="Arial"/>
              <a:buNone/>
            </a:pPr>
            <a:endParaRPr lang="en-US" sz="1200" b="0" i="1" u="none" strike="noStrike" dirty="0">
              <a:solidFill>
                <a:srgbClr val="000000"/>
              </a:solidFill>
              <a:latin typeface="Century Gothic" panose="020B0502020202020204" pitchFamily="34" charset="0"/>
            </a:endParaRPr>
          </a:p>
          <a:p>
            <a:pPr marL="0" lvl="0" indent="0" algn="l" rtl="0">
              <a:spcBef>
                <a:spcPts val="0"/>
              </a:spcBef>
              <a:spcAft>
                <a:spcPts val="0"/>
              </a:spcAft>
              <a:buClr>
                <a:srgbClr val="000000"/>
              </a:buClr>
              <a:buSzPts val="1200"/>
              <a:buFont typeface="Arial"/>
              <a:buNone/>
            </a:pPr>
            <a:r>
              <a:rPr lang="en-US" sz="1200" b="0" i="1" u="none" strike="noStrike" dirty="0">
                <a:solidFill>
                  <a:srgbClr val="000000"/>
                </a:solidFill>
                <a:latin typeface="Century Gothic" panose="020B0502020202020204" pitchFamily="34" charset="0"/>
              </a:rPr>
              <a:t>1. </a:t>
            </a:r>
            <a:r>
              <a:rPr lang="en-US" sz="1200" b="0" i="1" strike="noStrike" dirty="0">
                <a:solidFill>
                  <a:srgbClr val="000000"/>
                </a:solidFill>
                <a:latin typeface="Century Gothic" panose="020B0502020202020204" pitchFamily="34" charset="0"/>
              </a:rPr>
              <a:t>I will email you the link to the video lesson </a:t>
            </a:r>
          </a:p>
          <a:p>
            <a:pPr marL="1095640" lvl="2" indent="-181240" algn="l" rtl="0">
              <a:spcBef>
                <a:spcPts val="0"/>
              </a:spcBef>
              <a:spcAft>
                <a:spcPts val="0"/>
              </a:spcAft>
              <a:buClr>
                <a:srgbClr val="000000"/>
              </a:buClr>
              <a:buSzPts val="1200"/>
              <a:buFont typeface="Arial"/>
              <a:buChar char="•"/>
            </a:pPr>
            <a:r>
              <a:rPr lang="en-US" sz="1200" b="0" i="1" strike="noStrike" dirty="0">
                <a:solidFill>
                  <a:srgbClr val="000000"/>
                </a:solidFill>
                <a:latin typeface="Century Gothic" panose="020B0502020202020204" pitchFamily="34" charset="0"/>
              </a:rPr>
              <a:t>Open the link and watch the video as many times as you want.</a:t>
            </a:r>
            <a:endParaRPr lang="en-US" sz="1200" b="0" i="1" strike="noStrike" dirty="0">
              <a:solidFill>
                <a:schemeClr val="dk1"/>
              </a:solidFill>
              <a:latin typeface="Century Gothic" panose="020B0502020202020204" pitchFamily="34" charset="0"/>
            </a:endParaRPr>
          </a:p>
          <a:p>
            <a:pPr marL="1085850" lvl="2" indent="-171450" algn="l" rtl="0">
              <a:spcBef>
                <a:spcPts val="0"/>
              </a:spcBef>
              <a:spcAft>
                <a:spcPts val="0"/>
              </a:spcAft>
              <a:buClr>
                <a:srgbClr val="000000"/>
              </a:buClr>
              <a:buSzPts val="1200"/>
              <a:buFont typeface="Arial" panose="020B0604020202020204" pitchFamily="34" charset="0"/>
              <a:buChar char="•"/>
            </a:pPr>
            <a:r>
              <a:rPr lang="en-US" sz="1200" b="0" i="1" strike="noStrike" dirty="0">
                <a:solidFill>
                  <a:srgbClr val="000000"/>
                </a:solidFill>
                <a:latin typeface="Century Gothic" panose="020B0502020202020204" pitchFamily="34" charset="0"/>
              </a:rPr>
              <a:t>Then practice the skills. </a:t>
            </a:r>
          </a:p>
          <a:p>
            <a:pPr marL="914400" lvl="2" indent="0" algn="l" rtl="0">
              <a:spcBef>
                <a:spcPts val="0"/>
              </a:spcBef>
              <a:spcAft>
                <a:spcPts val="0"/>
              </a:spcAft>
              <a:buClr>
                <a:srgbClr val="000000"/>
              </a:buClr>
              <a:buSzPts val="1200"/>
              <a:buFont typeface="Arial" panose="020B0604020202020204" pitchFamily="34" charset="0"/>
              <a:buNone/>
            </a:pPr>
            <a:endParaRPr lang="en-US" sz="1200" b="0" i="1" strike="noStrike"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US" sz="1200" b="0" i="1" strike="noStrike" dirty="0">
                <a:solidFill>
                  <a:srgbClr val="000000"/>
                </a:solidFill>
                <a:latin typeface="Century Gothic" panose="020B0502020202020204" pitchFamily="34" charset="0"/>
              </a:rPr>
              <a:t>2. </a:t>
            </a:r>
            <a:r>
              <a:rPr lang="en-US" sz="1200" b="0" i="1" dirty="0">
                <a:latin typeface="Century Gothic" panose="020B0502020202020204" pitchFamily="34" charset="0"/>
              </a:rPr>
              <a:t>I will send you a few emails so you can practice deleting emails.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Open your email app.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Look at the emails in your Inbox.</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Find the first one I sent you.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1" i="1" strike="noStrike" dirty="0">
                <a:effectLst/>
                <a:latin typeface="Century Gothic" panose="020B0502020202020204" pitchFamily="34" charset="0"/>
                <a:ea typeface="Calibri" panose="020F0502020204030204" pitchFamily="34" charset="0"/>
                <a:cs typeface="Times New Roman" panose="02020603050405020304" pitchFamily="18" charset="0"/>
              </a:rPr>
              <a:t>Delete the email: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Move the cursor to the box beside the email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Click in the box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See the checkmark in the box and the email is highlighted</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Move the cursor to the “Delete” icon</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Click on the “Delete” icon</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Char char="Ø"/>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Check the email was deleted:</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Do you see “Conversation Moved to Trash” ?</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b="0" i="1" strike="noStrike" dirty="0">
                <a:effectLst/>
                <a:latin typeface="Century Gothic" panose="020B0502020202020204" pitchFamily="34" charset="0"/>
                <a:ea typeface="Calibri" panose="020F0502020204030204" pitchFamily="34" charset="0"/>
                <a:cs typeface="Times New Roman" panose="02020603050405020304" pitchFamily="18" charset="0"/>
              </a:rPr>
              <a:t>Is the email gone from the Inbox ?  </a:t>
            </a:r>
          </a:p>
          <a:p>
            <a:pPr marL="241653" lvl="0" indent="-165453" algn="l" rtl="0">
              <a:spcBef>
                <a:spcPts val="0"/>
              </a:spcBef>
              <a:spcAft>
                <a:spcPts val="0"/>
              </a:spcAft>
              <a:buClr>
                <a:schemeClr val="dk1"/>
              </a:buClr>
              <a:buSzPts val="1200"/>
              <a:buFont typeface="Calibri"/>
              <a:buNone/>
            </a:pPr>
            <a:endParaRPr lang="en-CA" sz="1200" b="0" i="1" strike="noStrike" dirty="0">
              <a:effectLst/>
              <a:latin typeface="Century Gothic" panose="020B0502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i="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Repeat the steps above with the other emails I send you.  </a:t>
            </a:r>
            <a:endParaRPr lang="en-CA" sz="1200" b="0" i="1" dirty="0">
              <a:latin typeface="Century Gothic" panose="020B0502020202020204" pitchFamily="34" charset="0"/>
            </a:endParaRPr>
          </a:p>
          <a:p>
            <a:pPr marL="638440" lvl="1" indent="-181240" algn="l" rtl="0">
              <a:spcBef>
                <a:spcPts val="0"/>
              </a:spcBef>
              <a:spcAft>
                <a:spcPts val="0"/>
              </a:spcAft>
              <a:buClr>
                <a:srgbClr val="000000"/>
              </a:buClr>
              <a:buSzPts val="1200"/>
              <a:buFont typeface="Arial"/>
              <a:buChar char="•"/>
            </a:pPr>
            <a:endParaRPr lang="en-US" sz="1200" b="0" i="1" strike="noStrike" dirty="0">
              <a:solidFill>
                <a:srgbClr val="000000"/>
              </a:solidFill>
              <a:latin typeface="Century Gothic" panose="020B0502020202020204" pitchFamily="34" charset="0"/>
            </a:endParaRPr>
          </a:p>
          <a:p>
            <a:pPr marL="181240" lvl="0" indent="-181240" algn="l" rtl="0">
              <a:spcBef>
                <a:spcPts val="0"/>
              </a:spcBef>
              <a:spcAft>
                <a:spcPts val="0"/>
              </a:spcAft>
              <a:buClr>
                <a:srgbClr val="000000"/>
              </a:buClr>
              <a:buSzPts val="1200"/>
              <a:buFont typeface="Arial"/>
              <a:buChar char="•"/>
            </a:pPr>
            <a:r>
              <a:rPr lang="en-US" sz="1200" b="0" i="1" strike="noStrike" dirty="0">
                <a:solidFill>
                  <a:srgbClr val="000000"/>
                </a:solidFill>
                <a:latin typeface="Century Gothic" panose="020B0502020202020204" pitchFamily="34" charset="0"/>
              </a:rPr>
              <a:t>You can show me at our next session.</a:t>
            </a:r>
            <a:endParaRPr lang="en-US" sz="1200" b="0" i="1" strike="noStrike" dirty="0">
              <a:solidFill>
                <a:schemeClr val="dk1"/>
              </a:solidFill>
              <a:latin typeface="Century Gothic" panose="020B0502020202020204" pitchFamily="34" charset="0"/>
            </a:endParaRPr>
          </a:p>
          <a:p>
            <a:pPr marL="181240" lvl="0" indent="-181240" algn="l" rtl="0">
              <a:spcBef>
                <a:spcPts val="0"/>
              </a:spcBef>
              <a:spcAft>
                <a:spcPts val="0"/>
              </a:spcAft>
              <a:buClr>
                <a:srgbClr val="000000"/>
              </a:buClr>
              <a:buSzPts val="1200"/>
              <a:buFont typeface="Arial"/>
              <a:buChar char="•"/>
            </a:pPr>
            <a:r>
              <a:rPr lang="en-US" sz="1200" b="0" i="1" strike="noStrike" dirty="0">
                <a:solidFill>
                  <a:srgbClr val="000000"/>
                </a:solidFill>
                <a:latin typeface="Century Gothic" panose="020B0502020202020204" pitchFamily="34" charset="0"/>
              </a:rPr>
              <a:t>I will email you this Practice Plan. </a:t>
            </a:r>
          </a:p>
          <a:p>
            <a:pPr marL="181240" lvl="0" indent="-181240" algn="l" rtl="0">
              <a:spcBef>
                <a:spcPts val="0"/>
              </a:spcBef>
              <a:spcAft>
                <a:spcPts val="0"/>
              </a:spcAft>
              <a:buClr>
                <a:srgbClr val="000000"/>
              </a:buClr>
              <a:buSzPts val="1200"/>
              <a:buFont typeface="Arial"/>
              <a:buChar char="•"/>
            </a:pPr>
            <a:r>
              <a:rPr lang="en-US" sz="1200" b="0" i="1" strike="noStrike" dirty="0">
                <a:solidFill>
                  <a:srgbClr val="000000"/>
                </a:solidFill>
                <a:latin typeface="Century Gothic" panose="020B0502020202020204" pitchFamily="34" charset="0"/>
              </a:rPr>
              <a:t>Please reply to the email so I know you got it and have what you need to do the practice.</a:t>
            </a:r>
            <a:endParaRPr sz="1200" i="1" strike="noStrike" dirty="0">
              <a:latin typeface="Century Gothic" panose="020B0502020202020204" pitchFamily="34" charset="0"/>
            </a:endParaRPr>
          </a:p>
          <a:p>
            <a:pPr marL="302066" lvl="0" indent="-225866" algn="l" rtl="0">
              <a:spcBef>
                <a:spcPts val="0"/>
              </a:spcBef>
              <a:spcAft>
                <a:spcPts val="0"/>
              </a:spcAft>
              <a:buClr>
                <a:schemeClr val="dk1"/>
              </a:buClr>
              <a:buSzPts val="1200"/>
              <a:buFont typeface="Arial"/>
              <a:buNone/>
            </a:pPr>
            <a:endParaRPr sz="1200" b="0" i="0" strike="noStrike" dirty="0">
              <a:solidFill>
                <a:srgbClr val="000000"/>
              </a:solidFill>
              <a:latin typeface="Century Gothic" panose="020B0502020202020204" pitchFamily="34" charset="0"/>
            </a:endParaRPr>
          </a:p>
          <a:p>
            <a:pPr marL="0" lvl="0" indent="0" algn="l" rtl="0">
              <a:spcBef>
                <a:spcPts val="0"/>
              </a:spcBef>
              <a:spcAft>
                <a:spcPts val="0"/>
              </a:spcAft>
              <a:buNone/>
            </a:pPr>
            <a:r>
              <a:rPr lang="en-US" sz="1200" strike="noStrike" dirty="0">
                <a:latin typeface="Century Gothic" panose="020B0502020202020204" pitchFamily="34" charset="0"/>
              </a:rPr>
              <a:t>[Get learner to confirm they will practice and tell you when. Get specific.] </a:t>
            </a:r>
            <a:endParaRPr sz="1200" strike="noStrike" dirty="0">
              <a:latin typeface="Century Gothic" panose="020B0502020202020204" pitchFamily="34" charset="0"/>
            </a:endParaRPr>
          </a:p>
          <a:p>
            <a:pPr marL="171450" lvl="0" indent="-171450" algn="l" rtl="0">
              <a:spcBef>
                <a:spcPts val="0"/>
              </a:spcBef>
              <a:spcAft>
                <a:spcPts val="0"/>
              </a:spcAft>
              <a:buClr>
                <a:schemeClr val="dk1"/>
              </a:buClr>
              <a:buSzPts val="1200"/>
              <a:buFont typeface="Arial" panose="020B0604020202020204" pitchFamily="34" charset="0"/>
              <a:buChar char="•"/>
            </a:pPr>
            <a:r>
              <a:rPr lang="en-US" sz="1200" i="1" strike="noStrike" dirty="0">
                <a:latin typeface="Century Gothic" panose="020B0502020202020204" pitchFamily="34" charset="0"/>
              </a:rPr>
              <a:t>When are you going to do the practice? How many times ? etc. </a:t>
            </a:r>
            <a:endParaRPr sz="1200" i="1" strike="noStrike" dirty="0">
              <a:latin typeface="Century Gothic" panose="020B0502020202020204" pitchFamily="34" charset="0"/>
            </a:endParaRPr>
          </a:p>
          <a:p>
            <a:pPr marL="0" lvl="0" indent="0" algn="l" rtl="0">
              <a:spcBef>
                <a:spcPts val="0"/>
              </a:spcBef>
              <a:spcAft>
                <a:spcPts val="0"/>
              </a:spcAft>
              <a:buClr>
                <a:schemeClr val="dk1"/>
              </a:buClr>
              <a:buSzPts val="1200"/>
              <a:buFont typeface="Arial"/>
              <a:buNone/>
            </a:pPr>
            <a:endParaRPr lang="en-CA" sz="1200" b="0" i="0" u="none" strike="sngStrike" dirty="0">
              <a:solidFill>
                <a:srgbClr val="000000"/>
              </a:solidFill>
              <a:latin typeface="Century Gothic" panose="020B0502020202020204" pitchFamily="34" charset="0"/>
            </a:endParaRPr>
          </a:p>
          <a:p>
            <a:pPr marL="0" lvl="0" indent="0" algn="l" rtl="0">
              <a:spcBef>
                <a:spcPts val="0"/>
              </a:spcBef>
              <a:spcAft>
                <a:spcPts val="0"/>
              </a:spcAft>
              <a:buClr>
                <a:schemeClr val="dk1"/>
              </a:buClr>
              <a:buSzPts val="1200"/>
              <a:buFont typeface="Arial"/>
              <a:buNone/>
            </a:pPr>
            <a:endParaRPr sz="1200" b="0" i="0" u="none" strike="sngStrike" dirty="0">
              <a:solidFill>
                <a:srgbClr val="000000"/>
              </a:solidFill>
              <a:latin typeface="Century Gothic" panose="020B0502020202020204" pitchFamily="34" charset="0"/>
            </a:endParaRPr>
          </a:p>
          <a:p>
            <a:pPr marL="0" lvl="0" indent="0" algn="l" rtl="0">
              <a:spcBef>
                <a:spcPts val="0"/>
              </a:spcBef>
              <a:spcAft>
                <a:spcPts val="0"/>
              </a:spcAft>
              <a:buNone/>
            </a:pPr>
            <a:r>
              <a:rPr lang="en-US" sz="1200" b="1" u="none" strike="noStrike" dirty="0">
                <a:latin typeface="Century Gothic" panose="020B0502020202020204" pitchFamily="34" charset="0"/>
              </a:rPr>
              <a:t>Instructions for the Tutor:</a:t>
            </a:r>
            <a:endParaRPr lang="en-US" sz="1200" strike="noStrike" dirty="0">
              <a:latin typeface="Century Gothic" panose="020B0502020202020204" pitchFamily="34" charset="0"/>
            </a:endParaRPr>
          </a:p>
          <a:p>
            <a:pPr marL="0" lvl="0" indent="0" algn="l" rtl="0">
              <a:spcBef>
                <a:spcPts val="0"/>
              </a:spcBef>
              <a:spcAft>
                <a:spcPts val="0"/>
              </a:spcAft>
              <a:buNone/>
            </a:pPr>
            <a:r>
              <a:rPr lang="en-US" sz="1200" b="0" u="none" strike="noStrike" dirty="0">
                <a:latin typeface="Century Gothic" panose="020B0502020202020204" pitchFamily="34" charset="0"/>
              </a:rPr>
              <a:t>Email the Practice to the learner, and if relevant to the home support person. </a:t>
            </a:r>
            <a:endParaRPr lang="en-US" sz="1200" strike="noStrike" dirty="0">
              <a:latin typeface="Century Gothic" panose="020B0502020202020204" pitchFamily="34" charset="0"/>
            </a:endParaRPr>
          </a:p>
          <a:p>
            <a:pPr marL="0" lvl="0" indent="0" algn="l" rtl="0">
              <a:spcBef>
                <a:spcPts val="0"/>
              </a:spcBef>
              <a:spcAft>
                <a:spcPts val="0"/>
              </a:spcAft>
              <a:buNone/>
            </a:pPr>
            <a:endParaRPr sz="1200" b="1" u="sng" strike="sngStrike" dirty="0">
              <a:latin typeface="Century Gothic" panose="020B0502020202020204" pitchFamily="34" charset="0"/>
            </a:endParaRPr>
          </a:p>
          <a:p>
            <a:pPr marL="0" lvl="0" indent="0" algn="l" rtl="0">
              <a:spcBef>
                <a:spcPts val="0"/>
              </a:spcBef>
              <a:spcAft>
                <a:spcPts val="0"/>
              </a:spcAft>
              <a:buNone/>
            </a:pPr>
            <a:endParaRPr dirty="0"/>
          </a:p>
        </p:txBody>
      </p:sp>
      <p:sp>
        <p:nvSpPr>
          <p:cNvPr id="327" name="Google Shape;327;p2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1" u="none" dirty="0">
                <a:latin typeface="Century Gothic" panose="020B0502020202020204" pitchFamily="34" charset="0"/>
              </a:rPr>
              <a:t>Instructions for the Tutor:</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Confirm the next tutoring session.</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Clarify any support in-between sessions if you are offering that.  </a:t>
            </a:r>
            <a:endParaRPr dirty="0">
              <a:latin typeface="Century Gothic" panose="020B0502020202020204" pitchFamily="34" charset="0"/>
            </a:endParaRPr>
          </a:p>
          <a:p>
            <a:pPr marL="483306" lvl="1" indent="0" algn="l" rtl="0">
              <a:spcBef>
                <a:spcPts val="0"/>
              </a:spcBef>
              <a:spcAft>
                <a:spcPts val="0"/>
              </a:spcAft>
              <a:buNone/>
            </a:pPr>
            <a:r>
              <a:rPr lang="en-US" dirty="0">
                <a:latin typeface="Century Gothic" panose="020B0502020202020204" pitchFamily="34" charset="0"/>
              </a:rPr>
              <a:t>If offering support outside the session time, put boundaries, be clear about when and how you are giving support. </a:t>
            </a:r>
            <a:endParaRPr dirty="0">
              <a:latin typeface="Century Gothic" panose="020B0502020202020204" pitchFamily="34" charset="0"/>
            </a:endParaRPr>
          </a:p>
          <a:p>
            <a:pPr marL="0" lvl="0" indent="0" algn="l" rtl="0">
              <a:spcBef>
                <a:spcPts val="0"/>
              </a:spcBef>
              <a:spcAft>
                <a:spcPts val="0"/>
              </a:spcAft>
              <a:buNone/>
            </a:pPr>
            <a:br>
              <a:rPr lang="en-US" dirty="0">
                <a:latin typeface="Century Gothic" panose="020B0502020202020204" pitchFamily="34" charset="0"/>
              </a:rPr>
            </a:br>
            <a:r>
              <a:rPr lang="en-US" b="1" dirty="0">
                <a:latin typeface="Century Gothic" panose="020B0502020202020204" pitchFamily="34" charset="0"/>
              </a:rPr>
              <a:t>Say to the Learner. </a:t>
            </a:r>
            <a:endParaRPr dirty="0">
              <a:latin typeface="Century Gothic" panose="020B0502020202020204" pitchFamily="34" charset="0"/>
            </a:endParaRPr>
          </a:p>
          <a:p>
            <a:pPr marL="0" lvl="0" indent="0" algn="l" rtl="0">
              <a:spcBef>
                <a:spcPts val="0"/>
              </a:spcBef>
              <a:spcAft>
                <a:spcPts val="0"/>
              </a:spcAft>
              <a:buNone/>
            </a:pPr>
            <a:r>
              <a:rPr lang="en-US" i="1" dirty="0">
                <a:latin typeface="Century Gothic" panose="020B0502020202020204" pitchFamily="34" charset="0"/>
              </a:rPr>
              <a:t>e.g. Great work today! etc. </a:t>
            </a:r>
            <a:endParaRPr i="1" dirty="0">
              <a:latin typeface="Century Gothic" panose="020B0502020202020204" pitchFamily="34" charset="0"/>
            </a:endParaRPr>
          </a:p>
          <a:p>
            <a:pPr marL="0" lvl="0" indent="0" algn="l" rtl="0">
              <a:spcBef>
                <a:spcPts val="0"/>
              </a:spcBef>
              <a:spcAft>
                <a:spcPts val="0"/>
              </a:spcAft>
              <a:buNone/>
            </a:pPr>
            <a:r>
              <a:rPr lang="en-US" i="1" dirty="0">
                <a:latin typeface="Century Gothic" panose="020B0502020202020204" pitchFamily="34" charset="0"/>
              </a:rPr>
              <a:t>Let’s meet again on X date at X time. Does that work for you? </a:t>
            </a:r>
            <a:endParaRPr i="1" dirty="0">
              <a:latin typeface="Century Gothic" panose="020B0502020202020204" pitchFamily="34" charset="0"/>
            </a:endParaRPr>
          </a:p>
          <a:p>
            <a:pPr marL="0" lvl="0" indent="0" algn="l" rtl="0">
              <a:spcBef>
                <a:spcPts val="0"/>
              </a:spcBef>
              <a:spcAft>
                <a:spcPts val="0"/>
              </a:spcAft>
              <a:buNone/>
            </a:pPr>
            <a:r>
              <a:rPr lang="en-US" i="1" dirty="0">
                <a:latin typeface="Century Gothic" panose="020B0502020202020204" pitchFamily="34" charset="0"/>
              </a:rPr>
              <a:t>Wonderful. </a:t>
            </a:r>
            <a:endParaRPr i="1"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[If offering support before next session:]</a:t>
            </a:r>
            <a:endParaRPr dirty="0">
              <a:latin typeface="Century Gothic" panose="020B0502020202020204" pitchFamily="34" charset="0"/>
            </a:endParaRPr>
          </a:p>
          <a:p>
            <a:pPr marL="0" lvl="0" indent="0" algn="l" rtl="0">
              <a:spcBef>
                <a:spcPts val="0"/>
              </a:spcBef>
              <a:spcAft>
                <a:spcPts val="0"/>
              </a:spcAft>
              <a:buNone/>
            </a:pPr>
            <a:r>
              <a:rPr lang="en-US" i="1" dirty="0">
                <a:latin typeface="Century Gothic" panose="020B0502020202020204" pitchFamily="34" charset="0"/>
              </a:rPr>
              <a:t>If you need support before our next session, please ......... </a:t>
            </a:r>
            <a:endParaRPr i="1"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[For remote support:] </a:t>
            </a:r>
            <a:endParaRPr dirty="0">
              <a:latin typeface="Century Gothic" panose="020B0502020202020204" pitchFamily="34" charset="0"/>
            </a:endParaRPr>
          </a:p>
          <a:p>
            <a:pPr marL="0" lvl="0" indent="0" algn="l" rtl="0">
              <a:spcBef>
                <a:spcPts val="0"/>
              </a:spcBef>
              <a:spcAft>
                <a:spcPts val="0"/>
              </a:spcAft>
              <a:buNone/>
            </a:pPr>
            <a:r>
              <a:rPr lang="en-US" i="1" dirty="0">
                <a:latin typeface="Century Gothic" panose="020B0502020202020204" pitchFamily="34" charset="0"/>
              </a:rPr>
              <a:t>I will send you the Zoom link the day before the tutoring session. </a:t>
            </a:r>
            <a:endParaRPr i="1" dirty="0">
              <a:latin typeface="Century Gothic" panose="020B0502020202020204" pitchFamily="34" charset="0"/>
            </a:endParaRPr>
          </a:p>
          <a:p>
            <a:pPr marL="0" lvl="0" indent="0" algn="l" rtl="0">
              <a:spcBef>
                <a:spcPts val="0"/>
              </a:spcBef>
              <a:spcAft>
                <a:spcPts val="0"/>
              </a:spcAft>
              <a:buNone/>
            </a:pPr>
            <a:r>
              <a:rPr lang="en-US" i="1" dirty="0">
                <a:latin typeface="Century Gothic" panose="020B0502020202020204" pitchFamily="34" charset="0"/>
              </a:rPr>
              <a:t>etc. </a:t>
            </a:r>
            <a:endParaRPr i="1" dirty="0">
              <a:latin typeface="Century Gothic" panose="020B0502020202020204" pitchFamily="34" charset="0"/>
            </a:endParaRPr>
          </a:p>
          <a:p>
            <a:pPr marL="0" lvl="0" indent="0" algn="l" rtl="0">
              <a:spcBef>
                <a:spcPts val="0"/>
              </a:spcBef>
              <a:spcAft>
                <a:spcPts val="0"/>
              </a:spcAft>
              <a:buNone/>
            </a:pPr>
            <a:endParaRPr dirty="0"/>
          </a:p>
        </p:txBody>
      </p:sp>
      <p:sp>
        <p:nvSpPr>
          <p:cNvPr id="336" name="Google Shape;336;p2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39</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none" dirty="0">
                <a:latin typeface="Century Gothic" panose="020B0502020202020204" pitchFamily="34" charset="0"/>
              </a:rPr>
              <a:t>Slide hidden from learner</a:t>
            </a:r>
            <a:endParaRPr lang="en-US" sz="1200" b="1"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This PowerPoint lesson contains everything the tutor needs: the lesson notes, suggested instructional language, the links to the video lesson(s), and also Practice for each part.  ​</a:t>
            </a:r>
            <a:endParaRPr sz="1200"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1" dirty="0">
                <a:latin typeface="Century Gothic" panose="020B0502020202020204" pitchFamily="34" charset="0"/>
              </a:rPr>
              <a:t>IMPORTANT</a:t>
            </a:r>
            <a:br>
              <a:rPr lang="en-CA" sz="1200" b="1" dirty="0">
                <a:latin typeface="Century Gothic" panose="020B0502020202020204" pitchFamily="34" charset="0"/>
              </a:rPr>
            </a:br>
            <a:r>
              <a:rPr lang="en-CA" sz="1200" dirty="0">
                <a:latin typeface="Century Gothic" panose="020B0502020202020204" pitchFamily="34" charset="0"/>
              </a:rPr>
              <a:t>Read through the </a:t>
            </a:r>
            <a:r>
              <a:rPr lang="en-CA" sz="1200" b="1" u="sng" dirty="0">
                <a:latin typeface="Century Gothic" panose="020B0502020202020204" pitchFamily="34" charset="0"/>
              </a:rPr>
              <a:t>entire lesson </a:t>
            </a:r>
            <a:r>
              <a:rPr lang="en-CA" sz="1200" dirty="0">
                <a:latin typeface="Century Gothic" panose="020B0502020202020204" pitchFamily="34" charset="0"/>
              </a:rPr>
              <a:t>a few days before tutoring so you are clear about what to do and have time to get any questions answered and to do any preparation. </a:t>
            </a:r>
          </a:p>
          <a:p>
            <a:pPr marL="0" lvl="0" indent="0" algn="l" rtl="0">
              <a:spcBef>
                <a:spcPts val="0"/>
              </a:spcBef>
              <a:spcAft>
                <a:spcPts val="0"/>
              </a:spcAft>
              <a:buNone/>
            </a:pP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The first 13 slides are hidden from the learner; they contain information and instructions for the tutor. </a:t>
            </a:r>
          </a:p>
          <a:p>
            <a:pPr marL="171450" lvl="0"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Green Slides 	= Lesson Objectives</a:t>
            </a:r>
          </a:p>
          <a:p>
            <a:pPr marL="171450" lvl="0"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Blue Slides		= The Start of each Part of the Lesson</a:t>
            </a:r>
          </a:p>
          <a:p>
            <a:pPr marL="171450" lvl="0"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Yellow Slides	= Practice Activities</a:t>
            </a: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endParaRPr sz="120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specific to each lesson </a:t>
            </a:r>
            <a:r>
              <a:rPr lang="en-US" sz="1200" dirty="0">
                <a:latin typeface="Century Gothic" panose="020B0502020202020204" pitchFamily="34" charset="0"/>
              </a:rPr>
              <a:t>are</a:t>
            </a:r>
            <a:r>
              <a:rPr lang="en-US" sz="1200" b="1" dirty="0">
                <a:latin typeface="Century Gothic" panose="020B0502020202020204" pitchFamily="34" charset="0"/>
              </a:rPr>
              <a:t> </a:t>
            </a:r>
            <a:r>
              <a:rPr lang="en-US" sz="1200" dirty="0">
                <a:latin typeface="Century Gothic" panose="020B0502020202020204" pitchFamily="34" charset="0"/>
              </a:rPr>
              <a:t>in the notes pages of each PowerPoint.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Identical notes are also available as a separate PDF for tutors who prefer that format. ​See Option B below.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 </a:t>
            </a:r>
          </a:p>
          <a:p>
            <a:pPr marL="0" lvl="0" indent="0" algn="l" rtl="0">
              <a:spcBef>
                <a:spcPts val="0"/>
              </a:spcBef>
              <a:spcAft>
                <a:spcPts val="0"/>
              </a:spcAft>
              <a:buNone/>
            </a:pPr>
            <a:r>
              <a:rPr lang="en-US" sz="1200" dirty="0">
                <a:latin typeface="Century Gothic" panose="020B0502020202020204" pitchFamily="34" charset="0"/>
              </a:rPr>
              <a:t>You will </a:t>
            </a:r>
            <a:r>
              <a:rPr lang="en-US" sz="1200" b="1" dirty="0">
                <a:latin typeface="Century Gothic" panose="020B0502020202020204" pitchFamily="34" charset="0"/>
              </a:rPr>
              <a:t>NOT</a:t>
            </a:r>
            <a:r>
              <a:rPr lang="en-US" sz="1200" dirty="0">
                <a:latin typeface="Century Gothic" panose="020B0502020202020204" pitchFamily="34" charset="0"/>
              </a:rPr>
              <a:t> be able to copy and paste from this PowerPoint because it is “Read Only”. </a:t>
            </a:r>
          </a:p>
          <a:p>
            <a:pPr marL="0" lvl="0" indent="0" algn="l" rtl="0">
              <a:spcBef>
                <a:spcPts val="0"/>
              </a:spcBef>
              <a:spcAft>
                <a:spcPts val="0"/>
              </a:spcAft>
              <a:buNone/>
            </a:pPr>
            <a:r>
              <a:rPr lang="en-US" sz="1200" dirty="0">
                <a:latin typeface="Century Gothic" panose="020B0502020202020204" pitchFamily="34" charset="0"/>
              </a:rPr>
              <a:t>In the Practice for each Part of this lesson, you may be asked to copy some text from this lesson and paste it into a Word document to use with the learner. </a:t>
            </a:r>
          </a:p>
          <a:p>
            <a:pPr marL="0" lvl="0" indent="0" algn="l" rtl="0">
              <a:spcBef>
                <a:spcPts val="0"/>
              </a:spcBef>
              <a:spcAft>
                <a:spcPts val="0"/>
              </a:spcAft>
              <a:buNone/>
            </a:pPr>
            <a:r>
              <a:rPr lang="en-US" sz="1200" dirty="0">
                <a:latin typeface="Century Gothic" panose="020B0502020202020204" pitchFamily="34" charset="0"/>
              </a:rPr>
              <a:t>You will not be able to do that from this PowerPoint lesson. Instead, copy and paste the text from the PDF version of the (same) lesson. </a:t>
            </a: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algn="l" rtl="0" eaLnBrk="1" latinLnBrk="0" hangingPunct="1">
              <a:spcBef>
                <a:spcPts val="0"/>
              </a:spcBef>
              <a:spcAft>
                <a:spcPts val="0"/>
              </a:spcAft>
            </a:pPr>
            <a:r>
              <a:rPr lang="en-US" sz="1200" b="1" kern="1200" dirty="0">
                <a:solidFill>
                  <a:srgbClr val="000000"/>
                </a:solidFill>
                <a:effectLst/>
                <a:latin typeface="Century Gothic" panose="020B0502020202020204" pitchFamily="34" charset="0"/>
                <a:ea typeface="+mn-ea"/>
                <a:cs typeface="+mn-cs"/>
              </a:rPr>
              <a:t>There are different options for using this PowerPoint lesson and /or the PDF version of this (same) lesson:  </a:t>
            </a:r>
            <a:endParaRPr lang="en-CA" sz="1200" dirty="0">
              <a:effectLst/>
              <a:latin typeface="Century Gothic" panose="020B0502020202020204" pitchFamily="34" charset="0"/>
            </a:endParaRPr>
          </a:p>
          <a:p>
            <a:pPr marL="0" algn="l" rtl="0" eaLnBrk="1" fontAlgn="base" latinLnBrk="0" hangingPunct="1">
              <a:spcBef>
                <a:spcPts val="0"/>
              </a:spcBef>
              <a:spcAft>
                <a:spcPts val="0"/>
              </a:spcAft>
            </a:pPr>
            <a:r>
              <a:rPr lang="en-US" sz="1200" b="1" u="sng" kern="1200" dirty="0">
                <a:solidFill>
                  <a:srgbClr val="000000"/>
                </a:solidFill>
                <a:effectLst/>
                <a:latin typeface="Century Gothic" panose="020B0502020202020204" pitchFamily="34" charset="0"/>
                <a:ea typeface="+mn-ea"/>
                <a:cs typeface="+mn-cs"/>
              </a:rPr>
              <a:t>Lesson Format Options for the Tutor</a:t>
            </a:r>
            <a:endParaRPr lang="en-CA" sz="1200" dirty="0">
              <a:effectLst/>
              <a:latin typeface="Century Gothic" panose="020B0502020202020204" pitchFamily="34" charset="0"/>
            </a:endParaRPr>
          </a:p>
          <a:p>
            <a:pPr marL="0" lvl="0" indent="0" algn="l" rtl="0">
              <a:spcBef>
                <a:spcPts val="0"/>
              </a:spcBef>
              <a:spcAft>
                <a:spcPts val="0"/>
              </a:spcAft>
              <a:buNone/>
            </a:pPr>
            <a:endParaRPr sz="120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Option A</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Use a printed version of the notes for you as tutor (not for the learner)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plus</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Use the PowerPoint slideshow for the learner. </a:t>
            </a:r>
          </a:p>
          <a:p>
            <a:pPr marL="0" lvl="0" indent="0" algn="l" rtl="0">
              <a:spcBef>
                <a:spcPts val="0"/>
              </a:spcBef>
              <a:spcAft>
                <a:spcPts val="0"/>
              </a:spcAft>
              <a:buNone/>
            </a:pPr>
            <a:r>
              <a:rPr lang="en-US" sz="1200" b="1" dirty="0">
                <a:latin typeface="Century Gothic" panose="020B0502020202020204" pitchFamily="34" charset="0"/>
              </a:rPr>
              <a:t>How: </a:t>
            </a:r>
            <a:endParaRPr sz="1200"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Open the PowerPoint, download and save it. </a:t>
            </a:r>
            <a:endParaRPr sz="1200"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Click “File” then "Print" ​ </a:t>
            </a:r>
            <a:endParaRPr sz="1200"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Then under “Settings” choose " Notes Pages" .</a:t>
            </a:r>
            <a:endParaRPr sz="1200"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Print</a:t>
            </a:r>
            <a:endParaRPr sz="1200"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Now, you can use the printed version for tutoring. </a:t>
            </a:r>
            <a:endParaRPr lang="en-US" sz="1200" b="0" u="none" dirty="0">
              <a:solidFill>
                <a:schemeClr val="dk1"/>
              </a:solidFill>
              <a:effectLst/>
              <a:latin typeface="Century Gothic" panose="020B0502020202020204" pitchFamily="34" charset="0"/>
              <a:cs typeface="Calibri"/>
            </a:endParaRPr>
          </a:p>
          <a:p>
            <a:pPr marL="0" lvl="0" indent="0" algn="l" rtl="0">
              <a:spcBef>
                <a:spcPts val="0"/>
              </a:spcBef>
              <a:spcAft>
                <a:spcPts val="0"/>
              </a:spcAft>
              <a:buFont typeface="+mj-lt"/>
              <a:buNone/>
            </a:pPr>
            <a:endParaRPr lang="en-US" sz="1200" b="0" u="none" dirty="0">
              <a:solidFill>
                <a:schemeClr val="dk1"/>
              </a:solidFill>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Font typeface="+mj-lt"/>
              <a:buNone/>
            </a:pPr>
            <a:endParaRPr lang="en-US" sz="1200" b="0" u="none" dirty="0">
              <a:solidFill>
                <a:schemeClr val="dk1"/>
              </a:solidFill>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Font typeface="+mj-lt"/>
              <a:buNone/>
            </a:pPr>
            <a:r>
              <a:rPr lang="en-US" sz="1200" b="1" u="none"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Option B</a:t>
            </a:r>
            <a:endParaRPr lang="en-CA" sz="1200" b="1" u="none" dirty="0">
              <a:solidFill>
                <a:schemeClr val="dk1"/>
              </a:solidFill>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Font typeface="+mj-lt"/>
              <a:buNone/>
            </a:pPr>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separate electronic PDF of the PowerPoint slides and notes for you as tutor (if you don’t have PowerPoint on your computer or if you prefer to use a PDF version) </a:t>
            </a:r>
            <a:endParaRPr lang="en-CA" sz="1200" dirty="0">
              <a:solidFill>
                <a:schemeClr val="dk1"/>
              </a:solidFill>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Font typeface="+mj-lt"/>
              <a:buNone/>
            </a:pPr>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Plus</a:t>
            </a:r>
            <a:endParaRPr lang="en-CA" sz="1200" dirty="0">
              <a:solidFill>
                <a:schemeClr val="dk1"/>
              </a:solidFill>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Font typeface="+mj-lt"/>
              <a:buNone/>
            </a:pPr>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PowerPoint slideshow for the learner, or the PDF-Slides Only version (if the learner’s computer doesn’t have PowerPoint).  ​</a:t>
            </a:r>
            <a:endParaRPr lang="en-CA" sz="1200" dirty="0">
              <a:solidFill>
                <a:schemeClr val="dk1"/>
              </a:solidFill>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Font typeface="+mj-lt"/>
              <a:buNone/>
            </a:pPr>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You can have the PDF open to use for you as tutor beside the PowerPoint slideshow, or the PDF version of the slides (for the learner).  </a:t>
            </a:r>
            <a:endParaRPr lang="en-CA" sz="1200" dirty="0">
              <a:effectLst/>
              <a:latin typeface="Century Gothic" panose="020B0502020202020204" pitchFamily="34" charset="0"/>
              <a:ea typeface="Times New Roman" panose="02020603050405020304" pitchFamily="18" charset="0"/>
            </a:endParaRP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endParaRPr sz="120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Option C</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Use the PowerPoint slideshow in “Presenter View”.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This lets you show the slideshow to the learner, and also lets you see the notes as well as the slideshow that the learner sees.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This works for remote and in-person tutoring.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However, for in person tutoring for small groups you need a separate monitor or projector to do this: one for you and one for the learners. </a:t>
            </a:r>
            <a:endParaRPr sz="1200" dirty="0">
              <a:latin typeface="Century Gothic" panose="020B0502020202020204" pitchFamily="34" charset="0"/>
            </a:endParaRPr>
          </a:p>
          <a:p>
            <a:pPr marL="0" lvl="0" indent="0" algn="l" rtl="0">
              <a:spcBef>
                <a:spcPts val="0"/>
              </a:spcBef>
              <a:spcAft>
                <a:spcPts val="0"/>
              </a:spcAft>
              <a:buNone/>
            </a:pPr>
            <a:endParaRPr dirty="0"/>
          </a:p>
        </p:txBody>
      </p:sp>
      <p:sp>
        <p:nvSpPr>
          <p:cNvPr id="103" name="Google Shape;103;p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latin typeface="Century Gothic" panose="020B0502020202020204" pitchFamily="34" charset="0"/>
              </a:rPr>
              <a:t>Bye and see you on X date at X time.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latin typeface="Century Gothic" panose="020B0502020202020204" pitchFamily="34" charset="0"/>
              </a:rPr>
              <a:t>Keep practicing !</a:t>
            </a:r>
          </a:p>
          <a:p>
            <a:pPr marL="0" lvl="0" indent="0" algn="l" rtl="0">
              <a:spcBef>
                <a:spcPts val="0"/>
              </a:spcBef>
              <a:spcAft>
                <a:spcPts val="0"/>
              </a:spcAft>
              <a:buNone/>
            </a:pPr>
            <a:endParaRPr dirty="0"/>
          </a:p>
        </p:txBody>
      </p:sp>
      <p:sp>
        <p:nvSpPr>
          <p:cNvPr id="344" name="Google Shape;344;p2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40</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lang="en-US" b="1" u="none" dirty="0">
              <a:latin typeface="Century Gothic" panose="020B0502020202020204" pitchFamily="34" charset="0"/>
            </a:endParaRPr>
          </a:p>
          <a:p>
            <a:pPr marL="0" lvl="0" indent="0" algn="l" rtl="0">
              <a:spcBef>
                <a:spcPts val="0"/>
              </a:spcBef>
              <a:spcAft>
                <a:spcPts val="0"/>
              </a:spcAft>
              <a:buNone/>
            </a:pPr>
            <a:r>
              <a:rPr lang="en-US" b="1" u="none" dirty="0">
                <a:latin typeface="Century Gothic" panose="020B0502020202020204" pitchFamily="34" charset="0"/>
              </a:rPr>
              <a:t>Slide hidden from learner</a:t>
            </a:r>
            <a:endParaRPr b="1" dirty="0">
              <a:latin typeface="Century Gothic" panose="020B0502020202020204" pitchFamily="34" charset="0"/>
            </a:endParaRPr>
          </a:p>
          <a:p>
            <a:pPr marL="0" lvl="0" indent="0" algn="l" rtl="0">
              <a:spcBef>
                <a:spcPts val="0"/>
              </a:spcBef>
              <a:spcAft>
                <a:spcPts val="0"/>
              </a:spcAft>
              <a:buNone/>
            </a:pPr>
            <a:endParaRPr b="1"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Instructions to the Tutor</a:t>
            </a: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These are the skills learners will master at the end of the lesson.  </a:t>
            </a:r>
            <a:endParaRPr lang="en-US" sz="1200" b="0" dirty="0">
              <a:effectLst/>
              <a:latin typeface="Century Gothic" panose="020B0502020202020204" pitchFamily="34" charset="0"/>
              <a:cs typeface="Calibri"/>
            </a:endParaRPr>
          </a:p>
          <a:p>
            <a:pPr marL="0" lvl="0" indent="0" algn="l" rtl="0">
              <a:spcBef>
                <a:spcPts val="0"/>
              </a:spcBef>
              <a:spcAft>
                <a:spcPts val="0"/>
              </a:spcAft>
              <a:buNone/>
            </a:pPr>
            <a:endParaRPr lang="en-US" sz="1200" b="0" dirty="0">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None/>
            </a:pPr>
            <a:r>
              <a:rPr lang="en-US" sz="1200" b="1" dirty="0">
                <a:effectLst/>
                <a:latin typeface="Century Gothic" panose="020B0502020202020204" pitchFamily="34" charset="0"/>
                <a:ea typeface="Calibri" panose="020F0502020204030204" pitchFamily="34" charset="0"/>
                <a:cs typeface="Calibri" panose="020F0502020204030204" pitchFamily="34" charset="0"/>
              </a:rPr>
              <a:t>Phishing</a:t>
            </a:r>
          </a:p>
          <a:p>
            <a:pPr marL="171450" lvl="0" indent="-171450" algn="l" rtl="0">
              <a:spcBef>
                <a:spcPts val="0"/>
              </a:spcBef>
              <a:spcAft>
                <a:spcPts val="0"/>
              </a:spcAft>
              <a:buFont typeface="Arial" panose="020B0604020202020204" pitchFamily="34" charset="0"/>
              <a:buChar char="•"/>
            </a:pPr>
            <a:r>
              <a:rPr lang="en-US" sz="1200" dirty="0">
                <a:effectLst/>
                <a:latin typeface="Century Gothic" panose="020B0502020202020204" pitchFamily="34" charset="0"/>
                <a:ea typeface="Calibri" panose="020F0502020204030204" pitchFamily="34" charset="0"/>
                <a:cs typeface="Calibri" panose="020F0502020204030204" pitchFamily="34" charset="0"/>
              </a:rPr>
              <a:t>What is Phishing?</a:t>
            </a:r>
          </a:p>
          <a:p>
            <a:pPr marL="171450" lvl="0" indent="-171450" algn="l" rtl="0">
              <a:spcBef>
                <a:spcPts val="0"/>
              </a:spcBef>
              <a:spcAft>
                <a:spcPts val="0"/>
              </a:spcAft>
              <a:buFont typeface="Arial" panose="020B0604020202020204" pitchFamily="34" charset="0"/>
              <a:buChar char="•"/>
            </a:pPr>
            <a:r>
              <a:rPr lang="en-US" sz="1200" dirty="0">
                <a:effectLst/>
                <a:latin typeface="Century Gothic" panose="020B0502020202020204" pitchFamily="34" charset="0"/>
                <a:ea typeface="Calibri" panose="020F0502020204030204" pitchFamily="34" charset="0"/>
                <a:cs typeface="Calibri" panose="020F0502020204030204" pitchFamily="34" charset="0"/>
              </a:rPr>
              <a:t>Email Phishing </a:t>
            </a:r>
          </a:p>
          <a:p>
            <a:pPr marL="171450" lvl="0" indent="-171450" algn="l" rtl="0">
              <a:spcBef>
                <a:spcPts val="0"/>
              </a:spcBef>
              <a:spcAft>
                <a:spcPts val="0"/>
              </a:spcAft>
              <a:buFont typeface="Arial" panose="020B0604020202020204" pitchFamily="34" charset="0"/>
              <a:buChar char="•"/>
            </a:pPr>
            <a:r>
              <a:rPr lang="en-US" sz="1200" dirty="0">
                <a:effectLst/>
                <a:latin typeface="Century Gothic" panose="020B0502020202020204" pitchFamily="34" charset="0"/>
                <a:ea typeface="Calibri" panose="020F0502020204030204" pitchFamily="34" charset="0"/>
                <a:cs typeface="Calibri" panose="020F0502020204030204" pitchFamily="34" charset="0"/>
              </a:rPr>
              <a:t>Text Messages Phishing</a:t>
            </a:r>
          </a:p>
          <a:p>
            <a:pPr marL="0" lvl="0" indent="0" algn="l" rtl="0">
              <a:spcBef>
                <a:spcPts val="0"/>
              </a:spcBef>
              <a:spcAft>
                <a:spcPts val="0"/>
              </a:spcAft>
              <a:buNone/>
            </a:pPr>
            <a:endParaRPr lang="en-CA" dirty="0">
              <a:latin typeface="Century Gothic" panose="020B0502020202020204" pitchFamily="34" charset="0"/>
            </a:endParaRPr>
          </a:p>
          <a:p>
            <a:pPr marL="0" lvl="0" indent="0" algn="l" rtl="0">
              <a:spcBef>
                <a:spcPts val="0"/>
              </a:spcBef>
              <a:spcAft>
                <a:spcPts val="0"/>
              </a:spcAft>
              <a:buNone/>
            </a:pPr>
            <a:r>
              <a:rPr lang="en-CA" dirty="0">
                <a:latin typeface="Century Gothic" panose="020B0502020202020204" pitchFamily="34" charset="0"/>
              </a:rPr>
              <a:t>For a list of the discrete skills in each section listed above, see slide 3 “Skills Reviewed in this Lesson” </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Total </a:t>
            </a:r>
            <a:r>
              <a:rPr lang="en-US" sz="1200" b="1" i="0" u="none" strike="noStrike" dirty="0">
                <a:solidFill>
                  <a:srgbClr val="000000"/>
                </a:solidFill>
                <a:latin typeface="Century Gothic" panose="020B0502020202020204" pitchFamily="34" charset="0"/>
                <a:ea typeface="Calibri"/>
                <a:cs typeface="Calibri"/>
                <a:sym typeface="Calibri"/>
              </a:rPr>
              <a:t>Video Length: 		0:00-5:21 minutes	[ 5:21 mins]</a:t>
            </a:r>
          </a:p>
          <a:p>
            <a:pPr marL="0" lvl="0" indent="0" algn="l" rtl="0">
              <a:spcBef>
                <a:spcPts val="0"/>
              </a:spcBef>
              <a:spcAft>
                <a:spcPts val="0"/>
              </a:spcAft>
              <a:buNone/>
            </a:pPr>
            <a:endParaRPr lang="en-US" sz="1200" b="1" i="0" u="none" strike="noStrike" dirty="0">
              <a:solidFill>
                <a:srgbClr val="000000"/>
              </a:solidFill>
              <a:latin typeface="Century Gothic" panose="020B0502020202020204" pitchFamily="34" charset="0"/>
              <a:ea typeface="Calibri"/>
              <a:cs typeface="Calibri"/>
              <a:sym typeface="Calibri"/>
            </a:endParaRPr>
          </a:p>
          <a:p>
            <a:pPr marL="0" lvl="0" indent="0" algn="l" rtl="0">
              <a:spcBef>
                <a:spcPts val="0"/>
              </a:spcBef>
              <a:spcAft>
                <a:spcPts val="0"/>
              </a:spcAft>
              <a:buNone/>
            </a:pPr>
            <a:endParaRPr lang="en-US" sz="1200" b="1" i="0" u="none" strike="noStrike" dirty="0">
              <a:solidFill>
                <a:srgbClr val="000000"/>
              </a:solidFill>
              <a:latin typeface="Century Gothic" panose="020B0502020202020204" pitchFamily="34" charset="0"/>
              <a:cs typeface="Calibri"/>
              <a:sym typeface="Calibri"/>
            </a:endParaRPr>
          </a:p>
          <a:p>
            <a:pPr marL="457200" lvl="1" indent="0" algn="l" rtl="0">
              <a:spcBef>
                <a:spcPts val="0"/>
              </a:spcBef>
              <a:spcAft>
                <a:spcPts val="0"/>
              </a:spcAft>
              <a:buNone/>
            </a:pPr>
            <a:r>
              <a:rPr lang="en-US" sz="1200" b="0" i="0" u="none" strike="noStrike" dirty="0">
                <a:solidFill>
                  <a:srgbClr val="000000"/>
                </a:solidFill>
                <a:latin typeface="Century Gothic" panose="020B0502020202020204" pitchFamily="34" charset="0"/>
                <a:cs typeface="Calibri"/>
                <a:sym typeface="Calibri"/>
              </a:rPr>
              <a:t>What is “Phishing”?		0:00-1:10 </a:t>
            </a:r>
            <a:r>
              <a:rPr lang="en-US" sz="1200" b="0" i="0" u="none" strike="noStrike" dirty="0">
                <a:solidFill>
                  <a:srgbClr val="000000"/>
                </a:solidFill>
                <a:latin typeface="Century Gothic" panose="020B0502020202020204" pitchFamily="34" charset="0"/>
                <a:ea typeface="Calibri"/>
                <a:cs typeface="Calibri"/>
                <a:sym typeface="Calibri"/>
              </a:rPr>
              <a:t>minutes</a:t>
            </a:r>
            <a:r>
              <a:rPr lang="en-US" sz="1200" b="0" i="0" u="none" strike="noStrike" dirty="0">
                <a:solidFill>
                  <a:srgbClr val="000000"/>
                </a:solidFill>
                <a:latin typeface="Century Gothic" panose="020B0502020202020204" pitchFamily="34" charset="0"/>
                <a:cs typeface="Calibri"/>
                <a:sym typeface="Calibri"/>
              </a:rPr>
              <a:t>	[1:10 mins]	</a:t>
            </a:r>
          </a:p>
          <a:p>
            <a:pPr marL="457200" lvl="1" indent="0" algn="l" rtl="0">
              <a:spcBef>
                <a:spcPts val="0"/>
              </a:spcBef>
              <a:spcAft>
                <a:spcPts val="0"/>
              </a:spcAft>
              <a:buNone/>
            </a:pPr>
            <a:endParaRPr lang="en-US" sz="1200" b="0" i="0" u="none" strike="noStrike" dirty="0">
              <a:solidFill>
                <a:srgbClr val="000000"/>
              </a:solidFill>
              <a:latin typeface="Century Gothic" panose="020B0502020202020204" pitchFamily="34" charset="0"/>
              <a:cs typeface="Calibri"/>
              <a:sym typeface="Calibri"/>
            </a:endParaRPr>
          </a:p>
          <a:p>
            <a:pPr marL="457200" lvl="1" indent="0" algn="l" rtl="0">
              <a:spcBef>
                <a:spcPts val="0"/>
              </a:spcBef>
              <a:spcAft>
                <a:spcPts val="0"/>
              </a:spcAft>
              <a:buNone/>
            </a:pPr>
            <a:r>
              <a:rPr lang="en-US" sz="1200" b="0" i="0" u="none" strike="noStrike" dirty="0">
                <a:solidFill>
                  <a:srgbClr val="000000"/>
                </a:solidFill>
                <a:latin typeface="Century Gothic" panose="020B0502020202020204" pitchFamily="34" charset="0"/>
                <a:cs typeface="Calibri"/>
                <a:sym typeface="Calibri"/>
              </a:rPr>
              <a:t>Email Phishing		1:11-3:54 </a:t>
            </a:r>
            <a:r>
              <a:rPr lang="en-US" sz="1200" b="0" i="0" u="none" strike="noStrike" dirty="0">
                <a:solidFill>
                  <a:srgbClr val="000000"/>
                </a:solidFill>
                <a:latin typeface="Century Gothic" panose="020B0502020202020204" pitchFamily="34" charset="0"/>
                <a:ea typeface="Calibri"/>
                <a:cs typeface="Calibri"/>
                <a:sym typeface="Calibri"/>
              </a:rPr>
              <a:t>minutes</a:t>
            </a:r>
            <a:r>
              <a:rPr lang="en-US" sz="1200" b="0" i="0" u="none" strike="noStrike" dirty="0">
                <a:solidFill>
                  <a:srgbClr val="000000"/>
                </a:solidFill>
                <a:latin typeface="Century Gothic" panose="020B0502020202020204" pitchFamily="34" charset="0"/>
                <a:cs typeface="Calibri"/>
                <a:sym typeface="Calibri"/>
              </a:rPr>
              <a:t>	[2:43 mins]</a:t>
            </a:r>
          </a:p>
          <a:p>
            <a:pPr marL="457200" lvl="1" indent="0" algn="l" rtl="0">
              <a:spcBef>
                <a:spcPts val="0"/>
              </a:spcBef>
              <a:spcAft>
                <a:spcPts val="0"/>
              </a:spcAft>
              <a:buNone/>
            </a:pPr>
            <a:endParaRPr lang="en-US" sz="1200" b="0" i="0" u="none" strike="noStrike" dirty="0">
              <a:solidFill>
                <a:srgbClr val="000000"/>
              </a:solidFill>
              <a:latin typeface="Century Gothic" panose="020B0502020202020204" pitchFamily="34" charset="0"/>
              <a:cs typeface="Calibri"/>
              <a:sym typeface="Calibri"/>
            </a:endParaRPr>
          </a:p>
          <a:p>
            <a:pPr marL="457200" lvl="1" indent="0" algn="l" rtl="0">
              <a:spcBef>
                <a:spcPts val="0"/>
              </a:spcBef>
              <a:spcAft>
                <a:spcPts val="0"/>
              </a:spcAft>
              <a:buNone/>
            </a:pPr>
            <a:r>
              <a:rPr lang="en-US" sz="1200" b="0" i="0" u="none" strike="noStrike" dirty="0">
                <a:solidFill>
                  <a:srgbClr val="000000"/>
                </a:solidFill>
                <a:latin typeface="Century Gothic" panose="020B0502020202020204" pitchFamily="34" charset="0"/>
                <a:cs typeface="Calibri"/>
                <a:sym typeface="Calibri"/>
              </a:rPr>
              <a:t>Text Messages Phishing	3:55-5:21 minutes/END	[1:26 mins]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dirty="0">
              <a:solidFill>
                <a:srgbClr val="000000"/>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dirty="0">
                <a:solidFill>
                  <a:srgbClr val="000000"/>
                </a:solidFill>
                <a:latin typeface="Century Gothic" panose="020B0502020202020204" pitchFamily="34" charset="0"/>
                <a:ea typeface="Calibri"/>
                <a:cs typeface="Calibri"/>
                <a:sym typeface="Calibri"/>
              </a:rPr>
              <a:t>	</a:t>
            </a:r>
            <a:endParaRPr dirty="0">
              <a:latin typeface="Century Gothic" panose="020B0502020202020204" pitchFamily="34" charset="0"/>
            </a:endParaRPr>
          </a:p>
        </p:txBody>
      </p:sp>
      <p:sp>
        <p:nvSpPr>
          <p:cNvPr id="110" name="Google Shape;110;p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lang="en-US" b="1" u="none" dirty="0">
              <a:latin typeface="Century Gothic" panose="020B0502020202020204" pitchFamily="34" charset="0"/>
            </a:endParaRPr>
          </a:p>
          <a:p>
            <a:pPr marL="0" lvl="0" indent="0" algn="l" rtl="0">
              <a:spcBef>
                <a:spcPts val="0"/>
              </a:spcBef>
              <a:spcAft>
                <a:spcPts val="0"/>
              </a:spcAft>
              <a:buNone/>
            </a:pPr>
            <a:r>
              <a:rPr lang="en-US" b="1" u="none" dirty="0">
                <a:latin typeface="Century Gothic" panose="020B0502020202020204" pitchFamily="34" charset="0"/>
              </a:rPr>
              <a:t>Slide hidden from learner</a:t>
            </a:r>
            <a:endParaRPr b="1" dirty="0">
              <a:latin typeface="Century Gothic" panose="020B0502020202020204" pitchFamily="34" charset="0"/>
            </a:endParaRPr>
          </a:p>
          <a:p>
            <a:pPr marL="0" lvl="0" indent="0" algn="l" rtl="0">
              <a:spcBef>
                <a:spcPts val="0"/>
              </a:spcBef>
              <a:spcAft>
                <a:spcPts val="0"/>
              </a:spcAft>
              <a:buNone/>
            </a:pPr>
            <a:endParaRPr b="1"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Instructions to the Tutor</a:t>
            </a: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These are the skills learners will master at the end of the lesson: </a:t>
            </a:r>
            <a:endParaRPr dirty="0">
              <a:latin typeface="Century Gothic" panose="020B0502020202020204" pitchFamily="34" charset="0"/>
            </a:endParaRPr>
          </a:p>
          <a:p>
            <a:pPr marL="0" lvl="0" indent="0" algn="l" rtl="0">
              <a:spcBef>
                <a:spcPts val="0"/>
              </a:spcBef>
              <a:spcAft>
                <a:spcPts val="0"/>
              </a:spcAft>
              <a:buNone/>
            </a:pPr>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Part Two 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Search Online to Find Out if a Job Ad is Real</a:t>
            </a:r>
          </a:p>
          <a:p>
            <a:pPr marL="1371600" marR="0" lvl="3"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entury Gothic" panose="020B0502020202020204" pitchFamily="34" charset="0"/>
            </a:endParaRPr>
          </a:p>
          <a:p>
            <a:pPr marL="914400" marR="0" lvl="2"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panose="020B0502020202020204" pitchFamily="34" charset="0"/>
              </a:rPr>
              <a:t>Video length: </a:t>
            </a:r>
            <a:r>
              <a:rPr lang="en-US" sz="1200" b="1" i="0" u="none" strike="noStrike" dirty="0">
                <a:solidFill>
                  <a:srgbClr val="000000"/>
                </a:solidFill>
                <a:latin typeface="Century Gothic" panose="020B0502020202020204" pitchFamily="34" charset="0"/>
                <a:ea typeface="Calibri"/>
                <a:cs typeface="Calibri"/>
                <a:sym typeface="Calibri"/>
              </a:rPr>
              <a:t>0:00-1:45 minutes	[1:45 </a:t>
            </a:r>
            <a:r>
              <a:rPr lang="en-US" b="1" dirty="0">
                <a:latin typeface="Century Gothic" panose="020B0502020202020204" pitchFamily="34" charset="0"/>
              </a:rPr>
              <a:t>mins]</a:t>
            </a:r>
            <a:endParaRPr lang="en-US"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Part Two B: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Search Online for the Company’s Phone Number to Ask if a Job Ad is Real</a:t>
            </a:r>
            <a:endParaRPr lang="en-CA" dirty="0">
              <a:latin typeface="Century Gothic" panose="020B0502020202020204" pitchFamily="34" charset="0"/>
            </a:endParaRPr>
          </a:p>
          <a:p>
            <a:pPr marL="0" lvl="0" indent="0" algn="l" rtl="0">
              <a:spcBef>
                <a:spcPts val="0"/>
              </a:spcBef>
              <a:spcAft>
                <a:spcPts val="0"/>
              </a:spcAft>
              <a:buNone/>
            </a:pPr>
            <a:endParaRPr lang="en-US" dirty="0">
              <a:latin typeface="Century Gothic" panose="020B0502020202020204" pitchFamily="34" charset="0"/>
            </a:endParaRPr>
          </a:p>
          <a:p>
            <a:pPr marL="914400" lvl="2" indent="0" algn="l" rtl="0">
              <a:spcBef>
                <a:spcPts val="0"/>
              </a:spcBef>
              <a:spcAft>
                <a:spcPts val="0"/>
              </a:spcAft>
              <a:buNone/>
            </a:pPr>
            <a:r>
              <a:rPr lang="en-US" dirty="0">
                <a:latin typeface="Century Gothic" panose="020B0502020202020204" pitchFamily="34" charset="0"/>
              </a:rPr>
              <a:t>Video length: 	</a:t>
            </a:r>
            <a:r>
              <a:rPr lang="en-US" sz="1200" b="1" i="0" u="none" strike="noStrike" dirty="0">
                <a:solidFill>
                  <a:srgbClr val="000000"/>
                </a:solidFill>
                <a:latin typeface="Century Gothic" panose="020B0502020202020204" pitchFamily="34" charset="0"/>
                <a:ea typeface="Calibri"/>
                <a:cs typeface="Calibri"/>
                <a:sym typeface="Calibri"/>
              </a:rPr>
              <a:t>1:46-3:54 minutes	[ 3:08 </a:t>
            </a:r>
            <a:r>
              <a:rPr lang="en-US" b="1" dirty="0">
                <a:latin typeface="Century Gothic" panose="020B0502020202020204" pitchFamily="34" charset="0"/>
              </a:rPr>
              <a:t>mins]</a:t>
            </a: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latin typeface="Century Gothic" panose="020B0502020202020204" pitchFamily="34" charset="0"/>
              </a:rPr>
              <a:t>For a list of the discrete skills, see slide 3 “Skills Reviewed in this Lesson”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entury Gothic" panose="020B0502020202020204" pitchFamily="34" charset="0"/>
            </a:endParaRPr>
          </a:p>
        </p:txBody>
      </p:sp>
      <p:sp>
        <p:nvSpPr>
          <p:cNvPr id="119" name="Google Shape;119;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a:t>
            </a:fld>
            <a:endParaRPr dirty="0"/>
          </a:p>
        </p:txBody>
      </p:sp>
    </p:spTree>
    <p:extLst>
      <p:ext uri="{BB962C8B-B14F-4D97-AF65-F5344CB8AC3E}">
        <p14:creationId xmlns:p14="http://schemas.microsoft.com/office/powerpoint/2010/main" val="3771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lang="en-US" b="1" u="none" dirty="0">
              <a:latin typeface="Century Gothic" panose="020B0502020202020204" pitchFamily="34" charset="0"/>
            </a:endParaRPr>
          </a:p>
          <a:p>
            <a:pPr marL="0" lvl="0" indent="0" algn="l" rtl="0">
              <a:spcBef>
                <a:spcPts val="0"/>
              </a:spcBef>
              <a:spcAft>
                <a:spcPts val="0"/>
              </a:spcAft>
              <a:buNone/>
            </a:pPr>
            <a:r>
              <a:rPr lang="en-US" b="1" u="none" dirty="0">
                <a:latin typeface="Century Gothic" panose="020B0502020202020204" pitchFamily="34" charset="0"/>
              </a:rPr>
              <a:t>Slide hidden from learner</a:t>
            </a:r>
            <a:endParaRPr b="1" dirty="0">
              <a:latin typeface="Century Gothic" panose="020B0502020202020204" pitchFamily="34" charset="0"/>
            </a:endParaRPr>
          </a:p>
          <a:p>
            <a:pPr marL="0" lvl="0" indent="0" algn="l" rtl="0">
              <a:spcBef>
                <a:spcPts val="0"/>
              </a:spcBef>
              <a:spcAft>
                <a:spcPts val="0"/>
              </a:spcAft>
              <a:buNone/>
            </a:pPr>
            <a:endParaRPr b="1"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Instructions to the Tutor</a:t>
            </a: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These are the skills learners will master at the end of the lesson: </a:t>
            </a:r>
            <a:endParaRPr dirty="0">
              <a:latin typeface="Century Gothic" panose="020B0502020202020204" pitchFamily="34" charset="0"/>
            </a:endParaRPr>
          </a:p>
          <a:p>
            <a:pPr marL="0" lvl="0" indent="0" algn="l" rtl="0">
              <a:spcBef>
                <a:spcPts val="0"/>
              </a:spcBef>
              <a:spcAft>
                <a:spcPts val="0"/>
              </a:spcAft>
              <a:buNone/>
            </a:pPr>
            <a:endParaRPr lang="en-CA"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Delete Suspicious Emails </a:t>
            </a:r>
          </a:p>
          <a:p>
            <a:pPr marL="914400" marR="0" lvl="2"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dirty="0">
              <a:latin typeface="Century Gothic" panose="020B0502020202020204" pitchFamily="34" charset="0"/>
            </a:endParaRPr>
          </a:p>
          <a:p>
            <a:pPr marL="914400" marR="0" lvl="2"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dirty="0">
                <a:latin typeface="Century Gothic" panose="020B0502020202020204" pitchFamily="34" charset="0"/>
              </a:rPr>
              <a:t>Video length: </a:t>
            </a:r>
            <a:r>
              <a:rPr lang="en-US" b="1" dirty="0">
                <a:latin typeface="Century Gothic" panose="020B0502020202020204" pitchFamily="34" charset="0"/>
              </a:rPr>
              <a:t>3</a:t>
            </a:r>
            <a:r>
              <a:rPr lang="en-US" sz="1200" b="1" i="0" u="none" strike="noStrike" dirty="0">
                <a:solidFill>
                  <a:srgbClr val="000000"/>
                </a:solidFill>
                <a:latin typeface="Century Gothic" panose="020B0502020202020204" pitchFamily="34" charset="0"/>
                <a:ea typeface="Calibri"/>
                <a:cs typeface="Calibri"/>
                <a:sym typeface="Calibri"/>
              </a:rPr>
              <a:t>:57-5:32  minutes	[1:34 </a:t>
            </a:r>
            <a:r>
              <a:rPr lang="en-US" b="1" dirty="0">
                <a:latin typeface="Century Gothic" panose="020B0502020202020204" pitchFamily="34" charset="0"/>
              </a:rPr>
              <a:t>mins]</a:t>
            </a:r>
            <a:endParaRPr lang="en-US"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Delete Suspicious Text Messages</a:t>
            </a:r>
          </a:p>
          <a:p>
            <a:pPr marL="914400" marR="0" lvl="2"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entury Gothic" panose="020B0502020202020204" pitchFamily="34" charset="0"/>
            </a:endParaRPr>
          </a:p>
          <a:p>
            <a:pPr marL="914400" marR="0" lvl="2"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panose="020B0502020202020204" pitchFamily="34" charset="0"/>
              </a:rPr>
              <a:t>Video length: </a:t>
            </a:r>
            <a:r>
              <a:rPr lang="en-US" sz="1200" b="1" i="0" u="none" strike="noStrike" dirty="0">
                <a:solidFill>
                  <a:srgbClr val="000000"/>
                </a:solidFill>
                <a:latin typeface="Century Gothic" panose="020B0502020202020204" pitchFamily="34" charset="0"/>
                <a:cs typeface="Calibri"/>
                <a:sym typeface="Calibri"/>
              </a:rPr>
              <a:t>5</a:t>
            </a:r>
            <a:r>
              <a:rPr lang="en-US" sz="1200" b="1" i="0" u="none" strike="noStrike" dirty="0">
                <a:solidFill>
                  <a:srgbClr val="000000"/>
                </a:solidFill>
                <a:latin typeface="Century Gothic" panose="020B0502020202020204" pitchFamily="34" charset="0"/>
                <a:ea typeface="Calibri"/>
                <a:cs typeface="Calibri"/>
                <a:sym typeface="Calibri"/>
              </a:rPr>
              <a:t>:33-7:07  minutes	[1:34 </a:t>
            </a:r>
            <a:r>
              <a:rPr lang="en-US" b="1" dirty="0">
                <a:latin typeface="Century Gothic" panose="020B0502020202020204" pitchFamily="34" charset="0"/>
              </a:rPr>
              <a:t>mins]</a:t>
            </a: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latin typeface="Century Gothic" panose="020B0502020202020204" pitchFamily="34" charset="0"/>
              </a:rPr>
              <a:t>For a list of the discrete skills, see slide 3 “Skills Reviewed in this Lesson” </a:t>
            </a:r>
          </a:p>
          <a:p>
            <a:pPr marL="0" lvl="0" indent="0" algn="l" rtl="0">
              <a:spcBef>
                <a:spcPts val="0"/>
              </a:spcBef>
              <a:spcAft>
                <a:spcPts val="0"/>
              </a:spcAft>
              <a:buNone/>
            </a:pPr>
            <a:endParaRPr lang="en-US" dirty="0"/>
          </a:p>
        </p:txBody>
      </p:sp>
      <p:sp>
        <p:nvSpPr>
          <p:cNvPr id="119" name="Google Shape;119;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2947634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lang="en-US" b="1" u="none" dirty="0">
              <a:latin typeface="Century Gothic" panose="020B0502020202020204" pitchFamily="34" charset="0"/>
            </a:endParaRPr>
          </a:p>
          <a:p>
            <a:pPr marL="0" lvl="0" indent="0" algn="l" rtl="0">
              <a:spcBef>
                <a:spcPts val="0"/>
              </a:spcBef>
              <a:spcAft>
                <a:spcPts val="0"/>
              </a:spcAft>
              <a:buNone/>
            </a:pPr>
            <a:r>
              <a:rPr lang="en-US" b="1" u="none" dirty="0">
                <a:latin typeface="Century Gothic" panose="020B0502020202020204" pitchFamily="34" charset="0"/>
              </a:rPr>
              <a:t>Slide hidden from learner</a:t>
            </a:r>
            <a:endParaRPr b="1" dirty="0">
              <a:latin typeface="Century Gothic" panose="020B0502020202020204" pitchFamily="34" charset="0"/>
            </a:endParaRPr>
          </a:p>
          <a:p>
            <a:pPr marL="0" lvl="0" indent="0" algn="l" rtl="0">
              <a:spcBef>
                <a:spcPts val="0"/>
              </a:spcBef>
              <a:spcAft>
                <a:spcPts val="0"/>
              </a:spcAft>
              <a:buNone/>
            </a:pPr>
            <a:endParaRPr b="1"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Instructions to the Tutor</a:t>
            </a: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These are the skills learners will master at the end of the lesson: </a:t>
            </a:r>
            <a:endParaRPr dirty="0">
              <a:latin typeface="Century Gothic" panose="020B0502020202020204" pitchFamily="34" charset="0"/>
            </a:endParaRPr>
          </a:p>
          <a:p>
            <a:pPr marL="0" lvl="0" indent="0" algn="l" rtl="0">
              <a:spcBef>
                <a:spcPts val="0"/>
              </a:spcBef>
              <a:spcAft>
                <a:spcPts val="0"/>
              </a:spcAft>
              <a:buNone/>
            </a:pPr>
            <a:endParaRPr lang="en-CA"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Employment Website Job Scams</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1" dirty="0">
                <a:effectLst/>
                <a:latin typeface="Century Gothic" panose="020B0502020202020204" pitchFamily="34" charset="0"/>
                <a:ea typeface="Calibri" panose="020F0502020204030204" pitchFamily="34" charset="0"/>
                <a:cs typeface="Calibri" panose="020F0502020204030204" pitchFamily="34" charset="0"/>
              </a:rPr>
              <a:t>Report an ad on indeed.ca</a:t>
            </a:r>
            <a:endParaRPr lang="en-CA" sz="1200" b="1" dirty="0">
              <a:solidFill>
                <a:schemeClr val="bg1">
                  <a:lumMod val="50000"/>
                </a:schemeClr>
              </a:solidFill>
              <a:effectLst/>
              <a:latin typeface="Century Gothic" panose="020B050202020202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US" sz="1200" b="1" i="0" dirty="0">
                <a:latin typeface="Century Gothic" panose="020B0502020202020204" pitchFamily="34" charset="0"/>
                <a:ea typeface="Calibri" panose="020F0502020204030204" pitchFamily="34" charset="0"/>
                <a:cs typeface="Calibri" panose="020F0502020204030204" pitchFamily="34" charset="0"/>
              </a:rPr>
              <a:t>Understand to </a:t>
            </a: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never give or receive money or cheques for a job you are applying for.</a:t>
            </a:r>
          </a:p>
          <a:p>
            <a:pPr marL="171450" lvl="0" indent="-171450">
              <a:lnSpc>
                <a:spcPct val="107000"/>
              </a:lnSpc>
              <a:spcAft>
                <a:spcPts val="800"/>
              </a:spcAft>
              <a:buFont typeface="Arial" panose="020B0604020202020204" pitchFamily="34" charset="0"/>
              <a:buChar char="•"/>
            </a:pPr>
            <a:r>
              <a:rPr lang="en-US" sz="1200" b="1" dirty="0">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Know to be suspicious if an ad or email asks for money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latin typeface="Century Gothic" panose="020B0502020202020204" pitchFamily="34" charset="0"/>
              </a:rPr>
              <a:t>For a list of the discrete skills, see slide 3 “Skills Reviewed in this Lesson” </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panose="020B0502020202020204" pitchFamily="34" charset="0"/>
              </a:rPr>
              <a:t>Video length: </a:t>
            </a:r>
            <a:r>
              <a:rPr lang="en-US" sz="1200" b="1" i="0" u="none" strike="noStrike" dirty="0">
                <a:solidFill>
                  <a:srgbClr val="000000"/>
                </a:solidFill>
                <a:latin typeface="Century Gothic" panose="020B0502020202020204" pitchFamily="34" charset="0"/>
                <a:cs typeface="Calibri"/>
                <a:sym typeface="Calibri"/>
              </a:rPr>
              <a:t>7:10</a:t>
            </a:r>
            <a:r>
              <a:rPr lang="en-US" sz="1200" b="1" i="0" u="none" strike="noStrike" dirty="0">
                <a:solidFill>
                  <a:srgbClr val="000000"/>
                </a:solidFill>
                <a:latin typeface="Century Gothic" panose="020B0502020202020204" pitchFamily="34" charset="0"/>
                <a:ea typeface="Calibri"/>
                <a:cs typeface="Calibri"/>
                <a:sym typeface="Calibri"/>
              </a:rPr>
              <a:t>-9:18 minutes/END	[2:08 </a:t>
            </a:r>
            <a:r>
              <a:rPr lang="en-US" b="1" dirty="0">
                <a:latin typeface="Century Gothic" panose="020B0502020202020204" pitchFamily="34" charset="0"/>
              </a:rPr>
              <a:t>mins]</a:t>
            </a:r>
            <a:endParaRPr lang="en-US" dirty="0">
              <a:latin typeface="Century Gothic" panose="020B0502020202020204" pitchFamily="34" charset="0"/>
            </a:endParaRPr>
          </a:p>
          <a:p>
            <a:pPr marL="0" lvl="0" indent="0" algn="l" rtl="0">
              <a:spcBef>
                <a:spcPts val="0"/>
              </a:spcBef>
              <a:spcAft>
                <a:spcPts val="0"/>
              </a:spcAft>
              <a:buNone/>
            </a:pPr>
            <a:endParaRPr lang="en-US" dirty="0"/>
          </a:p>
        </p:txBody>
      </p:sp>
      <p:sp>
        <p:nvSpPr>
          <p:cNvPr id="119" name="Google Shape;119;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8</a:t>
            </a:fld>
            <a:endParaRPr dirty="0"/>
          </a:p>
        </p:txBody>
      </p:sp>
    </p:spTree>
    <p:extLst>
      <p:ext uri="{BB962C8B-B14F-4D97-AF65-F5344CB8AC3E}">
        <p14:creationId xmlns:p14="http://schemas.microsoft.com/office/powerpoint/2010/main" val="1463462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1" u="none" dirty="0">
                <a:latin typeface="Century Gothic" panose="020B0502020202020204" pitchFamily="34" charset="0"/>
              </a:rPr>
              <a:t>Slide hidden from learner</a:t>
            </a:r>
          </a:p>
          <a:p>
            <a:pPr marL="0" lvl="0" indent="0" algn="l" rtl="0">
              <a:spcBef>
                <a:spcPts val="0"/>
              </a:spcBef>
              <a:spcAft>
                <a:spcPts val="0"/>
              </a:spcAft>
              <a:buNone/>
            </a:pPr>
            <a:endParaRPr lang="en-US" sz="1200" b="1" u="none"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Information for the Tutor</a:t>
            </a:r>
          </a:p>
          <a:p>
            <a:pPr marL="0" lvl="0" indent="0" algn="l" rtl="0">
              <a:spcBef>
                <a:spcPts val="0"/>
              </a:spcBef>
              <a:spcAft>
                <a:spcPts val="0"/>
              </a:spcAft>
              <a:buNone/>
            </a:pPr>
            <a:r>
              <a:rPr lang="en-US" dirty="0">
                <a:latin typeface="Century Gothic" panose="020B0502020202020204" pitchFamily="34" charset="0"/>
              </a:rPr>
              <a:t>According to the learner’s pace, do one part of the video lesson, check their understanding, and have the learner practice the skills. Then, let them show you they can do the skills (at least three times) before proceeding to the next part.</a:t>
            </a:r>
          </a:p>
          <a:p>
            <a:pPr marL="0" lvl="0" indent="0" algn="l" rtl="0">
              <a:spcBef>
                <a:spcPts val="0"/>
              </a:spcBef>
              <a:spcAft>
                <a:spcPts val="0"/>
              </a:spcAft>
              <a:buNone/>
            </a:pPr>
            <a:endParaRPr lang="en-CA" dirty="0">
              <a:latin typeface="Century Gothic" panose="020B0502020202020204" pitchFamily="34" charset="0"/>
            </a:endParaRPr>
          </a:p>
          <a:p>
            <a:pPr marL="0" lvl="0" indent="0" algn="l" rtl="0">
              <a:spcBef>
                <a:spcPts val="0"/>
              </a:spcBef>
              <a:spcAft>
                <a:spcPts val="0"/>
              </a:spcAft>
              <a:buNone/>
            </a:pP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Look for signs of learner fatigue. Check in with learner after each part.  </a:t>
            </a:r>
            <a:endParaRPr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Is the learner is doing any of the following ?</a:t>
            </a:r>
            <a:endParaRPr b="1"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Expressing frustration </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Not asking questions, shutting down, not taking in what you are saying</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Seeming overwhelmed</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Saying, “Are we done yet?” etc. </a:t>
            </a:r>
            <a:endParaRPr dirty="0">
              <a:latin typeface="Century Gothic" panose="020B0502020202020204" pitchFamily="34" charset="0"/>
            </a:endParaRPr>
          </a:p>
          <a:p>
            <a:pPr marL="181240" lvl="0" indent="-181240" algn="l" rtl="0">
              <a:spcBef>
                <a:spcPts val="0"/>
              </a:spcBef>
              <a:spcAft>
                <a:spcPts val="0"/>
              </a:spcAft>
              <a:buClr>
                <a:schemeClr val="dk1"/>
              </a:buClr>
              <a:buSzPts val="1200"/>
              <a:buFont typeface="Arial"/>
              <a:buChar char="•"/>
            </a:pPr>
            <a:r>
              <a:rPr lang="en-US" dirty="0">
                <a:latin typeface="Century Gothic" panose="020B0502020202020204" pitchFamily="34" charset="0"/>
              </a:rPr>
              <a:t>Lots of yawning etc. </a:t>
            </a:r>
            <a:endParaRPr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These are clues that it is time to stop the session and resume another day. </a:t>
            </a:r>
            <a:endParaRPr dirty="0">
              <a:latin typeface="Century Gothic" panose="020B0502020202020204" pitchFamily="34" charset="0"/>
            </a:endParaRPr>
          </a:p>
          <a:p>
            <a:pPr marL="0" lvl="0" indent="0" algn="l" rtl="0">
              <a:spcBef>
                <a:spcPts val="0"/>
              </a:spcBef>
              <a:spcAft>
                <a:spcPts val="0"/>
              </a:spcAft>
              <a:buNone/>
            </a:pPr>
            <a:endParaRPr dirty="0"/>
          </a:p>
        </p:txBody>
      </p:sp>
      <p:sp>
        <p:nvSpPr>
          <p:cNvPr id="146" name="Google Shape;146;p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15"/>
        <p:cNvGrpSpPr/>
        <p:nvPr/>
      </p:nvGrpSpPr>
      <p:grpSpPr>
        <a:xfrm>
          <a:off x="0" y="0"/>
          <a:ext cx="0" cy="0"/>
          <a:chOff x="0" y="0"/>
          <a:chExt cx="0" cy="0"/>
        </a:xfrm>
      </p:grpSpPr>
      <p:pic>
        <p:nvPicPr>
          <p:cNvPr id="16" name="Google Shape;16;p31"/>
          <p:cNvPicPr preferRelativeResize="0"/>
          <p:nvPr/>
        </p:nvPicPr>
        <p:blipFill rotWithShape="1">
          <a:blip r:embed="rId2">
            <a:alphaModFix/>
          </a:blip>
          <a:srcRect/>
          <a:stretch/>
        </p:blipFill>
        <p:spPr>
          <a:xfrm>
            <a:off x="11167870" y="581613"/>
            <a:ext cx="1024130" cy="478537"/>
          </a:xfrm>
          <a:prstGeom prst="rect">
            <a:avLst/>
          </a:prstGeom>
          <a:noFill/>
          <a:ln>
            <a:noFill/>
          </a:ln>
        </p:spPr>
      </p:pic>
      <p:sp>
        <p:nvSpPr>
          <p:cNvPr id="17" name="Google Shape;17;p31"/>
          <p:cNvSpPr txBox="1">
            <a:spLocks noGrp="1"/>
          </p:cNvSpPr>
          <p:nvPr>
            <p:ph type="title"/>
          </p:nvPr>
        </p:nvSpPr>
        <p:spPr>
          <a:xfrm>
            <a:off x="1200150" y="1196975"/>
            <a:ext cx="9796182" cy="7198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B10937"/>
              </a:buClr>
              <a:buSzPts val="5400"/>
              <a:buFont typeface="Arial"/>
              <a:buNone/>
              <a:defRPr sz="5400" b="1">
                <a:solidFill>
                  <a:srgbClr val="B1093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Google Shape;18;p31"/>
          <p:cNvPicPr preferRelativeResize="0"/>
          <p:nvPr/>
        </p:nvPicPr>
        <p:blipFill rotWithShape="1">
          <a:blip r:embed="rId3">
            <a:alphaModFix/>
          </a:blip>
          <a:srcRect/>
          <a:stretch/>
        </p:blipFill>
        <p:spPr>
          <a:xfrm>
            <a:off x="0" y="5851304"/>
            <a:ext cx="1286297" cy="56766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8" name="Google Shape;6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40"/>
          <p:cNvSpPr>
            <a:spLocks noGrp="1"/>
          </p:cNvSpPr>
          <p:nvPr>
            <p:ph type="pic" idx="2"/>
          </p:nvPr>
        </p:nvSpPr>
        <p:spPr>
          <a:xfrm>
            <a:off x="5183188" y="987425"/>
            <a:ext cx="6172200" cy="4873625"/>
          </a:xfrm>
          <a:prstGeom prst="rect">
            <a:avLst/>
          </a:prstGeom>
          <a:noFill/>
          <a:ln>
            <a:noFill/>
          </a:ln>
        </p:spPr>
      </p:sp>
      <p:sp>
        <p:nvSpPr>
          <p:cNvPr id="72" name="Google Shape;72;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4" name="Google Shape;74;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5" name="Google Shape;75;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6" name="Google Shape;8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7" name="Google Shape;8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11.png"/><Relationship Id="rId4" Type="http://schemas.openxmlformats.org/officeDocument/2006/relationships/hyperlink" Target="https://youtu.be/xzLzkyU0PZ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digital-literacy.issbc.org/for-teach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1.png"/><Relationship Id="rId4" Type="http://schemas.openxmlformats.org/officeDocument/2006/relationships/hyperlink" Target="https://youtu.be/MI-qbvoJBH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1.png"/><Relationship Id="rId4" Type="http://schemas.openxmlformats.org/officeDocument/2006/relationships/hyperlink" Target="https://youtu.be/MI-qbvoJBH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3.png"/><Relationship Id="rId7" Type="http://schemas.openxmlformats.org/officeDocument/2006/relationships/image" Target="../media/image22.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hyperlink" Target="https://youtu.be/MI-qbvoJBH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hyperlink" Target="https://youtu.be/MI-qbvoJBH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11.png"/><Relationship Id="rId4" Type="http://schemas.openxmlformats.org/officeDocument/2006/relationships/hyperlink" Target="https://youtu.be/MI-qbvoJBH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4.JP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92"/>
        <p:cNvGrpSpPr/>
        <p:nvPr/>
      </p:nvGrpSpPr>
      <p:grpSpPr>
        <a:xfrm>
          <a:off x="0" y="0"/>
          <a:ext cx="0" cy="0"/>
          <a:chOff x="0" y="0"/>
          <a:chExt cx="0" cy="0"/>
        </a:xfrm>
      </p:grpSpPr>
      <p:sp>
        <p:nvSpPr>
          <p:cNvPr id="93" name="Google Shape;93;p1"/>
          <p:cNvSpPr txBox="1">
            <a:spLocks noGrp="1"/>
          </p:cNvSpPr>
          <p:nvPr>
            <p:ph type="title"/>
          </p:nvPr>
        </p:nvSpPr>
        <p:spPr>
          <a:xfrm>
            <a:off x="10342484" y="1073838"/>
            <a:ext cx="1849515" cy="5847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B10937"/>
              </a:buClr>
              <a:buSzPts val="2400"/>
              <a:buFont typeface="Arial"/>
              <a:buNone/>
            </a:pPr>
            <a:r>
              <a:rPr lang="en-US" sz="2000" dirty="0"/>
              <a:t>Employment</a:t>
            </a:r>
            <a:endParaRPr sz="2000" dirty="0"/>
          </a:p>
        </p:txBody>
      </p:sp>
      <p:pic>
        <p:nvPicPr>
          <p:cNvPr id="94" name="Google Shape;94;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63679"/>
            <a:ext cx="2529971" cy="1196975"/>
          </a:xfrm>
          <a:prstGeom prst="rect">
            <a:avLst/>
          </a:prstGeom>
          <a:noFill/>
          <a:ln>
            <a:noFill/>
          </a:ln>
        </p:spPr>
      </p:pic>
      <p:sp>
        <p:nvSpPr>
          <p:cNvPr id="95" name="Google Shape;95;p1"/>
          <p:cNvSpPr txBox="1"/>
          <p:nvPr/>
        </p:nvSpPr>
        <p:spPr>
          <a:xfrm>
            <a:off x="1101268" y="2450689"/>
            <a:ext cx="9989464" cy="738664"/>
          </a:xfrm>
          <a:prstGeom prst="rect">
            <a:avLst/>
          </a:prstGeom>
          <a:noFill/>
          <a:ln>
            <a:noFill/>
          </a:ln>
        </p:spPr>
        <p:txBody>
          <a:bodyPr spcFirstLastPara="1" wrap="square" lIns="0" tIns="0" rIns="0" bIns="0" anchor="t" anchorCtr="0">
            <a:spAutoFit/>
          </a:bodyPr>
          <a:lstStyle/>
          <a:p>
            <a:pPr lvl="0" algn="ctr"/>
            <a:r>
              <a:rPr lang="en-US" sz="4800" b="1" i="0" u="none" strike="noStrike" cap="none" dirty="0">
                <a:solidFill>
                  <a:srgbClr val="3F3F3F"/>
                </a:solidFill>
                <a:latin typeface="Calibri"/>
                <a:ea typeface="Calibri"/>
                <a:cs typeface="Calibri"/>
                <a:sym typeface="Calibri"/>
              </a:rPr>
              <a:t>Job Scams</a:t>
            </a:r>
          </a:p>
        </p:txBody>
      </p:sp>
      <p:sp>
        <p:nvSpPr>
          <p:cNvPr id="97" name="Google Shape;97;p1"/>
          <p:cNvSpPr txBox="1"/>
          <p:nvPr/>
        </p:nvSpPr>
        <p:spPr>
          <a:xfrm>
            <a:off x="4083315" y="4194560"/>
            <a:ext cx="1595590" cy="1441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highlight>
                <a:srgbClr val="FFFF00"/>
              </a:highlight>
              <a:latin typeface="Calibri"/>
              <a:ea typeface="Calibri"/>
              <a:cs typeface="Calibri"/>
              <a:sym typeface="Calibri"/>
            </a:endParaRPr>
          </a:p>
        </p:txBody>
      </p:sp>
      <p:sp>
        <p:nvSpPr>
          <p:cNvPr id="99" name="Google Shape;99;p1"/>
          <p:cNvSpPr txBox="1"/>
          <p:nvPr/>
        </p:nvSpPr>
        <p:spPr>
          <a:xfrm>
            <a:off x="3799790" y="1583779"/>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pic>
        <p:nvPicPr>
          <p:cNvPr id="7" name="Picture 6" descr="Phishing Text message-fake job">
            <a:extLst>
              <a:ext uri="{FF2B5EF4-FFF2-40B4-BE49-F238E27FC236}">
                <a16:creationId xmlns:a16="http://schemas.microsoft.com/office/drawing/2014/main" id="{4EB5448D-03FF-4557-90B9-1F091E82F36C}"/>
              </a:ext>
            </a:extLst>
          </p:cNvPr>
          <p:cNvPicPr>
            <a:picLocks noChangeAspect="1"/>
          </p:cNvPicPr>
          <p:nvPr/>
        </p:nvPicPr>
        <p:blipFill>
          <a:blip r:embed="rId4"/>
          <a:stretch>
            <a:fillRect/>
          </a:stretch>
        </p:blipFill>
        <p:spPr>
          <a:xfrm>
            <a:off x="1533126" y="3668648"/>
            <a:ext cx="4533327" cy="2178023"/>
          </a:xfrm>
          <a:prstGeom prst="rect">
            <a:avLst/>
          </a:prstGeom>
        </p:spPr>
      </p:pic>
      <p:pic>
        <p:nvPicPr>
          <p:cNvPr id="8" name="Picture 7" descr="Phishing on a laptop. Screen shows fishhooks with ID and bank card">
            <a:extLst>
              <a:ext uri="{FF2B5EF4-FFF2-40B4-BE49-F238E27FC236}">
                <a16:creationId xmlns:a16="http://schemas.microsoft.com/office/drawing/2014/main" id="{4DD10C6B-4CCE-4385-8699-6728D547DD3C}"/>
              </a:ext>
            </a:extLst>
          </p:cNvPr>
          <p:cNvPicPr>
            <a:picLocks noChangeAspect="1"/>
          </p:cNvPicPr>
          <p:nvPr/>
        </p:nvPicPr>
        <p:blipFill>
          <a:blip r:embed="rId5"/>
          <a:stretch>
            <a:fillRect/>
          </a:stretch>
        </p:blipFill>
        <p:spPr>
          <a:xfrm>
            <a:off x="6605153" y="3294950"/>
            <a:ext cx="4662088" cy="26460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56"/>
        <p:cNvGrpSpPr/>
        <p:nvPr/>
      </p:nvGrpSpPr>
      <p:grpSpPr>
        <a:xfrm>
          <a:off x="0" y="0"/>
          <a:ext cx="0" cy="0"/>
          <a:chOff x="0" y="0"/>
          <a:chExt cx="0" cy="0"/>
        </a:xfrm>
      </p:grpSpPr>
      <p:pic>
        <p:nvPicPr>
          <p:cNvPr id="157" name="Google Shape;157;p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158" name="Google Shape;158;p8"/>
          <p:cNvSpPr txBox="1">
            <a:spLocks noGrp="1"/>
          </p:cNvSpPr>
          <p:nvPr>
            <p:ph type="title"/>
          </p:nvPr>
        </p:nvSpPr>
        <p:spPr>
          <a:xfrm>
            <a:off x="678425" y="53342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latin typeface="+mj-lt"/>
                <a:cs typeface="Calibri" panose="020F0502020204030204" pitchFamily="34" charset="0"/>
              </a:rPr>
              <a:t>Set Up</a:t>
            </a:r>
            <a:endParaRPr sz="4800" dirty="0">
              <a:latin typeface="+mj-lt"/>
              <a:cs typeface="Calibri" panose="020F0502020204030204" pitchFamily="34" charset="0"/>
            </a:endParaRPr>
          </a:p>
        </p:txBody>
      </p:sp>
      <p:sp>
        <p:nvSpPr>
          <p:cNvPr id="159" name="Google Shape;159;p8"/>
          <p:cNvSpPr txBox="1"/>
          <p:nvPr/>
        </p:nvSpPr>
        <p:spPr>
          <a:xfrm>
            <a:off x="1982173" y="2094405"/>
            <a:ext cx="8664055"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dirty="0">
                <a:solidFill>
                  <a:schemeClr val="dk1"/>
                </a:solidFill>
                <a:latin typeface="Calibri"/>
                <a:ea typeface="Calibri"/>
                <a:cs typeface="Calibri"/>
                <a:sym typeface="Calibri"/>
              </a:rPr>
              <a:t>Before In-Person Tutoring</a:t>
            </a:r>
            <a:endParaRPr sz="1800" dirty="0">
              <a:solidFill>
                <a:schemeClr val="dk1"/>
              </a:solidFill>
              <a:latin typeface="Calibri"/>
              <a:ea typeface="Calibri"/>
              <a:cs typeface="Calibri"/>
              <a:sym typeface="Calibri"/>
            </a:endParaRPr>
          </a:p>
        </p:txBody>
      </p:sp>
      <p:pic>
        <p:nvPicPr>
          <p:cNvPr id="160" name="Google Shape;160;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799790" y="2972361"/>
            <a:ext cx="5028823" cy="3352213"/>
          </a:xfrm>
          <a:prstGeom prst="rect">
            <a:avLst/>
          </a:prstGeom>
          <a:noFill/>
          <a:ln>
            <a:noFill/>
          </a:ln>
        </p:spPr>
      </p:pic>
      <p:sp>
        <p:nvSpPr>
          <p:cNvPr id="161" name="Google Shape;161;p8"/>
          <p:cNvSpPr txBox="1"/>
          <p:nvPr/>
        </p:nvSpPr>
        <p:spPr>
          <a:xfrm>
            <a:off x="3799790" y="1583779"/>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166"/>
        <p:cNvGrpSpPr/>
        <p:nvPr/>
      </p:nvGrpSpPr>
      <p:grpSpPr>
        <a:xfrm>
          <a:off x="0" y="0"/>
          <a:ext cx="0" cy="0"/>
          <a:chOff x="0" y="0"/>
          <a:chExt cx="0" cy="0"/>
        </a:xfrm>
      </p:grpSpPr>
      <p:pic>
        <p:nvPicPr>
          <p:cNvPr id="167" name="Google Shape;167;p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168" name="Google Shape;168;p9"/>
          <p:cNvSpPr txBox="1">
            <a:spLocks noGrp="1"/>
          </p:cNvSpPr>
          <p:nvPr>
            <p:ph type="title"/>
          </p:nvPr>
        </p:nvSpPr>
        <p:spPr>
          <a:xfrm>
            <a:off x="838200" y="53329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latin typeface="+mj-lt"/>
                <a:cs typeface="Calibri" panose="020F0502020204030204" pitchFamily="34" charset="0"/>
              </a:rPr>
              <a:t>Checklist</a:t>
            </a:r>
            <a:endParaRPr sz="4800" dirty="0">
              <a:latin typeface="+mj-lt"/>
              <a:cs typeface="Calibri" panose="020F0502020204030204" pitchFamily="34" charset="0"/>
            </a:endParaRPr>
          </a:p>
        </p:txBody>
      </p:sp>
      <p:sp>
        <p:nvSpPr>
          <p:cNvPr id="169" name="Google Shape;169;p9"/>
          <p:cNvSpPr txBox="1"/>
          <p:nvPr/>
        </p:nvSpPr>
        <p:spPr>
          <a:xfrm>
            <a:off x="2529970" y="2619138"/>
            <a:ext cx="8664055" cy="769441"/>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4400"/>
              <a:buFont typeface="Arial"/>
              <a:buChar char="•"/>
            </a:pPr>
            <a:r>
              <a:rPr lang="en-US" sz="4400" dirty="0">
                <a:solidFill>
                  <a:schemeClr val="dk1"/>
                </a:solidFill>
                <a:latin typeface="Calibri"/>
                <a:ea typeface="Calibri"/>
                <a:cs typeface="Calibri"/>
                <a:sym typeface="Calibri"/>
              </a:rPr>
              <a:t>During In-Person Tutoring</a:t>
            </a:r>
            <a:endParaRPr dirty="0"/>
          </a:p>
        </p:txBody>
      </p:sp>
      <p:pic>
        <p:nvPicPr>
          <p:cNvPr id="170" name="Google Shape;170;p9" descr="Two people looking at a laptop screen"/>
          <p:cNvPicPr preferRelativeResize="0"/>
          <p:nvPr/>
        </p:nvPicPr>
        <p:blipFill rotWithShape="1">
          <a:blip r:embed="rId4">
            <a:alphaModFix/>
          </a:blip>
          <a:srcRect/>
          <a:stretch/>
        </p:blipFill>
        <p:spPr>
          <a:xfrm>
            <a:off x="3922834" y="3469422"/>
            <a:ext cx="4346331" cy="2897554"/>
          </a:xfrm>
          <a:prstGeom prst="rect">
            <a:avLst/>
          </a:prstGeom>
          <a:noFill/>
          <a:ln>
            <a:noFill/>
          </a:ln>
        </p:spPr>
      </p:pic>
      <p:sp>
        <p:nvSpPr>
          <p:cNvPr id="171" name="Google Shape;171;p9"/>
          <p:cNvSpPr txBox="1"/>
          <p:nvPr/>
        </p:nvSpPr>
        <p:spPr>
          <a:xfrm>
            <a:off x="3799790" y="1858862"/>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531471"/>
            <a:ext cx="10515600" cy="1325563"/>
          </a:xfrm>
        </p:spPr>
        <p:txBody>
          <a:bodyPr>
            <a:normAutofit/>
          </a:bodyPr>
          <a:lstStyle/>
          <a:p>
            <a:pPr algn="ctr"/>
            <a:r>
              <a:rPr lang="en-US" sz="4800" dirty="0">
                <a:latin typeface="+mj-lt"/>
                <a:cs typeface="Calibri" panose="020F0502020204030204" pitchFamily="34" charset="0"/>
              </a:rPr>
              <a:t>Set Up and Preparation</a:t>
            </a:r>
          </a:p>
        </p:txBody>
      </p:sp>
      <p:sp>
        <p:nvSpPr>
          <p:cNvPr id="5" name="TextBox 4">
            <a:extLst>
              <a:ext uri="{FF2B5EF4-FFF2-40B4-BE49-F238E27FC236}">
                <a16:creationId xmlns:a16="http://schemas.microsoft.com/office/drawing/2014/main" id="{B25DDEAB-C13E-4175-AED1-45A54FB5DD29}"/>
              </a:ext>
            </a:extLst>
          </p:cNvPr>
          <p:cNvSpPr txBox="1"/>
          <p:nvPr/>
        </p:nvSpPr>
        <p:spPr>
          <a:xfrm>
            <a:off x="2190757" y="2613660"/>
            <a:ext cx="8664055" cy="64633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3600" dirty="0"/>
              <a:t>Before Remote Tutoring</a:t>
            </a:r>
          </a:p>
        </p:txBody>
      </p:sp>
      <p:sp>
        <p:nvSpPr>
          <p:cNvPr id="6" name="TextBox 5">
            <a:extLst>
              <a:ext uri="{FF2B5EF4-FFF2-40B4-BE49-F238E27FC236}">
                <a16:creationId xmlns:a16="http://schemas.microsoft.com/office/drawing/2014/main" id="{27E3E386-405A-4494-AEC6-3A38F93A4FA2}"/>
              </a:ext>
            </a:extLst>
          </p:cNvPr>
          <p:cNvSpPr txBox="1"/>
          <p:nvPr/>
        </p:nvSpPr>
        <p:spPr>
          <a:xfrm>
            <a:off x="4129207" y="1900297"/>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Remote set up showing tutor setting up. ">
            <a:extLst>
              <a:ext uri="{FF2B5EF4-FFF2-40B4-BE49-F238E27FC236}">
                <a16:creationId xmlns:a16="http://schemas.microsoft.com/office/drawing/2014/main" id="{13C2ABFA-7D8A-419F-B4DF-36AB34F07F34}"/>
              </a:ext>
            </a:extLst>
          </p:cNvPr>
          <p:cNvPicPr>
            <a:picLocks noChangeAspect="1"/>
          </p:cNvPicPr>
          <p:nvPr/>
        </p:nvPicPr>
        <p:blipFill>
          <a:blip r:embed="rId4"/>
          <a:stretch>
            <a:fillRect/>
          </a:stretch>
        </p:blipFill>
        <p:spPr>
          <a:xfrm>
            <a:off x="3387508" y="3259991"/>
            <a:ext cx="5855065" cy="2893280"/>
          </a:xfrm>
          <a:prstGeom prst="rect">
            <a:avLst/>
          </a:prstGeom>
        </p:spPr>
      </p:pic>
    </p:spTree>
    <p:extLst>
      <p:ext uri="{BB962C8B-B14F-4D97-AF65-F5344CB8AC3E}">
        <p14:creationId xmlns:p14="http://schemas.microsoft.com/office/powerpoint/2010/main" val="3979005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86"/>
        <p:cNvGrpSpPr/>
        <p:nvPr/>
      </p:nvGrpSpPr>
      <p:grpSpPr>
        <a:xfrm>
          <a:off x="0" y="0"/>
          <a:ext cx="0" cy="0"/>
          <a:chOff x="0" y="0"/>
          <a:chExt cx="0" cy="0"/>
        </a:xfrm>
      </p:grpSpPr>
      <p:pic>
        <p:nvPicPr>
          <p:cNvPr id="187" name="Google Shape;187;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188" name="Google Shape;188;p11"/>
          <p:cNvSpPr txBox="1">
            <a:spLocks noGrp="1"/>
          </p:cNvSpPr>
          <p:nvPr>
            <p:ph type="title"/>
          </p:nvPr>
        </p:nvSpPr>
        <p:spPr>
          <a:xfrm>
            <a:off x="838200" y="531471"/>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B10937"/>
              </a:buClr>
              <a:buSzPct val="100000"/>
              <a:buFont typeface="Arial"/>
              <a:buNone/>
            </a:pPr>
            <a:br>
              <a:rPr lang="en-US" dirty="0"/>
            </a:br>
            <a:r>
              <a:rPr lang="en-US" sz="5300" dirty="0">
                <a:latin typeface="+mj-lt"/>
                <a:cs typeface="Calibri" panose="020F0502020204030204" pitchFamily="34" charset="0"/>
              </a:rPr>
              <a:t>Checklist</a:t>
            </a:r>
            <a:endParaRPr sz="5300" dirty="0">
              <a:latin typeface="+mj-lt"/>
              <a:cs typeface="Calibri" panose="020F0502020204030204" pitchFamily="34" charset="0"/>
            </a:endParaRPr>
          </a:p>
        </p:txBody>
      </p:sp>
      <p:sp>
        <p:nvSpPr>
          <p:cNvPr id="189" name="Google Shape;189;p11"/>
          <p:cNvSpPr txBox="1"/>
          <p:nvPr/>
        </p:nvSpPr>
        <p:spPr>
          <a:xfrm>
            <a:off x="2058166" y="2713509"/>
            <a:ext cx="8664055" cy="769441"/>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chemeClr val="dk1"/>
              </a:buClr>
              <a:buSzPts val="4400"/>
            </a:pPr>
            <a:r>
              <a:rPr lang="en-US" sz="4400" dirty="0">
                <a:solidFill>
                  <a:schemeClr val="dk1"/>
                </a:solidFill>
                <a:latin typeface="Calibri"/>
                <a:ea typeface="Calibri"/>
                <a:cs typeface="Calibri"/>
                <a:sym typeface="Calibri"/>
              </a:rPr>
              <a:t>During Remote Tutoring</a:t>
            </a:r>
            <a:endParaRPr dirty="0"/>
          </a:p>
        </p:txBody>
      </p:sp>
      <p:sp>
        <p:nvSpPr>
          <p:cNvPr id="190" name="Google Shape;190;p11"/>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91" name="Google Shape;191;p11" descr="A screen showing a learner's face in a Zoom meeting and a document on the screen open beside this"/>
          <p:cNvPicPr preferRelativeResize="0"/>
          <p:nvPr/>
        </p:nvPicPr>
        <p:blipFill rotWithShape="1">
          <a:blip r:embed="rId4">
            <a:alphaModFix/>
          </a:blip>
          <a:srcRect/>
          <a:stretch/>
        </p:blipFill>
        <p:spPr>
          <a:xfrm>
            <a:off x="4404281" y="3581400"/>
            <a:ext cx="3971827" cy="2482392"/>
          </a:xfrm>
          <a:prstGeom prst="rect">
            <a:avLst/>
          </a:prstGeom>
          <a:noFill/>
          <a:ln>
            <a:noFill/>
          </a:ln>
        </p:spPr>
      </p:pic>
      <p:sp>
        <p:nvSpPr>
          <p:cNvPr id="192" name="Google Shape;192;p11"/>
          <p:cNvSpPr txBox="1"/>
          <p:nvPr/>
        </p:nvSpPr>
        <p:spPr>
          <a:xfrm>
            <a:off x="3854823" y="2034363"/>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txBox="1">
            <a:spLocks noGrp="1"/>
          </p:cNvSpPr>
          <p:nvPr>
            <p:ph type="title"/>
          </p:nvPr>
        </p:nvSpPr>
        <p:spPr>
          <a:xfrm>
            <a:off x="10342484" y="1073838"/>
            <a:ext cx="1849515" cy="5847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B10937"/>
              </a:buClr>
              <a:buSzPts val="2400"/>
              <a:buFont typeface="Arial"/>
              <a:buNone/>
            </a:pPr>
            <a:r>
              <a:rPr lang="en-US" sz="2000" dirty="0"/>
              <a:t>Employment</a:t>
            </a:r>
            <a:endParaRPr sz="2000" dirty="0"/>
          </a:p>
        </p:txBody>
      </p:sp>
      <p:pic>
        <p:nvPicPr>
          <p:cNvPr id="94" name="Google Shape;94;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63679"/>
            <a:ext cx="2529971" cy="1196975"/>
          </a:xfrm>
          <a:prstGeom prst="rect">
            <a:avLst/>
          </a:prstGeom>
          <a:noFill/>
          <a:ln>
            <a:noFill/>
          </a:ln>
        </p:spPr>
      </p:pic>
      <p:sp>
        <p:nvSpPr>
          <p:cNvPr id="97" name="Google Shape;97;p1"/>
          <p:cNvSpPr txBox="1"/>
          <p:nvPr/>
        </p:nvSpPr>
        <p:spPr>
          <a:xfrm>
            <a:off x="4083315" y="4194560"/>
            <a:ext cx="1595590" cy="1441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highlight>
                <a:srgbClr val="FFFF00"/>
              </a:highlight>
              <a:latin typeface="Calibri"/>
              <a:ea typeface="Calibri"/>
              <a:cs typeface="Calibri"/>
              <a:sym typeface="Calibri"/>
            </a:endParaRPr>
          </a:p>
        </p:txBody>
      </p:sp>
      <p:sp>
        <p:nvSpPr>
          <p:cNvPr id="8" name="TextBox 7">
            <a:extLst>
              <a:ext uri="{FF2B5EF4-FFF2-40B4-BE49-F238E27FC236}">
                <a16:creationId xmlns:a16="http://schemas.microsoft.com/office/drawing/2014/main" id="{6B9F3A69-A046-46CE-B89E-1AE49F4AAD13}"/>
              </a:ext>
            </a:extLst>
          </p:cNvPr>
          <p:cNvSpPr txBox="1"/>
          <p:nvPr/>
        </p:nvSpPr>
        <p:spPr>
          <a:xfrm>
            <a:off x="3600069" y="1433419"/>
            <a:ext cx="6100010" cy="830997"/>
          </a:xfrm>
          <a:prstGeom prst="rect">
            <a:avLst/>
          </a:prstGeom>
          <a:noFill/>
        </p:spPr>
        <p:txBody>
          <a:bodyPr wrap="square">
            <a:spAutoFit/>
          </a:bodyPr>
          <a:lstStyle/>
          <a:p>
            <a:pPr lvl="0" algn="ctr"/>
            <a:r>
              <a:rPr lang="en-US" sz="4800" b="1" i="0" u="none" strike="noStrike" cap="none" dirty="0">
                <a:solidFill>
                  <a:srgbClr val="3F3F3F"/>
                </a:solidFill>
                <a:latin typeface="+mn-lt"/>
                <a:ea typeface="Calibri"/>
                <a:cs typeface="Calibri"/>
                <a:sym typeface="Calibri"/>
              </a:rPr>
              <a:t>Job Scams</a:t>
            </a:r>
          </a:p>
        </p:txBody>
      </p:sp>
      <p:pic>
        <p:nvPicPr>
          <p:cNvPr id="3" name="Picture 2" descr="Phishing on a laptop. Screen shows fishhooks with ID and bank card.">
            <a:extLst>
              <a:ext uri="{FF2B5EF4-FFF2-40B4-BE49-F238E27FC236}">
                <a16:creationId xmlns:a16="http://schemas.microsoft.com/office/drawing/2014/main" id="{596DAA52-EA62-4C9A-B428-3B8D36DC43D0}"/>
              </a:ext>
            </a:extLst>
          </p:cNvPr>
          <p:cNvPicPr>
            <a:picLocks noChangeAspect="1"/>
          </p:cNvPicPr>
          <p:nvPr/>
        </p:nvPicPr>
        <p:blipFill>
          <a:blip r:embed="rId4"/>
          <a:stretch>
            <a:fillRect/>
          </a:stretch>
        </p:blipFill>
        <p:spPr>
          <a:xfrm>
            <a:off x="6513097" y="2736846"/>
            <a:ext cx="5369080" cy="3047316"/>
          </a:xfrm>
          <a:prstGeom prst="rect">
            <a:avLst/>
          </a:prstGeom>
        </p:spPr>
      </p:pic>
      <p:pic>
        <p:nvPicPr>
          <p:cNvPr id="5" name="Picture 4" descr="Phishing Text message-fake job">
            <a:extLst>
              <a:ext uri="{FF2B5EF4-FFF2-40B4-BE49-F238E27FC236}">
                <a16:creationId xmlns:a16="http://schemas.microsoft.com/office/drawing/2014/main" id="{92481E54-D905-4F52-9EDA-6E4B0B48EBFA}"/>
              </a:ext>
            </a:extLst>
          </p:cNvPr>
          <p:cNvPicPr>
            <a:picLocks noChangeAspect="1"/>
          </p:cNvPicPr>
          <p:nvPr/>
        </p:nvPicPr>
        <p:blipFill>
          <a:blip r:embed="rId5"/>
          <a:stretch>
            <a:fillRect/>
          </a:stretch>
        </p:blipFill>
        <p:spPr>
          <a:xfrm>
            <a:off x="2116747" y="3249701"/>
            <a:ext cx="4533327" cy="2178023"/>
          </a:xfrm>
          <a:prstGeom prst="rect">
            <a:avLst/>
          </a:prstGeom>
        </p:spPr>
      </p:pic>
    </p:spTree>
    <p:extLst>
      <p:ext uri="{BB962C8B-B14F-4D97-AF65-F5344CB8AC3E}">
        <p14:creationId xmlns:p14="http://schemas.microsoft.com/office/powerpoint/2010/main" val="42150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207"/>
        <p:cNvGrpSpPr/>
        <p:nvPr/>
      </p:nvGrpSpPr>
      <p:grpSpPr>
        <a:xfrm>
          <a:off x="0" y="0"/>
          <a:ext cx="0" cy="0"/>
          <a:chOff x="0" y="0"/>
          <a:chExt cx="0" cy="0"/>
        </a:xfrm>
      </p:grpSpPr>
      <p:pic>
        <p:nvPicPr>
          <p:cNvPr id="208" name="Google Shape;208;p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09" name="Google Shape;209;p13"/>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457200" algn="ctr" rtl="0">
              <a:lnSpc>
                <a:spcPct val="90000"/>
              </a:lnSpc>
              <a:spcBef>
                <a:spcPts val="0"/>
              </a:spcBef>
              <a:spcAft>
                <a:spcPts val="0"/>
              </a:spcAft>
              <a:buClr>
                <a:srgbClr val="B10937"/>
              </a:buClr>
              <a:buSzPts val="5400"/>
              <a:buFont typeface="Arial"/>
              <a:buNone/>
            </a:pPr>
            <a:r>
              <a:rPr lang="en-US" sz="4400" dirty="0">
                <a:latin typeface="+mj-lt"/>
                <a:cs typeface="Calibri" panose="020F0502020204030204" pitchFamily="34" charset="0"/>
              </a:rPr>
              <a:t>Lesson Objectives-Part One </a:t>
            </a:r>
            <a:endParaRPr sz="4400" dirty="0">
              <a:latin typeface="+mj-lt"/>
              <a:cs typeface="Calibri" panose="020F0502020204030204" pitchFamily="34" charset="0"/>
            </a:endParaRPr>
          </a:p>
        </p:txBody>
      </p:sp>
      <p:sp>
        <p:nvSpPr>
          <p:cNvPr id="210" name="Google Shape;210;p13"/>
          <p:cNvSpPr txBox="1"/>
          <p:nvPr/>
        </p:nvSpPr>
        <p:spPr>
          <a:xfrm>
            <a:off x="1061785" y="1955272"/>
            <a:ext cx="7641948" cy="3174283"/>
          </a:xfrm>
          <a:prstGeom prst="rect">
            <a:avLst/>
          </a:prstGeom>
          <a:noFill/>
          <a:ln>
            <a:noFill/>
          </a:ln>
        </p:spPr>
        <p:txBody>
          <a:bodyPr spcFirstLastPara="1" wrap="square" lIns="91425" tIns="45700" rIns="91425" bIns="45700" anchor="t" anchorCtr="0">
            <a:noAutofit/>
          </a:bodyPr>
          <a:lstStyle/>
          <a:p>
            <a:pPr marL="0" lvl="0" indent="0" algn="ctr">
              <a:lnSpc>
                <a:spcPct val="107000"/>
              </a:lnSpc>
              <a:spcAft>
                <a:spcPts val="800"/>
              </a:spcAft>
              <a:buFont typeface="Arial" panose="020B0604020202020204" pitchFamily="34" charset="0"/>
              <a:buNone/>
            </a:pPr>
            <a:r>
              <a:rPr lang="en-US" sz="3600" b="1" dirty="0">
                <a:effectLst/>
                <a:latin typeface="Calibri" panose="020F0502020204030204" pitchFamily="34" charset="0"/>
                <a:ea typeface="Calibri" panose="020F0502020204030204" pitchFamily="34" charset="0"/>
                <a:cs typeface="Calibri" panose="020F0502020204030204" pitchFamily="34" charset="0"/>
              </a:rPr>
              <a:t>Phishing</a:t>
            </a:r>
          </a:p>
          <a:p>
            <a:pPr marL="571500" lvl="0" indent="-571500">
              <a:lnSpc>
                <a:spcPct val="107000"/>
              </a:lnSpc>
              <a:spcAft>
                <a:spcPts val="800"/>
              </a:spcAft>
              <a:buFont typeface="Arial" panose="020B0604020202020204" pitchFamily="34" charset="0"/>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What is Phishing ?</a:t>
            </a:r>
          </a:p>
          <a:p>
            <a:pPr marL="571500" lvl="0" indent="-571500">
              <a:lnSpc>
                <a:spcPct val="107000"/>
              </a:lnSpc>
              <a:spcAft>
                <a:spcPts val="800"/>
              </a:spcAft>
              <a:buFont typeface="Arial" panose="020B0604020202020204" pitchFamily="34" charset="0"/>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Email Phishing </a:t>
            </a:r>
          </a:p>
          <a:p>
            <a:pPr marL="571500" lvl="0" indent="-571500">
              <a:lnSpc>
                <a:spcPct val="107000"/>
              </a:lnSpc>
              <a:spcAft>
                <a:spcPts val="800"/>
              </a:spcAft>
              <a:buFont typeface="Arial" panose="020B0604020202020204" pitchFamily="34" charset="0"/>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Text Messages Phishing</a:t>
            </a:r>
          </a:p>
        </p:txBody>
      </p:sp>
      <p:pic>
        <p:nvPicPr>
          <p:cNvPr id="3" name="Picture 2" descr="Email phishing. A masked man with a fishing rod beside a laptop screen. The fish hook is in the @ symbol on an envelope on the laptop screen. ">
            <a:extLst>
              <a:ext uri="{FF2B5EF4-FFF2-40B4-BE49-F238E27FC236}">
                <a16:creationId xmlns:a16="http://schemas.microsoft.com/office/drawing/2014/main" id="{5BF3F420-EB83-464F-8271-CFF2942197F4}"/>
              </a:ext>
            </a:extLst>
          </p:cNvPr>
          <p:cNvPicPr>
            <a:picLocks noChangeAspect="1"/>
          </p:cNvPicPr>
          <p:nvPr/>
        </p:nvPicPr>
        <p:blipFill>
          <a:blip r:embed="rId4"/>
          <a:stretch>
            <a:fillRect/>
          </a:stretch>
        </p:blipFill>
        <p:spPr>
          <a:xfrm>
            <a:off x="6522785" y="2661920"/>
            <a:ext cx="5040000" cy="3240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Shape 215"/>
        <p:cNvGrpSpPr/>
        <p:nvPr/>
      </p:nvGrpSpPr>
      <p:grpSpPr>
        <a:xfrm>
          <a:off x="0" y="0"/>
          <a:ext cx="0" cy="0"/>
          <a:chOff x="0" y="0"/>
          <a:chExt cx="0" cy="0"/>
        </a:xfrm>
      </p:grpSpPr>
      <p:pic>
        <p:nvPicPr>
          <p:cNvPr id="216" name="Google Shape;216;p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17" name="Google Shape;217;p14"/>
          <p:cNvSpPr txBox="1">
            <a:spLocks noGrp="1"/>
          </p:cNvSpPr>
          <p:nvPr>
            <p:ph type="title"/>
          </p:nvPr>
        </p:nvSpPr>
        <p:spPr>
          <a:xfrm>
            <a:off x="1264985" y="46344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400" dirty="0">
                <a:latin typeface="+mj-lt"/>
                <a:cs typeface="Calibri" panose="020F0502020204030204" pitchFamily="34" charset="0"/>
              </a:rPr>
              <a:t>Lesson-Part One</a:t>
            </a:r>
            <a:endParaRPr sz="4400" dirty="0">
              <a:latin typeface="+mj-lt"/>
              <a:cs typeface="Calibri" panose="020F0502020204030204" pitchFamily="34" charset="0"/>
            </a:endParaRPr>
          </a:p>
        </p:txBody>
      </p:sp>
      <p:pic>
        <p:nvPicPr>
          <p:cNvPr id="219" name="Google Shape;219;p14" descr="Link to the video lesson">
            <a:hlinkClick r:id="rId4"/>
          </p:cNvPr>
          <p:cNvPicPr preferRelativeResize="0"/>
          <p:nvPr/>
        </p:nvPicPr>
        <p:blipFill rotWithShape="1">
          <a:blip r:embed="rId5">
            <a:alphaModFix/>
          </a:blip>
          <a:srcRect/>
          <a:stretch/>
        </p:blipFill>
        <p:spPr>
          <a:xfrm>
            <a:off x="10201350" y="1859523"/>
            <a:ext cx="1325564" cy="1325564"/>
          </a:xfrm>
          <a:prstGeom prst="rect">
            <a:avLst/>
          </a:prstGeom>
          <a:noFill/>
          <a:ln>
            <a:noFill/>
          </a:ln>
        </p:spPr>
      </p:pic>
      <p:sp>
        <p:nvSpPr>
          <p:cNvPr id="8" name="Google Shape;210;p13">
            <a:extLst>
              <a:ext uri="{FF2B5EF4-FFF2-40B4-BE49-F238E27FC236}">
                <a16:creationId xmlns:a16="http://schemas.microsoft.com/office/drawing/2014/main" id="{74FBE186-B8ED-4FDA-87BA-A322DEE439D6}"/>
              </a:ext>
            </a:extLst>
          </p:cNvPr>
          <p:cNvSpPr txBox="1"/>
          <p:nvPr/>
        </p:nvSpPr>
        <p:spPr>
          <a:xfrm>
            <a:off x="5065847" y="2902913"/>
            <a:ext cx="5626334" cy="2226642"/>
          </a:xfrm>
          <a:prstGeom prst="rect">
            <a:avLst/>
          </a:prstGeom>
          <a:noFill/>
          <a:ln>
            <a:noFill/>
          </a:ln>
        </p:spPr>
        <p:txBody>
          <a:bodyPr spcFirstLastPara="1" wrap="square" lIns="91425" tIns="45700" rIns="91425" bIns="45700" anchor="t" anchorCtr="0">
            <a:noAutofit/>
          </a:bodyPr>
          <a:lstStyle/>
          <a:p>
            <a:pPr marL="571500" lvl="0" indent="-571500">
              <a:lnSpc>
                <a:spcPct val="107000"/>
              </a:lnSpc>
              <a:spcAft>
                <a:spcPts val="800"/>
              </a:spcAft>
              <a:buFont typeface="Arial" panose="020B0604020202020204" pitchFamily="34" charset="0"/>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What is Phishing ?</a:t>
            </a:r>
          </a:p>
          <a:p>
            <a:pPr marL="571500" lvl="0" indent="-571500">
              <a:lnSpc>
                <a:spcPct val="107000"/>
              </a:lnSpc>
              <a:spcAft>
                <a:spcPts val="800"/>
              </a:spcAft>
              <a:buFont typeface="Arial" panose="020B0604020202020204" pitchFamily="34" charset="0"/>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Email Phishing </a:t>
            </a:r>
          </a:p>
          <a:p>
            <a:pPr marL="571500" lvl="0" indent="-571500">
              <a:lnSpc>
                <a:spcPct val="107000"/>
              </a:lnSpc>
              <a:spcAft>
                <a:spcPts val="800"/>
              </a:spcAft>
              <a:buFont typeface="Arial" panose="020B0604020202020204" pitchFamily="34" charset="0"/>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Text Messages Phishing</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3A22EE2-733C-42B5-89DE-C49F22D5F6AC}"/>
              </a:ext>
            </a:extLst>
          </p:cNvPr>
          <p:cNvSpPr txBox="1"/>
          <p:nvPr/>
        </p:nvSpPr>
        <p:spPr>
          <a:xfrm>
            <a:off x="4312985" y="1789007"/>
            <a:ext cx="3566029" cy="658835"/>
          </a:xfrm>
          <a:prstGeom prst="rect">
            <a:avLst/>
          </a:prstGeom>
          <a:noFill/>
        </p:spPr>
        <p:txBody>
          <a:bodyPr wrap="square">
            <a:spAutoFit/>
          </a:bodyPr>
          <a:lstStyle/>
          <a:p>
            <a:pPr marL="0" lvl="0" indent="0" algn="ctr">
              <a:lnSpc>
                <a:spcPct val="107000"/>
              </a:lnSpc>
              <a:spcAft>
                <a:spcPts val="800"/>
              </a:spcAft>
              <a:buFont typeface="Arial" panose="020B0604020202020204" pitchFamily="34" charset="0"/>
              <a:buNone/>
            </a:pPr>
            <a:r>
              <a:rPr lang="en-US" sz="3600" b="1" dirty="0">
                <a:effectLst/>
                <a:latin typeface="Calibri" panose="020F0502020204030204" pitchFamily="34" charset="0"/>
                <a:ea typeface="Calibri" panose="020F0502020204030204" pitchFamily="34" charset="0"/>
                <a:cs typeface="Calibri" panose="020F0502020204030204" pitchFamily="34" charset="0"/>
              </a:rPr>
              <a:t>Phishing</a:t>
            </a:r>
          </a:p>
        </p:txBody>
      </p:sp>
      <p:pic>
        <p:nvPicPr>
          <p:cNvPr id="11" name="Picture 10" descr="Email phishing. A masked man with a fishing rod beside a laptop screen. The fish hook is in the @ symbol on an envelope on the laptop screen. ">
            <a:extLst>
              <a:ext uri="{FF2B5EF4-FFF2-40B4-BE49-F238E27FC236}">
                <a16:creationId xmlns:a16="http://schemas.microsoft.com/office/drawing/2014/main" id="{742BD22A-D418-46B7-B4D0-4A5884B1BE18}"/>
              </a:ext>
            </a:extLst>
          </p:cNvPr>
          <p:cNvPicPr>
            <a:picLocks noChangeAspect="1"/>
          </p:cNvPicPr>
          <p:nvPr/>
        </p:nvPicPr>
        <p:blipFill>
          <a:blip r:embed="rId6"/>
          <a:stretch>
            <a:fillRect/>
          </a:stretch>
        </p:blipFill>
        <p:spPr>
          <a:xfrm>
            <a:off x="516159" y="2727125"/>
            <a:ext cx="4423907" cy="28439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26" name="Google Shape;226;p15"/>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latin typeface="+mj-lt"/>
                <a:cs typeface="Calibri" panose="020F0502020204030204" pitchFamily="34" charset="0"/>
              </a:rPr>
              <a:t>Check Understanding</a:t>
            </a:r>
            <a:endParaRPr sz="4800" dirty="0">
              <a:latin typeface="+mj-lt"/>
              <a:cs typeface="Calibri" panose="020F0502020204030204" pitchFamily="34" charset="0"/>
            </a:endParaRPr>
          </a:p>
        </p:txBody>
      </p:sp>
      <p:pic>
        <p:nvPicPr>
          <p:cNvPr id="227" name="Google Shape;227;p15" descr="Thumb up and thumb down"/>
          <p:cNvPicPr preferRelativeResize="0"/>
          <p:nvPr/>
        </p:nvPicPr>
        <p:blipFill rotWithShape="1">
          <a:blip r:embed="rId4">
            <a:alphaModFix/>
          </a:blip>
          <a:srcRect/>
          <a:stretch/>
        </p:blipFill>
        <p:spPr>
          <a:xfrm>
            <a:off x="4138311" y="2236762"/>
            <a:ext cx="4768947" cy="2384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Shape 232"/>
        <p:cNvGrpSpPr/>
        <p:nvPr/>
      </p:nvGrpSpPr>
      <p:grpSpPr>
        <a:xfrm>
          <a:off x="0" y="0"/>
          <a:ext cx="0" cy="0"/>
          <a:chOff x="0" y="0"/>
          <a:chExt cx="0" cy="0"/>
        </a:xfrm>
      </p:grpSpPr>
      <p:pic>
        <p:nvPicPr>
          <p:cNvPr id="233" name="Google Shape;233;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34" name="Google Shape;234;p16"/>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Practice</a:t>
            </a:r>
            <a:br>
              <a:rPr lang="en-US" dirty="0"/>
            </a:br>
            <a:r>
              <a:rPr lang="en-US" sz="3600" dirty="0"/>
              <a:t>Part One A</a:t>
            </a:r>
            <a:endParaRPr sz="3600" dirty="0"/>
          </a:p>
        </p:txBody>
      </p:sp>
      <p:sp>
        <p:nvSpPr>
          <p:cNvPr id="6" name="Google Shape;210;p13">
            <a:extLst>
              <a:ext uri="{FF2B5EF4-FFF2-40B4-BE49-F238E27FC236}">
                <a16:creationId xmlns:a16="http://schemas.microsoft.com/office/drawing/2014/main" id="{B2EE5659-F465-4561-864A-D89754A93292}"/>
              </a:ext>
            </a:extLst>
          </p:cNvPr>
          <p:cNvSpPr txBox="1"/>
          <p:nvPr/>
        </p:nvSpPr>
        <p:spPr>
          <a:xfrm>
            <a:off x="2700273" y="2164057"/>
            <a:ext cx="7360414" cy="704352"/>
          </a:xfrm>
          <a:prstGeom prst="rect">
            <a:avLst/>
          </a:prstGeom>
          <a:noFill/>
          <a:ln>
            <a:noFill/>
          </a:ln>
        </p:spPr>
        <p:txBody>
          <a:bodyPr spcFirstLastPara="1" wrap="square" lIns="91425" tIns="45700" rIns="91425" bIns="45700" anchor="t" anchorCtr="0">
            <a:noAutofit/>
          </a:bodyPr>
          <a:lstStyle/>
          <a:p>
            <a:pPr lvl="0" algn="ctr">
              <a:lnSpc>
                <a:spcPct val="107000"/>
              </a:lnSpc>
              <a:spcAft>
                <a:spcPts val="800"/>
              </a:spcAft>
            </a:pPr>
            <a:r>
              <a:rPr lang="en-US" sz="3600" dirty="0">
                <a:effectLst/>
                <a:latin typeface="Calibri" panose="020F0502020204030204" pitchFamily="34" charset="0"/>
                <a:ea typeface="Calibri" panose="020F0502020204030204" pitchFamily="34" charset="0"/>
                <a:cs typeface="Calibri" panose="020F0502020204030204" pitchFamily="34" charset="0"/>
              </a:rPr>
              <a:t>Email Phishing </a:t>
            </a:r>
          </a:p>
        </p:txBody>
      </p:sp>
      <p:pic>
        <p:nvPicPr>
          <p:cNvPr id="3" name="Picture 2" descr="Fake job ad in email inbox-Subject line is Top Job-You've been selected!!!">
            <a:extLst>
              <a:ext uri="{FF2B5EF4-FFF2-40B4-BE49-F238E27FC236}">
                <a16:creationId xmlns:a16="http://schemas.microsoft.com/office/drawing/2014/main" id="{43EF4A67-ECFC-4434-9818-D7EAFBBBA6F6}"/>
              </a:ext>
            </a:extLst>
          </p:cNvPr>
          <p:cNvPicPr>
            <a:picLocks noChangeAspect="1"/>
          </p:cNvPicPr>
          <p:nvPr/>
        </p:nvPicPr>
        <p:blipFill>
          <a:blip r:embed="rId4"/>
          <a:stretch>
            <a:fillRect/>
          </a:stretch>
        </p:blipFill>
        <p:spPr>
          <a:xfrm>
            <a:off x="6805160" y="3944079"/>
            <a:ext cx="4833185" cy="1325563"/>
          </a:xfrm>
          <a:prstGeom prst="rect">
            <a:avLst/>
          </a:prstGeom>
          <a:ln w="12700">
            <a:solidFill>
              <a:schemeClr val="tx1"/>
            </a:solidFill>
          </a:ln>
        </p:spPr>
      </p:pic>
      <p:pic>
        <p:nvPicPr>
          <p:cNvPr id="7" name="Picture 6" descr="Email phishing. A masked man with a fishing rod beside a laptop screen. The fish hook is in the @ symbol on an envelope on the laptop screen. ">
            <a:extLst>
              <a:ext uri="{FF2B5EF4-FFF2-40B4-BE49-F238E27FC236}">
                <a16:creationId xmlns:a16="http://schemas.microsoft.com/office/drawing/2014/main" id="{1177B065-16A2-4E72-A632-39B99DECC83D}"/>
              </a:ext>
            </a:extLst>
          </p:cNvPr>
          <p:cNvPicPr>
            <a:picLocks noChangeAspect="1"/>
          </p:cNvPicPr>
          <p:nvPr/>
        </p:nvPicPr>
        <p:blipFill>
          <a:blip r:embed="rId5"/>
          <a:stretch>
            <a:fillRect/>
          </a:stretch>
        </p:blipFill>
        <p:spPr>
          <a:xfrm>
            <a:off x="2076124" y="3241098"/>
            <a:ext cx="4304356" cy="276708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Shape 232"/>
        <p:cNvGrpSpPr/>
        <p:nvPr/>
      </p:nvGrpSpPr>
      <p:grpSpPr>
        <a:xfrm>
          <a:off x="0" y="0"/>
          <a:ext cx="0" cy="0"/>
          <a:chOff x="0" y="0"/>
          <a:chExt cx="0" cy="0"/>
        </a:xfrm>
      </p:grpSpPr>
      <p:pic>
        <p:nvPicPr>
          <p:cNvPr id="233" name="Google Shape;233;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34" name="Google Shape;234;p16"/>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Practice</a:t>
            </a:r>
            <a:br>
              <a:rPr lang="en-US" dirty="0"/>
            </a:br>
            <a:r>
              <a:rPr lang="en-US" sz="3600" dirty="0"/>
              <a:t>Part One B</a:t>
            </a:r>
            <a:endParaRPr sz="3600" dirty="0"/>
          </a:p>
        </p:txBody>
      </p:sp>
      <p:sp>
        <p:nvSpPr>
          <p:cNvPr id="6" name="Google Shape;210;p13">
            <a:extLst>
              <a:ext uri="{FF2B5EF4-FFF2-40B4-BE49-F238E27FC236}">
                <a16:creationId xmlns:a16="http://schemas.microsoft.com/office/drawing/2014/main" id="{B2EE5659-F465-4561-864A-D89754A93292}"/>
              </a:ext>
            </a:extLst>
          </p:cNvPr>
          <p:cNvSpPr txBox="1"/>
          <p:nvPr/>
        </p:nvSpPr>
        <p:spPr>
          <a:xfrm>
            <a:off x="3972130" y="1999398"/>
            <a:ext cx="5101309" cy="918224"/>
          </a:xfrm>
          <a:prstGeom prst="rect">
            <a:avLst/>
          </a:prstGeom>
          <a:noFill/>
          <a:ln>
            <a:noFill/>
          </a:ln>
        </p:spPr>
        <p:txBody>
          <a:bodyPr spcFirstLastPara="1" wrap="square" lIns="91425" tIns="45700" rIns="91425" bIns="45700" anchor="t" anchorCtr="0">
            <a:noAutofit/>
          </a:bodyPr>
          <a:lstStyle/>
          <a:p>
            <a:pPr lvl="0" algn="ctr">
              <a:lnSpc>
                <a:spcPct val="107000"/>
              </a:lnSpc>
              <a:spcAft>
                <a:spcPts val="800"/>
              </a:spcAft>
            </a:pPr>
            <a:r>
              <a:rPr lang="en-US" sz="3600" dirty="0">
                <a:latin typeface="Calibri" panose="020F0502020204030204" pitchFamily="34" charset="0"/>
                <a:ea typeface="Calibri" panose="020F0502020204030204" pitchFamily="34" charset="0"/>
                <a:cs typeface="Calibri" panose="020F0502020204030204" pitchFamily="34" charset="0"/>
              </a:rPr>
              <a:t>Text Messages-</a:t>
            </a:r>
            <a:r>
              <a:rPr lang="en-US" sz="3600" dirty="0">
                <a:effectLst/>
                <a:latin typeface="Calibri" panose="020F0502020204030204" pitchFamily="34" charset="0"/>
                <a:ea typeface="Calibri" panose="020F0502020204030204" pitchFamily="34" charset="0"/>
                <a:cs typeface="Calibri" panose="020F0502020204030204" pitchFamily="34" charset="0"/>
              </a:rPr>
              <a:t>Phishing </a:t>
            </a: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DE17B7E1-17B1-406E-93AE-7461F12BB314}"/>
              </a:ext>
            </a:extLst>
          </p:cNvPr>
          <p:cNvPicPr>
            <a:picLocks noChangeAspect="1"/>
          </p:cNvPicPr>
          <p:nvPr/>
        </p:nvPicPr>
        <p:blipFill>
          <a:blip r:embed="rId4"/>
          <a:stretch>
            <a:fillRect/>
          </a:stretch>
        </p:blipFill>
        <p:spPr>
          <a:xfrm>
            <a:off x="7078198" y="3802673"/>
            <a:ext cx="4533327" cy="2178023"/>
          </a:xfrm>
          <a:prstGeom prst="rect">
            <a:avLst/>
          </a:prstGeom>
        </p:spPr>
      </p:pic>
      <p:pic>
        <p:nvPicPr>
          <p:cNvPr id="3" name="Picture 2" descr="Text message phishing. A masked man with a fishing rod beside a Mobile phone screen. The fish hook is in a text message.">
            <a:extLst>
              <a:ext uri="{FF2B5EF4-FFF2-40B4-BE49-F238E27FC236}">
                <a16:creationId xmlns:a16="http://schemas.microsoft.com/office/drawing/2014/main" id="{747CCFA0-B474-47AB-AD61-FA3A48AA0ABB}"/>
              </a:ext>
            </a:extLst>
          </p:cNvPr>
          <p:cNvPicPr>
            <a:picLocks noChangeAspect="1"/>
          </p:cNvPicPr>
          <p:nvPr/>
        </p:nvPicPr>
        <p:blipFill>
          <a:blip r:embed="rId5"/>
          <a:stretch>
            <a:fillRect/>
          </a:stretch>
        </p:blipFill>
        <p:spPr>
          <a:xfrm>
            <a:off x="2258173" y="3124281"/>
            <a:ext cx="4264611" cy="3279749"/>
          </a:xfrm>
          <a:prstGeom prst="rect">
            <a:avLst/>
          </a:prstGeom>
        </p:spPr>
      </p:pic>
    </p:spTree>
    <p:extLst>
      <p:ext uri="{BB962C8B-B14F-4D97-AF65-F5344CB8AC3E}">
        <p14:creationId xmlns:p14="http://schemas.microsoft.com/office/powerpoint/2010/main" val="365298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8"/>
        <p:cNvGrpSpPr/>
        <p:nvPr/>
      </p:nvGrpSpPr>
      <p:grpSpPr>
        <a:xfrm>
          <a:off x="0" y="0"/>
          <a:ext cx="0" cy="0"/>
          <a:chOff x="0" y="0"/>
          <a:chExt cx="0" cy="0"/>
        </a:xfrm>
      </p:grpSpPr>
      <p:pic>
        <p:nvPicPr>
          <p:cNvPr id="139" name="Google Shape;139;p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140" name="Google Shape;140;p6"/>
          <p:cNvSpPr txBox="1">
            <a:spLocks noGrp="1"/>
          </p:cNvSpPr>
          <p:nvPr>
            <p:ph type="title"/>
          </p:nvPr>
        </p:nvSpPr>
        <p:spPr>
          <a:xfrm>
            <a:off x="1452350" y="416351"/>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latin typeface="+mj-lt"/>
                <a:cs typeface="Calibri" panose="020F0502020204030204" pitchFamily="34" charset="0"/>
              </a:rPr>
              <a:t>Pre-Requisite</a:t>
            </a:r>
            <a:r>
              <a:rPr lang="en-US" sz="4800" dirty="0">
                <a:latin typeface="+mj-lt"/>
              </a:rPr>
              <a:t> Skills</a:t>
            </a:r>
            <a:endParaRPr sz="4800" dirty="0">
              <a:latin typeface="+mj-lt"/>
            </a:endParaRPr>
          </a:p>
        </p:txBody>
      </p:sp>
      <p:sp>
        <p:nvSpPr>
          <p:cNvPr id="141" name="Google Shape;141;p6"/>
          <p:cNvSpPr txBox="1"/>
          <p:nvPr/>
        </p:nvSpPr>
        <p:spPr>
          <a:xfrm>
            <a:off x="1452350" y="2468355"/>
            <a:ext cx="10374976" cy="3908722"/>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Arial"/>
              <a:buChar char="•"/>
            </a:pPr>
            <a:r>
              <a:rPr lang="en-US" sz="1800" b="1" i="0" u="none" strike="noStrike" dirty="0">
                <a:solidFill>
                  <a:schemeClr val="dk1"/>
                </a:solidFill>
                <a:latin typeface="Calibri"/>
                <a:ea typeface="Calibri"/>
                <a:cs typeface="Calibri"/>
                <a:sym typeface="Calibri"/>
              </a:rPr>
              <a:t>Mouse / Trackpad Skills: </a:t>
            </a:r>
            <a:r>
              <a:rPr lang="en-US" sz="1800" b="0" i="0" u="none" strike="noStrike" dirty="0">
                <a:solidFill>
                  <a:schemeClr val="dk1"/>
                </a:solidFill>
                <a:latin typeface="Calibri"/>
                <a:ea typeface="Calibri"/>
                <a:cs typeface="Calibri"/>
                <a:sym typeface="Calibri"/>
              </a:rPr>
              <a:t>hold mouse/ use trackpad correctly; hover; click; </a:t>
            </a:r>
            <a:r>
              <a:rPr lang="en-US" sz="1800" dirty="0">
                <a:solidFill>
                  <a:schemeClr val="dk1"/>
                </a:solidFill>
                <a:latin typeface="Calibri"/>
                <a:ea typeface="Calibri"/>
                <a:cs typeface="Calibri"/>
                <a:sym typeface="Calibri"/>
              </a:rPr>
              <a:t>scroll</a:t>
            </a:r>
          </a:p>
          <a:p>
            <a:pPr marL="457200" marR="0" lvl="0" indent="-457200" algn="l" rtl="0">
              <a:spcBef>
                <a:spcPts val="0"/>
              </a:spcBef>
              <a:spcAft>
                <a:spcPts val="0"/>
              </a:spcAft>
              <a:buClr>
                <a:schemeClr val="dk1"/>
              </a:buClr>
              <a:buSzPts val="2400"/>
              <a:buFont typeface="Arial"/>
              <a:buChar char="•"/>
            </a:pPr>
            <a:r>
              <a:rPr lang="en-US" sz="1800" b="1" dirty="0">
                <a:solidFill>
                  <a:schemeClr val="dk1"/>
                </a:solidFill>
                <a:latin typeface="Calibri"/>
                <a:cs typeface="Calibri"/>
                <a:sym typeface="Calibri"/>
              </a:rPr>
              <a:t>Mobile Phone Skills: </a:t>
            </a:r>
            <a:r>
              <a:rPr lang="en-US" sz="1800" dirty="0">
                <a:solidFill>
                  <a:schemeClr val="dk1"/>
                </a:solidFill>
                <a:latin typeface="Calibri"/>
                <a:cs typeface="Calibri"/>
                <a:sym typeface="Calibri"/>
              </a:rPr>
              <a:t>tap; open text messages app; open a message</a:t>
            </a:r>
          </a:p>
          <a:p>
            <a:pPr marL="457200" marR="0" lvl="0" indent="-457200" algn="l" rtl="0">
              <a:spcBef>
                <a:spcPts val="0"/>
              </a:spcBef>
              <a:spcAft>
                <a:spcPts val="0"/>
              </a:spcAft>
              <a:buClr>
                <a:schemeClr val="dk1"/>
              </a:buClr>
              <a:buSzPts val="2400"/>
              <a:buFont typeface="Arial"/>
              <a:buChar char="•"/>
            </a:pPr>
            <a:r>
              <a:rPr lang="en-US" sz="1800" b="1" i="0" u="none" strike="noStrike" dirty="0">
                <a:solidFill>
                  <a:schemeClr val="dk1"/>
                </a:solidFill>
                <a:latin typeface="Calibri"/>
                <a:ea typeface="Calibri"/>
                <a:cs typeface="Calibri"/>
                <a:sym typeface="Calibri"/>
              </a:rPr>
              <a:t>Reading:</a:t>
            </a:r>
            <a:r>
              <a:rPr lang="en-US" sz="1800" b="0" i="0" u="none" strike="noStrike" dirty="0">
                <a:solidFill>
                  <a:schemeClr val="dk1"/>
                </a:solidFill>
                <a:latin typeface="Calibri"/>
                <a:ea typeface="Calibri"/>
                <a:cs typeface="Calibri"/>
                <a:sym typeface="Calibri"/>
              </a:rPr>
              <a:t> ability to recognize simple symbols; read words and phrases</a:t>
            </a:r>
            <a:endParaRPr sz="1800" dirty="0"/>
          </a:p>
          <a:p>
            <a:pPr marL="457200" indent="-457200">
              <a:buClr>
                <a:schemeClr val="dk1"/>
              </a:buClr>
              <a:buSzPts val="2400"/>
              <a:buFont typeface="Arial"/>
              <a:buChar char="•"/>
            </a:pPr>
            <a:r>
              <a:rPr lang="en-US" sz="1800" b="1" i="0" u="none" strike="noStrike" dirty="0">
                <a:solidFill>
                  <a:srgbClr val="000000"/>
                </a:solidFill>
                <a:effectLst/>
                <a:latin typeface="Calibri" panose="020F0502020204030204" pitchFamily="34" charset="0"/>
              </a:rPr>
              <a:t>Keyboarding:</a:t>
            </a:r>
            <a:r>
              <a:rPr lang="en-US" sz="1800" b="0" i="0" u="none" strike="noStrike" dirty="0">
                <a:solidFill>
                  <a:srgbClr val="000000"/>
                </a:solidFill>
                <a:effectLst/>
                <a:latin typeface="Calibri" panose="020F0502020204030204" pitchFamily="34" charset="0"/>
              </a:rPr>
              <a:t> </a:t>
            </a:r>
            <a:r>
              <a:rPr lang="en-US" sz="1800" dirty="0">
                <a:latin typeface="Calibri" panose="020F0502020204030204" pitchFamily="34" charset="0"/>
              </a:rPr>
              <a:t>Can type</a:t>
            </a:r>
            <a:r>
              <a:rPr lang="en-US" sz="1800" b="0" i="0" u="none" strike="noStrike" dirty="0">
                <a:solidFill>
                  <a:srgbClr val="000000"/>
                </a:solidFill>
                <a:effectLst/>
                <a:latin typeface="Calibri" panose="020F0502020204030204" pitchFamily="34" charset="0"/>
              </a:rPr>
              <a:t> letters, common symbols and use Enter key on keyboard (one finger typing is ok)</a:t>
            </a:r>
            <a:endParaRPr lang="en-US" sz="1800" b="0" i="0" dirty="0">
              <a:solidFill>
                <a:srgbClr val="000000"/>
              </a:solidFill>
              <a:effectLst/>
              <a:latin typeface="Arial" panose="020B0604020202020204" pitchFamily="34" charset="0"/>
            </a:endParaRPr>
          </a:p>
          <a:p>
            <a:pPr marL="457200" marR="0" lvl="0" indent="-457200" algn="l" rtl="0">
              <a:spcBef>
                <a:spcPts val="0"/>
              </a:spcBef>
              <a:spcAft>
                <a:spcPts val="0"/>
              </a:spcAft>
              <a:buClr>
                <a:schemeClr val="dk1"/>
              </a:buClr>
              <a:buSzPts val="2400"/>
              <a:buFont typeface="Arial"/>
              <a:buChar char="•"/>
            </a:pPr>
            <a:r>
              <a:rPr lang="en-US" sz="1800" b="1" i="0" u="none" strike="noStrike" dirty="0">
                <a:solidFill>
                  <a:schemeClr val="dk1"/>
                </a:solidFill>
                <a:latin typeface="Calibri"/>
                <a:ea typeface="Calibri"/>
                <a:cs typeface="Calibri"/>
                <a:sym typeface="Calibri"/>
              </a:rPr>
              <a:t>Basic Navigation</a:t>
            </a:r>
            <a:r>
              <a:rPr lang="en-US" sz="1800" b="0" i="0" u="none" strike="noStrike" dirty="0">
                <a:solidFill>
                  <a:schemeClr val="dk1"/>
                </a:solidFill>
                <a:latin typeface="Calibri"/>
                <a:ea typeface="Calibri"/>
                <a:cs typeface="Calibri"/>
                <a:sym typeface="Calibri"/>
              </a:rPr>
              <a:t>: scroll down and up; cursor shapes; where and how to place a cursor</a:t>
            </a:r>
            <a:endParaRPr lang="en-US" sz="18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Arial"/>
              <a:buChar char="•"/>
            </a:pPr>
            <a:r>
              <a:rPr lang="en-US" sz="1800" b="1" i="0" u="none" strike="noStrike" dirty="0">
                <a:solidFill>
                  <a:schemeClr val="dk1"/>
                </a:solidFill>
                <a:latin typeface="Calibri"/>
                <a:ea typeface="Calibri"/>
                <a:cs typeface="Calibri"/>
                <a:sym typeface="Calibri"/>
              </a:rPr>
              <a:t>Online Skills: </a:t>
            </a:r>
            <a:r>
              <a:rPr lang="en-US" sz="1800" i="0" u="none" strike="noStrike" dirty="0">
                <a:solidFill>
                  <a:schemeClr val="dk1"/>
                </a:solidFill>
                <a:latin typeface="Calibri"/>
                <a:ea typeface="Calibri"/>
                <a:cs typeface="Calibri"/>
                <a:sym typeface="Calibri"/>
              </a:rPr>
              <a:t>open a browser; </a:t>
            </a:r>
            <a:r>
              <a:rPr lang="en-US" sz="1800" b="0" i="0" u="none" strike="noStrike" dirty="0">
                <a:solidFill>
                  <a:srgbClr val="000000"/>
                </a:solidFill>
                <a:effectLst/>
                <a:latin typeface="Calibri" panose="020F0502020204030204" pitchFamily="34" charset="0"/>
              </a:rPr>
              <a:t>recognize icons; recognize text boxes; recognize links; </a:t>
            </a:r>
            <a:r>
              <a:rPr lang="en-US" sz="1800" i="0" u="none" strike="noStrike" dirty="0">
                <a:solidFill>
                  <a:schemeClr val="dk1"/>
                </a:solidFill>
                <a:latin typeface="Calibri"/>
                <a:ea typeface="Calibri"/>
                <a:cs typeface="Calibri"/>
                <a:sym typeface="Calibri"/>
              </a:rPr>
              <a:t>use the search bar; </a:t>
            </a:r>
            <a:r>
              <a:rPr lang="en-US" sz="1800" b="0" i="0" u="none" strike="noStrike" dirty="0">
                <a:solidFill>
                  <a:srgbClr val="000000"/>
                </a:solidFill>
                <a:effectLst/>
                <a:latin typeface="Calibri" panose="020F0502020204030204" pitchFamily="34" charset="0"/>
              </a:rPr>
              <a:t>know how and where to place a cursor; use text boxes </a:t>
            </a:r>
          </a:p>
          <a:p>
            <a:pPr marL="457200" marR="0" lvl="0" indent="-457200" algn="l" rtl="0">
              <a:spcBef>
                <a:spcPts val="0"/>
              </a:spcBef>
              <a:spcAft>
                <a:spcPts val="0"/>
              </a:spcAft>
              <a:buClr>
                <a:schemeClr val="dk1"/>
              </a:buClr>
              <a:buSzPts val="2400"/>
              <a:buFont typeface="Arial"/>
              <a:buChar char="•"/>
            </a:pPr>
            <a:r>
              <a:rPr lang="en-US" sz="1800" b="1" dirty="0">
                <a:latin typeface="Calibri" panose="020F0502020204030204" pitchFamily="34" charset="0"/>
                <a:cs typeface="Calibri" panose="020F0502020204030204" pitchFamily="34" charset="0"/>
              </a:rPr>
              <a:t>Email skills: </a:t>
            </a:r>
            <a:r>
              <a:rPr lang="en-US" sz="1800" dirty="0">
                <a:latin typeface="Calibri" panose="020F0502020204030204" pitchFamily="34" charset="0"/>
                <a:cs typeface="Calibri" panose="020F0502020204030204" pitchFamily="34" charset="0"/>
              </a:rPr>
              <a:t>open email app; use Inbox; </a:t>
            </a:r>
          </a:p>
          <a:p>
            <a:pPr marL="457200" marR="0" lvl="0" indent="-457200" algn="l" rtl="0">
              <a:spcBef>
                <a:spcPts val="0"/>
              </a:spcBef>
              <a:spcAft>
                <a:spcPts val="0"/>
              </a:spcAft>
              <a:buClr>
                <a:schemeClr val="dk1"/>
              </a:buClr>
              <a:buSzPts val="2400"/>
              <a:buFont typeface="Arial"/>
              <a:buChar char="•"/>
            </a:pPr>
            <a:endParaRPr sz="1800" b="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LINK to the DLCR:</a:t>
            </a:r>
            <a:endParaRPr sz="1800" b="1" dirty="0"/>
          </a:p>
          <a:p>
            <a:pPr marL="0" marR="0" lvl="0" indent="0" algn="l" rtl="0">
              <a:spcBef>
                <a:spcPts val="0"/>
              </a:spcBef>
              <a:spcAft>
                <a:spcPts val="0"/>
              </a:spcAft>
              <a:buNone/>
            </a:pPr>
            <a:r>
              <a:rPr lang="en-US" sz="18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https://digital-literacy.issbc.org/for-teachers</a:t>
            </a:r>
            <a:r>
              <a:rPr lang="en-US" sz="1800" dirty="0">
                <a:solidFill>
                  <a:schemeClr val="dk1"/>
                </a:solidFill>
                <a:latin typeface="Calibri"/>
                <a:ea typeface="Calibri"/>
                <a:cs typeface="Calibri"/>
                <a:sym typeface="Calibri"/>
              </a:rPr>
              <a:t>/</a:t>
            </a:r>
            <a:endParaRPr sz="1800"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Password: Diglit4T</a:t>
            </a:r>
            <a:endParaRPr sz="1800" dirty="0"/>
          </a:p>
          <a:p>
            <a:pPr marL="457200" marR="0" lvl="0" indent="-25400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sp>
        <p:nvSpPr>
          <p:cNvPr id="142" name="Google Shape;142;p6"/>
          <p:cNvSpPr txBox="1"/>
          <p:nvPr/>
        </p:nvSpPr>
        <p:spPr>
          <a:xfrm>
            <a:off x="3799790" y="1583779"/>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Shape 232"/>
        <p:cNvGrpSpPr/>
        <p:nvPr/>
      </p:nvGrpSpPr>
      <p:grpSpPr>
        <a:xfrm>
          <a:off x="0" y="0"/>
          <a:ext cx="0" cy="0"/>
          <a:chOff x="0" y="0"/>
          <a:chExt cx="0" cy="0"/>
        </a:xfrm>
      </p:grpSpPr>
      <p:pic>
        <p:nvPicPr>
          <p:cNvPr id="233" name="Google Shape;233;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34" name="Google Shape;234;p16"/>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More Practice</a:t>
            </a:r>
            <a:br>
              <a:rPr lang="en-US" dirty="0"/>
            </a:br>
            <a:r>
              <a:rPr lang="en-US" sz="3600" dirty="0"/>
              <a:t>Part One</a:t>
            </a:r>
            <a:endParaRPr sz="3600" dirty="0"/>
          </a:p>
        </p:txBody>
      </p:sp>
      <p:sp>
        <p:nvSpPr>
          <p:cNvPr id="4" name="TextBox 3" descr="Emails and Texts. Good or Phishing ? ">
            <a:extLst>
              <a:ext uri="{FF2B5EF4-FFF2-40B4-BE49-F238E27FC236}">
                <a16:creationId xmlns:a16="http://schemas.microsoft.com/office/drawing/2014/main" id="{B86791B0-4AD9-47D1-88DA-C02AA89BD896}"/>
              </a:ext>
            </a:extLst>
          </p:cNvPr>
          <p:cNvSpPr txBox="1"/>
          <p:nvPr/>
        </p:nvSpPr>
        <p:spPr>
          <a:xfrm>
            <a:off x="3015940" y="2654662"/>
            <a:ext cx="7013689" cy="2308324"/>
          </a:xfrm>
          <a:prstGeom prst="rect">
            <a:avLst/>
          </a:prstGeom>
          <a:solidFill>
            <a:schemeClr val="bg1"/>
          </a:solidFill>
          <a:ln w="25400">
            <a:solidFill>
              <a:schemeClr val="tx1"/>
            </a:solidFill>
          </a:ln>
        </p:spPr>
        <p:txBody>
          <a:bodyPr wrap="square" rtlCol="0">
            <a:spAutoFit/>
          </a:bodyPr>
          <a:lstStyle/>
          <a:p>
            <a:pPr algn="ctr"/>
            <a:r>
              <a:rPr lang="en-CA" sz="3600" b="1" dirty="0">
                <a:latin typeface="Calibri" panose="020F0502020204030204" pitchFamily="34" charset="0"/>
                <a:ea typeface="Malgun Gothic Semilight" panose="020B0502040204020203" pitchFamily="34" charset="-128"/>
                <a:cs typeface="Calibri" panose="020F0502020204030204" pitchFamily="34" charset="0"/>
              </a:rPr>
              <a:t>Emails and Texts </a:t>
            </a:r>
          </a:p>
          <a:p>
            <a:endParaRPr lang="en-CA" sz="3600" b="1" dirty="0">
              <a:latin typeface="Calibri" panose="020F0502020204030204" pitchFamily="34" charset="0"/>
              <a:ea typeface="Malgun Gothic Semilight" panose="020B0502040204020203" pitchFamily="34" charset="-128"/>
              <a:cs typeface="Calibri" panose="020F0502020204030204" pitchFamily="34" charset="0"/>
            </a:endParaRPr>
          </a:p>
          <a:p>
            <a:pPr algn="ctr"/>
            <a:r>
              <a:rPr lang="en-CA" sz="3600" dirty="0">
                <a:latin typeface="Calibri" panose="020F0502020204030204" pitchFamily="34" charset="0"/>
                <a:ea typeface="Malgun Gothic Semilight" panose="020B0502040204020203" pitchFamily="34" charset="-128"/>
                <a:cs typeface="Calibri" panose="020F0502020204030204" pitchFamily="34" charset="0"/>
              </a:rPr>
              <a:t>Good 		or Phishing 		</a:t>
            </a:r>
            <a:r>
              <a:rPr lang="en-CA" sz="3600" b="1" dirty="0">
                <a:latin typeface="Calibri" panose="020F0502020204030204" pitchFamily="34" charset="0"/>
                <a:ea typeface="Malgun Gothic Semilight" panose="020B0502040204020203" pitchFamily="34" charset="-128"/>
                <a:cs typeface="Calibri" panose="020F0502020204030204" pitchFamily="34" charset="0"/>
              </a:rPr>
              <a:t>?</a:t>
            </a:r>
          </a:p>
          <a:p>
            <a:r>
              <a:rPr lang="en-CA" sz="3600" b="1"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p>
        </p:txBody>
      </p:sp>
      <p:pic>
        <p:nvPicPr>
          <p:cNvPr id="7" name="Picture 6" descr="Logo&#10;&#10;Description automatically generated">
            <a:extLst>
              <a:ext uri="{FF2B5EF4-FFF2-40B4-BE49-F238E27FC236}">
                <a16:creationId xmlns:a16="http://schemas.microsoft.com/office/drawing/2014/main" id="{643A2C3B-7AFE-4763-85ED-BBAC9ED2209A}"/>
              </a:ext>
            </a:extLst>
          </p:cNvPr>
          <p:cNvPicPr>
            <a:picLocks noChangeAspect="1"/>
          </p:cNvPicPr>
          <p:nvPr/>
        </p:nvPicPr>
        <p:blipFill>
          <a:blip r:embed="rId4"/>
          <a:stretch>
            <a:fillRect/>
          </a:stretch>
        </p:blipFill>
        <p:spPr>
          <a:xfrm>
            <a:off x="4460868" y="3697040"/>
            <a:ext cx="621084" cy="745067"/>
          </a:xfrm>
          <a:prstGeom prst="rect">
            <a:avLst/>
          </a:prstGeom>
        </p:spPr>
      </p:pic>
      <p:pic>
        <p:nvPicPr>
          <p:cNvPr id="9" name="Picture 8" descr="Shape, arrow&#10;&#10;Description automatically generated">
            <a:extLst>
              <a:ext uri="{FF2B5EF4-FFF2-40B4-BE49-F238E27FC236}">
                <a16:creationId xmlns:a16="http://schemas.microsoft.com/office/drawing/2014/main" id="{3635124F-2039-41C7-A4E6-994F66E3B328}"/>
              </a:ext>
            </a:extLst>
          </p:cNvPr>
          <p:cNvPicPr>
            <a:picLocks noChangeAspect="1"/>
          </p:cNvPicPr>
          <p:nvPr/>
        </p:nvPicPr>
        <p:blipFill>
          <a:blip r:embed="rId5"/>
          <a:stretch>
            <a:fillRect/>
          </a:stretch>
        </p:blipFill>
        <p:spPr>
          <a:xfrm>
            <a:off x="8221575" y="3793356"/>
            <a:ext cx="954485" cy="648751"/>
          </a:xfrm>
          <a:prstGeom prst="rect">
            <a:avLst/>
          </a:prstGeom>
        </p:spPr>
      </p:pic>
    </p:spTree>
    <p:extLst>
      <p:ext uri="{BB962C8B-B14F-4D97-AF65-F5344CB8AC3E}">
        <p14:creationId xmlns:p14="http://schemas.microsoft.com/office/powerpoint/2010/main" val="913297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120"/>
        <p:cNvGrpSpPr/>
        <p:nvPr/>
      </p:nvGrpSpPr>
      <p:grpSpPr>
        <a:xfrm>
          <a:off x="0" y="0"/>
          <a:ext cx="0" cy="0"/>
          <a:chOff x="0" y="0"/>
          <a:chExt cx="0" cy="0"/>
        </a:xfrm>
      </p:grpSpPr>
      <p:pic>
        <p:nvPicPr>
          <p:cNvPr id="121" name="Google Shape;121;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122" name="Google Shape;122;p4"/>
          <p:cNvSpPr txBox="1">
            <a:spLocks noGrp="1"/>
          </p:cNvSpPr>
          <p:nvPr>
            <p:ph type="title"/>
          </p:nvPr>
        </p:nvSpPr>
        <p:spPr>
          <a:xfrm>
            <a:off x="2574163" y="539704"/>
            <a:ext cx="8381704" cy="11969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B10937"/>
              </a:buClr>
              <a:buSzPts val="5400"/>
              <a:buFont typeface="Arial"/>
              <a:buNone/>
            </a:pPr>
            <a:r>
              <a:rPr lang="en-US" sz="4400" dirty="0"/>
              <a:t>Lesson Objectives – Part Two</a:t>
            </a:r>
            <a:endParaRPr sz="4400" dirty="0"/>
          </a:p>
        </p:txBody>
      </p:sp>
      <p:sp>
        <p:nvSpPr>
          <p:cNvPr id="123" name="Google Shape;123;p4"/>
          <p:cNvSpPr txBox="1"/>
          <p:nvPr/>
        </p:nvSpPr>
        <p:spPr>
          <a:xfrm>
            <a:off x="702423" y="2124850"/>
            <a:ext cx="10787153" cy="2481263"/>
          </a:xfrm>
          <a:prstGeom prst="rect">
            <a:avLst/>
          </a:prstGeom>
          <a:noFill/>
          <a:ln>
            <a:noFill/>
          </a:ln>
        </p:spPr>
        <p:txBody>
          <a:bodyPr spcFirstLastPara="1" wrap="square" lIns="91425" tIns="45700" rIns="91425" bIns="45700" anchor="t" anchorCtr="0">
            <a:noAutofit/>
          </a:bodyPr>
          <a:lstStyle/>
          <a:p>
            <a:pPr marL="514350" marR="0" lvl="0" indent="-514350" algn="l" defTabSz="914400" rtl="0" eaLnBrk="1" fontAlgn="auto" latinLnBrk="0" hangingPunct="1">
              <a:lnSpc>
                <a:spcPct val="150000"/>
              </a:lnSpc>
              <a:spcBef>
                <a:spcPts val="0"/>
              </a:spcBef>
              <a:spcAft>
                <a:spcPts val="0"/>
              </a:spcAft>
              <a:buClr>
                <a:srgbClr val="000000"/>
              </a:buClr>
              <a:buSzPct val="100000"/>
              <a:buFont typeface="+mj-lt"/>
              <a:buAutoNum type="alphaUcPeriod"/>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Search Online to Find Out if a Job Ad is Real</a:t>
            </a:r>
          </a:p>
          <a:p>
            <a:pPr marL="514350" marR="0" lvl="0" indent="-514350" algn="l" defTabSz="914400" rtl="0" eaLnBrk="1" fontAlgn="auto" latinLnBrk="0" hangingPunct="1">
              <a:lnSpc>
                <a:spcPct val="150000"/>
              </a:lnSpc>
              <a:spcBef>
                <a:spcPts val="0"/>
              </a:spcBef>
              <a:spcAft>
                <a:spcPts val="0"/>
              </a:spcAft>
              <a:buClr>
                <a:srgbClr val="000000"/>
              </a:buClr>
              <a:buSzPct val="100000"/>
              <a:buFont typeface="+mj-lt"/>
              <a:buAutoNum type="alphaUcPeriod"/>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Search Online for the Company’s Phone Number to Ask if a Job Ad is Real</a:t>
            </a:r>
            <a:endParaRPr lang="en-CA" sz="3200" b="1" dirty="0">
              <a:latin typeface="Calibri" panose="020F0502020204030204" pitchFamily="34" charset="0"/>
              <a:cs typeface="Calibri" panose="020F0502020204030204" pitchFamily="34" charset="0"/>
            </a:endParaRPr>
          </a:p>
        </p:txBody>
      </p:sp>
      <p:pic>
        <p:nvPicPr>
          <p:cNvPr id="3" name="Picture 2" descr="Laptop keyboard and a finger pointing to an image of the search bar.">
            <a:extLst>
              <a:ext uri="{FF2B5EF4-FFF2-40B4-BE49-F238E27FC236}">
                <a16:creationId xmlns:a16="http://schemas.microsoft.com/office/drawing/2014/main" id="{E8014751-6E91-4E15-B1D5-6FC6BAFF4AA5}"/>
              </a:ext>
            </a:extLst>
          </p:cNvPr>
          <p:cNvPicPr>
            <a:picLocks noChangeAspect="1"/>
          </p:cNvPicPr>
          <p:nvPr/>
        </p:nvPicPr>
        <p:blipFill>
          <a:blip r:embed="rId4"/>
          <a:stretch>
            <a:fillRect/>
          </a:stretch>
        </p:blipFill>
        <p:spPr>
          <a:xfrm>
            <a:off x="5068258" y="3917638"/>
            <a:ext cx="4690991" cy="2520000"/>
          </a:xfrm>
          <a:prstGeom prst="rect">
            <a:avLst/>
          </a:prstGeom>
        </p:spPr>
      </p:pic>
    </p:spTree>
    <p:extLst>
      <p:ext uri="{BB962C8B-B14F-4D97-AF65-F5344CB8AC3E}">
        <p14:creationId xmlns:p14="http://schemas.microsoft.com/office/powerpoint/2010/main" val="2265413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Shape 249"/>
        <p:cNvGrpSpPr/>
        <p:nvPr/>
      </p:nvGrpSpPr>
      <p:grpSpPr>
        <a:xfrm>
          <a:off x="0" y="0"/>
          <a:ext cx="0" cy="0"/>
          <a:chOff x="0" y="0"/>
          <a:chExt cx="0" cy="0"/>
        </a:xfrm>
      </p:grpSpPr>
      <p:pic>
        <p:nvPicPr>
          <p:cNvPr id="250" name="Google Shape;250;p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51" name="Google Shape;251;p18"/>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Lesson-Part Two A</a:t>
            </a:r>
            <a:endParaRPr sz="4800" dirty="0"/>
          </a:p>
        </p:txBody>
      </p:sp>
      <p:pic>
        <p:nvPicPr>
          <p:cNvPr id="253" name="Google Shape;253;p18" descr="Link to the video lesson">
            <a:hlinkClick r:id="rId4"/>
          </p:cNvPr>
          <p:cNvPicPr preferRelativeResize="0"/>
          <p:nvPr/>
        </p:nvPicPr>
        <p:blipFill rotWithShape="1">
          <a:blip r:embed="rId5">
            <a:alphaModFix/>
          </a:blip>
          <a:srcRect/>
          <a:stretch/>
        </p:blipFill>
        <p:spPr>
          <a:xfrm>
            <a:off x="9894562" y="4592663"/>
            <a:ext cx="1491752" cy="1491752"/>
          </a:xfrm>
          <a:prstGeom prst="rect">
            <a:avLst/>
          </a:prstGeom>
          <a:noFill/>
          <a:ln>
            <a:noFill/>
          </a:ln>
        </p:spPr>
      </p:pic>
      <p:sp>
        <p:nvSpPr>
          <p:cNvPr id="9" name="Google Shape;123;p4">
            <a:extLst>
              <a:ext uri="{FF2B5EF4-FFF2-40B4-BE49-F238E27FC236}">
                <a16:creationId xmlns:a16="http://schemas.microsoft.com/office/drawing/2014/main" id="{BB108C85-14F6-4381-ABCF-CD96BFF658D6}"/>
              </a:ext>
            </a:extLst>
          </p:cNvPr>
          <p:cNvSpPr txBox="1"/>
          <p:nvPr/>
        </p:nvSpPr>
        <p:spPr>
          <a:xfrm>
            <a:off x="2793686" y="2015795"/>
            <a:ext cx="8124541" cy="1325563"/>
          </a:xfrm>
          <a:prstGeom prst="rect">
            <a:avLst/>
          </a:prstGeom>
          <a:noFill/>
          <a:ln>
            <a:noFill/>
          </a:ln>
        </p:spPr>
        <p:txBody>
          <a:bodyPr spcFirstLastPara="1" wrap="square" lIns="91425" tIns="45700" rIns="91425" bIns="45700" anchor="t" anchorCtr="0">
            <a:noAutofit/>
          </a:bodyPr>
          <a:lstStyle/>
          <a:p>
            <a:pPr marR="0" lvl="0" algn="l" defTabSz="914400" rtl="0" eaLnBrk="1" fontAlgn="auto" latinLnBrk="0" hangingPunct="1">
              <a:lnSpc>
                <a:spcPct val="150000"/>
              </a:lnSpc>
              <a:spcBef>
                <a:spcPts val="0"/>
              </a:spcBef>
              <a:spcAft>
                <a:spcPts val="0"/>
              </a:spcAft>
              <a:buClr>
                <a:srgbClr val="000000"/>
              </a:buClr>
              <a:buSzPct val="100000"/>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Search Online to Find Out if a Job Ad is Real</a:t>
            </a:r>
          </a:p>
        </p:txBody>
      </p:sp>
      <p:pic>
        <p:nvPicPr>
          <p:cNvPr id="7" name="Picture 6" descr="Laptop keyboard and a finger pointing to an image of the search bar.">
            <a:extLst>
              <a:ext uri="{FF2B5EF4-FFF2-40B4-BE49-F238E27FC236}">
                <a16:creationId xmlns:a16="http://schemas.microsoft.com/office/drawing/2014/main" id="{F2CC59FD-693E-4938-A74C-C3D5025FE88A}"/>
              </a:ext>
            </a:extLst>
          </p:cNvPr>
          <p:cNvPicPr>
            <a:picLocks noChangeAspect="1"/>
          </p:cNvPicPr>
          <p:nvPr/>
        </p:nvPicPr>
        <p:blipFill>
          <a:blip r:embed="rId6"/>
          <a:stretch>
            <a:fillRect/>
          </a:stretch>
        </p:blipFill>
        <p:spPr>
          <a:xfrm>
            <a:off x="2911665" y="3564415"/>
            <a:ext cx="4690991" cy="2520000"/>
          </a:xfrm>
          <a:prstGeom prst="rect">
            <a:avLst/>
          </a:prstGeom>
        </p:spPr>
      </p:pic>
    </p:spTree>
    <p:extLst>
      <p:ext uri="{BB962C8B-B14F-4D97-AF65-F5344CB8AC3E}">
        <p14:creationId xmlns:p14="http://schemas.microsoft.com/office/powerpoint/2010/main" val="1771411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1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60" name="Google Shape;260;p19"/>
          <p:cNvSpPr txBox="1">
            <a:spLocks noGrp="1"/>
          </p:cNvSpPr>
          <p:nvPr>
            <p:ph type="title"/>
          </p:nvPr>
        </p:nvSpPr>
        <p:spPr>
          <a:xfrm>
            <a:off x="2787805" y="467176"/>
            <a:ext cx="807348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Check Understanding</a:t>
            </a:r>
            <a:endParaRPr sz="4800" dirty="0"/>
          </a:p>
        </p:txBody>
      </p:sp>
      <p:pic>
        <p:nvPicPr>
          <p:cNvPr id="261" name="Google Shape;261;p19" descr="Thumb up and thumb down"/>
          <p:cNvPicPr preferRelativeResize="0"/>
          <p:nvPr/>
        </p:nvPicPr>
        <p:blipFill rotWithShape="1">
          <a:blip r:embed="rId4">
            <a:alphaModFix/>
          </a:blip>
          <a:srcRect/>
          <a:stretch/>
        </p:blipFill>
        <p:spPr>
          <a:xfrm>
            <a:off x="4364332" y="2359157"/>
            <a:ext cx="4382160" cy="213968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Shape 266"/>
        <p:cNvGrpSpPr/>
        <p:nvPr/>
      </p:nvGrpSpPr>
      <p:grpSpPr>
        <a:xfrm>
          <a:off x="0" y="0"/>
          <a:ext cx="0" cy="0"/>
          <a:chOff x="0" y="0"/>
          <a:chExt cx="0" cy="0"/>
        </a:xfrm>
      </p:grpSpPr>
      <p:pic>
        <p:nvPicPr>
          <p:cNvPr id="267" name="Google Shape;267;p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68" name="Google Shape;268;p20"/>
          <p:cNvSpPr txBox="1">
            <a:spLocks noGrp="1"/>
          </p:cNvSpPr>
          <p:nvPr>
            <p:ph type="title"/>
          </p:nvPr>
        </p:nvSpPr>
        <p:spPr>
          <a:xfrm>
            <a:off x="2709737" y="717319"/>
            <a:ext cx="762609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Practice</a:t>
            </a:r>
            <a:br>
              <a:rPr lang="en-US" sz="5300" dirty="0"/>
            </a:br>
            <a:r>
              <a:rPr lang="en-US" sz="3600" dirty="0"/>
              <a:t>Part Two-A</a:t>
            </a:r>
            <a:endParaRPr sz="3600" dirty="0"/>
          </a:p>
        </p:txBody>
      </p:sp>
      <p:pic>
        <p:nvPicPr>
          <p:cNvPr id="6" name="Picture 5" descr="Search bar icon">
            <a:extLst>
              <a:ext uri="{FF2B5EF4-FFF2-40B4-BE49-F238E27FC236}">
                <a16:creationId xmlns:a16="http://schemas.microsoft.com/office/drawing/2014/main" id="{9A73BA5F-C2CF-4869-BADA-E5E818465725}"/>
              </a:ext>
            </a:extLst>
          </p:cNvPr>
          <p:cNvPicPr>
            <a:picLocks noChangeAspect="1"/>
          </p:cNvPicPr>
          <p:nvPr/>
        </p:nvPicPr>
        <p:blipFill>
          <a:blip r:embed="rId4"/>
          <a:stretch>
            <a:fillRect/>
          </a:stretch>
        </p:blipFill>
        <p:spPr>
          <a:xfrm>
            <a:off x="2855444" y="4002127"/>
            <a:ext cx="6986016" cy="1438656"/>
          </a:xfrm>
          <a:prstGeom prst="rect">
            <a:avLst/>
          </a:prstGeom>
        </p:spPr>
      </p:pic>
      <p:sp>
        <p:nvSpPr>
          <p:cNvPr id="8" name="TextBox 7">
            <a:extLst>
              <a:ext uri="{FF2B5EF4-FFF2-40B4-BE49-F238E27FC236}">
                <a16:creationId xmlns:a16="http://schemas.microsoft.com/office/drawing/2014/main" id="{108BC1E3-407E-4FF9-A960-52B724C30523}"/>
              </a:ext>
            </a:extLst>
          </p:cNvPr>
          <p:cNvSpPr txBox="1"/>
          <p:nvPr/>
        </p:nvSpPr>
        <p:spPr>
          <a:xfrm>
            <a:off x="2002568" y="2368065"/>
            <a:ext cx="9040433" cy="837473"/>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rgbClr val="000000"/>
              </a:buClr>
              <a:buSzPct val="100000"/>
              <a:tabLst/>
              <a:defRPr/>
            </a:pPr>
            <a:r>
              <a:rPr lang="en-US" sz="3600" b="1" dirty="0">
                <a:effectLst/>
                <a:latin typeface="Calibri" panose="020F0502020204030204" pitchFamily="34" charset="0"/>
                <a:ea typeface="Calibri" panose="020F0502020204030204" pitchFamily="34" charset="0"/>
                <a:cs typeface="Calibri" panose="020F0502020204030204" pitchFamily="34" charset="0"/>
              </a:rPr>
              <a:t>Search Online to Find Out if a Job Ad is Real</a:t>
            </a:r>
          </a:p>
        </p:txBody>
      </p:sp>
    </p:spTree>
    <p:extLst>
      <p:ext uri="{BB962C8B-B14F-4D97-AF65-F5344CB8AC3E}">
        <p14:creationId xmlns:p14="http://schemas.microsoft.com/office/powerpoint/2010/main" val="3950231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Shape 249"/>
        <p:cNvGrpSpPr/>
        <p:nvPr/>
      </p:nvGrpSpPr>
      <p:grpSpPr>
        <a:xfrm>
          <a:off x="0" y="0"/>
          <a:ext cx="0" cy="0"/>
          <a:chOff x="0" y="0"/>
          <a:chExt cx="0" cy="0"/>
        </a:xfrm>
      </p:grpSpPr>
      <p:pic>
        <p:nvPicPr>
          <p:cNvPr id="250" name="Google Shape;250;p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51" name="Google Shape;251;p18"/>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Lesson-Part Two B</a:t>
            </a:r>
            <a:endParaRPr sz="4800" dirty="0"/>
          </a:p>
        </p:txBody>
      </p:sp>
      <p:pic>
        <p:nvPicPr>
          <p:cNvPr id="253" name="Google Shape;253;p18" descr="Link to the video lesson">
            <a:hlinkClick r:id="rId4"/>
          </p:cNvPr>
          <p:cNvPicPr preferRelativeResize="0"/>
          <p:nvPr/>
        </p:nvPicPr>
        <p:blipFill rotWithShape="1">
          <a:blip r:embed="rId5">
            <a:alphaModFix/>
          </a:blip>
          <a:srcRect/>
          <a:stretch/>
        </p:blipFill>
        <p:spPr>
          <a:xfrm>
            <a:off x="9889345" y="2814144"/>
            <a:ext cx="1491752" cy="1491752"/>
          </a:xfrm>
          <a:prstGeom prst="rect">
            <a:avLst/>
          </a:prstGeom>
          <a:noFill/>
          <a:ln>
            <a:noFill/>
          </a:ln>
        </p:spPr>
      </p:pic>
      <p:sp>
        <p:nvSpPr>
          <p:cNvPr id="9" name="Google Shape;123;p4">
            <a:extLst>
              <a:ext uri="{FF2B5EF4-FFF2-40B4-BE49-F238E27FC236}">
                <a16:creationId xmlns:a16="http://schemas.microsoft.com/office/drawing/2014/main" id="{BB108C85-14F6-4381-ABCF-CD96BFF658D6}"/>
              </a:ext>
            </a:extLst>
          </p:cNvPr>
          <p:cNvSpPr txBox="1"/>
          <p:nvPr/>
        </p:nvSpPr>
        <p:spPr>
          <a:xfrm>
            <a:off x="1745965" y="1960453"/>
            <a:ext cx="7210141" cy="1707383"/>
          </a:xfrm>
          <a:prstGeom prst="rect">
            <a:avLst/>
          </a:prstGeom>
          <a:noFill/>
          <a:ln>
            <a:noFill/>
          </a:ln>
        </p:spPr>
        <p:txBody>
          <a:bodyPr spcFirstLastPara="1" wrap="square" lIns="91425" tIns="45700" rIns="91425" bIns="45700" anchor="t" anchorCtr="0">
            <a:noAutofit/>
          </a:bodyPr>
          <a:lstStyle/>
          <a:p>
            <a:pPr marR="0" lvl="0" algn="l" defTabSz="914400" rtl="0" eaLnBrk="1" fontAlgn="auto" latinLnBrk="0" hangingPunct="1">
              <a:lnSpc>
                <a:spcPct val="150000"/>
              </a:lnSpc>
              <a:spcBef>
                <a:spcPts val="0"/>
              </a:spcBef>
              <a:spcAft>
                <a:spcPts val="0"/>
              </a:spcAft>
              <a:buClr>
                <a:srgbClr val="000000"/>
              </a:buClr>
              <a:buSzPct val="100000"/>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Search Online for the Company’s Phone Number to Ask if a Job Ad is Real</a:t>
            </a:r>
            <a:endParaRPr lang="en-CA" sz="3200" b="1" dirty="0">
              <a:latin typeface="Calibri" panose="020F0502020204030204" pitchFamily="34" charset="0"/>
              <a:cs typeface="Calibri" panose="020F0502020204030204" pitchFamily="34" charset="0"/>
            </a:endParaRPr>
          </a:p>
        </p:txBody>
      </p:sp>
      <p:pic>
        <p:nvPicPr>
          <p:cNvPr id="10" name="Picture 9" descr="A person typing on a computer&#10;&#10;Description automatically generated with low confidence">
            <a:extLst>
              <a:ext uri="{FF2B5EF4-FFF2-40B4-BE49-F238E27FC236}">
                <a16:creationId xmlns:a16="http://schemas.microsoft.com/office/drawing/2014/main" id="{FB4E9BFF-B98F-4A74-9DC4-E5EC81D3EDCA}"/>
              </a:ext>
            </a:extLst>
          </p:cNvPr>
          <p:cNvPicPr>
            <a:picLocks noChangeAspect="1"/>
          </p:cNvPicPr>
          <p:nvPr/>
        </p:nvPicPr>
        <p:blipFill>
          <a:blip r:embed="rId6"/>
          <a:stretch>
            <a:fillRect/>
          </a:stretch>
        </p:blipFill>
        <p:spPr>
          <a:xfrm>
            <a:off x="1728454" y="3805262"/>
            <a:ext cx="4690991" cy="2520000"/>
          </a:xfrm>
          <a:prstGeom prst="rect">
            <a:avLst/>
          </a:prstGeom>
        </p:spPr>
      </p:pic>
      <p:pic>
        <p:nvPicPr>
          <p:cNvPr id="11" name="Picture 10" descr="Phone icon.">
            <a:extLst>
              <a:ext uri="{FF2B5EF4-FFF2-40B4-BE49-F238E27FC236}">
                <a16:creationId xmlns:a16="http://schemas.microsoft.com/office/drawing/2014/main" id="{A3A21D4D-F915-4F06-ADC7-8E408B5E0F6A}"/>
              </a:ext>
            </a:extLst>
          </p:cNvPr>
          <p:cNvPicPr>
            <a:picLocks noChangeAspect="1"/>
          </p:cNvPicPr>
          <p:nvPr/>
        </p:nvPicPr>
        <p:blipFill>
          <a:blip r:embed="rId7"/>
          <a:stretch>
            <a:fillRect/>
          </a:stretch>
        </p:blipFill>
        <p:spPr>
          <a:xfrm>
            <a:off x="6708297" y="4860230"/>
            <a:ext cx="1465032" cy="1465032"/>
          </a:xfrm>
          <a:prstGeom prst="rect">
            <a:avLst/>
          </a:prstGeom>
        </p:spPr>
      </p:pic>
    </p:spTree>
    <p:extLst>
      <p:ext uri="{BB962C8B-B14F-4D97-AF65-F5344CB8AC3E}">
        <p14:creationId xmlns:p14="http://schemas.microsoft.com/office/powerpoint/2010/main" val="3381535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1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60" name="Google Shape;260;p19"/>
          <p:cNvSpPr txBox="1">
            <a:spLocks noGrp="1"/>
          </p:cNvSpPr>
          <p:nvPr>
            <p:ph type="title"/>
          </p:nvPr>
        </p:nvSpPr>
        <p:spPr>
          <a:xfrm>
            <a:off x="2787805" y="467176"/>
            <a:ext cx="807348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Check Understanding</a:t>
            </a:r>
            <a:endParaRPr sz="4800" dirty="0"/>
          </a:p>
        </p:txBody>
      </p:sp>
      <p:pic>
        <p:nvPicPr>
          <p:cNvPr id="261" name="Google Shape;261;p19" descr="Thumb up and thumb down"/>
          <p:cNvPicPr preferRelativeResize="0"/>
          <p:nvPr/>
        </p:nvPicPr>
        <p:blipFill rotWithShape="1">
          <a:blip r:embed="rId4">
            <a:alphaModFix/>
          </a:blip>
          <a:srcRect/>
          <a:stretch/>
        </p:blipFill>
        <p:spPr>
          <a:xfrm>
            <a:off x="4633466" y="2333459"/>
            <a:ext cx="4382160" cy="2191081"/>
          </a:xfrm>
          <a:prstGeom prst="rect">
            <a:avLst/>
          </a:prstGeom>
          <a:noFill/>
          <a:ln>
            <a:noFill/>
          </a:ln>
        </p:spPr>
      </p:pic>
    </p:spTree>
    <p:extLst>
      <p:ext uri="{BB962C8B-B14F-4D97-AF65-F5344CB8AC3E}">
        <p14:creationId xmlns:p14="http://schemas.microsoft.com/office/powerpoint/2010/main" val="3188354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Shape 266"/>
        <p:cNvGrpSpPr/>
        <p:nvPr/>
      </p:nvGrpSpPr>
      <p:grpSpPr>
        <a:xfrm>
          <a:off x="0" y="0"/>
          <a:ext cx="0" cy="0"/>
          <a:chOff x="0" y="0"/>
          <a:chExt cx="0" cy="0"/>
        </a:xfrm>
      </p:grpSpPr>
      <p:pic>
        <p:nvPicPr>
          <p:cNvPr id="267" name="Google Shape;267;p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68" name="Google Shape;268;p20"/>
          <p:cNvSpPr txBox="1">
            <a:spLocks noGrp="1"/>
          </p:cNvSpPr>
          <p:nvPr>
            <p:ph type="title"/>
          </p:nvPr>
        </p:nvSpPr>
        <p:spPr>
          <a:xfrm>
            <a:off x="2709737" y="467176"/>
            <a:ext cx="762609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Practice</a:t>
            </a:r>
            <a:br>
              <a:rPr lang="en-US" sz="5300" dirty="0"/>
            </a:br>
            <a:r>
              <a:rPr lang="en-US" sz="3600" dirty="0"/>
              <a:t>Part Two-B</a:t>
            </a:r>
            <a:endParaRPr sz="3600" dirty="0"/>
          </a:p>
        </p:txBody>
      </p:sp>
      <p:pic>
        <p:nvPicPr>
          <p:cNvPr id="6" name="Picture 5" descr="Search bar icon">
            <a:extLst>
              <a:ext uri="{FF2B5EF4-FFF2-40B4-BE49-F238E27FC236}">
                <a16:creationId xmlns:a16="http://schemas.microsoft.com/office/drawing/2014/main" id="{9A73BA5F-C2CF-4869-BADA-E5E818465725}"/>
              </a:ext>
            </a:extLst>
          </p:cNvPr>
          <p:cNvPicPr>
            <a:picLocks noChangeAspect="1"/>
          </p:cNvPicPr>
          <p:nvPr/>
        </p:nvPicPr>
        <p:blipFill>
          <a:blip r:embed="rId4"/>
          <a:stretch>
            <a:fillRect/>
          </a:stretch>
        </p:blipFill>
        <p:spPr>
          <a:xfrm>
            <a:off x="2260209" y="4458024"/>
            <a:ext cx="5230430" cy="1077121"/>
          </a:xfrm>
          <a:prstGeom prst="rect">
            <a:avLst/>
          </a:prstGeom>
        </p:spPr>
      </p:pic>
      <p:sp>
        <p:nvSpPr>
          <p:cNvPr id="8" name="TextBox 7">
            <a:extLst>
              <a:ext uri="{FF2B5EF4-FFF2-40B4-BE49-F238E27FC236}">
                <a16:creationId xmlns:a16="http://schemas.microsoft.com/office/drawing/2014/main" id="{108BC1E3-407E-4FF9-A960-52B724C30523}"/>
              </a:ext>
            </a:extLst>
          </p:cNvPr>
          <p:cNvSpPr txBox="1"/>
          <p:nvPr/>
        </p:nvSpPr>
        <p:spPr>
          <a:xfrm>
            <a:off x="1264985" y="2179381"/>
            <a:ext cx="9744391" cy="1668470"/>
          </a:xfrm>
          <a:prstGeom prst="rect">
            <a:avLst/>
          </a:prstGeom>
          <a:noFill/>
        </p:spPr>
        <p:txBody>
          <a:bodyPr wrap="square">
            <a:spAutoFit/>
          </a:bodyPr>
          <a:lstStyle/>
          <a:p>
            <a:pPr>
              <a:lnSpc>
                <a:spcPct val="150000"/>
              </a:lnSpc>
              <a:buSzPct val="100000"/>
              <a:defRPr/>
            </a:pPr>
            <a:r>
              <a:rPr lang="en-US" sz="3600" b="1" dirty="0">
                <a:effectLst/>
                <a:latin typeface="Calibri" panose="020F0502020204030204" pitchFamily="34" charset="0"/>
                <a:ea typeface="Calibri" panose="020F0502020204030204" pitchFamily="34" charset="0"/>
                <a:cs typeface="Calibri" panose="020F0502020204030204" pitchFamily="34" charset="0"/>
              </a:rPr>
              <a:t>Search Online for the Company’s Phone Number to Ask if a Job Ad is Real</a:t>
            </a:r>
            <a:endParaRPr lang="en-CA" sz="3600" b="1" dirty="0">
              <a:latin typeface="Calibri" panose="020F0502020204030204" pitchFamily="34" charset="0"/>
              <a:cs typeface="Calibri" panose="020F0502020204030204" pitchFamily="34" charset="0"/>
            </a:endParaRPr>
          </a:p>
        </p:txBody>
      </p:sp>
      <p:pic>
        <p:nvPicPr>
          <p:cNvPr id="5" name="Picture 4" descr="Phone icon.">
            <a:extLst>
              <a:ext uri="{FF2B5EF4-FFF2-40B4-BE49-F238E27FC236}">
                <a16:creationId xmlns:a16="http://schemas.microsoft.com/office/drawing/2014/main" id="{3C4B3826-C484-44DD-BFFB-30E800E3885A}"/>
              </a:ext>
            </a:extLst>
          </p:cNvPr>
          <p:cNvPicPr>
            <a:picLocks noChangeAspect="1"/>
          </p:cNvPicPr>
          <p:nvPr/>
        </p:nvPicPr>
        <p:blipFill>
          <a:blip r:embed="rId5"/>
          <a:stretch>
            <a:fillRect/>
          </a:stretch>
        </p:blipFill>
        <p:spPr>
          <a:xfrm>
            <a:off x="8398412" y="4458024"/>
            <a:ext cx="1786597" cy="1786597"/>
          </a:xfrm>
          <a:prstGeom prst="rect">
            <a:avLst/>
          </a:prstGeom>
        </p:spPr>
      </p:pic>
    </p:spTree>
    <p:extLst>
      <p:ext uri="{BB962C8B-B14F-4D97-AF65-F5344CB8AC3E}">
        <p14:creationId xmlns:p14="http://schemas.microsoft.com/office/powerpoint/2010/main" val="3653429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120"/>
        <p:cNvGrpSpPr/>
        <p:nvPr/>
      </p:nvGrpSpPr>
      <p:grpSpPr>
        <a:xfrm>
          <a:off x="0" y="0"/>
          <a:ext cx="0" cy="0"/>
          <a:chOff x="0" y="0"/>
          <a:chExt cx="0" cy="0"/>
        </a:xfrm>
      </p:grpSpPr>
      <p:pic>
        <p:nvPicPr>
          <p:cNvPr id="121" name="Google Shape;121;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122" name="Google Shape;122;p4"/>
          <p:cNvSpPr txBox="1">
            <a:spLocks noGrp="1"/>
          </p:cNvSpPr>
          <p:nvPr>
            <p:ph type="title"/>
          </p:nvPr>
        </p:nvSpPr>
        <p:spPr>
          <a:xfrm>
            <a:off x="1676400" y="53970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000" dirty="0"/>
              <a:t>Lesson Objectives – Part Three</a:t>
            </a:r>
            <a:endParaRPr sz="4000" dirty="0"/>
          </a:p>
        </p:txBody>
      </p:sp>
      <p:sp>
        <p:nvSpPr>
          <p:cNvPr id="123" name="Google Shape;123;p4"/>
          <p:cNvSpPr txBox="1"/>
          <p:nvPr/>
        </p:nvSpPr>
        <p:spPr>
          <a:xfrm>
            <a:off x="1676400" y="2154853"/>
            <a:ext cx="7546731" cy="1555500"/>
          </a:xfrm>
          <a:prstGeom prst="rect">
            <a:avLst/>
          </a:prstGeom>
          <a:noFill/>
          <a:ln>
            <a:noFill/>
          </a:ln>
        </p:spPr>
        <p:txBody>
          <a:bodyPr spcFirstLastPara="1" wrap="square" lIns="91425" tIns="45700" rIns="91425" bIns="45700" anchor="t" anchorCtr="0">
            <a:noAutofit/>
          </a:bodyPr>
          <a:lstStyle/>
          <a:p>
            <a:pPr marL="742950" lvl="2" indent="-742950">
              <a:spcAft>
                <a:spcPts val="800"/>
              </a:spcAft>
              <a:buSzPct val="100000"/>
              <a:buFont typeface="+mj-lt"/>
              <a:buAutoNum type="alphaUcPeriod"/>
              <a:defRPr/>
            </a:pPr>
            <a:r>
              <a:rPr lang="en-CA" sz="3600" b="1" dirty="0">
                <a:effectLst/>
                <a:latin typeface="Calibri" panose="020F0502020204030204" pitchFamily="34" charset="0"/>
                <a:ea typeface="Calibri" panose="020F0502020204030204" pitchFamily="34" charset="0"/>
                <a:cs typeface="Calibri" panose="020F0502020204030204" pitchFamily="34" charset="0"/>
              </a:rPr>
              <a:t>Delete </a:t>
            </a:r>
            <a:r>
              <a:rPr lang="en-CA" sz="3600" b="1" dirty="0">
                <a:latin typeface="Calibri" panose="020F0502020204030204" pitchFamily="34" charset="0"/>
                <a:ea typeface="Calibri" panose="020F0502020204030204" pitchFamily="34" charset="0"/>
                <a:cs typeface="Calibri" panose="020F0502020204030204" pitchFamily="34" charset="0"/>
              </a:rPr>
              <a:t>Suspicious Emails</a:t>
            </a:r>
          </a:p>
          <a:p>
            <a:pPr marL="742950" lvl="2" indent="-742950">
              <a:spcAft>
                <a:spcPts val="800"/>
              </a:spcAft>
              <a:buSzPct val="100000"/>
              <a:buFont typeface="+mj-lt"/>
              <a:buAutoNum type="alphaUcPeriod"/>
              <a:defRPr/>
            </a:pPr>
            <a:r>
              <a:rPr lang="en-CA" sz="3600" b="1" dirty="0">
                <a:latin typeface="Calibri" panose="020F0502020204030204" pitchFamily="34" charset="0"/>
                <a:ea typeface="Calibri" panose="020F0502020204030204" pitchFamily="34" charset="0"/>
                <a:cs typeface="Calibri" panose="020F0502020204030204" pitchFamily="34" charset="0"/>
              </a:rPr>
              <a:t>Delete Suspicious Text Messages</a:t>
            </a:r>
          </a:p>
          <a:p>
            <a:pPr lvl="2" algn="ctr">
              <a:spcAft>
                <a:spcPts val="800"/>
              </a:spcAft>
              <a:buSzPct val="100000"/>
              <a:defRPr/>
            </a:pPr>
            <a:r>
              <a:rPr lang="en-CA" sz="3600" b="1" dirty="0">
                <a:latin typeface="Calibri" panose="020F0502020204030204" pitchFamily="34" charset="0"/>
                <a:ea typeface="Calibri" panose="020F0502020204030204" pitchFamily="34" charset="0"/>
                <a:cs typeface="Calibri" panose="020F0502020204030204" pitchFamily="34" charset="0"/>
              </a:rPr>
              <a:t> </a:t>
            </a:r>
            <a:endParaRPr lang="en-CA" sz="3600" b="1" dirty="0">
              <a:solidFill>
                <a:schemeClr val="bg1">
                  <a:lumMod val="50000"/>
                </a:schemeClr>
              </a:solidFill>
              <a:effectLst/>
              <a:latin typeface="Arial Nova" panose="020B0504020202020204" pitchFamily="34" charset="0"/>
              <a:ea typeface="Calibri" panose="020F0502020204030204" pitchFamily="34" charset="0"/>
              <a:cs typeface="Calibri" panose="020F0502020204030204" pitchFamily="34" charset="0"/>
            </a:endParaRPr>
          </a:p>
        </p:txBody>
      </p:sp>
      <p:pic>
        <p:nvPicPr>
          <p:cNvPr id="5" name="Picture 4" descr="Screenshot of a text message on a cell phone, the word Delete and the delete icon.">
            <a:extLst>
              <a:ext uri="{FF2B5EF4-FFF2-40B4-BE49-F238E27FC236}">
                <a16:creationId xmlns:a16="http://schemas.microsoft.com/office/drawing/2014/main" id="{1F868C1A-BC1B-4345-ACD0-E9B26CC85B4D}"/>
              </a:ext>
            </a:extLst>
          </p:cNvPr>
          <p:cNvPicPr>
            <a:picLocks noChangeAspect="1"/>
          </p:cNvPicPr>
          <p:nvPr/>
        </p:nvPicPr>
        <p:blipFill>
          <a:blip r:embed="rId4"/>
          <a:stretch>
            <a:fillRect/>
          </a:stretch>
        </p:blipFill>
        <p:spPr>
          <a:xfrm>
            <a:off x="3942562" y="3774524"/>
            <a:ext cx="3455839" cy="2520000"/>
          </a:xfrm>
          <a:prstGeom prst="rect">
            <a:avLst/>
          </a:prstGeom>
        </p:spPr>
      </p:pic>
      <p:pic>
        <p:nvPicPr>
          <p:cNvPr id="7" name="Graphic 6" descr="Delete icon">
            <a:extLst>
              <a:ext uri="{FF2B5EF4-FFF2-40B4-BE49-F238E27FC236}">
                <a16:creationId xmlns:a16="http://schemas.microsoft.com/office/drawing/2014/main" id="{CADAB600-4C3C-4C89-846A-5949CF1156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74496" y="4230028"/>
            <a:ext cx="1608992" cy="1608992"/>
          </a:xfrm>
          <a:prstGeom prst="rect">
            <a:avLst/>
          </a:prstGeom>
        </p:spPr>
      </p:pic>
    </p:spTree>
    <p:extLst>
      <p:ext uri="{BB962C8B-B14F-4D97-AF65-F5344CB8AC3E}">
        <p14:creationId xmlns:p14="http://schemas.microsoft.com/office/powerpoint/2010/main" val="3689876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Shape 249"/>
        <p:cNvGrpSpPr/>
        <p:nvPr/>
      </p:nvGrpSpPr>
      <p:grpSpPr>
        <a:xfrm>
          <a:off x="0" y="0"/>
          <a:ext cx="0" cy="0"/>
          <a:chOff x="0" y="0"/>
          <a:chExt cx="0" cy="0"/>
        </a:xfrm>
      </p:grpSpPr>
      <p:pic>
        <p:nvPicPr>
          <p:cNvPr id="250" name="Google Shape;250;p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51" name="Google Shape;251;p18"/>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Lesson-Part Three A</a:t>
            </a:r>
            <a:endParaRPr sz="4800" dirty="0"/>
          </a:p>
        </p:txBody>
      </p:sp>
      <p:pic>
        <p:nvPicPr>
          <p:cNvPr id="253" name="Google Shape;253;p18" descr="Link to the video lesson">
            <a:hlinkClick r:id="rId4"/>
          </p:cNvPr>
          <p:cNvPicPr preferRelativeResize="0"/>
          <p:nvPr/>
        </p:nvPicPr>
        <p:blipFill rotWithShape="1">
          <a:blip r:embed="rId5">
            <a:alphaModFix/>
          </a:blip>
          <a:srcRect/>
          <a:stretch/>
        </p:blipFill>
        <p:spPr>
          <a:xfrm>
            <a:off x="9776143" y="4666215"/>
            <a:ext cx="1491752" cy="1491752"/>
          </a:xfrm>
          <a:prstGeom prst="rect">
            <a:avLst/>
          </a:prstGeom>
          <a:noFill/>
          <a:ln>
            <a:noFill/>
          </a:ln>
        </p:spPr>
      </p:pic>
      <p:sp>
        <p:nvSpPr>
          <p:cNvPr id="9" name="Google Shape;123;p4">
            <a:extLst>
              <a:ext uri="{FF2B5EF4-FFF2-40B4-BE49-F238E27FC236}">
                <a16:creationId xmlns:a16="http://schemas.microsoft.com/office/drawing/2014/main" id="{BB108C85-14F6-4381-ABCF-CD96BFF658D6}"/>
              </a:ext>
            </a:extLst>
          </p:cNvPr>
          <p:cNvSpPr txBox="1"/>
          <p:nvPr/>
        </p:nvSpPr>
        <p:spPr>
          <a:xfrm>
            <a:off x="2672050" y="2164000"/>
            <a:ext cx="7701470" cy="646331"/>
          </a:xfrm>
          <a:prstGeom prst="rect">
            <a:avLst/>
          </a:prstGeom>
          <a:noFill/>
          <a:ln>
            <a:noFill/>
          </a:ln>
        </p:spPr>
        <p:txBody>
          <a:bodyPr spcFirstLastPara="1" wrap="square" lIns="91425" tIns="45700" rIns="91425" bIns="45700" anchor="t" anchorCtr="0">
            <a:noAutofit/>
          </a:bodyPr>
          <a:lstStyle/>
          <a:p>
            <a:pPr lvl="2" algn="ctr">
              <a:spcAft>
                <a:spcPts val="800"/>
              </a:spcAft>
              <a:buSzPct val="100000"/>
              <a:defRPr/>
            </a:pPr>
            <a:r>
              <a:rPr lang="en-CA" sz="3600" b="1" dirty="0">
                <a:effectLst/>
                <a:latin typeface="Calibri" panose="020F0502020204030204" pitchFamily="34" charset="0"/>
                <a:ea typeface="Calibri" panose="020F0502020204030204" pitchFamily="34" charset="0"/>
                <a:cs typeface="Calibri" panose="020F0502020204030204" pitchFamily="34" charset="0"/>
              </a:rPr>
              <a:t>Delete </a:t>
            </a:r>
            <a:r>
              <a:rPr lang="en-CA" sz="3600" b="1" dirty="0">
                <a:latin typeface="Calibri" panose="020F0502020204030204" pitchFamily="34" charset="0"/>
                <a:ea typeface="Calibri" panose="020F0502020204030204" pitchFamily="34" charset="0"/>
                <a:cs typeface="Calibri" panose="020F0502020204030204" pitchFamily="34" charset="0"/>
              </a:rPr>
              <a:t>Suspicious Emails </a:t>
            </a:r>
            <a:endParaRPr lang="en-CA" sz="3600" b="1" dirty="0">
              <a:solidFill>
                <a:schemeClr val="bg1">
                  <a:lumMod val="50000"/>
                </a:schemeClr>
              </a:solidFill>
              <a:effectLst/>
              <a:latin typeface="Arial Nova" panose="020B0504020202020204" pitchFamily="34" charset="0"/>
              <a:ea typeface="Calibri" panose="020F0502020204030204" pitchFamily="34" charset="0"/>
              <a:cs typeface="Calibri" panose="020F0502020204030204" pitchFamily="34" charset="0"/>
            </a:endParaRPr>
          </a:p>
        </p:txBody>
      </p:sp>
      <p:pic>
        <p:nvPicPr>
          <p:cNvPr id="6" name="Graphic 5" descr="Delete icon">
            <a:extLst>
              <a:ext uri="{FF2B5EF4-FFF2-40B4-BE49-F238E27FC236}">
                <a16:creationId xmlns:a16="http://schemas.microsoft.com/office/drawing/2014/main" id="{E587EC79-480B-4ECF-BBB6-1D7D8C4B85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54642" y="4710719"/>
            <a:ext cx="1608992" cy="1608992"/>
          </a:xfrm>
          <a:prstGeom prst="rect">
            <a:avLst/>
          </a:prstGeom>
        </p:spPr>
      </p:pic>
      <p:pic>
        <p:nvPicPr>
          <p:cNvPr id="3" name="Picture 2" descr="Fake job ad email. Top Job-You've been selected !!!">
            <a:extLst>
              <a:ext uri="{FF2B5EF4-FFF2-40B4-BE49-F238E27FC236}">
                <a16:creationId xmlns:a16="http://schemas.microsoft.com/office/drawing/2014/main" id="{5BA4E39D-DE6D-42CC-B1B2-AE7D33593D5E}"/>
              </a:ext>
            </a:extLst>
          </p:cNvPr>
          <p:cNvPicPr>
            <a:picLocks noChangeAspect="1"/>
          </p:cNvPicPr>
          <p:nvPr/>
        </p:nvPicPr>
        <p:blipFill>
          <a:blip r:embed="rId8"/>
          <a:stretch>
            <a:fillRect/>
          </a:stretch>
        </p:blipFill>
        <p:spPr>
          <a:xfrm>
            <a:off x="924105" y="3420730"/>
            <a:ext cx="8125131" cy="715522"/>
          </a:xfrm>
          <a:prstGeom prst="rect">
            <a:avLst/>
          </a:prstGeom>
        </p:spPr>
      </p:pic>
    </p:spTree>
    <p:extLst>
      <p:ext uri="{BB962C8B-B14F-4D97-AF65-F5344CB8AC3E}">
        <p14:creationId xmlns:p14="http://schemas.microsoft.com/office/powerpoint/2010/main" val="1056159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C59B-CA32-42F4-9B24-0E223A4CE67B}"/>
              </a:ext>
            </a:extLst>
          </p:cNvPr>
          <p:cNvSpPr>
            <a:spLocks noGrp="1"/>
          </p:cNvSpPr>
          <p:nvPr>
            <p:ph type="title"/>
          </p:nvPr>
        </p:nvSpPr>
        <p:spPr/>
        <p:txBody>
          <a:bodyPr>
            <a:noAutofit/>
          </a:bodyPr>
          <a:lstStyle/>
          <a:p>
            <a:r>
              <a:rPr lang="en-US" sz="4800" dirty="0">
                <a:latin typeface="+mj-lt"/>
                <a:cs typeface="Calibri" panose="020F0502020204030204" pitchFamily="34" charset="0"/>
              </a:rPr>
              <a:t>Skills Reviewed in this Lesson</a:t>
            </a:r>
            <a:endParaRPr lang="en-CA" sz="4800" dirty="0">
              <a:latin typeface="+mj-lt"/>
              <a:cs typeface="Calibri" panose="020F0502020204030204" pitchFamily="34" charset="0"/>
            </a:endParaRPr>
          </a:p>
        </p:txBody>
      </p:sp>
      <p:sp>
        <p:nvSpPr>
          <p:cNvPr id="4" name="TextBox 3">
            <a:extLst>
              <a:ext uri="{FF2B5EF4-FFF2-40B4-BE49-F238E27FC236}">
                <a16:creationId xmlns:a16="http://schemas.microsoft.com/office/drawing/2014/main" id="{EFE0B9BB-6B1B-4E2D-A7E1-51DF3A6B0660}"/>
              </a:ext>
            </a:extLst>
          </p:cNvPr>
          <p:cNvSpPr txBox="1"/>
          <p:nvPr/>
        </p:nvSpPr>
        <p:spPr>
          <a:xfrm>
            <a:off x="1200150" y="3735340"/>
            <a:ext cx="10204174" cy="1138773"/>
          </a:xfrm>
          <a:prstGeom prst="rect">
            <a:avLst/>
          </a:prstGeom>
          <a:noFill/>
        </p:spPr>
        <p:txBody>
          <a:bodyPr wrap="square">
            <a:spAutoFit/>
          </a:bodyPr>
          <a:lstStyle/>
          <a:p>
            <a:pPr algn="ctr"/>
            <a:r>
              <a:rPr lang="en-US" sz="4400" dirty="0">
                <a:solidFill>
                  <a:srgbClr val="000000"/>
                </a:solidFill>
                <a:highlight>
                  <a:srgbClr val="FFFF00"/>
                </a:highlight>
                <a:latin typeface="Calibri" panose="020F0502020204030204" pitchFamily="34" charset="0"/>
              </a:rPr>
              <a:t>Check the Notes of this Slide</a:t>
            </a:r>
          </a:p>
          <a:p>
            <a:r>
              <a:rPr lang="en-US" sz="2400" b="1" i="0" u="none" strike="noStrike" dirty="0">
                <a:solidFill>
                  <a:srgbClr val="000000"/>
                </a:solidFill>
                <a:effectLst/>
                <a:highlight>
                  <a:srgbClr val="FFFF00"/>
                </a:highlight>
                <a:latin typeface="Calibri" panose="020F0502020204030204" pitchFamily="34" charset="0"/>
              </a:rPr>
              <a:t> </a:t>
            </a:r>
            <a:endParaRPr lang="en-CA" sz="2400" dirty="0"/>
          </a:p>
        </p:txBody>
      </p:sp>
      <p:sp>
        <p:nvSpPr>
          <p:cNvPr id="5" name="Google Shape;106;p2">
            <a:extLst>
              <a:ext uri="{FF2B5EF4-FFF2-40B4-BE49-F238E27FC236}">
                <a16:creationId xmlns:a16="http://schemas.microsoft.com/office/drawing/2014/main" id="{C05658B3-702E-49CE-ABC9-A218CF5F26D3}"/>
              </a:ext>
            </a:extLst>
          </p:cNvPr>
          <p:cNvSpPr txBox="1"/>
          <p:nvPr/>
        </p:nvSpPr>
        <p:spPr>
          <a:xfrm>
            <a:off x="3702423" y="2241310"/>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spTree>
    <p:extLst>
      <p:ext uri="{BB962C8B-B14F-4D97-AF65-F5344CB8AC3E}">
        <p14:creationId xmlns:p14="http://schemas.microsoft.com/office/powerpoint/2010/main" val="965223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26" name="Google Shape;226;p15"/>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Check Understanding</a:t>
            </a:r>
            <a:endParaRPr sz="4800" dirty="0"/>
          </a:p>
        </p:txBody>
      </p:sp>
      <p:pic>
        <p:nvPicPr>
          <p:cNvPr id="227" name="Google Shape;227;p15" descr="Thumb up and thumb down"/>
          <p:cNvPicPr preferRelativeResize="0"/>
          <p:nvPr/>
        </p:nvPicPr>
        <p:blipFill rotWithShape="1">
          <a:blip r:embed="rId4">
            <a:alphaModFix/>
          </a:blip>
          <a:srcRect/>
          <a:stretch/>
        </p:blipFill>
        <p:spPr>
          <a:xfrm>
            <a:off x="4138311" y="2236762"/>
            <a:ext cx="4768947" cy="2384475"/>
          </a:xfrm>
          <a:prstGeom prst="rect">
            <a:avLst/>
          </a:prstGeom>
          <a:noFill/>
          <a:ln>
            <a:noFill/>
          </a:ln>
        </p:spPr>
      </p:pic>
    </p:spTree>
    <p:extLst>
      <p:ext uri="{BB962C8B-B14F-4D97-AF65-F5344CB8AC3E}">
        <p14:creationId xmlns:p14="http://schemas.microsoft.com/office/powerpoint/2010/main" val="1530693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Shape 266"/>
        <p:cNvGrpSpPr/>
        <p:nvPr/>
      </p:nvGrpSpPr>
      <p:grpSpPr>
        <a:xfrm>
          <a:off x="0" y="0"/>
          <a:ext cx="0" cy="0"/>
          <a:chOff x="0" y="0"/>
          <a:chExt cx="0" cy="0"/>
        </a:xfrm>
      </p:grpSpPr>
      <p:pic>
        <p:nvPicPr>
          <p:cNvPr id="267" name="Google Shape;267;p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68" name="Google Shape;268;p20"/>
          <p:cNvSpPr txBox="1">
            <a:spLocks noGrp="1"/>
          </p:cNvSpPr>
          <p:nvPr>
            <p:ph type="title"/>
          </p:nvPr>
        </p:nvSpPr>
        <p:spPr>
          <a:xfrm>
            <a:off x="2709737" y="717319"/>
            <a:ext cx="762609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Practice</a:t>
            </a:r>
            <a:br>
              <a:rPr lang="en-US" sz="5300" dirty="0"/>
            </a:br>
            <a:r>
              <a:rPr lang="en-US" sz="3600" dirty="0"/>
              <a:t>Part Three A</a:t>
            </a:r>
            <a:endParaRPr sz="3600" dirty="0"/>
          </a:p>
        </p:txBody>
      </p:sp>
      <p:sp>
        <p:nvSpPr>
          <p:cNvPr id="7" name="TextBox 6">
            <a:extLst>
              <a:ext uri="{FF2B5EF4-FFF2-40B4-BE49-F238E27FC236}">
                <a16:creationId xmlns:a16="http://schemas.microsoft.com/office/drawing/2014/main" id="{76646802-77B7-4432-AD35-6A25FCC9672F}"/>
              </a:ext>
            </a:extLst>
          </p:cNvPr>
          <p:cNvSpPr txBox="1"/>
          <p:nvPr/>
        </p:nvSpPr>
        <p:spPr>
          <a:xfrm>
            <a:off x="3476251" y="2448635"/>
            <a:ext cx="6093068" cy="646331"/>
          </a:xfrm>
          <a:prstGeom prst="rect">
            <a:avLst/>
          </a:prstGeom>
          <a:noFill/>
        </p:spPr>
        <p:txBody>
          <a:bodyPr wrap="square">
            <a:spAutoFit/>
          </a:bodyPr>
          <a:lstStyle/>
          <a:p>
            <a:pPr lvl="2" algn="ctr">
              <a:spcAft>
                <a:spcPts val="800"/>
              </a:spcAft>
              <a:buSzPct val="100000"/>
              <a:defRPr/>
            </a:pPr>
            <a:r>
              <a:rPr lang="en-CA" sz="3600" b="1" dirty="0">
                <a:effectLst/>
                <a:latin typeface="Calibri" panose="020F0502020204030204" pitchFamily="34" charset="0"/>
                <a:ea typeface="Calibri" panose="020F0502020204030204" pitchFamily="34" charset="0"/>
                <a:cs typeface="Calibri" panose="020F0502020204030204" pitchFamily="34" charset="0"/>
              </a:rPr>
              <a:t>Delete </a:t>
            </a:r>
            <a:r>
              <a:rPr lang="en-CA" sz="3600" b="1" dirty="0">
                <a:latin typeface="Calibri" panose="020F0502020204030204" pitchFamily="34" charset="0"/>
                <a:ea typeface="Calibri" panose="020F0502020204030204" pitchFamily="34" charset="0"/>
                <a:cs typeface="Calibri" panose="020F0502020204030204" pitchFamily="34" charset="0"/>
              </a:rPr>
              <a:t>Suspicious Emails </a:t>
            </a:r>
            <a:endParaRPr lang="en-CA" sz="3600" b="1" dirty="0">
              <a:solidFill>
                <a:schemeClr val="bg1">
                  <a:lumMod val="50000"/>
                </a:schemeClr>
              </a:solidFill>
              <a:effectLst/>
              <a:latin typeface="Arial Nova" panose="020B0504020202020204" pitchFamily="34" charset="0"/>
              <a:ea typeface="Calibri" panose="020F0502020204030204" pitchFamily="34" charset="0"/>
              <a:cs typeface="Calibri" panose="020F0502020204030204" pitchFamily="34" charset="0"/>
            </a:endParaRPr>
          </a:p>
        </p:txBody>
      </p:sp>
      <p:pic>
        <p:nvPicPr>
          <p:cNvPr id="5" name="Picture 4" descr="Fake job ad email. Top Job-You've been selected !!!">
            <a:extLst>
              <a:ext uri="{FF2B5EF4-FFF2-40B4-BE49-F238E27FC236}">
                <a16:creationId xmlns:a16="http://schemas.microsoft.com/office/drawing/2014/main" id="{37AE3FB8-AF89-42BB-A581-1CB24E0CC41D}"/>
              </a:ext>
            </a:extLst>
          </p:cNvPr>
          <p:cNvPicPr>
            <a:picLocks noChangeAspect="1"/>
          </p:cNvPicPr>
          <p:nvPr/>
        </p:nvPicPr>
        <p:blipFill>
          <a:blip r:embed="rId4"/>
          <a:stretch>
            <a:fillRect/>
          </a:stretch>
        </p:blipFill>
        <p:spPr>
          <a:xfrm>
            <a:off x="2529971" y="3569910"/>
            <a:ext cx="8125131" cy="715522"/>
          </a:xfrm>
          <a:prstGeom prst="rect">
            <a:avLst/>
          </a:prstGeom>
          <a:ln w="25400">
            <a:solidFill>
              <a:schemeClr val="tx1"/>
            </a:solidFill>
          </a:ln>
        </p:spPr>
      </p:pic>
      <p:pic>
        <p:nvPicPr>
          <p:cNvPr id="6" name="Graphic 5" descr="Delete icon">
            <a:extLst>
              <a:ext uri="{FF2B5EF4-FFF2-40B4-BE49-F238E27FC236}">
                <a16:creationId xmlns:a16="http://schemas.microsoft.com/office/drawing/2014/main" id="{FCC9770D-DC35-4593-96F7-E7D5E47F0B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8289" y="4760376"/>
            <a:ext cx="1608992" cy="1608992"/>
          </a:xfrm>
          <a:prstGeom prst="rect">
            <a:avLst/>
          </a:prstGeom>
        </p:spPr>
      </p:pic>
    </p:spTree>
    <p:extLst>
      <p:ext uri="{BB962C8B-B14F-4D97-AF65-F5344CB8AC3E}">
        <p14:creationId xmlns:p14="http://schemas.microsoft.com/office/powerpoint/2010/main" val="3237010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Shape 249"/>
        <p:cNvGrpSpPr/>
        <p:nvPr/>
      </p:nvGrpSpPr>
      <p:grpSpPr>
        <a:xfrm>
          <a:off x="0" y="0"/>
          <a:ext cx="0" cy="0"/>
          <a:chOff x="0" y="0"/>
          <a:chExt cx="0" cy="0"/>
        </a:xfrm>
      </p:grpSpPr>
      <p:pic>
        <p:nvPicPr>
          <p:cNvPr id="250" name="Google Shape;250;p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51" name="Google Shape;251;p18"/>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Lesson-Part Three B</a:t>
            </a:r>
            <a:endParaRPr sz="4800" dirty="0"/>
          </a:p>
        </p:txBody>
      </p:sp>
      <p:pic>
        <p:nvPicPr>
          <p:cNvPr id="253" name="Google Shape;253;p18" descr="Link to the video lesson">
            <a:hlinkClick r:id="rId4"/>
          </p:cNvPr>
          <p:cNvPicPr preferRelativeResize="0"/>
          <p:nvPr/>
        </p:nvPicPr>
        <p:blipFill rotWithShape="1">
          <a:blip r:embed="rId5">
            <a:alphaModFix/>
          </a:blip>
          <a:srcRect/>
          <a:stretch/>
        </p:blipFill>
        <p:spPr>
          <a:xfrm>
            <a:off x="9806694" y="4669998"/>
            <a:ext cx="1491752" cy="1491752"/>
          </a:xfrm>
          <a:prstGeom prst="rect">
            <a:avLst/>
          </a:prstGeom>
          <a:noFill/>
          <a:ln>
            <a:noFill/>
          </a:ln>
        </p:spPr>
      </p:pic>
      <p:sp>
        <p:nvSpPr>
          <p:cNvPr id="9" name="Google Shape;123;p4">
            <a:extLst>
              <a:ext uri="{FF2B5EF4-FFF2-40B4-BE49-F238E27FC236}">
                <a16:creationId xmlns:a16="http://schemas.microsoft.com/office/drawing/2014/main" id="{BB108C85-14F6-4381-ABCF-CD96BFF658D6}"/>
              </a:ext>
            </a:extLst>
          </p:cNvPr>
          <p:cNvSpPr txBox="1"/>
          <p:nvPr/>
        </p:nvSpPr>
        <p:spPr>
          <a:xfrm>
            <a:off x="1445425" y="2232078"/>
            <a:ext cx="7701470" cy="646331"/>
          </a:xfrm>
          <a:prstGeom prst="rect">
            <a:avLst/>
          </a:prstGeom>
          <a:noFill/>
          <a:ln>
            <a:noFill/>
          </a:ln>
        </p:spPr>
        <p:txBody>
          <a:bodyPr spcFirstLastPara="1" wrap="square" lIns="91425" tIns="45700" rIns="91425" bIns="45700" anchor="t" anchorCtr="0">
            <a:noAutofit/>
          </a:bodyPr>
          <a:lstStyle/>
          <a:p>
            <a:pPr lvl="2" algn="ctr">
              <a:spcAft>
                <a:spcPts val="800"/>
              </a:spcAft>
              <a:buSzPct val="100000"/>
              <a:defRPr/>
            </a:pPr>
            <a:r>
              <a:rPr lang="en-CA" sz="3600" b="1" dirty="0">
                <a:effectLst/>
                <a:latin typeface="Calibri" panose="020F0502020204030204" pitchFamily="34" charset="0"/>
                <a:ea typeface="Calibri" panose="020F0502020204030204" pitchFamily="34" charset="0"/>
                <a:cs typeface="Calibri" panose="020F0502020204030204" pitchFamily="34" charset="0"/>
              </a:rPr>
              <a:t>Delete </a:t>
            </a:r>
            <a:r>
              <a:rPr lang="en-CA" sz="3600" b="1" dirty="0">
                <a:latin typeface="Calibri" panose="020F0502020204030204" pitchFamily="34" charset="0"/>
                <a:ea typeface="Calibri" panose="020F0502020204030204" pitchFamily="34" charset="0"/>
                <a:cs typeface="Calibri" panose="020F0502020204030204" pitchFamily="34" charset="0"/>
              </a:rPr>
              <a:t>Suspicious Text Messages </a:t>
            </a:r>
            <a:endParaRPr lang="en-CA" sz="3600" b="1" dirty="0">
              <a:solidFill>
                <a:schemeClr val="bg1">
                  <a:lumMod val="50000"/>
                </a:schemeClr>
              </a:solidFill>
              <a:effectLst/>
              <a:latin typeface="Arial Nova" panose="020B0504020202020204" pitchFamily="34" charset="0"/>
              <a:ea typeface="Calibri" panose="020F0502020204030204" pitchFamily="34" charset="0"/>
              <a:cs typeface="Calibri" panose="020F0502020204030204" pitchFamily="34" charset="0"/>
            </a:endParaRPr>
          </a:p>
        </p:txBody>
      </p:sp>
      <p:pic>
        <p:nvPicPr>
          <p:cNvPr id="6" name="Picture 5" descr="Screenshot of a text message on a cell phone, the word Delete and the delete icon.">
            <a:extLst>
              <a:ext uri="{FF2B5EF4-FFF2-40B4-BE49-F238E27FC236}">
                <a16:creationId xmlns:a16="http://schemas.microsoft.com/office/drawing/2014/main" id="{C8F0E1FB-9F7A-482A-9B09-C9A52A8FD165}"/>
              </a:ext>
            </a:extLst>
          </p:cNvPr>
          <p:cNvPicPr>
            <a:picLocks noChangeAspect="1"/>
          </p:cNvPicPr>
          <p:nvPr/>
        </p:nvPicPr>
        <p:blipFill>
          <a:blip r:embed="rId6"/>
          <a:stretch>
            <a:fillRect/>
          </a:stretch>
        </p:blipFill>
        <p:spPr>
          <a:xfrm>
            <a:off x="3362074" y="3341077"/>
            <a:ext cx="3868171" cy="2820673"/>
          </a:xfrm>
          <a:prstGeom prst="rect">
            <a:avLst/>
          </a:prstGeom>
        </p:spPr>
      </p:pic>
    </p:spTree>
    <p:extLst>
      <p:ext uri="{BB962C8B-B14F-4D97-AF65-F5344CB8AC3E}">
        <p14:creationId xmlns:p14="http://schemas.microsoft.com/office/powerpoint/2010/main" val="2769447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Shape 266"/>
        <p:cNvGrpSpPr/>
        <p:nvPr/>
      </p:nvGrpSpPr>
      <p:grpSpPr>
        <a:xfrm>
          <a:off x="0" y="0"/>
          <a:ext cx="0" cy="0"/>
          <a:chOff x="0" y="0"/>
          <a:chExt cx="0" cy="0"/>
        </a:xfrm>
      </p:grpSpPr>
      <p:pic>
        <p:nvPicPr>
          <p:cNvPr id="267" name="Google Shape;267;p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68" name="Google Shape;268;p20"/>
          <p:cNvSpPr txBox="1">
            <a:spLocks noGrp="1"/>
          </p:cNvSpPr>
          <p:nvPr>
            <p:ph type="title"/>
          </p:nvPr>
        </p:nvSpPr>
        <p:spPr>
          <a:xfrm>
            <a:off x="1264985" y="73401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Practice</a:t>
            </a:r>
            <a:br>
              <a:rPr lang="en-US" sz="4800" dirty="0"/>
            </a:br>
            <a:r>
              <a:rPr lang="en-US" sz="3600" dirty="0"/>
              <a:t>Part Three B</a:t>
            </a:r>
            <a:endParaRPr sz="3600" dirty="0"/>
          </a:p>
        </p:txBody>
      </p:sp>
      <p:sp>
        <p:nvSpPr>
          <p:cNvPr id="8" name="TextBox 7">
            <a:extLst>
              <a:ext uri="{FF2B5EF4-FFF2-40B4-BE49-F238E27FC236}">
                <a16:creationId xmlns:a16="http://schemas.microsoft.com/office/drawing/2014/main" id="{91163210-E961-4168-93DC-20E3592FBDDE}"/>
              </a:ext>
            </a:extLst>
          </p:cNvPr>
          <p:cNvSpPr txBox="1"/>
          <p:nvPr/>
        </p:nvSpPr>
        <p:spPr>
          <a:xfrm>
            <a:off x="2550860" y="2391227"/>
            <a:ext cx="7943850" cy="646331"/>
          </a:xfrm>
          <a:prstGeom prst="rect">
            <a:avLst/>
          </a:prstGeom>
          <a:noFill/>
        </p:spPr>
        <p:txBody>
          <a:bodyPr wrap="square">
            <a:spAutoFit/>
          </a:bodyPr>
          <a:lstStyle/>
          <a:p>
            <a:pPr lvl="2" algn="ctr">
              <a:spcAft>
                <a:spcPts val="800"/>
              </a:spcAft>
              <a:buSzPct val="100000"/>
              <a:defRPr/>
            </a:pPr>
            <a:r>
              <a:rPr lang="en-CA" sz="3600" b="1" dirty="0">
                <a:effectLst/>
                <a:latin typeface="Calibri" panose="020F0502020204030204" pitchFamily="34" charset="0"/>
                <a:ea typeface="Calibri" panose="020F0502020204030204" pitchFamily="34" charset="0"/>
                <a:cs typeface="Calibri" panose="020F0502020204030204" pitchFamily="34" charset="0"/>
              </a:rPr>
              <a:t>Delete </a:t>
            </a:r>
            <a:r>
              <a:rPr lang="en-CA" sz="3600" b="1" dirty="0">
                <a:latin typeface="Calibri" panose="020F0502020204030204" pitchFamily="34" charset="0"/>
                <a:ea typeface="Calibri" panose="020F0502020204030204" pitchFamily="34" charset="0"/>
                <a:cs typeface="Calibri" panose="020F0502020204030204" pitchFamily="34" charset="0"/>
              </a:rPr>
              <a:t>Suspicious Text Messages </a:t>
            </a:r>
            <a:endParaRPr lang="en-CA" sz="3600" b="1" dirty="0">
              <a:solidFill>
                <a:schemeClr val="bg1">
                  <a:lumMod val="50000"/>
                </a:schemeClr>
              </a:solidFill>
              <a:effectLst/>
              <a:latin typeface="Arial Nova" panose="020B0504020202020204" pitchFamily="34" charset="0"/>
              <a:ea typeface="Calibri" panose="020F0502020204030204" pitchFamily="34" charset="0"/>
              <a:cs typeface="Calibri" panose="020F0502020204030204" pitchFamily="34" charset="0"/>
            </a:endParaRPr>
          </a:p>
        </p:txBody>
      </p:sp>
      <p:pic>
        <p:nvPicPr>
          <p:cNvPr id="5" name="Picture 4" descr="Screenshot of a text message on a cell phone, the word Delete and the delete icon.">
            <a:extLst>
              <a:ext uri="{FF2B5EF4-FFF2-40B4-BE49-F238E27FC236}">
                <a16:creationId xmlns:a16="http://schemas.microsoft.com/office/drawing/2014/main" id="{30FFD5DB-EA3C-45FE-B3B6-A1623C2D3CE6}"/>
              </a:ext>
            </a:extLst>
          </p:cNvPr>
          <p:cNvPicPr>
            <a:picLocks noChangeAspect="1"/>
          </p:cNvPicPr>
          <p:nvPr/>
        </p:nvPicPr>
        <p:blipFill>
          <a:blip r:embed="rId4"/>
          <a:stretch>
            <a:fillRect/>
          </a:stretch>
        </p:blipFill>
        <p:spPr>
          <a:xfrm>
            <a:off x="4796979" y="3369212"/>
            <a:ext cx="3868171" cy="2820673"/>
          </a:xfrm>
          <a:prstGeom prst="rect">
            <a:avLst/>
          </a:prstGeom>
        </p:spPr>
      </p:pic>
    </p:spTree>
    <p:extLst>
      <p:ext uri="{BB962C8B-B14F-4D97-AF65-F5344CB8AC3E}">
        <p14:creationId xmlns:p14="http://schemas.microsoft.com/office/powerpoint/2010/main" val="333822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120"/>
        <p:cNvGrpSpPr/>
        <p:nvPr/>
      </p:nvGrpSpPr>
      <p:grpSpPr>
        <a:xfrm>
          <a:off x="0" y="0"/>
          <a:ext cx="0" cy="0"/>
          <a:chOff x="0" y="0"/>
          <a:chExt cx="0" cy="0"/>
        </a:xfrm>
      </p:grpSpPr>
      <p:pic>
        <p:nvPicPr>
          <p:cNvPr id="121" name="Google Shape;121;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122" name="Google Shape;122;p4"/>
          <p:cNvSpPr txBox="1">
            <a:spLocks noGrp="1"/>
          </p:cNvSpPr>
          <p:nvPr>
            <p:ph type="title"/>
          </p:nvPr>
        </p:nvSpPr>
        <p:spPr>
          <a:xfrm>
            <a:off x="1676400" y="53970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400" dirty="0"/>
              <a:t>Lesson Objectives – Part Four</a:t>
            </a:r>
            <a:endParaRPr sz="4400" dirty="0"/>
          </a:p>
        </p:txBody>
      </p:sp>
      <p:sp>
        <p:nvSpPr>
          <p:cNvPr id="123" name="Google Shape;123;p4"/>
          <p:cNvSpPr txBox="1"/>
          <p:nvPr/>
        </p:nvSpPr>
        <p:spPr>
          <a:xfrm>
            <a:off x="1413730" y="2169140"/>
            <a:ext cx="7546731" cy="3176272"/>
          </a:xfrm>
          <a:prstGeom prst="rect">
            <a:avLst/>
          </a:prstGeom>
          <a:noFill/>
          <a:ln>
            <a:noFill/>
          </a:ln>
        </p:spPr>
        <p:txBody>
          <a:bodyPr spcFirstLastPara="1" wrap="square" lIns="91425" tIns="45700" rIns="91425" bIns="45700" anchor="t" anchorCtr="0">
            <a:noAutofit/>
          </a:bodyPr>
          <a:lstStyle/>
          <a:p>
            <a:pPr marL="457200" lvl="2" indent="-457200">
              <a:spcAft>
                <a:spcPts val="800"/>
              </a:spcAft>
              <a:buSzPct val="100000"/>
              <a:buFont typeface="Arial" panose="020B0604020202020204" pitchFamily="34" charset="0"/>
              <a:buChar char="•"/>
              <a:defRPr/>
            </a:pPr>
            <a:r>
              <a:rPr lang="en-US" sz="3200" b="1" dirty="0">
                <a:effectLst/>
                <a:latin typeface="Calibri" panose="020F0502020204030204" pitchFamily="34" charset="0"/>
                <a:ea typeface="Calibri" panose="020F0502020204030204" pitchFamily="34" charset="0"/>
                <a:cs typeface="Calibri" panose="020F0502020204030204" pitchFamily="34" charset="0"/>
              </a:rPr>
              <a:t>Employment Website Job Scams</a:t>
            </a:r>
          </a:p>
          <a:p>
            <a:pPr lvl="7">
              <a:spcAft>
                <a:spcPts val="800"/>
              </a:spcAft>
              <a:buSzPct val="100000"/>
              <a:defRPr/>
            </a:pPr>
            <a:r>
              <a:rPr lang="en-US" sz="3200" b="1" dirty="0">
                <a:effectLst/>
                <a:latin typeface="Calibri" panose="020F0502020204030204" pitchFamily="34" charset="0"/>
                <a:ea typeface="Calibri" panose="020F0502020204030204" pitchFamily="34" charset="0"/>
                <a:cs typeface="Calibri" panose="020F0502020204030204" pitchFamily="34" charset="0"/>
              </a:rPr>
              <a:t>	-Report an ad on indeed.ca</a:t>
            </a:r>
          </a:p>
          <a:p>
            <a:pPr lvl="7">
              <a:spcAft>
                <a:spcPts val="800"/>
              </a:spcAft>
              <a:buSzPct val="100000"/>
              <a:defRPr/>
            </a:pP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marL="457200" lvl="2" indent="-457200">
              <a:spcAft>
                <a:spcPts val="800"/>
              </a:spcAft>
              <a:buSzPct val="100000"/>
              <a:buFont typeface="Arial" panose="020B0604020202020204" pitchFamily="34" charset="0"/>
              <a:buChar char="•"/>
              <a:defRPr/>
            </a:pPr>
            <a:r>
              <a:rPr lang="en-US" sz="3200" b="1" dirty="0">
                <a:latin typeface="Calibri" panose="020F0502020204030204" pitchFamily="34" charset="0"/>
                <a:ea typeface="Calibri" panose="020F0502020204030204" pitchFamily="34" charset="0"/>
                <a:cs typeface="Calibri" panose="020F0502020204030204" pitchFamily="34" charset="0"/>
              </a:rPr>
              <a:t>N</a:t>
            </a:r>
            <a:r>
              <a:rPr lang="en-US" sz="3200" b="1" dirty="0">
                <a:effectLst/>
                <a:latin typeface="Calibri" panose="020F0502020204030204" pitchFamily="34" charset="0"/>
                <a:ea typeface="Calibri" panose="020F0502020204030204" pitchFamily="34" charset="0"/>
                <a:cs typeface="Calibri" panose="020F0502020204030204" pitchFamily="34" charset="0"/>
              </a:rPr>
              <a:t>ever give or receive money for a job applied for</a:t>
            </a:r>
          </a:p>
        </p:txBody>
      </p:sp>
      <p:pic>
        <p:nvPicPr>
          <p:cNvPr id="3" name="Picture 2" descr="indeed logo">
            <a:extLst>
              <a:ext uri="{FF2B5EF4-FFF2-40B4-BE49-F238E27FC236}">
                <a16:creationId xmlns:a16="http://schemas.microsoft.com/office/drawing/2014/main" id="{E9068760-02A8-42BB-BABC-7C6DCCB62762}"/>
              </a:ext>
            </a:extLst>
          </p:cNvPr>
          <p:cNvPicPr>
            <a:picLocks noChangeAspect="1"/>
          </p:cNvPicPr>
          <p:nvPr/>
        </p:nvPicPr>
        <p:blipFill>
          <a:blip r:embed="rId4"/>
          <a:stretch>
            <a:fillRect/>
          </a:stretch>
        </p:blipFill>
        <p:spPr>
          <a:xfrm>
            <a:off x="8120179" y="2349000"/>
            <a:ext cx="2951992" cy="1080000"/>
          </a:xfrm>
          <a:prstGeom prst="rect">
            <a:avLst/>
          </a:prstGeom>
        </p:spPr>
      </p:pic>
      <p:pic>
        <p:nvPicPr>
          <p:cNvPr id="5" name="Picture 4" descr="Hands holding out dollar bills.">
            <a:extLst>
              <a:ext uri="{FF2B5EF4-FFF2-40B4-BE49-F238E27FC236}">
                <a16:creationId xmlns:a16="http://schemas.microsoft.com/office/drawing/2014/main" id="{2AB04622-D5FD-4DFA-81BF-7912AB70FCB8}"/>
              </a:ext>
            </a:extLst>
          </p:cNvPr>
          <p:cNvPicPr>
            <a:picLocks noChangeAspect="1"/>
          </p:cNvPicPr>
          <p:nvPr/>
        </p:nvPicPr>
        <p:blipFill>
          <a:blip r:embed="rId5"/>
          <a:stretch>
            <a:fillRect/>
          </a:stretch>
        </p:blipFill>
        <p:spPr>
          <a:xfrm>
            <a:off x="4747379" y="4749009"/>
            <a:ext cx="2697242" cy="1800552"/>
          </a:xfrm>
          <a:prstGeom prst="rect">
            <a:avLst/>
          </a:prstGeom>
        </p:spPr>
      </p:pic>
    </p:spTree>
    <p:extLst>
      <p:ext uri="{BB962C8B-B14F-4D97-AF65-F5344CB8AC3E}">
        <p14:creationId xmlns:p14="http://schemas.microsoft.com/office/powerpoint/2010/main" val="1689836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Shape 249"/>
        <p:cNvGrpSpPr/>
        <p:nvPr/>
      </p:nvGrpSpPr>
      <p:grpSpPr>
        <a:xfrm>
          <a:off x="0" y="0"/>
          <a:ext cx="0" cy="0"/>
          <a:chOff x="0" y="0"/>
          <a:chExt cx="0" cy="0"/>
        </a:xfrm>
      </p:grpSpPr>
      <p:pic>
        <p:nvPicPr>
          <p:cNvPr id="250" name="Google Shape;250;p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51" name="Google Shape;251;p18"/>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Lesson-Part Four</a:t>
            </a:r>
            <a:endParaRPr sz="4800" dirty="0"/>
          </a:p>
        </p:txBody>
      </p:sp>
      <p:pic>
        <p:nvPicPr>
          <p:cNvPr id="253" name="Google Shape;253;p18" descr="Link to the video lesson">
            <a:hlinkClick r:id="rId4"/>
          </p:cNvPr>
          <p:cNvPicPr preferRelativeResize="0"/>
          <p:nvPr/>
        </p:nvPicPr>
        <p:blipFill rotWithShape="1">
          <a:blip r:embed="rId5">
            <a:alphaModFix/>
          </a:blip>
          <a:srcRect/>
          <a:stretch/>
        </p:blipFill>
        <p:spPr>
          <a:xfrm>
            <a:off x="9730346" y="4912166"/>
            <a:ext cx="1491752" cy="1491752"/>
          </a:xfrm>
          <a:prstGeom prst="rect">
            <a:avLst/>
          </a:prstGeom>
          <a:noFill/>
          <a:ln>
            <a:noFill/>
          </a:ln>
        </p:spPr>
      </p:pic>
      <p:sp>
        <p:nvSpPr>
          <p:cNvPr id="9" name="Google Shape;123;p4">
            <a:extLst>
              <a:ext uri="{FF2B5EF4-FFF2-40B4-BE49-F238E27FC236}">
                <a16:creationId xmlns:a16="http://schemas.microsoft.com/office/drawing/2014/main" id="{BB108C85-14F6-4381-ABCF-CD96BFF658D6}"/>
              </a:ext>
            </a:extLst>
          </p:cNvPr>
          <p:cNvSpPr txBox="1"/>
          <p:nvPr/>
        </p:nvSpPr>
        <p:spPr>
          <a:xfrm>
            <a:off x="638826" y="2242966"/>
            <a:ext cx="7701470" cy="3090547"/>
          </a:xfrm>
          <a:prstGeom prst="rect">
            <a:avLst/>
          </a:prstGeom>
          <a:noFill/>
          <a:ln>
            <a:noFill/>
          </a:ln>
        </p:spPr>
        <p:txBody>
          <a:bodyPr spcFirstLastPara="1" wrap="square" lIns="91425" tIns="45700" rIns="91425" bIns="45700" anchor="t" anchorCtr="0">
            <a:noAutofit/>
          </a:bodyPr>
          <a:lstStyle/>
          <a:p>
            <a:pPr marL="457200" lvl="2" indent="-457200">
              <a:spcAft>
                <a:spcPts val="800"/>
              </a:spcAft>
              <a:buSzPct val="100000"/>
              <a:buFont typeface="Arial" panose="020B0604020202020204" pitchFamily="34" charset="0"/>
              <a:buChar char="•"/>
              <a:defRPr/>
            </a:pPr>
            <a:r>
              <a:rPr lang="en-US" sz="3200" b="1" dirty="0">
                <a:effectLst/>
                <a:latin typeface="Calibri" panose="020F0502020204030204" pitchFamily="34" charset="0"/>
                <a:ea typeface="Calibri" panose="020F0502020204030204" pitchFamily="34" charset="0"/>
                <a:cs typeface="Calibri" panose="020F0502020204030204" pitchFamily="34" charset="0"/>
              </a:rPr>
              <a:t>Employment Website Job Scams</a:t>
            </a:r>
          </a:p>
          <a:p>
            <a:pPr lvl="7">
              <a:spcAft>
                <a:spcPts val="800"/>
              </a:spcAft>
              <a:buSzPct val="100000"/>
              <a:defRPr/>
            </a:pPr>
            <a:r>
              <a:rPr lang="en-US" sz="3200" b="1" dirty="0">
                <a:effectLst/>
                <a:latin typeface="Calibri" panose="020F0502020204030204" pitchFamily="34" charset="0"/>
                <a:ea typeface="Calibri" panose="020F0502020204030204" pitchFamily="34" charset="0"/>
                <a:cs typeface="Calibri" panose="020F0502020204030204" pitchFamily="34" charset="0"/>
              </a:rPr>
              <a:t>	-Report an ad on indeed.ca</a:t>
            </a:r>
          </a:p>
          <a:p>
            <a:pPr lvl="7">
              <a:spcAft>
                <a:spcPts val="800"/>
              </a:spcAft>
              <a:buSzPct val="100000"/>
              <a:defRPr/>
            </a:pP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marL="457200" lvl="2" indent="-457200">
              <a:spcAft>
                <a:spcPts val="800"/>
              </a:spcAft>
              <a:buSzPct val="100000"/>
              <a:buFont typeface="Arial" panose="020B0604020202020204" pitchFamily="34" charset="0"/>
              <a:buChar char="•"/>
              <a:defRPr/>
            </a:pPr>
            <a:r>
              <a:rPr lang="en-US" sz="3200" b="1" dirty="0">
                <a:latin typeface="Calibri" panose="020F0502020204030204" pitchFamily="34" charset="0"/>
                <a:ea typeface="Calibri" panose="020F0502020204030204" pitchFamily="34" charset="0"/>
                <a:cs typeface="Calibri" panose="020F0502020204030204" pitchFamily="34" charset="0"/>
              </a:rPr>
              <a:t>N</a:t>
            </a:r>
            <a:r>
              <a:rPr lang="en-US" sz="3200" b="1" dirty="0">
                <a:effectLst/>
                <a:latin typeface="Calibri" panose="020F0502020204030204" pitchFamily="34" charset="0"/>
                <a:ea typeface="Calibri" panose="020F0502020204030204" pitchFamily="34" charset="0"/>
                <a:cs typeface="Calibri" panose="020F0502020204030204" pitchFamily="34" charset="0"/>
              </a:rPr>
              <a:t>ever give or receive money for a job applied for</a:t>
            </a:r>
          </a:p>
        </p:txBody>
      </p:sp>
      <p:pic>
        <p:nvPicPr>
          <p:cNvPr id="7" name="Picture 6" descr="indeed logo">
            <a:extLst>
              <a:ext uri="{FF2B5EF4-FFF2-40B4-BE49-F238E27FC236}">
                <a16:creationId xmlns:a16="http://schemas.microsoft.com/office/drawing/2014/main" id="{40356380-2812-4E93-8A12-B26A1E1AC6E3}"/>
              </a:ext>
            </a:extLst>
          </p:cNvPr>
          <p:cNvPicPr>
            <a:picLocks noChangeAspect="1"/>
          </p:cNvPicPr>
          <p:nvPr/>
        </p:nvPicPr>
        <p:blipFill>
          <a:blip r:embed="rId6"/>
          <a:stretch>
            <a:fillRect/>
          </a:stretch>
        </p:blipFill>
        <p:spPr>
          <a:xfrm>
            <a:off x="7205735" y="2371018"/>
            <a:ext cx="2951995" cy="1080000"/>
          </a:xfrm>
          <a:prstGeom prst="rect">
            <a:avLst/>
          </a:prstGeom>
        </p:spPr>
      </p:pic>
      <p:pic>
        <p:nvPicPr>
          <p:cNvPr id="8" name="Picture 7" descr="Hands holding out dollar bills.">
            <a:extLst>
              <a:ext uri="{FF2B5EF4-FFF2-40B4-BE49-F238E27FC236}">
                <a16:creationId xmlns:a16="http://schemas.microsoft.com/office/drawing/2014/main" id="{45C22DA7-7D69-4951-8677-77BEFB448820}"/>
              </a:ext>
            </a:extLst>
          </p:cNvPr>
          <p:cNvPicPr>
            <a:picLocks noChangeAspect="1"/>
          </p:cNvPicPr>
          <p:nvPr/>
        </p:nvPicPr>
        <p:blipFill>
          <a:blip r:embed="rId7"/>
          <a:stretch>
            <a:fillRect/>
          </a:stretch>
        </p:blipFill>
        <p:spPr>
          <a:xfrm>
            <a:off x="4055248" y="4756706"/>
            <a:ext cx="2467537" cy="1647212"/>
          </a:xfrm>
          <a:prstGeom prst="rect">
            <a:avLst/>
          </a:prstGeom>
        </p:spPr>
      </p:pic>
    </p:spTree>
    <p:extLst>
      <p:ext uri="{BB962C8B-B14F-4D97-AF65-F5344CB8AC3E}">
        <p14:creationId xmlns:p14="http://schemas.microsoft.com/office/powerpoint/2010/main" val="1553319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26" name="Google Shape;226;p15"/>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Check Understanding</a:t>
            </a:r>
            <a:endParaRPr sz="4800" dirty="0"/>
          </a:p>
        </p:txBody>
      </p:sp>
      <p:pic>
        <p:nvPicPr>
          <p:cNvPr id="227" name="Google Shape;227;p15" descr="Thumb up and thumb down"/>
          <p:cNvPicPr preferRelativeResize="0"/>
          <p:nvPr/>
        </p:nvPicPr>
        <p:blipFill rotWithShape="1">
          <a:blip r:embed="rId4">
            <a:alphaModFix/>
          </a:blip>
          <a:srcRect/>
          <a:stretch/>
        </p:blipFill>
        <p:spPr>
          <a:xfrm>
            <a:off x="4138311" y="2236762"/>
            <a:ext cx="4768947" cy="2384475"/>
          </a:xfrm>
          <a:prstGeom prst="rect">
            <a:avLst/>
          </a:prstGeom>
          <a:noFill/>
          <a:ln>
            <a:noFill/>
          </a:ln>
        </p:spPr>
      </p:pic>
    </p:spTree>
    <p:extLst>
      <p:ext uri="{BB962C8B-B14F-4D97-AF65-F5344CB8AC3E}">
        <p14:creationId xmlns:p14="http://schemas.microsoft.com/office/powerpoint/2010/main" val="1922790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Shape 266"/>
        <p:cNvGrpSpPr/>
        <p:nvPr/>
      </p:nvGrpSpPr>
      <p:grpSpPr>
        <a:xfrm>
          <a:off x="0" y="0"/>
          <a:ext cx="0" cy="0"/>
          <a:chOff x="0" y="0"/>
          <a:chExt cx="0" cy="0"/>
        </a:xfrm>
      </p:grpSpPr>
      <p:pic>
        <p:nvPicPr>
          <p:cNvPr id="267" name="Google Shape;267;p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268" name="Google Shape;268;p20"/>
          <p:cNvSpPr txBox="1">
            <a:spLocks noGrp="1"/>
          </p:cNvSpPr>
          <p:nvPr>
            <p:ph type="title"/>
          </p:nvPr>
        </p:nvSpPr>
        <p:spPr>
          <a:xfrm>
            <a:off x="1264985" y="57557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t>Practice</a:t>
            </a:r>
            <a:br>
              <a:rPr lang="en-US" sz="4800" dirty="0"/>
            </a:br>
            <a:r>
              <a:rPr lang="en-US" sz="3600" dirty="0"/>
              <a:t>Part Four</a:t>
            </a:r>
            <a:endParaRPr sz="3600" dirty="0"/>
          </a:p>
        </p:txBody>
      </p:sp>
      <p:sp>
        <p:nvSpPr>
          <p:cNvPr id="6" name="TextBox 5">
            <a:extLst>
              <a:ext uri="{FF2B5EF4-FFF2-40B4-BE49-F238E27FC236}">
                <a16:creationId xmlns:a16="http://schemas.microsoft.com/office/drawing/2014/main" id="{1BFFCFBF-A700-43A4-90FC-1B94CCDB2BD3}"/>
              </a:ext>
            </a:extLst>
          </p:cNvPr>
          <p:cNvSpPr txBox="1"/>
          <p:nvPr/>
        </p:nvSpPr>
        <p:spPr>
          <a:xfrm>
            <a:off x="3600727" y="2410501"/>
            <a:ext cx="6281928" cy="646331"/>
          </a:xfrm>
          <a:prstGeom prst="rect">
            <a:avLst/>
          </a:prstGeom>
          <a:noFill/>
        </p:spPr>
        <p:txBody>
          <a:bodyPr wrap="square">
            <a:spAutoFit/>
          </a:bodyPr>
          <a:lstStyle/>
          <a:p>
            <a:pPr lvl="2" algn="ctr">
              <a:spcAft>
                <a:spcPts val="800"/>
              </a:spcAft>
              <a:buSzPct val="100000"/>
              <a:defRPr/>
            </a:pPr>
            <a:r>
              <a:rPr lang="en-US" sz="3600" b="1" dirty="0">
                <a:effectLst/>
                <a:latin typeface="Calibri" panose="020F0502020204030204" pitchFamily="34" charset="0"/>
                <a:ea typeface="Calibri" panose="020F0502020204030204" pitchFamily="34" charset="0"/>
                <a:cs typeface="Calibri" panose="020F0502020204030204" pitchFamily="34" charset="0"/>
              </a:rPr>
              <a:t>Report an ad on indeed.ca</a:t>
            </a:r>
            <a:endParaRPr lang="en-CA" sz="3600" b="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indeed logo">
            <a:extLst>
              <a:ext uri="{FF2B5EF4-FFF2-40B4-BE49-F238E27FC236}">
                <a16:creationId xmlns:a16="http://schemas.microsoft.com/office/drawing/2014/main" id="{188127F4-516C-45C5-A8E8-64B7C6D12DB5}"/>
              </a:ext>
            </a:extLst>
          </p:cNvPr>
          <p:cNvPicPr>
            <a:picLocks noChangeAspect="1"/>
          </p:cNvPicPr>
          <p:nvPr/>
        </p:nvPicPr>
        <p:blipFill>
          <a:blip r:embed="rId4"/>
          <a:stretch>
            <a:fillRect/>
          </a:stretch>
        </p:blipFill>
        <p:spPr>
          <a:xfrm>
            <a:off x="2199663" y="3566191"/>
            <a:ext cx="3801150" cy="1390668"/>
          </a:xfrm>
          <a:prstGeom prst="rect">
            <a:avLst/>
          </a:prstGeom>
        </p:spPr>
      </p:pic>
      <p:pic>
        <p:nvPicPr>
          <p:cNvPr id="3" name="Picture 2" descr="A laptop screen and hands on a laptop keyboard.">
            <a:extLst>
              <a:ext uri="{FF2B5EF4-FFF2-40B4-BE49-F238E27FC236}">
                <a16:creationId xmlns:a16="http://schemas.microsoft.com/office/drawing/2014/main" id="{327462EE-24E5-499E-9AAB-56D44BEFB7F4}"/>
              </a:ext>
            </a:extLst>
          </p:cNvPr>
          <p:cNvPicPr>
            <a:picLocks noChangeAspect="1"/>
          </p:cNvPicPr>
          <p:nvPr/>
        </p:nvPicPr>
        <p:blipFill>
          <a:blip r:embed="rId5"/>
          <a:stretch>
            <a:fillRect/>
          </a:stretch>
        </p:blipFill>
        <p:spPr>
          <a:xfrm>
            <a:off x="6882141" y="3636059"/>
            <a:ext cx="3857791" cy="2605552"/>
          </a:xfrm>
          <a:prstGeom prst="rect">
            <a:avLst/>
          </a:prstGeom>
        </p:spPr>
      </p:pic>
    </p:spTree>
    <p:extLst>
      <p:ext uri="{BB962C8B-B14F-4D97-AF65-F5344CB8AC3E}">
        <p14:creationId xmlns:p14="http://schemas.microsoft.com/office/powerpoint/2010/main" val="2136705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330" name="Google Shape;330;p27"/>
          <p:cNvSpPr txBox="1">
            <a:spLocks noGrp="1"/>
          </p:cNvSpPr>
          <p:nvPr>
            <p:ph type="title"/>
          </p:nvPr>
        </p:nvSpPr>
        <p:spPr>
          <a:xfrm>
            <a:off x="1676400" y="49762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400" dirty="0"/>
              <a:t>Practice Between Sessions </a:t>
            </a:r>
            <a:endParaRPr sz="4400" dirty="0"/>
          </a:p>
        </p:txBody>
      </p:sp>
      <p:sp>
        <p:nvSpPr>
          <p:cNvPr id="331" name="Google Shape;331;p27"/>
          <p:cNvSpPr txBox="1"/>
          <p:nvPr/>
        </p:nvSpPr>
        <p:spPr>
          <a:xfrm>
            <a:off x="2529971" y="2257124"/>
            <a:ext cx="7624682" cy="203128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0000"/>
              </a:buClr>
              <a:buSzPts val="3200"/>
              <a:buFont typeface="Arial"/>
              <a:buChar char="•"/>
            </a:pPr>
            <a:r>
              <a:rPr lang="en-US" sz="3600" b="1" dirty="0">
                <a:solidFill>
                  <a:srgbClr val="000000"/>
                </a:solidFill>
                <a:latin typeface="Calibri" panose="020F0502020204030204" pitchFamily="34" charset="0"/>
                <a:ea typeface="Calibri"/>
                <a:cs typeface="Calibri" panose="020F0502020204030204" pitchFamily="34" charset="0"/>
                <a:sym typeface="Calibri"/>
              </a:rPr>
              <a:t>What did you learn/practice today? </a:t>
            </a:r>
            <a:endParaRPr sz="3600" b="1" dirty="0">
              <a:latin typeface="Calibri" panose="020F0502020204030204" pitchFamily="34" charset="0"/>
              <a:cs typeface="Calibri" panose="020F0502020204030204" pitchFamily="34" charset="0"/>
            </a:endParaRPr>
          </a:p>
          <a:p>
            <a:pPr marL="457200" marR="0" lvl="0" indent="-457200" algn="l" rtl="0">
              <a:spcBef>
                <a:spcPts val="0"/>
              </a:spcBef>
              <a:spcAft>
                <a:spcPts val="0"/>
              </a:spcAft>
              <a:buClr>
                <a:srgbClr val="000000"/>
              </a:buClr>
              <a:buSzPts val="3200"/>
              <a:buFont typeface="Arial"/>
              <a:buChar char="•"/>
            </a:pPr>
            <a:r>
              <a:rPr lang="en-US" sz="3600" b="1" dirty="0">
                <a:solidFill>
                  <a:srgbClr val="000000"/>
                </a:solidFill>
                <a:latin typeface="Calibri" panose="020F0502020204030204" pitchFamily="34" charset="0"/>
                <a:ea typeface="Calibri"/>
                <a:cs typeface="Calibri" panose="020F0502020204030204" pitchFamily="34" charset="0"/>
                <a:sym typeface="Calibri"/>
              </a:rPr>
              <a:t>When are you going to practice?  </a:t>
            </a:r>
            <a:endParaRPr sz="3600" b="1" dirty="0">
              <a:latin typeface="Calibri" panose="020F0502020204030204" pitchFamily="34" charset="0"/>
              <a:cs typeface="Calibri" panose="020F0502020204030204" pitchFamily="34" charset="0"/>
            </a:endParaRPr>
          </a:p>
          <a:p>
            <a:pPr marL="457200" marR="0" lvl="0" indent="-457200" algn="l" rtl="0">
              <a:spcBef>
                <a:spcPts val="0"/>
              </a:spcBef>
              <a:spcAft>
                <a:spcPts val="0"/>
              </a:spcAft>
              <a:buClr>
                <a:srgbClr val="000000"/>
              </a:buClr>
              <a:buSzPts val="3200"/>
              <a:buFont typeface="Arial"/>
              <a:buChar char="•"/>
            </a:pPr>
            <a:r>
              <a:rPr lang="en-US" sz="3600" b="1" dirty="0">
                <a:solidFill>
                  <a:srgbClr val="000000"/>
                </a:solidFill>
                <a:latin typeface="Calibri" panose="020F0502020204030204" pitchFamily="34" charset="0"/>
                <a:ea typeface="Calibri"/>
                <a:cs typeface="Calibri" panose="020F0502020204030204" pitchFamily="34" charset="0"/>
                <a:sym typeface="Calibri"/>
              </a:rPr>
              <a:t>Practice Plan</a:t>
            </a:r>
            <a:endParaRPr sz="3600" b="1"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332" name="Google Shape;332;p27" descr="Left hand on a keyboard, right hand on a mouse in front of a computer monitor. "/>
          <p:cNvPicPr preferRelativeResize="0"/>
          <p:nvPr/>
        </p:nvPicPr>
        <p:blipFill rotWithShape="1">
          <a:blip r:embed="rId4">
            <a:alphaModFix/>
          </a:blip>
          <a:srcRect/>
          <a:stretch/>
        </p:blipFill>
        <p:spPr>
          <a:xfrm>
            <a:off x="8429953" y="3764564"/>
            <a:ext cx="2464152" cy="2540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2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339" name="Google Shape;339;p28"/>
          <p:cNvSpPr txBox="1">
            <a:spLocks noGrp="1"/>
          </p:cNvSpPr>
          <p:nvPr>
            <p:ph type="title"/>
          </p:nvPr>
        </p:nvSpPr>
        <p:spPr>
          <a:xfrm>
            <a:off x="1264985" y="61424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B10937"/>
              </a:buClr>
              <a:buSzPct val="100000"/>
              <a:buFont typeface="Arial"/>
              <a:buNone/>
            </a:pPr>
            <a:r>
              <a:rPr lang="en-US" sz="4800" dirty="0"/>
              <a:t>Confirm Next Session </a:t>
            </a:r>
            <a:br>
              <a:rPr lang="en-US" sz="4800" dirty="0"/>
            </a:br>
            <a:r>
              <a:rPr lang="en-US" sz="4800" dirty="0"/>
              <a:t>and Support </a:t>
            </a:r>
            <a:endParaRPr sz="4800" dirty="0"/>
          </a:p>
        </p:txBody>
      </p:sp>
      <p:pic>
        <p:nvPicPr>
          <p:cNvPr id="340" name="Google Shape;340;p28" descr="What's Next?"/>
          <p:cNvPicPr preferRelativeResize="0"/>
          <p:nvPr/>
        </p:nvPicPr>
        <p:blipFill rotWithShape="1">
          <a:blip r:embed="rId4">
            <a:alphaModFix/>
          </a:blip>
          <a:srcRect/>
          <a:stretch/>
        </p:blipFill>
        <p:spPr>
          <a:xfrm>
            <a:off x="3416232" y="2222863"/>
            <a:ext cx="5962650" cy="3352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04"/>
        <p:cNvGrpSpPr/>
        <p:nvPr/>
      </p:nvGrpSpPr>
      <p:grpSpPr>
        <a:xfrm>
          <a:off x="0" y="0"/>
          <a:ext cx="0" cy="0"/>
          <a:chOff x="0" y="0"/>
          <a:chExt cx="0" cy="0"/>
        </a:xfrm>
      </p:grpSpPr>
      <p:sp>
        <p:nvSpPr>
          <p:cNvPr id="105" name="Google Shape;105;p2"/>
          <p:cNvSpPr txBox="1"/>
          <p:nvPr/>
        </p:nvSpPr>
        <p:spPr>
          <a:xfrm>
            <a:off x="2383580" y="2599765"/>
            <a:ext cx="8276986"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dirty="0">
                <a:solidFill>
                  <a:schemeClr val="dk1"/>
                </a:solidFill>
                <a:latin typeface="+mj-lt"/>
                <a:ea typeface="Calibri"/>
                <a:cs typeface="Calibri"/>
                <a:sym typeface="Calibri"/>
              </a:rPr>
              <a:t>Instructions </a:t>
            </a:r>
            <a:endParaRPr sz="4800" dirty="0">
              <a:latin typeface="+mj-lt"/>
            </a:endParaRPr>
          </a:p>
          <a:p>
            <a:pPr marL="0" marR="0" lvl="0" indent="0" algn="ctr" rtl="0">
              <a:spcBef>
                <a:spcPts val="0"/>
              </a:spcBef>
              <a:spcAft>
                <a:spcPts val="0"/>
              </a:spcAft>
              <a:buNone/>
            </a:pPr>
            <a:r>
              <a:rPr lang="en-US" sz="4800" dirty="0">
                <a:solidFill>
                  <a:schemeClr val="dk1"/>
                </a:solidFill>
                <a:latin typeface="+mj-lt"/>
                <a:ea typeface="Calibri"/>
                <a:cs typeface="Calibri"/>
                <a:sym typeface="Calibri"/>
              </a:rPr>
              <a:t>For Using this PowerPoint Lesson</a:t>
            </a:r>
            <a:endParaRPr sz="4800" dirty="0">
              <a:latin typeface="+mj-lt"/>
            </a:endParaRPr>
          </a:p>
        </p:txBody>
      </p:sp>
      <p:sp>
        <p:nvSpPr>
          <p:cNvPr id="106" name="Google Shape;106;p2"/>
          <p:cNvSpPr txBox="1"/>
          <p:nvPr/>
        </p:nvSpPr>
        <p:spPr>
          <a:xfrm>
            <a:off x="3799790" y="1583779"/>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title"/>
          </p:nvPr>
        </p:nvSpPr>
        <p:spPr>
          <a:xfrm>
            <a:off x="1197909" y="2709143"/>
            <a:ext cx="9796182" cy="71985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B10937"/>
              </a:buClr>
              <a:buSzPct val="100000"/>
              <a:buFont typeface="Arial"/>
              <a:buNone/>
            </a:pPr>
            <a:r>
              <a:rPr lang="en-US" sz="5300" dirty="0"/>
              <a:t>See you! </a:t>
            </a:r>
            <a:br>
              <a:rPr lang="en-US" sz="5300" dirty="0"/>
            </a:br>
            <a:br>
              <a:rPr lang="en-US" dirty="0"/>
            </a:br>
            <a:r>
              <a:rPr lang="en-US" sz="5300" dirty="0"/>
              <a:t>Keep Practicing </a:t>
            </a:r>
            <a:endParaRPr sz="5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11"/>
        <p:cNvGrpSpPr/>
        <p:nvPr/>
      </p:nvGrpSpPr>
      <p:grpSpPr>
        <a:xfrm>
          <a:off x="0" y="0"/>
          <a:ext cx="0" cy="0"/>
          <a:chOff x="0" y="0"/>
          <a:chExt cx="0" cy="0"/>
        </a:xfrm>
      </p:grpSpPr>
      <p:pic>
        <p:nvPicPr>
          <p:cNvPr id="112" name="Google Shape;112;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113" name="Google Shape;113;p3"/>
          <p:cNvSpPr txBox="1">
            <a:spLocks noGrp="1"/>
          </p:cNvSpPr>
          <p:nvPr>
            <p:ph type="title"/>
          </p:nvPr>
        </p:nvSpPr>
        <p:spPr>
          <a:xfrm>
            <a:off x="1676400" y="53970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400" dirty="0">
                <a:latin typeface="+mj-lt"/>
                <a:cs typeface="Calibri" panose="020F0502020204030204" pitchFamily="34" charset="0"/>
              </a:rPr>
              <a:t>Lesson Objectives – Part One</a:t>
            </a:r>
            <a:endParaRPr sz="4400" dirty="0">
              <a:latin typeface="+mj-lt"/>
              <a:cs typeface="Calibri" panose="020F0502020204030204" pitchFamily="34" charset="0"/>
            </a:endParaRPr>
          </a:p>
        </p:txBody>
      </p:sp>
      <p:sp>
        <p:nvSpPr>
          <p:cNvPr id="114" name="Google Shape;114;p3"/>
          <p:cNvSpPr txBox="1"/>
          <p:nvPr/>
        </p:nvSpPr>
        <p:spPr>
          <a:xfrm>
            <a:off x="3702423" y="2741341"/>
            <a:ext cx="5394815" cy="2903320"/>
          </a:xfrm>
          <a:prstGeom prst="rect">
            <a:avLst/>
          </a:prstGeom>
          <a:noFill/>
          <a:ln>
            <a:noFill/>
          </a:ln>
        </p:spPr>
        <p:txBody>
          <a:bodyPr spcFirstLastPara="1" wrap="square" lIns="91425" tIns="45700" rIns="91425" bIns="45700" anchor="t" anchorCtr="0">
            <a:noAutofit/>
          </a:bodyPr>
          <a:lstStyle/>
          <a:p>
            <a:pPr marL="0" lvl="0" indent="0" algn="ctr">
              <a:lnSpc>
                <a:spcPct val="107000"/>
              </a:lnSpc>
              <a:spcAft>
                <a:spcPts val="800"/>
              </a:spcAft>
              <a:buFont typeface="Arial" panose="020B0604020202020204" pitchFamily="34" charset="0"/>
              <a:buNone/>
            </a:pPr>
            <a:r>
              <a:rPr lang="en-US" sz="3600" b="1" dirty="0">
                <a:effectLst/>
                <a:latin typeface="Calibri" panose="020F0502020204030204" pitchFamily="34" charset="0"/>
                <a:ea typeface="Calibri" panose="020F0502020204030204" pitchFamily="34" charset="0"/>
                <a:cs typeface="Calibri" panose="020F0502020204030204" pitchFamily="34" charset="0"/>
              </a:rPr>
              <a:t>Phishing</a:t>
            </a:r>
          </a:p>
          <a:p>
            <a:pPr marL="571500" lvl="0" indent="-571500">
              <a:spcAft>
                <a:spcPts val="800"/>
              </a:spcAft>
              <a:buFont typeface="Arial" panose="020B0604020202020204" pitchFamily="34" charset="0"/>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What is Phishing ?</a:t>
            </a:r>
          </a:p>
          <a:p>
            <a:pPr marL="571500" lvl="0" indent="-571500">
              <a:spcAft>
                <a:spcPts val="800"/>
              </a:spcAft>
              <a:buFont typeface="Arial" panose="020B0604020202020204" pitchFamily="34" charset="0"/>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Email Phishing </a:t>
            </a:r>
          </a:p>
          <a:p>
            <a:pPr marL="571500" lvl="0" indent="-571500">
              <a:spcAft>
                <a:spcPts val="800"/>
              </a:spcAft>
              <a:buFont typeface="Arial" panose="020B0604020202020204" pitchFamily="34" charset="0"/>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Text Messages Phishing</a:t>
            </a:r>
          </a:p>
          <a:p>
            <a:pPr marL="685800" indent="-685800">
              <a:buFont typeface="Arial" panose="020B0604020202020204" pitchFamily="34" charset="0"/>
              <a:buChar char="•"/>
            </a:pPr>
            <a:endParaRPr lang="en-CA" sz="4000" b="1" dirty="0">
              <a:effectLst/>
              <a:latin typeface="Calibri" panose="020F0502020204030204" pitchFamily="34" charset="0"/>
              <a:ea typeface="Calibri" panose="020F0502020204030204" pitchFamily="34" charset="0"/>
              <a:cs typeface="Calibri" panose="020F0502020204030204" pitchFamily="34" charset="0"/>
            </a:endParaRPr>
          </a:p>
          <a:p>
            <a:pPr lvl="0"/>
            <a:endParaRPr lang="en-US" sz="4800" b="1" i="0" u="none" strike="noStrike" cap="none" dirty="0">
              <a:solidFill>
                <a:srgbClr val="3F3F3F"/>
              </a:solidFill>
              <a:latin typeface="Calibri"/>
              <a:ea typeface="Calibri"/>
              <a:cs typeface="Calibri"/>
              <a:sym typeface="Calibri"/>
            </a:endParaRPr>
          </a:p>
          <a:p>
            <a:pPr lvl="0" algn="ctr"/>
            <a:endParaRPr lang="en-US" sz="4800" b="1" i="0" u="none" strike="noStrike" cap="none" dirty="0">
              <a:solidFill>
                <a:srgbClr val="3F3F3F"/>
              </a:solidFill>
              <a:latin typeface="Calibri"/>
              <a:ea typeface="Calibri"/>
              <a:cs typeface="Calibri"/>
              <a:sym typeface="Calibri"/>
            </a:endParaRPr>
          </a:p>
          <a:p>
            <a:pPr lvl="0" algn="ctr"/>
            <a:r>
              <a:rPr lang="en-US" sz="4800" b="1" i="0" u="none" strike="noStrike" cap="none" dirty="0">
                <a:solidFill>
                  <a:srgbClr val="3F3F3F"/>
                </a:solidFill>
                <a:latin typeface="Calibri"/>
                <a:ea typeface="Calibri"/>
                <a:cs typeface="Calibri"/>
                <a:sym typeface="Calibri"/>
              </a:rPr>
              <a:t> </a:t>
            </a:r>
          </a:p>
        </p:txBody>
      </p:sp>
      <p:sp>
        <p:nvSpPr>
          <p:cNvPr id="115" name="Google Shape;115;p3"/>
          <p:cNvSpPr txBox="1"/>
          <p:nvPr/>
        </p:nvSpPr>
        <p:spPr>
          <a:xfrm>
            <a:off x="3702423" y="1865267"/>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20"/>
        <p:cNvGrpSpPr/>
        <p:nvPr/>
      </p:nvGrpSpPr>
      <p:grpSpPr>
        <a:xfrm>
          <a:off x="0" y="0"/>
          <a:ext cx="0" cy="0"/>
          <a:chOff x="0" y="0"/>
          <a:chExt cx="0" cy="0"/>
        </a:xfrm>
      </p:grpSpPr>
      <p:pic>
        <p:nvPicPr>
          <p:cNvPr id="121" name="Google Shape;121;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122" name="Google Shape;122;p4"/>
          <p:cNvSpPr txBox="1">
            <a:spLocks noGrp="1"/>
          </p:cNvSpPr>
          <p:nvPr>
            <p:ph type="title"/>
          </p:nvPr>
        </p:nvSpPr>
        <p:spPr>
          <a:xfrm>
            <a:off x="1676400" y="53970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400" dirty="0">
                <a:latin typeface="+mj-lt"/>
                <a:cs typeface="Calibri" panose="020F0502020204030204" pitchFamily="34" charset="0"/>
              </a:rPr>
              <a:t>Lesson Objectives – Part Two</a:t>
            </a:r>
            <a:endParaRPr sz="4400" dirty="0">
              <a:latin typeface="+mj-lt"/>
              <a:cs typeface="Calibri" panose="020F0502020204030204" pitchFamily="34" charset="0"/>
            </a:endParaRPr>
          </a:p>
        </p:txBody>
      </p:sp>
      <p:sp>
        <p:nvSpPr>
          <p:cNvPr id="123" name="Google Shape;123;p4"/>
          <p:cNvSpPr txBox="1"/>
          <p:nvPr/>
        </p:nvSpPr>
        <p:spPr>
          <a:xfrm>
            <a:off x="922421" y="2788135"/>
            <a:ext cx="10347157" cy="2444655"/>
          </a:xfrm>
          <a:prstGeom prst="rect">
            <a:avLst/>
          </a:prstGeom>
          <a:noFill/>
          <a:ln>
            <a:noFill/>
          </a:ln>
        </p:spPr>
        <p:txBody>
          <a:bodyPr spcFirstLastPara="1" wrap="square" lIns="91425" tIns="45700" rIns="91425" bIns="45700" anchor="t" anchorCtr="0">
            <a:noAutofit/>
          </a:bodyPr>
          <a:lstStyle/>
          <a:p>
            <a:pPr marL="457200" marR="0" lvl="0" indent="-457200" algn="l" defTabSz="914400" rtl="0"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r>
              <a:rPr lang="en-US" sz="3200" dirty="0">
                <a:effectLst/>
                <a:latin typeface="Calibri" panose="020F0502020204030204" pitchFamily="34" charset="0"/>
                <a:ea typeface="Calibri" panose="020F0502020204030204" pitchFamily="34" charset="0"/>
                <a:cs typeface="Calibri" panose="020F0502020204030204" pitchFamily="34" charset="0"/>
              </a:rPr>
              <a:t>Search Online to Find Out if a Job Ad is Real</a:t>
            </a:r>
          </a:p>
          <a:p>
            <a:pPr marL="457200" marR="0" lvl="0" indent="-457200" algn="l" defTabSz="914400" rtl="0"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r>
              <a:rPr lang="en-US" sz="3200" dirty="0">
                <a:effectLst/>
                <a:latin typeface="Calibri" panose="020F0502020204030204" pitchFamily="34" charset="0"/>
                <a:ea typeface="Calibri" panose="020F0502020204030204" pitchFamily="34" charset="0"/>
                <a:cs typeface="Calibri" panose="020F0502020204030204" pitchFamily="34" charset="0"/>
              </a:rPr>
              <a:t>Search Online for the Company’s Phone Number to Ask if a Job Ad is Real</a:t>
            </a:r>
            <a:endParaRPr lang="en-CA" sz="3200" dirty="0">
              <a:latin typeface="Calibri" panose="020F0502020204030204" pitchFamily="34" charset="0"/>
              <a:cs typeface="Calibri" panose="020F0502020204030204" pitchFamily="34" charset="0"/>
            </a:endParaRPr>
          </a:p>
        </p:txBody>
      </p:sp>
      <p:sp>
        <p:nvSpPr>
          <p:cNvPr id="124" name="Google Shape;124;p4"/>
          <p:cNvSpPr txBox="1"/>
          <p:nvPr/>
        </p:nvSpPr>
        <p:spPr>
          <a:xfrm>
            <a:off x="3702423" y="1982696"/>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spTree>
    <p:extLst>
      <p:ext uri="{BB962C8B-B14F-4D97-AF65-F5344CB8AC3E}">
        <p14:creationId xmlns:p14="http://schemas.microsoft.com/office/powerpoint/2010/main" val="3916384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20"/>
        <p:cNvGrpSpPr/>
        <p:nvPr/>
      </p:nvGrpSpPr>
      <p:grpSpPr>
        <a:xfrm>
          <a:off x="0" y="0"/>
          <a:ext cx="0" cy="0"/>
          <a:chOff x="0" y="0"/>
          <a:chExt cx="0" cy="0"/>
        </a:xfrm>
      </p:grpSpPr>
      <p:pic>
        <p:nvPicPr>
          <p:cNvPr id="121" name="Google Shape;121;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122" name="Google Shape;122;p4"/>
          <p:cNvSpPr txBox="1">
            <a:spLocks noGrp="1"/>
          </p:cNvSpPr>
          <p:nvPr>
            <p:ph type="title"/>
          </p:nvPr>
        </p:nvSpPr>
        <p:spPr>
          <a:xfrm>
            <a:off x="1676400" y="53970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400" dirty="0">
                <a:latin typeface="+mj-lt"/>
                <a:cs typeface="Calibri" panose="020F0502020204030204" pitchFamily="34" charset="0"/>
              </a:rPr>
              <a:t>Lesson Objectives – Part Three</a:t>
            </a:r>
            <a:endParaRPr sz="4400" dirty="0">
              <a:latin typeface="+mj-lt"/>
              <a:cs typeface="Calibri" panose="020F0502020204030204" pitchFamily="34" charset="0"/>
            </a:endParaRPr>
          </a:p>
        </p:txBody>
      </p:sp>
      <p:sp>
        <p:nvSpPr>
          <p:cNvPr id="123" name="Google Shape;123;p4"/>
          <p:cNvSpPr txBox="1"/>
          <p:nvPr/>
        </p:nvSpPr>
        <p:spPr>
          <a:xfrm>
            <a:off x="3155666" y="3035296"/>
            <a:ext cx="6410365" cy="1957438"/>
          </a:xfrm>
          <a:prstGeom prst="rect">
            <a:avLst/>
          </a:prstGeom>
          <a:noFill/>
          <a:ln>
            <a:noFill/>
          </a:ln>
        </p:spPr>
        <p:txBody>
          <a:bodyPr spcFirstLastPara="1" wrap="square" lIns="91425" tIns="45700" rIns="91425" bIns="45700" anchor="t" anchorCtr="0">
            <a:noAutofit/>
          </a:bodyPr>
          <a:lstStyle/>
          <a:p>
            <a:pPr marL="457200" marR="0" lvl="0" indent="-457200" algn="l" defTabSz="914400" rtl="0"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r>
              <a:rPr lang="en-US" sz="3200" dirty="0">
                <a:effectLst/>
                <a:latin typeface="Calibri" panose="020F0502020204030204" pitchFamily="34" charset="0"/>
                <a:ea typeface="Calibri" panose="020F0502020204030204" pitchFamily="34" charset="0"/>
                <a:cs typeface="Calibri" panose="020F0502020204030204" pitchFamily="34" charset="0"/>
              </a:rPr>
              <a:t>Delete Suspicious Emails </a:t>
            </a:r>
          </a:p>
          <a:p>
            <a:pPr marL="457200" marR="0" lvl="0" indent="-457200" algn="l" defTabSz="914400" rtl="0"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r>
              <a:rPr lang="en-US" sz="3200" dirty="0">
                <a:effectLst/>
                <a:latin typeface="Calibri" panose="020F0502020204030204" pitchFamily="34" charset="0"/>
                <a:ea typeface="Calibri" panose="020F0502020204030204" pitchFamily="34" charset="0"/>
                <a:cs typeface="Calibri" panose="020F0502020204030204" pitchFamily="34" charset="0"/>
              </a:rPr>
              <a:t>Delete Suspicious Text Messages</a:t>
            </a:r>
          </a:p>
        </p:txBody>
      </p:sp>
      <p:sp>
        <p:nvSpPr>
          <p:cNvPr id="124" name="Google Shape;124;p4"/>
          <p:cNvSpPr txBox="1"/>
          <p:nvPr/>
        </p:nvSpPr>
        <p:spPr>
          <a:xfrm>
            <a:off x="3702423" y="1982696"/>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spTree>
    <p:extLst>
      <p:ext uri="{BB962C8B-B14F-4D97-AF65-F5344CB8AC3E}">
        <p14:creationId xmlns:p14="http://schemas.microsoft.com/office/powerpoint/2010/main" val="2248632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20"/>
        <p:cNvGrpSpPr/>
        <p:nvPr/>
      </p:nvGrpSpPr>
      <p:grpSpPr>
        <a:xfrm>
          <a:off x="0" y="0"/>
          <a:ext cx="0" cy="0"/>
          <a:chOff x="0" y="0"/>
          <a:chExt cx="0" cy="0"/>
        </a:xfrm>
      </p:grpSpPr>
      <p:pic>
        <p:nvPicPr>
          <p:cNvPr id="121" name="Google Shape;121;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31471"/>
            <a:ext cx="2529971" cy="1196975"/>
          </a:xfrm>
          <a:prstGeom prst="rect">
            <a:avLst/>
          </a:prstGeom>
          <a:noFill/>
          <a:ln>
            <a:noFill/>
          </a:ln>
        </p:spPr>
      </p:pic>
      <p:sp>
        <p:nvSpPr>
          <p:cNvPr id="122" name="Google Shape;122;p4"/>
          <p:cNvSpPr txBox="1">
            <a:spLocks noGrp="1"/>
          </p:cNvSpPr>
          <p:nvPr>
            <p:ph type="title"/>
          </p:nvPr>
        </p:nvSpPr>
        <p:spPr>
          <a:xfrm>
            <a:off x="1676400" y="53970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400" dirty="0">
                <a:latin typeface="+mj-lt"/>
                <a:cs typeface="Calibri" panose="020F0502020204030204" pitchFamily="34" charset="0"/>
              </a:rPr>
              <a:t>Lesson Objectives – Part Four</a:t>
            </a:r>
            <a:endParaRPr sz="4400" dirty="0">
              <a:latin typeface="+mj-lt"/>
              <a:cs typeface="Calibri" panose="020F0502020204030204" pitchFamily="34" charset="0"/>
            </a:endParaRPr>
          </a:p>
        </p:txBody>
      </p:sp>
      <p:sp>
        <p:nvSpPr>
          <p:cNvPr id="123" name="Google Shape;123;p4"/>
          <p:cNvSpPr txBox="1"/>
          <p:nvPr/>
        </p:nvSpPr>
        <p:spPr>
          <a:xfrm>
            <a:off x="2529971" y="2825151"/>
            <a:ext cx="7821727" cy="2937294"/>
          </a:xfrm>
          <a:prstGeom prst="rect">
            <a:avLst/>
          </a:prstGeom>
          <a:noFill/>
          <a:ln>
            <a:noFill/>
          </a:ln>
        </p:spPr>
        <p:txBody>
          <a:bodyPr spcFirstLastPara="1" wrap="square" lIns="91425" tIns="45700" rIns="91425" bIns="45700" anchor="t" anchorCtr="0">
            <a:noAutofit/>
          </a:bodyPr>
          <a:lstStyle/>
          <a:p>
            <a:pPr marL="457200" lvl="2" indent="-457200">
              <a:spcAft>
                <a:spcPts val="800"/>
              </a:spcAft>
              <a:buSzPct val="100000"/>
              <a:buFont typeface="Arial" panose="020B0604020202020204" pitchFamily="34" charset="0"/>
              <a:buChar char="•"/>
              <a:defRPr/>
            </a:pPr>
            <a:r>
              <a:rPr lang="en-US" sz="3200" b="1" dirty="0">
                <a:effectLst/>
                <a:latin typeface="Calibri" panose="020F0502020204030204" pitchFamily="34" charset="0"/>
                <a:ea typeface="Calibri" panose="020F0502020204030204" pitchFamily="34" charset="0"/>
                <a:cs typeface="Calibri" panose="020F0502020204030204" pitchFamily="34" charset="0"/>
              </a:rPr>
              <a:t>Employment Website Job Scams</a:t>
            </a:r>
          </a:p>
          <a:p>
            <a:pPr lvl="7">
              <a:spcAft>
                <a:spcPts val="800"/>
              </a:spcAft>
              <a:buSzPct val="100000"/>
              <a:defRPr/>
            </a:pPr>
            <a:r>
              <a:rPr lang="en-US" sz="3200" b="1" dirty="0">
                <a:effectLst/>
                <a:latin typeface="Calibri" panose="020F0502020204030204" pitchFamily="34" charset="0"/>
                <a:ea typeface="Calibri" panose="020F0502020204030204" pitchFamily="34" charset="0"/>
                <a:cs typeface="Calibri" panose="020F0502020204030204" pitchFamily="34" charset="0"/>
              </a:rPr>
              <a:t>	-Report an ad on indeed.ca</a:t>
            </a:r>
          </a:p>
          <a:p>
            <a:pPr marL="571500" lvl="2" indent="-571500">
              <a:spcAft>
                <a:spcPts val="800"/>
              </a:spcAft>
              <a:buSzPct val="100000"/>
              <a:buFont typeface="Arial" panose="020B0604020202020204" pitchFamily="34" charset="0"/>
              <a:buChar char="•"/>
              <a:defRPr/>
            </a:pP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marL="457200" lvl="2" indent="-457200">
              <a:spcAft>
                <a:spcPts val="800"/>
              </a:spcAft>
              <a:buSzPct val="100000"/>
              <a:buFont typeface="Arial" panose="020B0604020202020204" pitchFamily="34" charset="0"/>
              <a:buChar char="•"/>
              <a:defRPr/>
            </a:pPr>
            <a:r>
              <a:rPr lang="en-US" sz="3200" b="1" dirty="0">
                <a:effectLst/>
                <a:latin typeface="Calibri" panose="020F0502020204030204" pitchFamily="34" charset="0"/>
                <a:ea typeface="Calibri" panose="020F0502020204030204" pitchFamily="34" charset="0"/>
                <a:cs typeface="Calibri" panose="020F0502020204030204" pitchFamily="34" charset="0"/>
              </a:rPr>
              <a:t>Never give or receive money for a job applied for</a:t>
            </a:r>
          </a:p>
          <a:p>
            <a:pPr marL="571500" lvl="2" indent="-571500" algn="ctr">
              <a:spcAft>
                <a:spcPts val="800"/>
              </a:spcAft>
              <a:buSzPct val="100000"/>
              <a:buFont typeface="Arial" panose="020B0604020202020204" pitchFamily="34" charset="0"/>
              <a:buChar char="•"/>
              <a:defRPr/>
            </a:pPr>
            <a:endParaRPr lang="en-US" sz="32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571500" lvl="2" indent="-571500" algn="ctr">
              <a:spcAft>
                <a:spcPts val="800"/>
              </a:spcAft>
              <a:buSzPct val="100000"/>
              <a:buFont typeface="Arial" panose="020B0604020202020204" pitchFamily="34" charset="0"/>
              <a:buChar char="•"/>
              <a:defRPr/>
            </a:pPr>
            <a:endParaRPr lang="en-CA" sz="3200" b="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4" name="Google Shape;124;p4"/>
          <p:cNvSpPr txBox="1"/>
          <p:nvPr/>
        </p:nvSpPr>
        <p:spPr>
          <a:xfrm>
            <a:off x="3702423" y="1982696"/>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spTree>
    <p:extLst>
      <p:ext uri="{BB962C8B-B14F-4D97-AF65-F5344CB8AC3E}">
        <p14:creationId xmlns:p14="http://schemas.microsoft.com/office/powerpoint/2010/main" val="433841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47"/>
        <p:cNvGrpSpPr/>
        <p:nvPr/>
      </p:nvGrpSpPr>
      <p:grpSpPr>
        <a:xfrm>
          <a:off x="0" y="0"/>
          <a:ext cx="0" cy="0"/>
          <a:chOff x="0" y="0"/>
          <a:chExt cx="0" cy="0"/>
        </a:xfrm>
      </p:grpSpPr>
      <p:pic>
        <p:nvPicPr>
          <p:cNvPr id="148" name="Google Shape;148;p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467176"/>
            <a:ext cx="2529971" cy="1196975"/>
          </a:xfrm>
          <a:prstGeom prst="rect">
            <a:avLst/>
          </a:prstGeom>
          <a:noFill/>
          <a:ln>
            <a:noFill/>
          </a:ln>
        </p:spPr>
      </p:pic>
      <p:sp>
        <p:nvSpPr>
          <p:cNvPr id="149" name="Google Shape;149;p7"/>
          <p:cNvSpPr txBox="1">
            <a:spLocks noGrp="1"/>
          </p:cNvSpPr>
          <p:nvPr>
            <p:ph type="title"/>
          </p:nvPr>
        </p:nvSpPr>
        <p:spPr>
          <a:xfrm>
            <a:off x="1264985" y="46717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10937"/>
              </a:buClr>
              <a:buSzPts val="5400"/>
              <a:buFont typeface="Arial"/>
              <a:buNone/>
            </a:pPr>
            <a:r>
              <a:rPr lang="en-US" sz="4800" dirty="0">
                <a:latin typeface="+mj-lt"/>
                <a:cs typeface="Calibri" panose="020F0502020204030204" pitchFamily="34" charset="0"/>
              </a:rPr>
              <a:t>Keep in Mind</a:t>
            </a:r>
            <a:endParaRPr sz="4800" dirty="0">
              <a:latin typeface="+mj-lt"/>
              <a:cs typeface="Calibri" panose="020F0502020204030204" pitchFamily="34" charset="0"/>
            </a:endParaRPr>
          </a:p>
        </p:txBody>
      </p:sp>
      <p:sp>
        <p:nvSpPr>
          <p:cNvPr id="150" name="Google Shape;150;p7"/>
          <p:cNvSpPr txBox="1"/>
          <p:nvPr/>
        </p:nvSpPr>
        <p:spPr>
          <a:xfrm>
            <a:off x="815250" y="3119827"/>
            <a:ext cx="10756232" cy="1569620"/>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4400"/>
              <a:buFont typeface="Arial"/>
              <a:buChar char="•"/>
            </a:pPr>
            <a:r>
              <a:rPr lang="en-US" sz="3200" dirty="0">
                <a:solidFill>
                  <a:schemeClr val="dk1"/>
                </a:solidFill>
                <a:latin typeface="Calibri"/>
                <a:ea typeface="Calibri"/>
                <a:cs typeface="Calibri"/>
                <a:sym typeface="Calibri"/>
              </a:rPr>
              <a:t>Only do as much as the learner can absorb in one session. </a:t>
            </a:r>
            <a:endParaRPr sz="3200" dirty="0"/>
          </a:p>
          <a:p>
            <a:pPr marL="571500" marR="0" lvl="0" indent="-571500" algn="l" rtl="0">
              <a:lnSpc>
                <a:spcPct val="100000"/>
              </a:lnSpc>
              <a:spcBef>
                <a:spcPts val="0"/>
              </a:spcBef>
              <a:spcAft>
                <a:spcPts val="0"/>
              </a:spcAft>
              <a:buClr>
                <a:schemeClr val="dk1"/>
              </a:buClr>
              <a:buSzPts val="4400"/>
              <a:buFont typeface="Arial"/>
              <a:buChar char="•"/>
            </a:pPr>
            <a:r>
              <a:rPr lang="en-US" sz="3200" dirty="0">
                <a:solidFill>
                  <a:schemeClr val="dk1"/>
                </a:solidFill>
                <a:latin typeface="Calibri"/>
                <a:ea typeface="Calibri"/>
                <a:cs typeface="Calibri"/>
                <a:sym typeface="Calibri"/>
              </a:rPr>
              <a:t>Do one part of the video lesson at a time. </a:t>
            </a:r>
            <a:endParaRPr sz="3200" dirty="0"/>
          </a:p>
          <a:p>
            <a:pPr marL="571500" marR="0" lvl="0" indent="-571500" algn="l" rtl="0">
              <a:lnSpc>
                <a:spcPct val="100000"/>
              </a:lnSpc>
              <a:spcBef>
                <a:spcPts val="0"/>
              </a:spcBef>
              <a:spcAft>
                <a:spcPts val="0"/>
              </a:spcAft>
              <a:buClr>
                <a:schemeClr val="dk1"/>
              </a:buClr>
              <a:buSzPts val="4400"/>
              <a:buFont typeface="Arial"/>
              <a:buChar char="•"/>
            </a:pPr>
            <a:r>
              <a:rPr lang="en-US" sz="3200" dirty="0">
                <a:solidFill>
                  <a:schemeClr val="dk1"/>
                </a:solidFill>
                <a:latin typeface="Calibri"/>
                <a:ea typeface="Calibri"/>
                <a:cs typeface="Calibri"/>
                <a:sym typeface="Calibri"/>
              </a:rPr>
              <a:t>Check in with the learner after each part.</a:t>
            </a:r>
            <a:endParaRPr sz="3200" dirty="0"/>
          </a:p>
        </p:txBody>
      </p:sp>
      <p:sp>
        <p:nvSpPr>
          <p:cNvPr id="151" name="Google Shape;151;p7"/>
          <p:cNvSpPr txBox="1"/>
          <p:nvPr/>
        </p:nvSpPr>
        <p:spPr>
          <a:xfrm>
            <a:off x="3799789" y="1920985"/>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13611</Words>
  <Application>Microsoft Office PowerPoint</Application>
  <PresentationFormat>Widescreen</PresentationFormat>
  <Paragraphs>1720</Paragraphs>
  <Slides>40</Slides>
  <Notes>40</Notes>
  <HiddenSlides>13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Malgun Gothic Semilight</vt:lpstr>
      <vt:lpstr>Calibri</vt:lpstr>
      <vt:lpstr>Livvic</vt:lpstr>
      <vt:lpstr>Symbol</vt:lpstr>
      <vt:lpstr>Arial Nova</vt:lpstr>
      <vt:lpstr>Century Gothic</vt:lpstr>
      <vt:lpstr>Arial</vt:lpstr>
      <vt:lpstr>Wingdings</vt:lpstr>
      <vt:lpstr>Office Theme</vt:lpstr>
      <vt:lpstr>Employment</vt:lpstr>
      <vt:lpstr>Pre-Requisite Skills</vt:lpstr>
      <vt:lpstr>Skills Reviewed in this Lesson</vt:lpstr>
      <vt:lpstr>PowerPoint Presentation</vt:lpstr>
      <vt:lpstr>Lesson Objectives – Part One</vt:lpstr>
      <vt:lpstr>Lesson Objectives – Part Two</vt:lpstr>
      <vt:lpstr>Lesson Objectives – Part Three</vt:lpstr>
      <vt:lpstr>Lesson Objectives – Part Four</vt:lpstr>
      <vt:lpstr>Keep in Mind</vt:lpstr>
      <vt:lpstr>Set Up</vt:lpstr>
      <vt:lpstr>Checklist</vt:lpstr>
      <vt:lpstr>Set Up and Preparation</vt:lpstr>
      <vt:lpstr> Checklist</vt:lpstr>
      <vt:lpstr>Employment</vt:lpstr>
      <vt:lpstr>Lesson Objectives-Part One </vt:lpstr>
      <vt:lpstr>Lesson-Part One</vt:lpstr>
      <vt:lpstr>Check Understanding</vt:lpstr>
      <vt:lpstr>Practice Part One A</vt:lpstr>
      <vt:lpstr>Practice Part One B</vt:lpstr>
      <vt:lpstr>More Practice Part One</vt:lpstr>
      <vt:lpstr>Lesson Objectives – Part Two</vt:lpstr>
      <vt:lpstr>Lesson-Part Two A</vt:lpstr>
      <vt:lpstr>Check Understanding</vt:lpstr>
      <vt:lpstr>Practice Part Two-A</vt:lpstr>
      <vt:lpstr>Lesson-Part Two B</vt:lpstr>
      <vt:lpstr>Check Understanding</vt:lpstr>
      <vt:lpstr>Practice Part Two-B</vt:lpstr>
      <vt:lpstr>Lesson Objectives – Part Three</vt:lpstr>
      <vt:lpstr>Lesson-Part Three A</vt:lpstr>
      <vt:lpstr>Check Understanding</vt:lpstr>
      <vt:lpstr>Practice Part Three A</vt:lpstr>
      <vt:lpstr>Lesson-Part Three B</vt:lpstr>
      <vt:lpstr>Practice Part Three B</vt:lpstr>
      <vt:lpstr>Lesson Objectives – Part Four</vt:lpstr>
      <vt:lpstr>Lesson-Part Four</vt:lpstr>
      <vt:lpstr>Check Understanding</vt:lpstr>
      <vt:lpstr>Practice Part Four</vt:lpstr>
      <vt:lpstr>Practice Between Sessions </vt:lpstr>
      <vt:lpstr>Confirm Next Session  and Support </vt:lpstr>
      <vt:lpstr>See you!   Keep Practicing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Employment</dc:title>
  <dc:creator/>
  <cp:lastModifiedBy/>
  <cp:revision>656</cp:revision>
  <dcterms:created xsi:type="dcterms:W3CDTF">2021-09-14T20:49:13Z</dcterms:created>
  <dcterms:modified xsi:type="dcterms:W3CDTF">2022-06-14T23:59:30Z</dcterms:modified>
</cp:coreProperties>
</file>