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30"/>
  </p:notesMasterIdLst>
  <p:sldIdLst>
    <p:sldId id="347" r:id="rId2"/>
    <p:sldId id="281" r:id="rId3"/>
    <p:sldId id="354" r:id="rId4"/>
    <p:sldId id="325" r:id="rId5"/>
    <p:sldId id="310" r:id="rId6"/>
    <p:sldId id="319" r:id="rId7"/>
    <p:sldId id="283" r:id="rId8"/>
    <p:sldId id="306" r:id="rId9"/>
    <p:sldId id="284" r:id="rId10"/>
    <p:sldId id="285" r:id="rId11"/>
    <p:sldId id="293" r:id="rId12"/>
    <p:sldId id="278" r:id="rId13"/>
    <p:sldId id="294" r:id="rId14"/>
    <p:sldId id="312" r:id="rId15"/>
    <p:sldId id="314" r:id="rId16"/>
    <p:sldId id="287" r:id="rId17"/>
    <p:sldId id="355" r:id="rId18"/>
    <p:sldId id="356" r:id="rId19"/>
    <p:sldId id="357" r:id="rId20"/>
    <p:sldId id="358" r:id="rId21"/>
    <p:sldId id="348" r:id="rId22"/>
    <p:sldId id="328" r:id="rId23"/>
    <p:sldId id="327" r:id="rId24"/>
    <p:sldId id="326" r:id="rId25"/>
    <p:sldId id="359" r:id="rId26"/>
    <p:sldId id="291" r:id="rId27"/>
    <p:sldId id="292" r:id="rId28"/>
    <p:sldId id="324" r:id="rId2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Q4mhRAl1kiYisHGgzxvy6g==" hashData="Muz4wccUzlxHWiA4J+8haYTQ3smstdd1umu+sYPOMFCeuejsR+oQ1HPAwnMFBRRC34k9yKDMD3gTAFQDe9llPQ=="/>
  <p:extLst>
    <p:ext uri="{EFAFB233-063F-42B5-8137-9DF3F51BA10A}">
      <p15:sldGuideLst xmlns:p15="http://schemas.microsoft.com/office/powerpoint/2012/main">
        <p15:guide id="1" orient="horz" pos="2183" userDrawn="1">
          <p15:clr>
            <a:srgbClr val="A4A3A4"/>
          </p15:clr>
        </p15:guide>
        <p15:guide id="2" pos="3795"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FFC3"/>
    <a:srgbClr val="FFFFDF"/>
    <a:srgbClr val="FFFDA3"/>
    <a:srgbClr val="FFFF99"/>
    <a:srgbClr val="FF1EF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47" autoAdjust="0"/>
    <p:restoredTop sz="26289" autoAdjust="0"/>
  </p:normalViewPr>
  <p:slideViewPr>
    <p:cSldViewPr snapToGrid="0">
      <p:cViewPr varScale="1">
        <p:scale>
          <a:sx n="22" d="100"/>
          <a:sy n="22" d="100"/>
        </p:scale>
        <p:origin x="2683" y="24"/>
      </p:cViewPr>
      <p:guideLst>
        <p:guide orient="horz" pos="2183"/>
        <p:guide pos="3795"/>
      </p:guideLst>
    </p:cSldViewPr>
  </p:slideViewPr>
  <p:notesTextViewPr>
    <p:cViewPr>
      <p:scale>
        <a:sx n="130" d="100"/>
        <a:sy n="130" d="100"/>
      </p:scale>
      <p:origin x="0" y="0"/>
    </p:cViewPr>
  </p:notesTextViewPr>
  <p:notesViewPr>
    <p:cSldViewPr snapToGrid="0">
      <p:cViewPr varScale="1">
        <p:scale>
          <a:sx n="66" d="100"/>
          <a:sy n="66" d="100"/>
        </p:scale>
        <p:origin x="0" y="0"/>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BDC004A3-E2EB-0941-B3E9-59C46FE591F5}" type="datetimeFigureOut">
              <a:rPr lang="en-US" smtClean="0"/>
              <a:t>6/13/2022</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4E55262-9676-444A-98B3-692BE02459E9}" type="slidenum">
              <a:rPr lang="en-US" smtClean="0"/>
              <a:t>‹#›</a:t>
            </a:fld>
            <a:endParaRPr lang="en-US" dirty="0"/>
          </a:p>
        </p:txBody>
      </p:sp>
    </p:spTree>
    <p:extLst>
      <p:ext uri="{BB962C8B-B14F-4D97-AF65-F5344CB8AC3E}">
        <p14:creationId xmlns:p14="http://schemas.microsoft.com/office/powerpoint/2010/main" val="1517415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 Gothic" panose="020B0502020202020204" pitchFamily="34" charset="0"/>
              </a:rPr>
              <a:t>This PowerPoint lesson </a:t>
            </a:r>
            <a:r>
              <a:rPr lang="en-US" sz="1200" b="0" dirty="0">
                <a:latin typeface="Century Gothic" panose="020B0502020202020204" pitchFamily="34" charset="0"/>
              </a:rPr>
              <a:t>covers the following Online Safety video lessons: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entury Gothic" panose="020B0502020202020204" pitchFamily="34" charset="0"/>
            </a:endParaRPr>
          </a:p>
          <a:p>
            <a:pPr marL="171450" indent="-171450">
              <a:buFont typeface="Wingdings" pitchFamily="2" charset="2"/>
              <a:buChar char="v"/>
            </a:pPr>
            <a:r>
              <a:rPr lang="en-US" sz="1200" b="1" dirty="0">
                <a:latin typeface="Century Gothic" panose="020B0502020202020204" pitchFamily="34" charset="0"/>
              </a:rPr>
              <a:t>Part One: Create a Strong Password</a:t>
            </a:r>
          </a:p>
          <a:p>
            <a:pPr marL="628650" lvl="1" indent="-171450">
              <a:buFont typeface="Arial" panose="020B0604020202020204" pitchFamily="34" charset="0"/>
              <a:buChar char="•"/>
            </a:pPr>
            <a:r>
              <a:rPr lang="en-US" sz="1200" b="1" dirty="0">
                <a:latin typeface="Century Gothic" panose="020B0502020202020204" pitchFamily="34" charset="0"/>
              </a:rPr>
              <a:t>Use a Passphrase</a:t>
            </a:r>
          </a:p>
          <a:p>
            <a:pPr marL="628650" lvl="1" indent="-171450">
              <a:buFont typeface="Arial" panose="020B0604020202020204" pitchFamily="34" charset="0"/>
              <a:buChar char="•"/>
            </a:pPr>
            <a:r>
              <a:rPr lang="en-US" sz="1200" b="1" dirty="0">
                <a:latin typeface="Century Gothic" panose="020B0502020202020204" pitchFamily="34" charset="0"/>
              </a:rPr>
              <a:t>Use a Combination of Random Words</a:t>
            </a:r>
          </a:p>
          <a:p>
            <a:pPr marL="457200" lvl="1" indent="0">
              <a:buFont typeface="Arial" panose="020B0604020202020204" pitchFamily="34" charset="0"/>
              <a:buNone/>
            </a:pPr>
            <a:r>
              <a:rPr lang="en-US" sz="1200" dirty="0">
                <a:latin typeface="Century Gothic" panose="020B0502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v"/>
              <a:tabLst/>
              <a:defRPr/>
            </a:pPr>
            <a:r>
              <a:rPr lang="en-US" sz="1200" b="1" dirty="0">
                <a:latin typeface="Century Gothic" panose="020B0502020202020204" pitchFamily="34" charset="0"/>
              </a:rPr>
              <a:t>Part Two: Reset Password</a:t>
            </a:r>
          </a:p>
          <a:p>
            <a:endParaRPr lang="en-US" dirty="0">
              <a:highlight>
                <a:srgbClr val="FFFF00"/>
              </a:highlight>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1</a:t>
            </a:fld>
            <a:endParaRPr lang="en-US" dirty="0"/>
          </a:p>
        </p:txBody>
      </p:sp>
    </p:spTree>
    <p:extLst>
      <p:ext uri="{BB962C8B-B14F-4D97-AF65-F5344CB8AC3E}">
        <p14:creationId xmlns:p14="http://schemas.microsoft.com/office/powerpoint/2010/main" val="4136531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endParaRPr lang="en-US" sz="1200" dirty="0">
              <a:latin typeface="Century Gothic" panose="020B0502020202020204" pitchFamily="34" charset="0"/>
            </a:endParaRPr>
          </a:p>
          <a:p>
            <a:r>
              <a:rPr lang="en-US" sz="1200" b="1" u="sng" dirty="0">
                <a:latin typeface="Century Gothic" panose="020B0502020202020204" pitchFamily="34" charset="0"/>
              </a:rPr>
              <a:t>SET UP</a:t>
            </a:r>
          </a:p>
          <a:p>
            <a:pPr defTabSz="966612">
              <a:defRPr/>
            </a:pPr>
            <a:r>
              <a:rPr lang="en-US" sz="1200" dirty="0">
                <a:latin typeface="Century Gothic" panose="020B0502020202020204" pitchFamily="34" charset="0"/>
              </a:rPr>
              <a:t>Refer to:</a:t>
            </a:r>
          </a:p>
          <a:p>
            <a:pPr marL="241653" indent="-241653" defTabSz="966612">
              <a:buFont typeface="+mj-lt"/>
              <a:buAutoNum type="arabicPeriod"/>
              <a:defRPr/>
            </a:pPr>
            <a:r>
              <a:rPr lang="en-US" sz="1200" u="sng" dirty="0">
                <a:latin typeface="Century Gothic" panose="020B0502020202020204" pitchFamily="34" charset="0"/>
              </a:rPr>
              <a:t>TUTOR CHECKLIST- Set up for Remote Tutoring Session via Zoom, Ms Teams etc. </a:t>
            </a:r>
          </a:p>
          <a:p>
            <a:pPr marL="241653" indent="-241653" defTabSz="966612">
              <a:buFont typeface="+mj-lt"/>
              <a:buAutoNum type="arabicPeriod"/>
              <a:defRPr/>
            </a:pPr>
            <a:r>
              <a:rPr lang="en-US" sz="1200" u="sng" dirty="0">
                <a:latin typeface="Century Gothic" panose="020B0502020202020204" pitchFamily="34" charset="0"/>
              </a:rPr>
              <a:t>LEARNER CHECKLIST- Set up for Remote Tutoring Session via Zoom, Ms Teams etc. </a:t>
            </a:r>
          </a:p>
          <a:p>
            <a:pPr marL="241653" indent="-241653" defTabSz="966612">
              <a:buFont typeface="+mj-lt"/>
              <a:buAutoNum type="arabicPeriod"/>
              <a:defRPr/>
            </a:pPr>
            <a:r>
              <a:rPr lang="en-US" sz="1200" u="sng" dirty="0">
                <a:latin typeface="Century Gothic" panose="020B0502020202020204" pitchFamily="34" charset="0"/>
              </a:rPr>
              <a:t>Trouble-Shooting -Remote Tutoring </a:t>
            </a:r>
          </a:p>
          <a:p>
            <a:pPr defTabSz="966612">
              <a:defRPr/>
            </a:pPr>
            <a:endParaRPr lang="en-US" sz="1200" dirty="0">
              <a:latin typeface="Century Gothic" panose="020B0502020202020204" pitchFamily="34" charset="0"/>
              <a:ea typeface="Calibri" panose="020F0502020204030204" pitchFamily="34" charset="0"/>
              <a:cs typeface="Times New Roman" panose="02020603050405020304" pitchFamily="18" charset="0"/>
            </a:endParaRPr>
          </a:p>
          <a:p>
            <a:pPr defTabSz="966612">
              <a:defRPr/>
            </a:pPr>
            <a:endParaRPr lang="en-US" sz="1200" dirty="0">
              <a:latin typeface="Century Gothic" panose="020B0502020202020204" pitchFamily="34" charset="0"/>
              <a:ea typeface="Calibri" panose="020F0502020204030204" pitchFamily="34" charset="0"/>
              <a:cs typeface="Times New Roman" panose="02020603050405020304" pitchFamily="18" charset="0"/>
            </a:endParaRPr>
          </a:p>
          <a:p>
            <a:pPr defTabSz="966612">
              <a:defRPr/>
            </a:pPr>
            <a:r>
              <a:rPr lang="en-US" sz="1200" b="1" dirty="0">
                <a:latin typeface="Century Gothic" panose="020B0502020202020204" pitchFamily="34" charset="0"/>
                <a:ea typeface="Calibri" panose="020F0502020204030204" pitchFamily="34" charset="0"/>
                <a:cs typeface="Times New Roman" panose="02020603050405020304" pitchFamily="18" charset="0"/>
              </a:rPr>
              <a:t>IMPORTANT: </a:t>
            </a:r>
          </a:p>
          <a:p>
            <a:pPr defTabSz="966612">
              <a:defRPr/>
            </a:pPr>
            <a:r>
              <a:rPr lang="en-US" sz="1200" dirty="0">
                <a:latin typeface="Century Gothic" panose="020B0502020202020204" pitchFamily="34" charset="0"/>
                <a:ea typeface="Calibri" panose="020F0502020204030204" pitchFamily="34" charset="0"/>
                <a:cs typeface="Times New Roman" panose="02020603050405020304" pitchFamily="18" charset="0"/>
              </a:rPr>
              <a:t>Go through the Learner Checklist as well. Then, you will be able to more easily troubleshoot with the learner if they have difficulty in their set up.</a:t>
            </a:r>
            <a:endParaRPr lang="en-CA" sz="1200" dirty="0">
              <a:latin typeface="Century Gothic" panose="020B0502020202020204" pitchFamily="34" charset="0"/>
            </a:endParaRPr>
          </a:p>
          <a:p>
            <a:pPr defTabSz="966612">
              <a:defRPr/>
            </a:pPr>
            <a:endParaRPr lang="en-US" sz="1200" u="sng" dirty="0">
              <a:latin typeface="Century Gothic" panose="020B0502020202020204" pitchFamily="34" charset="0"/>
            </a:endParaRPr>
          </a:p>
          <a:p>
            <a:pPr marL="0" indent="0" defTabSz="966612">
              <a:buFont typeface="+mj-lt"/>
              <a:buNone/>
              <a:defRPr/>
            </a:pPr>
            <a:r>
              <a:rPr lang="en-US" sz="1200" b="1" dirty="0">
                <a:latin typeface="Century Gothic" panose="020B0502020202020204" pitchFamily="34" charset="0"/>
              </a:rPr>
              <a:t>Communicate beforehand with the Support Person (if that learner has one):</a:t>
            </a:r>
          </a:p>
          <a:p>
            <a:pPr marL="181240" indent="-181240" defTabSz="966612">
              <a:buFont typeface="Arial" panose="020B0604020202020204" pitchFamily="34" charset="0"/>
              <a:buChar char="•"/>
              <a:defRPr/>
            </a:pPr>
            <a:r>
              <a:rPr lang="en-US" sz="1200" dirty="0">
                <a:latin typeface="Century Gothic" panose="020B0502020202020204" pitchFamily="34" charset="0"/>
              </a:rPr>
              <a:t>Email the Learner Checklist listed in #2 above to the Support Person.</a:t>
            </a:r>
          </a:p>
          <a:p>
            <a:pPr marL="181240" indent="-181240" defTabSz="966612">
              <a:buFont typeface="Arial" panose="020B0604020202020204" pitchFamily="34" charset="0"/>
              <a:buChar char="•"/>
              <a:defRPr/>
            </a:pPr>
            <a:r>
              <a:rPr lang="en-US" sz="1200" dirty="0">
                <a:latin typeface="Century Gothic" panose="020B0502020202020204" pitchFamily="34" charset="0"/>
              </a:rPr>
              <a:t>Email any instructions for this lesson to the support person (see the notes for specific slides /parts of the lesson): </a:t>
            </a:r>
          </a:p>
          <a:p>
            <a:pPr marL="181240" indent="-181240" defTabSz="966612">
              <a:buFont typeface="Arial" panose="020B0604020202020204" pitchFamily="34" charset="0"/>
              <a:buChar char="•"/>
              <a:defRPr/>
            </a:pPr>
            <a:r>
              <a:rPr lang="en-US" sz="1200" dirty="0">
                <a:latin typeface="Century Gothic" panose="020B0502020202020204" pitchFamily="34" charset="0"/>
              </a:rPr>
              <a:t>Have the support person do the preparation for the lesson on the learner’s desktop. Tutor needs to guide them re. how to do this. </a:t>
            </a:r>
          </a:p>
          <a:p>
            <a:pPr marL="181240" indent="-181240" defTabSz="966612">
              <a:buFont typeface="Arial" panose="020B0604020202020204" pitchFamily="34" charset="0"/>
              <a:buChar char="•"/>
              <a:defRPr/>
            </a:pPr>
            <a:endParaRPr lang="en-US" sz="1200" u="sng" dirty="0">
              <a:latin typeface="Century Gothic" panose="020B0502020202020204" pitchFamily="34" charset="0"/>
            </a:endParaRPr>
          </a:p>
          <a:p>
            <a:r>
              <a:rPr lang="en-US" sz="1200"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sz="1200" dirty="0">
                <a:latin typeface="Century Gothic" panose="020B0502020202020204" pitchFamily="34" charset="0"/>
              </a:rPr>
              <a:t>Have support person make sure the browser icon is easy for the learner to find on the desktop. </a:t>
            </a:r>
          </a:p>
          <a:p>
            <a:pPr marL="181240" indent="-181240">
              <a:buFont typeface="Arial" panose="020B0604020202020204" pitchFamily="34" charset="0"/>
              <a:buChar char="•"/>
            </a:pPr>
            <a:r>
              <a:rPr lang="en-US" sz="1200" dirty="0">
                <a:latin typeface="Century Gothic" panose="020B0502020202020204" pitchFamily="34" charset="0"/>
              </a:rPr>
              <a:t>If no preparations were made on the learner’s computer before the session by a support person, you could use the </a:t>
            </a:r>
            <a:r>
              <a:rPr lang="en-US" sz="1200" b="1" dirty="0">
                <a:latin typeface="Century Gothic" panose="020B0502020202020204" pitchFamily="34" charset="0"/>
              </a:rPr>
              <a:t>Request Remote Control </a:t>
            </a:r>
            <a:r>
              <a:rPr lang="en-US" sz="1200" dirty="0">
                <a:latin typeface="Century Gothic" panose="020B0502020202020204" pitchFamily="34" charset="0"/>
              </a:rPr>
              <a:t>function in Zoom on the learner’s desktop if the learner struggles, and before they get frustrated. </a:t>
            </a:r>
            <a:endParaRPr lang="en-US" sz="1200" u="sng" dirty="0">
              <a:latin typeface="Century Gothic" panose="020B0502020202020204" pitchFamily="34" charset="0"/>
            </a:endParaRPr>
          </a:p>
          <a:p>
            <a:pPr marL="181240" indent="-181240" defTabSz="966612">
              <a:buFont typeface="Arial" panose="020B0604020202020204" pitchFamily="34" charset="0"/>
              <a:buChar char="•"/>
              <a:defRPr/>
            </a:pPr>
            <a:endParaRPr lang="en-US" sz="1200" u="sng" dirty="0">
              <a:latin typeface="Century Gothic" panose="020B0502020202020204" pitchFamily="34" charset="0"/>
            </a:endParaRPr>
          </a:p>
          <a:p>
            <a:pPr marL="181240" indent="-181240">
              <a:lnSpc>
                <a:spcPct val="107000"/>
              </a:lnSpc>
              <a:spcAft>
                <a:spcPts val="846"/>
              </a:spcAft>
              <a:buFont typeface="Arial" panose="020B0604020202020204" pitchFamily="34" charset="0"/>
              <a:buChar char="•"/>
            </a:pPr>
            <a:r>
              <a:rPr lang="en-US" sz="1200" b="1" dirty="0">
                <a:latin typeface="Century Gothic" panose="020B0502020202020204" pitchFamily="34" charset="0"/>
              </a:rPr>
              <a:t>IMPORTANT: </a:t>
            </a:r>
            <a:r>
              <a:rPr lang="en-US" sz="1200" dirty="0">
                <a:latin typeface="Century Gothic" panose="020B0502020202020204" pitchFamily="34" charset="0"/>
              </a:rPr>
              <a:t>Keep in mind the following: </a:t>
            </a:r>
          </a:p>
          <a:p>
            <a:pPr marL="628650" lvl="1" indent="-171450" algn="l" rtl="0">
              <a:spcBef>
                <a:spcPts val="0"/>
              </a:spcBef>
              <a:spcAft>
                <a:spcPts val="0"/>
              </a:spcAft>
              <a:buFont typeface="Arial" panose="020B0604020202020204" pitchFamily="34" charset="0"/>
              <a:buChar char="•"/>
            </a:pPr>
            <a:r>
              <a:rPr lang="en-US" sz="1200" dirty="0">
                <a:latin typeface="Century Gothic" panose="020B0502020202020204" pitchFamily="34" charset="0"/>
              </a:rPr>
              <a:t>Before using </a:t>
            </a:r>
            <a:r>
              <a:rPr lang="en-US" sz="1200" b="1" dirty="0">
                <a:latin typeface="Century Gothic" panose="020B0502020202020204" pitchFamily="34" charset="0"/>
              </a:rPr>
              <a:t>Remote Control</a:t>
            </a:r>
            <a:r>
              <a:rPr lang="en-US" sz="1200" dirty="0">
                <a:latin typeface="Century Gothic" panose="020B0502020202020204" pitchFamily="34" charset="0"/>
              </a:rPr>
              <a:t>, be sure to get permission from your organization first.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It is crucial that the learner understands what it means, and gives you informed consent.</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It is somewhat invasive and must be done respectfully and honouring the confidentiality of the learner.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Don’t use the Request Remote Control feature first!  It should be a last resort.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First, try your best to teach the learner and the support person how to do things using Share screen and demonstrating.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Use it if other ways do not work and the learner really needs to learn digital skills.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You may want to record the Zoom tutoring session in case of any possible accusations afterwards. </a:t>
            </a:r>
          </a:p>
          <a:p>
            <a:pPr marL="0" indent="0" defTabSz="966612">
              <a:buFont typeface="Arial" panose="020B0604020202020204" pitchFamily="34" charset="0"/>
              <a:buNone/>
              <a:defRPr/>
            </a:pPr>
            <a:endParaRPr lang="en-US" sz="1200" u="sng" dirty="0">
              <a:latin typeface="Century Gothic" panose="020B0502020202020204" pitchFamily="34" charset="0"/>
            </a:endParaRPr>
          </a:p>
          <a:p>
            <a:pPr marL="181240" indent="-181240" defTabSz="966612">
              <a:buFont typeface="Arial" panose="020B0604020202020204" pitchFamily="34" charset="0"/>
              <a:buChar char="•"/>
              <a:defRPr/>
            </a:pPr>
            <a:endParaRPr lang="en-US" sz="1200" u="sng" dirty="0">
              <a:latin typeface="Century Gothic" panose="020B0502020202020204" pitchFamily="34" charset="0"/>
            </a:endParaRPr>
          </a:p>
          <a:p>
            <a:pPr defTabSz="966612">
              <a:defRPr/>
            </a:pPr>
            <a:r>
              <a:rPr lang="en-US" sz="1200" b="1" u="sng" dirty="0">
                <a:highlight>
                  <a:srgbClr val="FFFF00"/>
                </a:highlight>
                <a:latin typeface="Century Gothic" panose="020B0502020202020204" pitchFamily="34" charset="0"/>
              </a:rPr>
              <a:t>PREPARATION</a:t>
            </a:r>
          </a:p>
          <a:p>
            <a:pPr defTabSz="966612">
              <a:defRPr/>
            </a:pPr>
            <a:r>
              <a:rPr lang="en-US" sz="1200" b="0" u="none" dirty="0">
                <a:highlight>
                  <a:srgbClr val="FFFF00"/>
                </a:highlight>
                <a:latin typeface="Century Gothic" panose="020B0502020202020204" pitchFamily="34" charset="0"/>
              </a:rPr>
              <a:t>Preparation specific to each Part of this Lesson is in the notes of the relevant slides. </a:t>
            </a:r>
          </a:p>
          <a:p>
            <a:pPr defTabSz="966612">
              <a:defRPr/>
            </a:pPr>
            <a:endParaRPr lang="en-US" sz="1200" b="0" u="none" dirty="0">
              <a:highlight>
                <a:srgbClr val="FFFF00"/>
              </a:highlight>
              <a:latin typeface="Century Gothic" panose="020B0502020202020204" pitchFamily="34" charset="0"/>
            </a:endParaRP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10</a:t>
            </a:fld>
            <a:endParaRPr lang="en-US" dirty="0"/>
          </a:p>
        </p:txBody>
      </p:sp>
    </p:spTree>
    <p:extLst>
      <p:ext uri="{BB962C8B-B14F-4D97-AF65-F5344CB8AC3E}">
        <p14:creationId xmlns:p14="http://schemas.microsoft.com/office/powerpoint/2010/main" val="3889035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pPr defTabSz="966612">
              <a:lnSpc>
                <a:spcPct val="107000"/>
              </a:lnSpc>
              <a:spcAft>
                <a:spcPts val="846"/>
              </a:spcAft>
              <a:defRPr/>
            </a:pPr>
            <a:endParaRPr lang="en-US" sz="1200" b="0" u="none" dirty="0">
              <a:latin typeface="Century Gothic" panose="020B0502020202020204" pitchFamily="34" charset="0"/>
            </a:endParaRPr>
          </a:p>
          <a:p>
            <a:pPr defTabSz="966612">
              <a:defRPr/>
            </a:pPr>
            <a:r>
              <a:rPr lang="en-US" sz="1200" b="0" u="none" dirty="0">
                <a:latin typeface="Century Gothic" panose="020B0502020202020204" pitchFamily="34" charset="0"/>
              </a:rPr>
              <a:t>Refer to:</a:t>
            </a:r>
          </a:p>
          <a:p>
            <a:pPr marL="241653" indent="-241653" defTabSz="966612">
              <a:buFont typeface="+mj-lt"/>
              <a:buAutoNum type="arabicPeriod"/>
              <a:defRPr/>
            </a:pPr>
            <a:r>
              <a:rPr lang="en-US" sz="1200" u="sng" dirty="0">
                <a:latin typeface="Century Gothic" panose="020B0502020202020204" pitchFamily="34" charset="0"/>
              </a:rPr>
              <a:t>Tutor Checklist: During Remote Tutoring Session </a:t>
            </a:r>
          </a:p>
          <a:p>
            <a:pPr marL="241653" indent="-241653" defTabSz="966612">
              <a:buFont typeface="+mj-lt"/>
              <a:buAutoNum type="arabicPeriod"/>
              <a:defRPr/>
            </a:pPr>
            <a:r>
              <a:rPr lang="en-US" sz="1200" u="sng" dirty="0">
                <a:latin typeface="Century Gothic" panose="020B0502020202020204" pitchFamily="34" charset="0"/>
              </a:rPr>
              <a:t>Learner Instructions: How to let your Tutor have Remote Control of your Computer During a Zoom Session </a:t>
            </a:r>
          </a:p>
          <a:p>
            <a:pPr marL="241653" indent="-241653" defTabSz="966612">
              <a:lnSpc>
                <a:spcPct val="107000"/>
              </a:lnSpc>
              <a:spcAft>
                <a:spcPts val="846"/>
              </a:spcAft>
              <a:buFont typeface="+mj-lt"/>
              <a:buAutoNum type="arabicPeriod"/>
              <a:defRPr/>
            </a:pPr>
            <a:r>
              <a:rPr lang="en-US" sz="1200" u="sng" dirty="0">
                <a:latin typeface="Century Gothic" panose="020B0502020202020204" pitchFamily="34" charset="0"/>
              </a:rPr>
              <a:t>Trouble-Shooting</a:t>
            </a:r>
            <a:r>
              <a:rPr lang="en-US" sz="1200" b="0" u="sng" dirty="0">
                <a:latin typeface="Century Gothic" panose="020B0502020202020204" pitchFamily="34" charset="0"/>
              </a:rPr>
              <a:t>: Remote Tutoring </a:t>
            </a:r>
          </a:p>
          <a:p>
            <a:pPr>
              <a:lnSpc>
                <a:spcPct val="107000"/>
              </a:lnSpc>
              <a:spcAft>
                <a:spcPts val="846"/>
              </a:spcAft>
            </a:pP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p>
            <a:pPr defTabSz="966612">
              <a:lnSpc>
                <a:spcPct val="107000"/>
              </a:lnSpc>
              <a:spcAft>
                <a:spcPts val="846"/>
              </a:spcAft>
              <a:defRPr/>
            </a:pPr>
            <a:endParaRPr lang="en-US" sz="1200" b="1" u="sng" dirty="0">
              <a:latin typeface="Century Gothic" panose="020B0502020202020204" pitchFamily="34" charset="0"/>
            </a:endParaRPr>
          </a:p>
          <a:p>
            <a:pPr marL="181240" indent="-181240">
              <a:lnSpc>
                <a:spcPct val="107000"/>
              </a:lnSpc>
              <a:spcAft>
                <a:spcPts val="846"/>
              </a:spcAft>
              <a:buFont typeface="Arial" panose="020B0604020202020204" pitchFamily="34" charset="0"/>
              <a:buChar char="•"/>
            </a:pPr>
            <a:r>
              <a:rPr lang="en-US" sz="1200" dirty="0">
                <a:latin typeface="Century Gothic" panose="020B0502020202020204" pitchFamily="34" charset="0"/>
              </a:rPr>
              <a:t>Be ready to assist learner by using the </a:t>
            </a:r>
            <a:r>
              <a:rPr lang="en-US" sz="1200" b="1" dirty="0">
                <a:latin typeface="Century Gothic" panose="020B0502020202020204" pitchFamily="34" charset="0"/>
              </a:rPr>
              <a:t>Requesting Remote Control </a:t>
            </a:r>
            <a:r>
              <a:rPr lang="en-US" sz="1200" dirty="0">
                <a:latin typeface="Century Gothic" panose="020B0502020202020204" pitchFamily="34" charset="0"/>
              </a:rPr>
              <a:t>function (refer </a:t>
            </a:r>
            <a:r>
              <a:rPr lang="en-US" sz="1200" u="none" dirty="0">
                <a:latin typeface="Century Gothic" panose="020B0502020202020204" pitchFamily="34" charset="0"/>
              </a:rPr>
              <a:t>to checklists 1 and 2 listed above</a:t>
            </a:r>
            <a:r>
              <a:rPr lang="en-US" sz="1200" dirty="0">
                <a:latin typeface="Century Gothic" panose="020B0502020202020204" pitchFamily="34" charset="0"/>
              </a:rPr>
              <a:t>). </a:t>
            </a:r>
          </a:p>
          <a:p>
            <a:pPr marL="181240" indent="-181240">
              <a:lnSpc>
                <a:spcPct val="107000"/>
              </a:lnSpc>
              <a:spcAft>
                <a:spcPts val="846"/>
              </a:spcAft>
              <a:buFont typeface="Arial" panose="020B0604020202020204" pitchFamily="34" charset="0"/>
              <a:buChar char="•"/>
            </a:pPr>
            <a:r>
              <a:rPr lang="en-US" sz="1200" dirty="0">
                <a:latin typeface="Century Gothic" panose="020B0502020202020204" pitchFamily="34" charset="0"/>
              </a:rPr>
              <a:t>You may have to set up the learner’s desktop if the learner needs support and no support person is available to do that beforehand.  This is possible to do using </a:t>
            </a:r>
            <a:r>
              <a:rPr lang="en-US" sz="1200" b="1" dirty="0">
                <a:latin typeface="Century Gothic" panose="020B0502020202020204" pitchFamily="34" charset="0"/>
              </a:rPr>
              <a:t>Request Remote Control</a:t>
            </a:r>
            <a:r>
              <a:rPr lang="en-US" sz="1200" dirty="0">
                <a:latin typeface="Century Gothic" panose="020B0502020202020204" pitchFamily="34" charset="0"/>
              </a:rPr>
              <a:t> in Zoom. </a:t>
            </a:r>
          </a:p>
          <a:p>
            <a:pPr marL="181240" indent="-181240">
              <a:lnSpc>
                <a:spcPct val="107000"/>
              </a:lnSpc>
              <a:spcAft>
                <a:spcPts val="846"/>
              </a:spcAft>
              <a:buFont typeface="Arial" panose="020B0604020202020204" pitchFamily="34" charset="0"/>
              <a:buChar char="•"/>
            </a:pPr>
            <a:r>
              <a:rPr lang="en-US" sz="1200" b="1" dirty="0">
                <a:latin typeface="Century Gothic" panose="020B0502020202020204" pitchFamily="34" charset="0"/>
              </a:rPr>
              <a:t>IMPORTANT: </a:t>
            </a:r>
            <a:r>
              <a:rPr lang="en-US" sz="1200" dirty="0">
                <a:latin typeface="Century Gothic" panose="020B0502020202020204" pitchFamily="34" charset="0"/>
              </a:rPr>
              <a:t>Keep in mind the following: </a:t>
            </a:r>
          </a:p>
          <a:p>
            <a:pPr marL="628650" lvl="1" indent="-171450" algn="l" rtl="0">
              <a:spcBef>
                <a:spcPts val="0"/>
              </a:spcBef>
              <a:spcAft>
                <a:spcPts val="0"/>
              </a:spcAft>
              <a:buFont typeface="Arial" panose="020B0604020202020204" pitchFamily="34" charset="0"/>
              <a:buChar char="•"/>
            </a:pPr>
            <a:r>
              <a:rPr lang="en-US" sz="1200" dirty="0">
                <a:latin typeface="Century Gothic" panose="020B0502020202020204" pitchFamily="34" charset="0"/>
              </a:rPr>
              <a:t>Before using </a:t>
            </a:r>
            <a:r>
              <a:rPr lang="en-US" sz="1200" b="1" dirty="0">
                <a:latin typeface="Century Gothic" panose="020B0502020202020204" pitchFamily="34" charset="0"/>
              </a:rPr>
              <a:t>Remote Control</a:t>
            </a:r>
            <a:r>
              <a:rPr lang="en-US" sz="1200" dirty="0">
                <a:latin typeface="Century Gothic" panose="020B0502020202020204" pitchFamily="34" charset="0"/>
              </a:rPr>
              <a:t>, be sure to get permission from your organization first.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It is crucial that the learner understands what it means, and gives you informed consent.</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It is somewhat invasive and must be done respectfully and honouring the confidentiality of the learner.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Don’t use the Request Remote Control feature first!  It should be a last resort.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First, try your best to teach the learner and the support person how to do things using Share screen and demonstrating.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Use it if other ways do not work and the learner really needs to learn digital skills.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You may want to record the Zoom tutoring session in case of any possible accusations afterwards. </a:t>
            </a:r>
          </a:p>
          <a:p>
            <a:pPr algn="l"/>
            <a:endParaRPr lang="en-US" sz="1900" dirty="0">
              <a:latin typeface="Livvic-Regular"/>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11</a:t>
            </a:fld>
            <a:endParaRPr lang="en-US" dirty="0"/>
          </a:p>
        </p:txBody>
      </p:sp>
    </p:spTree>
    <p:extLst>
      <p:ext uri="{BB962C8B-B14F-4D97-AF65-F5344CB8AC3E}">
        <p14:creationId xmlns:p14="http://schemas.microsoft.com/office/powerpoint/2010/main" val="2554325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entury Gothic" panose="020B0502020202020204" pitchFamily="34" charset="0"/>
              </a:rPr>
              <a:t>SHOW THIS SLIDE AND THE REST OF THE SLIDES FROM HERE ONWARD TO THE LEARNER</a:t>
            </a:r>
          </a:p>
          <a:p>
            <a:endParaRPr lang="en-US" b="1" dirty="0">
              <a:latin typeface="Century Gothic" panose="020B0502020202020204" pitchFamily="34" charset="0"/>
            </a:endParaRPr>
          </a:p>
          <a:p>
            <a:r>
              <a:rPr lang="en-US" b="1" dirty="0">
                <a:latin typeface="Century Gothic" panose="020B0502020202020204" pitchFamily="34" charset="0"/>
              </a:rPr>
              <a:t>Say to the learner:</a:t>
            </a:r>
          </a:p>
          <a:p>
            <a:pPr marL="0" indent="0">
              <a:buFont typeface="Arial" panose="020B0604020202020204" pitchFamily="34" charset="0"/>
              <a:buNone/>
            </a:pPr>
            <a:r>
              <a:rPr lang="en-US" i="1" dirty="0">
                <a:latin typeface="Century Gothic" panose="020B0502020202020204" pitchFamily="34" charset="0"/>
              </a:rPr>
              <a:t>Many employment websites require us to create accounts with passwords. </a:t>
            </a:r>
          </a:p>
          <a:p>
            <a:pPr marL="0" indent="0">
              <a:buFont typeface="Arial" panose="020B0604020202020204" pitchFamily="34" charset="0"/>
              <a:buNone/>
            </a:pPr>
            <a:r>
              <a:rPr lang="en-US" i="1" dirty="0">
                <a:latin typeface="Century Gothic" panose="020B0502020202020204" pitchFamily="34" charset="0"/>
              </a:rPr>
              <a:t>Simple passwords are easy to remember but they are not safe. </a:t>
            </a:r>
          </a:p>
          <a:p>
            <a:pPr marL="0" indent="0">
              <a:buFont typeface="Arial" panose="020B0604020202020204" pitchFamily="34" charset="0"/>
              <a:buNone/>
            </a:pPr>
            <a:r>
              <a:rPr lang="en-US" i="1" dirty="0">
                <a:latin typeface="Century Gothic" panose="020B0502020202020204" pitchFamily="34" charset="0"/>
              </a:rPr>
              <a:t>Hackers and computers can easily guess simple passwords. </a:t>
            </a:r>
          </a:p>
          <a:p>
            <a:pPr marL="0" indent="0">
              <a:buFont typeface="Arial" panose="020B0604020202020204" pitchFamily="34" charset="0"/>
              <a:buNone/>
            </a:pPr>
            <a:r>
              <a:rPr lang="en-US" i="1" dirty="0">
                <a:latin typeface="Century Gothic" panose="020B0502020202020204" pitchFamily="34" charset="0"/>
              </a:rPr>
              <a:t>Then they can get into our accounts. </a:t>
            </a:r>
          </a:p>
          <a:p>
            <a:pPr marL="0" indent="0">
              <a:buFont typeface="Arial" panose="020B0604020202020204" pitchFamily="34" charset="0"/>
              <a:buNone/>
            </a:pPr>
            <a:r>
              <a:rPr lang="en-US" i="1" dirty="0">
                <a:latin typeface="Century Gothic" panose="020B0502020202020204" pitchFamily="34" charset="0"/>
              </a:rPr>
              <a:t>We don’t want that to happen. </a:t>
            </a:r>
          </a:p>
          <a:p>
            <a:pPr marL="0" indent="0">
              <a:buFont typeface="Arial" panose="020B0604020202020204" pitchFamily="34" charset="0"/>
              <a:buNone/>
            </a:pPr>
            <a:endParaRPr lang="en-US" i="1" dirty="0">
              <a:latin typeface="Century Gothic" panose="020B0502020202020204" pitchFamily="34" charset="0"/>
            </a:endParaRPr>
          </a:p>
          <a:p>
            <a:pPr marL="0" indent="0">
              <a:buFont typeface="Arial" panose="020B0604020202020204" pitchFamily="34" charset="0"/>
              <a:buNone/>
            </a:pPr>
            <a:r>
              <a:rPr lang="en-US" i="1" dirty="0">
                <a:latin typeface="Century Gothic" panose="020B0502020202020204" pitchFamily="34" charset="0"/>
              </a:rPr>
              <a:t>We will review how to create strong passwords, and also how to reset a password if we have forgotten it.</a:t>
            </a:r>
          </a:p>
          <a:p>
            <a:pPr marL="0" indent="0">
              <a:buFont typeface="Arial" panose="020B0604020202020204" pitchFamily="34" charset="0"/>
              <a:buNone/>
            </a:pPr>
            <a:endParaRPr lang="en-US" i="1" dirty="0">
              <a:latin typeface="Century Gothic" panose="020B0502020202020204" pitchFamily="34" charset="0"/>
            </a:endParaRPr>
          </a:p>
          <a:p>
            <a:pPr marL="0" indent="0">
              <a:buFont typeface="Arial" panose="020B0604020202020204" pitchFamily="34" charset="0"/>
              <a:buNone/>
            </a:pPr>
            <a:r>
              <a:rPr lang="en-US" i="1" dirty="0">
                <a:latin typeface="Century Gothic" panose="020B0502020202020204" pitchFamily="34" charset="0"/>
              </a:rPr>
              <a:t>Today, we will focus on </a:t>
            </a:r>
            <a:r>
              <a:rPr lang="en-US" i="0" dirty="0">
                <a:highlight>
                  <a:srgbClr val="FFFF00"/>
                </a:highlight>
                <a:latin typeface="Century Gothic" panose="020B0502020202020204" pitchFamily="34" charset="0"/>
              </a:rPr>
              <a:t>... (Parts you intend to cover). </a:t>
            </a:r>
          </a:p>
          <a:p>
            <a:endParaRPr lang="en-US" dirty="0">
              <a:highlight>
                <a:srgbClr val="FFFF00"/>
              </a:highlight>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12</a:t>
            </a:fld>
            <a:endParaRPr lang="en-US" dirty="0"/>
          </a:p>
        </p:txBody>
      </p:sp>
    </p:spTree>
    <p:extLst>
      <p:ext uri="{BB962C8B-B14F-4D97-AF65-F5344CB8AC3E}">
        <p14:creationId xmlns:p14="http://schemas.microsoft.com/office/powerpoint/2010/main" val="4292007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Century Gothic" panose="020B0502020202020204" pitchFamily="34" charset="0"/>
            </a:endParaRPr>
          </a:p>
          <a:p>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r>
              <a:rPr lang="en-US" dirty="0">
                <a:latin typeface="Century Gothic" panose="020B0502020202020204" pitchFamily="34" charset="0"/>
              </a:rPr>
              <a:t>These are the skills the learner will master at the end of Part One: </a:t>
            </a:r>
          </a:p>
          <a:p>
            <a:r>
              <a:rPr lang="en-US" b="1" dirty="0">
                <a:latin typeface="Century Gothic" panose="020B0502020202020204" pitchFamily="34" charset="0"/>
              </a:rPr>
              <a:t>Create a Strong Password: Use a Passphrase</a:t>
            </a:r>
          </a:p>
          <a:p>
            <a:r>
              <a:rPr lang="en-US" b="1" dirty="0">
                <a:latin typeface="Century Gothic" panose="020B0502020202020204" pitchFamily="34" charset="0"/>
              </a:rPr>
              <a:t>Create a Strong Password: Use a combination of Random Words</a:t>
            </a:r>
          </a:p>
          <a:p>
            <a:endParaRPr lang="en-US" b="1" dirty="0">
              <a:latin typeface="Century Gothic" panose="020B0502020202020204" pitchFamily="34" charset="0"/>
            </a:endParaRPr>
          </a:p>
          <a:p>
            <a:endParaRPr lang="en-US" b="1" dirty="0">
              <a:latin typeface="Century Gothic" panose="020B0502020202020204" pitchFamily="34" charset="0"/>
            </a:endParaRPr>
          </a:p>
          <a:p>
            <a:r>
              <a:rPr lang="en-US" b="1" dirty="0">
                <a:latin typeface="Century Gothic" panose="020B0502020202020204" pitchFamily="34" charset="0"/>
              </a:rPr>
              <a:t>Say to the learner</a:t>
            </a:r>
            <a:r>
              <a:rPr lang="en-US" dirty="0">
                <a:latin typeface="Century Gothic" panose="020B0502020202020204" pitchFamily="34" charset="0"/>
              </a:rPr>
              <a:t>: </a:t>
            </a:r>
          </a:p>
          <a:p>
            <a:r>
              <a:rPr lang="en-US" i="1" dirty="0">
                <a:latin typeface="Century Gothic" panose="020B0502020202020204" pitchFamily="34" charset="0"/>
              </a:rPr>
              <a:t>We’re going to review how to create a strong password.</a:t>
            </a: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13</a:t>
            </a:fld>
            <a:endParaRPr lang="en-US" dirty="0"/>
          </a:p>
        </p:txBody>
      </p:sp>
    </p:spTree>
    <p:extLst>
      <p:ext uri="{BB962C8B-B14F-4D97-AF65-F5344CB8AC3E}">
        <p14:creationId xmlns:p14="http://schemas.microsoft.com/office/powerpoint/2010/main" val="2337665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dirty="0">
              <a:latin typeface="Century Gothic" panose="020B0502020202020204" pitchFamily="34" charset="0"/>
            </a:endParaRPr>
          </a:p>
          <a:p>
            <a:pPr marL="0" indent="0">
              <a:buFont typeface="Arial" panose="020B0604020202020204" pitchFamily="34" charset="0"/>
              <a:buNone/>
            </a:pPr>
            <a:r>
              <a:rPr lang="en-US" sz="1200" b="1" dirty="0">
                <a:highlight>
                  <a:srgbClr val="FFFF00"/>
                </a:highlight>
                <a:latin typeface="Century Gothic" panose="020B0502020202020204" pitchFamily="34" charset="0"/>
              </a:rPr>
              <a:t>Video length: </a:t>
            </a:r>
          </a:p>
          <a:p>
            <a:pPr marL="0" indent="0">
              <a:buFont typeface="Arial" panose="020B0604020202020204" pitchFamily="34" charset="0"/>
              <a:buNone/>
            </a:pPr>
            <a:r>
              <a:rPr lang="en-US" sz="1200" b="1" dirty="0">
                <a:highlight>
                  <a:srgbClr val="FFFF00"/>
                </a:highlight>
                <a:latin typeface="Century Gothic" panose="020B0502020202020204" pitchFamily="34" charset="0"/>
              </a:rPr>
              <a:t>Part </a:t>
            </a:r>
            <a:r>
              <a:rPr lang="en-US" sz="1200" b="1" dirty="0">
                <a:latin typeface="Century Gothic" panose="020B0502020202020204" pitchFamily="34" charset="0"/>
              </a:rPr>
              <a:t>One A: </a:t>
            </a:r>
            <a:r>
              <a:rPr lang="en-US" sz="1200" b="0" dirty="0">
                <a:latin typeface="Century Gothic" panose="020B0502020202020204" pitchFamily="34" charset="0"/>
              </a:rPr>
              <a:t>Create a Strong Password:</a:t>
            </a:r>
          </a:p>
          <a:p>
            <a:pPr marL="0" indent="0">
              <a:buFont typeface="Arial" panose="020B0604020202020204" pitchFamily="34" charset="0"/>
              <a:buNone/>
            </a:pPr>
            <a:r>
              <a:rPr lang="en-US" sz="1200" b="0" dirty="0">
                <a:latin typeface="Century Gothic" panose="020B0502020202020204" pitchFamily="34" charset="0"/>
              </a:rPr>
              <a:t>Use a Passphrase: </a:t>
            </a:r>
            <a:r>
              <a:rPr lang="en-US" b="0" dirty="0">
                <a:latin typeface="Century Gothic" panose="020B0502020202020204" pitchFamily="34" charset="0"/>
              </a:rPr>
              <a:t>00:00-</a:t>
            </a:r>
            <a:r>
              <a:rPr lang="en-US" sz="1200" b="0" dirty="0">
                <a:latin typeface="Century Gothic" panose="020B0502020202020204" pitchFamily="34" charset="0"/>
              </a:rPr>
              <a:t>03:51 mins	</a:t>
            </a:r>
            <a:r>
              <a:rPr lang="en-US" sz="1200" b="1" dirty="0">
                <a:latin typeface="Century Gothic" panose="020B0502020202020204" pitchFamily="34" charset="0"/>
              </a:rPr>
              <a:t>[3:51 mins]</a:t>
            </a:r>
          </a:p>
          <a:p>
            <a:pPr marL="181240" indent="-181240">
              <a:buFont typeface="Arial" panose="020B0604020202020204" pitchFamily="34" charset="0"/>
              <a:buChar char="•"/>
            </a:pPr>
            <a:endParaRPr lang="en-US" sz="1200" b="1" dirty="0">
              <a:latin typeface="Century Gothic" panose="020B0502020202020204" pitchFamily="34" charset="0"/>
            </a:endParaRPr>
          </a:p>
          <a:p>
            <a:endParaRPr lang="en-US" sz="1200" b="1" dirty="0">
              <a:latin typeface="Century Gothic" panose="020B0502020202020204" pitchFamily="34" charset="0"/>
            </a:endParaRPr>
          </a:p>
          <a:p>
            <a:r>
              <a:rPr lang="en-US" sz="1200" b="1" dirty="0">
                <a:latin typeface="Century Gothic" panose="020B0502020202020204" pitchFamily="34" charset="0"/>
              </a:rPr>
              <a:t>Say to the Learner: </a:t>
            </a:r>
          </a:p>
          <a:p>
            <a:r>
              <a:rPr lang="en-US" sz="1200" i="1" dirty="0">
                <a:latin typeface="Century Gothic" panose="020B0502020202020204" pitchFamily="34" charset="0"/>
              </a:rPr>
              <a:t>Let’s review how to create a strong password using a passphrase. </a:t>
            </a:r>
          </a:p>
          <a:p>
            <a:r>
              <a:rPr lang="en-US" sz="1200" i="1" dirty="0">
                <a:latin typeface="Century Gothic" panose="020B0502020202020204" pitchFamily="34" charset="0"/>
              </a:rPr>
              <a:t>We’ll watch a video to review this. </a:t>
            </a:r>
          </a:p>
          <a:p>
            <a:r>
              <a:rPr lang="en-US" sz="1200" b="0" i="1" dirty="0">
                <a:solidFill>
                  <a:srgbClr val="000000"/>
                </a:solidFill>
                <a:effectLst/>
                <a:latin typeface="Century Gothic" panose="020B0502020202020204" pitchFamily="34" charset="0"/>
              </a:rPr>
              <a:t>We can watch the video several times. So, don't worry if you don't catch everything the first time. </a:t>
            </a:r>
          </a:p>
          <a:p>
            <a:endParaRPr lang="en-US" sz="1200" i="1" dirty="0">
              <a:latin typeface="Century Gothic" panose="020B0502020202020204" pitchFamily="34" charset="0"/>
            </a:endParaRPr>
          </a:p>
          <a:p>
            <a:endParaRPr lang="en-US" sz="1200" dirty="0">
              <a:latin typeface="Century Gothic" panose="020B0502020202020204" pitchFamily="34" charset="0"/>
            </a:endParaRPr>
          </a:p>
          <a:p>
            <a:r>
              <a:rPr lang="en-US" sz="1200" b="1" dirty="0">
                <a:latin typeface="Century Gothic" panose="020B0502020202020204" pitchFamily="34" charset="0"/>
              </a:rPr>
              <a:t>Instructions for the Tutor: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Play the video several times.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Then ask comprehension check questions to check understanding. [See next slide for comprehension check questions.]</a:t>
            </a:r>
          </a:p>
          <a:p>
            <a:pPr marL="171450" indent="-171450">
              <a:buFont typeface="Arial" panose="020B0604020202020204" pitchFamily="34" charset="0"/>
              <a:buChar char="•"/>
            </a:pPr>
            <a:r>
              <a:rPr lang="en-US" sz="1200" dirty="0">
                <a:latin typeface="Century Gothic" panose="020B0502020202020204" pitchFamily="34" charset="0"/>
              </a:rPr>
              <a:t>Then have learner do Practice-Part One.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Century Gothic" panose="020B0502020202020204" pitchFamily="34" charset="0"/>
            </a:endParaRPr>
          </a:p>
          <a:p>
            <a:pPr marL="285750" indent="-285750" algn="l" rtl="0" fontAlgn="base">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Click on the PLAY icon in the slide to open the video lesson.</a:t>
            </a:r>
            <a:r>
              <a:rPr lang="en-US" sz="1200" b="0" i="0" dirty="0">
                <a:solidFill>
                  <a:srgbClr val="444444"/>
                </a:solidFill>
                <a:effectLst/>
                <a:latin typeface="Century Gothic" panose="020B0502020202020204" pitchFamily="34" charset="0"/>
              </a:rPr>
              <a:t>​</a:t>
            </a:r>
          </a:p>
          <a:p>
            <a:pPr marL="285750" indent="-285750" algn="l" rtl="0" fontAlgn="base">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Use this link to the YouTube video if the link in the slide doesn’t work: </a:t>
            </a:r>
            <a:r>
              <a:rPr lang="en-US" sz="1200" b="0" i="0" dirty="0">
                <a:solidFill>
                  <a:srgbClr val="444444"/>
                </a:solidFill>
                <a:effectLst/>
                <a:latin typeface="Century Gothic" panose="020B0502020202020204" pitchFamily="34" charset="0"/>
              </a:rPr>
              <a:t>​</a:t>
            </a:r>
          </a:p>
          <a:p>
            <a:pPr marL="0" indent="0" algn="l" rtl="0" fontAlgn="base">
              <a:buFont typeface="Arial" panose="020B0604020202020204" pitchFamily="34" charset="0"/>
              <a:buNone/>
            </a:pPr>
            <a:r>
              <a:rPr lang="en-US" sz="1200" b="1" i="0" strike="noStrike" dirty="0">
                <a:solidFill>
                  <a:srgbClr val="444444"/>
                </a:solidFill>
                <a:effectLst/>
                <a:latin typeface="Century Gothic" panose="020B0502020202020204" pitchFamily="34" charset="0"/>
              </a:rPr>
              <a:t>https://youtu.be/C3kp3aUJljA</a:t>
            </a:r>
          </a:p>
          <a:p>
            <a:pPr marL="0" indent="0" algn="l" rtl="0" fontAlgn="base">
              <a:buFont typeface="Arial" panose="020B0604020202020204" pitchFamily="34" charset="0"/>
              <a:buNone/>
            </a:pPr>
            <a:endParaRPr lang="en-US" sz="1200" b="0" i="0" dirty="0">
              <a:solidFill>
                <a:srgbClr val="000000"/>
              </a:solidFill>
              <a:effectLst/>
              <a:latin typeface="Century Gothic" panose="020B0502020202020204" pitchFamily="34" charset="0"/>
            </a:endParaRPr>
          </a:p>
          <a:p>
            <a:pPr marL="181240" indent="-181240">
              <a:buFont typeface="Arial" panose="020B0604020202020204" pitchFamily="34" charset="0"/>
              <a:buChar char="•"/>
            </a:pPr>
            <a:r>
              <a:rPr lang="en-US" sz="1200" b="0" i="0" dirty="0">
                <a:solidFill>
                  <a:srgbClr val="000000"/>
                </a:solidFill>
                <a:effectLst/>
                <a:latin typeface="Century Gothic" panose="020B0502020202020204" pitchFamily="34" charset="0"/>
              </a:rPr>
              <a:t>For remote tutoring, when you share screen to play the video, make sure you have shared the audio. </a:t>
            </a:r>
          </a:p>
          <a:p>
            <a:pPr marL="181240" indent="-181240">
              <a:buFont typeface="Arial" panose="020B0604020202020204" pitchFamily="34" charset="0"/>
              <a:buChar char="•"/>
            </a:pPr>
            <a:r>
              <a:rPr lang="en-US" sz="1200" dirty="0">
                <a:latin typeface="Century Gothic" panose="020B0502020202020204" pitchFamily="34" charset="0"/>
              </a:rPr>
              <a:t>Play the lesson a bit and check the learner can hear it ok before playing the whole video. </a:t>
            </a:r>
          </a:p>
          <a:p>
            <a:pPr marL="181240" indent="-181240" defTabSz="966612">
              <a:buFont typeface="Arial" panose="020B0604020202020204" pitchFamily="34" charset="0"/>
              <a:buChar char="•"/>
              <a:defRPr/>
            </a:pPr>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14</a:t>
            </a:fld>
            <a:endParaRPr lang="en-US" dirty="0"/>
          </a:p>
        </p:txBody>
      </p:sp>
    </p:spTree>
    <p:extLst>
      <p:ext uri="{BB962C8B-B14F-4D97-AF65-F5344CB8AC3E}">
        <p14:creationId xmlns:p14="http://schemas.microsoft.com/office/powerpoint/2010/main" val="317687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b="1" dirty="0"/>
          </a:p>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r>
              <a:rPr lang="en-US" dirty="0">
                <a:latin typeface="Century Gothic" panose="020B0502020202020204" pitchFamily="34" charset="0"/>
              </a:rPr>
              <a:t>After watching the segment of the video lesson, check understanding (review and elicit) before moving on. </a:t>
            </a:r>
          </a:p>
          <a:p>
            <a:pPr defTabSz="966612">
              <a:defRPr/>
            </a:pPr>
            <a:endParaRPr lang="en-US" b="1" dirty="0">
              <a:latin typeface="Century Gothic" panose="020B0502020202020204" pitchFamily="34" charset="0"/>
            </a:endParaRPr>
          </a:p>
          <a:p>
            <a:pPr defTabSz="966612">
              <a:defRPr/>
            </a:pPr>
            <a:r>
              <a:rPr lang="en-US" b="1" dirty="0">
                <a:latin typeface="Century Gothic" panose="020B0502020202020204" pitchFamily="34" charset="0"/>
              </a:rPr>
              <a:t>Check understanding - ask the learner as you watch the video or as you demonstrate on your computer. </a:t>
            </a:r>
          </a:p>
          <a:p>
            <a:pPr defTabSz="966612">
              <a:defRPr/>
            </a:pPr>
            <a:r>
              <a:rPr lang="en-US" dirty="0">
                <a:latin typeface="Century Gothic" panose="020B0502020202020204" pitchFamily="34" charset="0"/>
              </a:rPr>
              <a:t>Ask these comprehension check questions, or others, to check understanding: </a:t>
            </a:r>
          </a:p>
          <a:p>
            <a:pPr defTabSz="966612">
              <a:defRPr/>
            </a:pPr>
            <a:endParaRPr lang="en-US" dirty="0">
              <a:latin typeface="Century Gothic" panose="020B0502020202020204" pitchFamily="34" charset="0"/>
            </a:endParaRPr>
          </a:p>
          <a:p>
            <a:pPr marL="0" marR="0" lvl="0" indent="0" algn="l" defTabSz="966612"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[Use a Passphrase]</a:t>
            </a:r>
          </a:p>
          <a:p>
            <a:pPr marL="0" marR="0" lvl="0" indent="0" algn="l" defTabSz="966612"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Say to the Learner: </a:t>
            </a:r>
          </a:p>
          <a:p>
            <a:pPr marL="171450" indent="-171450">
              <a:buFont typeface="Arial" panose="020B0604020202020204" pitchFamily="34" charset="0"/>
              <a:buChar char="•"/>
            </a:pPr>
            <a:r>
              <a:rPr lang="en-US" i="1" dirty="0">
                <a:latin typeface="Century Gothic" panose="020B0502020202020204" pitchFamily="34" charset="0"/>
              </a:rPr>
              <a:t>How many characters should a strong password have at least? </a:t>
            </a:r>
            <a:r>
              <a:rPr lang="en-US" b="1" i="1" dirty="0">
                <a:latin typeface="Century Gothic" panose="020B0502020202020204" pitchFamily="34" charset="0"/>
              </a:rPr>
              <a:t>Answer:</a:t>
            </a:r>
            <a:r>
              <a:rPr lang="en-US" i="1" dirty="0">
                <a:latin typeface="Century Gothic" panose="020B0502020202020204" pitchFamily="34" charset="0"/>
              </a:rPr>
              <a:t> At least eight characters.</a:t>
            </a:r>
          </a:p>
          <a:p>
            <a:pPr marL="171450" indent="-171450">
              <a:buFont typeface="Arial" panose="020B0604020202020204" pitchFamily="34" charset="0"/>
              <a:buChar char="•"/>
            </a:pPr>
            <a:r>
              <a:rPr lang="en-US" i="1" dirty="0">
                <a:latin typeface="Century Gothic" panose="020B0502020202020204" pitchFamily="34" charset="0"/>
              </a:rPr>
              <a:t>What kind of letters: upper or lower case, should a strong password have? </a:t>
            </a:r>
            <a:r>
              <a:rPr lang="en-US" b="1" i="1" dirty="0">
                <a:latin typeface="Century Gothic" panose="020B0502020202020204" pitchFamily="34" charset="0"/>
              </a:rPr>
              <a:t>Answer: </a:t>
            </a:r>
            <a:r>
              <a:rPr lang="en-US" b="0" i="1" dirty="0">
                <a:latin typeface="Century Gothic" panose="020B0502020202020204" pitchFamily="34" charset="0"/>
              </a:rPr>
              <a:t>A combination of upper and lower case letters</a:t>
            </a:r>
            <a:endParaRPr lang="en-US" i="1" dirty="0">
              <a:latin typeface="Century Gothic" panose="020B0502020202020204" pitchFamily="34" charset="0"/>
            </a:endParaRPr>
          </a:p>
          <a:p>
            <a:pPr marL="171450" lvl="0" indent="-171450">
              <a:buFont typeface="Arial" panose="020B0604020202020204" pitchFamily="34" charset="0"/>
              <a:buChar char="•"/>
            </a:pPr>
            <a:r>
              <a:rPr lang="en-US" i="1" dirty="0">
                <a:latin typeface="Century Gothic" panose="020B0502020202020204" pitchFamily="34" charset="0"/>
              </a:rPr>
              <a:t>Other than upper and lower case letters, what else does a strong password have? </a:t>
            </a:r>
            <a:r>
              <a:rPr lang="en-US" b="1" i="1" dirty="0">
                <a:latin typeface="Century Gothic" panose="020B0502020202020204" pitchFamily="34" charset="0"/>
              </a:rPr>
              <a:t>Answer: </a:t>
            </a:r>
            <a:r>
              <a:rPr lang="en-US" b="0" i="1" dirty="0">
                <a:latin typeface="Century Gothic" panose="020B0502020202020204" pitchFamily="34" charset="0"/>
              </a:rPr>
              <a:t>Numbers and symbols</a:t>
            </a:r>
          </a:p>
          <a:p>
            <a:pPr marL="171450" lvl="0" indent="-171450">
              <a:buFont typeface="Arial" panose="020B0604020202020204" pitchFamily="34" charset="0"/>
              <a:buChar char="•"/>
            </a:pPr>
            <a:r>
              <a:rPr lang="en-US" i="1" dirty="0">
                <a:latin typeface="Century Gothic" panose="020B0502020202020204" pitchFamily="34" charset="0"/>
              </a:rPr>
              <a:t>What is a passphrase? </a:t>
            </a:r>
            <a:r>
              <a:rPr lang="en-US" b="1" i="1" dirty="0">
                <a:latin typeface="Century Gothic" panose="020B0502020202020204" pitchFamily="34" charset="0"/>
              </a:rPr>
              <a:t>Answer:</a:t>
            </a:r>
            <a:r>
              <a:rPr lang="en-US" b="0" i="1" dirty="0">
                <a:latin typeface="Century Gothic" panose="020B0502020202020204" pitchFamily="34" charset="0"/>
              </a:rPr>
              <a:t> It is a phrase or sentence that is easy to remember.</a:t>
            </a:r>
          </a:p>
          <a:p>
            <a:pPr marL="171450" lvl="0" indent="-171450">
              <a:buFont typeface="Arial" panose="020B0604020202020204" pitchFamily="34" charset="0"/>
              <a:buChar char="•"/>
            </a:pPr>
            <a:r>
              <a:rPr lang="en-US" b="0" i="1" dirty="0">
                <a:latin typeface="Century Gothic" panose="020B0502020202020204" pitchFamily="34" charset="0"/>
              </a:rPr>
              <a:t>How do you create a strong password using a passphrase? </a:t>
            </a:r>
            <a:r>
              <a:rPr lang="en-US" b="1" i="1" dirty="0">
                <a:latin typeface="Century Gothic" panose="020B0502020202020204" pitchFamily="34" charset="0"/>
              </a:rPr>
              <a:t>Answer: </a:t>
            </a:r>
            <a:r>
              <a:rPr lang="en-US" b="0" i="1" dirty="0">
                <a:latin typeface="Century Gothic" panose="020B0502020202020204" pitchFamily="34" charset="0"/>
              </a:rPr>
              <a:t>Take the first letters of a phrase or sentence, use upper and lower case, and then replace some of the letters with numbers or symbols.</a:t>
            </a:r>
            <a:endParaRPr lang="en-US" i="1" dirty="0">
              <a:latin typeface="Century Gothic" panose="020B0502020202020204" pitchFamily="34" charset="0"/>
            </a:endParaRPr>
          </a:p>
          <a:p>
            <a:pPr marL="0" indent="0">
              <a:buFont typeface="+mj-lt"/>
              <a:buNone/>
            </a:pPr>
            <a:endParaRPr lang="en-US" dirty="0">
              <a:latin typeface="Century Gothic" panose="020B0502020202020204" pitchFamily="34" charset="0"/>
            </a:endParaRPr>
          </a:p>
          <a:p>
            <a:pPr defTabSz="966612">
              <a:defRPr/>
            </a:pPr>
            <a:r>
              <a:rPr lang="en-US" b="1" dirty="0">
                <a:latin typeface="Century Gothic" panose="020B0502020202020204" pitchFamily="34" charset="0"/>
              </a:rPr>
              <a:t>Instructions for Tutor: </a:t>
            </a:r>
          </a:p>
          <a:p>
            <a:r>
              <a:rPr lang="en-US" b="1" dirty="0">
                <a:latin typeface="Century Gothic" panose="020B0502020202020204" pitchFamily="34" charset="0"/>
              </a:rPr>
              <a:t>Ask the learner: </a:t>
            </a:r>
            <a:r>
              <a:rPr lang="en-US" i="1" dirty="0">
                <a:latin typeface="Century Gothic" panose="020B0502020202020204" pitchFamily="34" charset="0"/>
              </a:rPr>
              <a:t>Do you want to watch the video again?  </a:t>
            </a:r>
          </a:p>
          <a:p>
            <a:endParaRPr lang="en-US" dirty="0">
              <a:latin typeface="Century Gothic" panose="020B0502020202020204" pitchFamily="34" charset="0"/>
            </a:endParaRPr>
          </a:p>
          <a:p>
            <a:r>
              <a:rPr lang="en-US" b="1" dirty="0">
                <a:latin typeface="Century Gothic" panose="020B0502020202020204" pitchFamily="34" charset="0"/>
              </a:rPr>
              <a:t>IMPORTANT</a:t>
            </a:r>
          </a:p>
          <a:p>
            <a:r>
              <a:rPr lang="en-US" dirty="0">
                <a:latin typeface="Century Gothic" panose="020B0502020202020204" pitchFamily="34" charset="0"/>
              </a:rPr>
              <a:t>If the learner is struggling, stop the session. </a:t>
            </a:r>
            <a:br>
              <a:rPr lang="en-US" dirty="0">
                <a:latin typeface="Century Gothic" panose="020B0502020202020204" pitchFamily="34" charset="0"/>
              </a:rPr>
            </a:br>
            <a:r>
              <a:rPr lang="en-US" b="1" dirty="0">
                <a:latin typeface="Century Gothic" panose="020B0502020202020204" pitchFamily="34" charset="0"/>
              </a:rPr>
              <a:t>Say to the learner: </a:t>
            </a:r>
          </a:p>
          <a:p>
            <a:r>
              <a:rPr lang="en-US" i="1" dirty="0">
                <a:latin typeface="Century Gothic" panose="020B0502020202020204" pitchFamily="34" charset="0"/>
              </a:rPr>
              <a:t>Let’s do more work on X...... before we do this.</a:t>
            </a:r>
          </a:p>
          <a:p>
            <a:endParaRPr lang="en-US" dirty="0">
              <a:latin typeface="Century Gothic" panose="020B0502020202020204" pitchFamily="34" charset="0"/>
            </a:endParaRPr>
          </a:p>
          <a:p>
            <a:endParaRPr lang="en-US" dirty="0">
              <a:latin typeface="Century Gothic" panose="020B0502020202020204" pitchFamily="34" charset="0"/>
            </a:endParaRPr>
          </a:p>
          <a:p>
            <a:r>
              <a:rPr lang="en-US" b="1" dirty="0">
                <a:latin typeface="Century Gothic" panose="020B0502020202020204" pitchFamily="34" charset="0"/>
              </a:rPr>
              <a:t>Instructions to the Tutor: </a:t>
            </a:r>
          </a:p>
          <a:p>
            <a:r>
              <a:rPr lang="en-US" dirty="0">
                <a:latin typeface="Century Gothic" panose="020B0502020202020204" pitchFamily="34" charset="0"/>
              </a:rPr>
              <a:t>For example, learner may not be able to type symbols.</a:t>
            </a:r>
          </a:p>
          <a:p>
            <a:r>
              <a:rPr lang="en-US" dirty="0">
                <a:latin typeface="Century Gothic" panose="020B0502020202020204" pitchFamily="34" charset="0"/>
              </a:rPr>
              <a:t>If so, go to the Digital Literacy Curriculum Resource (DLCR) and use the relevant module before using this video review lesson. </a:t>
            </a:r>
          </a:p>
          <a:p>
            <a:r>
              <a:rPr lang="en-US" dirty="0">
                <a:latin typeface="Century Gothic" panose="020B0502020202020204" pitchFamily="34" charset="0"/>
              </a:rPr>
              <a:t>Teach the skills and have the learner practice. </a:t>
            </a:r>
          </a:p>
          <a:p>
            <a:endParaRPr lang="en-US" dirty="0">
              <a:latin typeface="Century Gothic" panose="020B0502020202020204" pitchFamily="34" charset="0"/>
            </a:endParaRPr>
          </a:p>
          <a:p>
            <a:r>
              <a:rPr lang="en-US" dirty="0">
                <a:latin typeface="Century Gothic" panose="020B0502020202020204" pitchFamily="34" charset="0"/>
              </a:rPr>
              <a:t>For example, use Module 2 Keyboarding, or if needed first: Module 1 Mouse and Navigation, depending on learner needs. </a:t>
            </a:r>
          </a:p>
          <a:p>
            <a:r>
              <a:rPr lang="en-US" b="1" dirty="0">
                <a:latin typeface="Century Gothic" panose="020B0502020202020204" pitchFamily="34" charset="0"/>
              </a:rPr>
              <a:t>Tip</a:t>
            </a:r>
            <a:r>
              <a:rPr lang="en-US" dirty="0">
                <a:latin typeface="Century Gothic" panose="020B0502020202020204" pitchFamily="34" charset="0"/>
              </a:rPr>
              <a:t>: Do the Needs Assessment to determine needs; use the Needs Assessment tools in the DLCR for this. </a:t>
            </a:r>
          </a:p>
          <a:p>
            <a:endParaRPr lang="en-US" dirty="0">
              <a:latin typeface="Century Gothic" panose="020B0502020202020204" pitchFamily="34" charset="0"/>
            </a:endParaRPr>
          </a:p>
          <a:p>
            <a:r>
              <a:rPr lang="en-US" dirty="0">
                <a:latin typeface="Century Gothic" panose="020B0502020202020204" pitchFamily="34" charset="0"/>
              </a:rPr>
              <a:t> </a:t>
            </a:r>
          </a:p>
        </p:txBody>
      </p:sp>
      <p:sp>
        <p:nvSpPr>
          <p:cNvPr id="4" name="Slide Number Placeholder 3"/>
          <p:cNvSpPr>
            <a:spLocks noGrp="1"/>
          </p:cNvSpPr>
          <p:nvPr>
            <p:ph type="sldNum" sz="quarter" idx="5"/>
          </p:nvPr>
        </p:nvSpPr>
        <p:spPr/>
        <p:txBody>
          <a:bodyPr/>
          <a:lstStyle/>
          <a:p>
            <a:fld id="{84E55262-9676-444A-98B3-692BE02459E9}" type="slidenum">
              <a:rPr lang="en-US" smtClean="0"/>
              <a:t>15</a:t>
            </a:fld>
            <a:endParaRPr lang="en-US" dirty="0"/>
          </a:p>
        </p:txBody>
      </p:sp>
    </p:spTree>
    <p:extLst>
      <p:ext uri="{BB962C8B-B14F-4D97-AF65-F5344CB8AC3E}">
        <p14:creationId xmlns:p14="http://schemas.microsoft.com/office/powerpoint/2010/main" val="1911645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dirty="0">
              <a:latin typeface="Century Gothic" panose="020B0502020202020204" pitchFamily="34" charset="0"/>
            </a:endParaRPr>
          </a:p>
          <a:p>
            <a:r>
              <a:rPr lang="en-US" sz="1200" b="1" dirty="0">
                <a:latin typeface="Century Gothic" panose="020B0502020202020204" pitchFamily="34" charset="0"/>
              </a:rPr>
              <a:t>Instructions for the Tutor: </a:t>
            </a:r>
          </a:p>
          <a:p>
            <a:endParaRPr lang="en-US" sz="1200"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PRACTICE-Part One-A </a:t>
            </a:r>
            <a:r>
              <a:rPr lang="en-US" sz="1200" b="0" dirty="0">
                <a:latin typeface="Century Gothic" panose="020B0502020202020204" pitchFamily="34" charset="0"/>
              </a:rPr>
              <a:t>Lesson Focus: </a:t>
            </a:r>
            <a:r>
              <a:rPr lang="en-US" sz="1200" b="1" dirty="0">
                <a:latin typeface="Century Gothic" panose="020B0502020202020204" pitchFamily="34" charset="0"/>
              </a:rPr>
              <a:t>Create a Strong Password: Use a Passphrase</a:t>
            </a:r>
          </a:p>
          <a:p>
            <a:endParaRPr lang="en-US" sz="1200" dirty="0">
              <a:latin typeface="Century Gothic" panose="020B0502020202020204" pitchFamily="34" charset="0"/>
            </a:endParaRPr>
          </a:p>
          <a:p>
            <a:r>
              <a:rPr lang="en-US" sz="1200" b="1" dirty="0">
                <a:latin typeface="Century Gothic" panose="020B0502020202020204" pitchFamily="34" charset="0"/>
              </a:rPr>
              <a:t>PREPARATION</a:t>
            </a:r>
          </a:p>
          <a:p>
            <a:pPr marL="111760" indent="-285750" fontAlgn="base">
              <a:lnSpc>
                <a:spcPct val="107000"/>
              </a:lnSpc>
              <a:spcAft>
                <a:spcPts val="800"/>
              </a:spcAft>
              <a:buFont typeface="Arial" panose="020B0604020202020204" pitchFamily="34" charset="0"/>
              <a:buChar char="•"/>
            </a:pPr>
            <a:r>
              <a:rPr lang="en-CA"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Both learner and tutor have a laptop or computer.</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marL="111760" indent="-285750" fontAlgn="base">
              <a:lnSpc>
                <a:spcPct val="107000"/>
              </a:lnSpc>
              <a:spcAft>
                <a:spcPts val="800"/>
              </a:spcAft>
              <a:buFont typeface="Arial" panose="020B0604020202020204" pitchFamily="34" charset="0"/>
              <a:buChar char="•"/>
            </a:pPr>
            <a:r>
              <a:rPr lang="en-CA"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Demonstrate on the tutor laptop. Have the learner do the activity on their laptop.</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sz="1200" dirty="0">
              <a:latin typeface="Century Gothic" panose="020B0502020202020204" pitchFamily="34" charset="0"/>
            </a:endParaRPr>
          </a:p>
          <a:p>
            <a:r>
              <a:rPr lang="en-US" sz="1200" b="1" dirty="0">
                <a:latin typeface="Century Gothic" panose="020B0502020202020204" pitchFamily="34" charset="0"/>
              </a:rPr>
              <a:t>Preparation for Remote Tutoring only:</a:t>
            </a:r>
          </a:p>
          <a:p>
            <a:pPr marL="285750" indent="-285750" fontAlgn="base">
              <a:lnSpc>
                <a:spcPct val="107000"/>
              </a:lnSpc>
              <a:spcAft>
                <a:spcPts val="800"/>
              </a:spcAft>
              <a:buFont typeface="Arial" panose="020B0604020202020204" pitchFamily="34" charset="0"/>
              <a:buChar char="•"/>
            </a:pPr>
            <a:r>
              <a:rPr lang="en-CA"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Refer to Slides #10 and 11.</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marL="285750" indent="-285750" fontAlgn="base">
              <a:lnSpc>
                <a:spcPct val="107000"/>
              </a:lnSpc>
              <a:spcAft>
                <a:spcPts val="800"/>
              </a:spcAft>
              <a:buFont typeface="Arial" panose="020B0604020202020204" pitchFamily="34" charset="0"/>
              <a:buChar char="•"/>
            </a:pPr>
            <a:r>
              <a:rPr lang="en-CA"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Email </a:t>
            </a:r>
            <a:r>
              <a:rPr lang="en-CA" sz="12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security.org’s</a:t>
            </a:r>
            <a:r>
              <a:rPr lang="en-CA"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password strength checker website to the learner and/or support person, if needed.</a:t>
            </a:r>
          </a:p>
          <a:p>
            <a:pPr marL="285750" indent="-285750" fontAlgn="base">
              <a:lnSpc>
                <a:spcPct val="107000"/>
              </a:lnSpc>
              <a:spcAft>
                <a:spcPts val="800"/>
              </a:spcAft>
              <a:buFont typeface="Arial" panose="020B0604020202020204" pitchFamily="34" charset="0"/>
              <a:buChar char="•"/>
            </a:pPr>
            <a:r>
              <a:rPr lang="en-US" sz="12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If no preparations were made on the learner’s computer before the session by a support person, use the </a:t>
            </a:r>
            <a:r>
              <a:rPr lang="en-US" sz="1200" b="1"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Request Remote Control </a:t>
            </a:r>
            <a:r>
              <a:rPr lang="en-US" sz="12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function in Zoom on the learner’s desktop if the learner struggles, and before they get frustrated. </a:t>
            </a:r>
          </a:p>
          <a:p>
            <a:pPr marL="285750" indent="-285750" fontAlgn="base">
              <a:lnSpc>
                <a:spcPct val="107000"/>
              </a:lnSpc>
              <a:spcAft>
                <a:spcPts val="800"/>
              </a:spcAft>
              <a:buFont typeface="Arial" panose="020B0604020202020204" pitchFamily="34" charset="0"/>
              <a:buChar char="•"/>
            </a:pPr>
            <a:r>
              <a:rPr lang="en-US" sz="1200" b="1"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IMPORTANT:</a:t>
            </a:r>
            <a:r>
              <a:rPr lang="en-US" sz="12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 Before using “Request Remote Control” with a learner, refer to the notes in slide above “Set and Preparation- Before Remote Tutoring”.</a:t>
            </a:r>
          </a:p>
          <a:p>
            <a:pPr marL="285750" indent="-285750" fontAlgn="base">
              <a:lnSpc>
                <a:spcPct val="107000"/>
              </a:lnSpc>
              <a:spcAft>
                <a:spcPts val="800"/>
              </a:spcAft>
              <a:buFont typeface="Arial" panose="020B0604020202020204" pitchFamily="34" charset="0"/>
              <a:buChar char="•"/>
            </a:pPr>
            <a:endParaRPr lang="en-US" sz="12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marL="285750" indent="-285750" fontAlgn="base">
              <a:lnSpc>
                <a:spcPct val="107000"/>
              </a:lnSpc>
              <a:spcAft>
                <a:spcPts val="800"/>
              </a:spcAft>
              <a:buFont typeface="Arial" panose="020B0604020202020204" pitchFamily="34" charset="0"/>
              <a:buChar char="•"/>
            </a:pPr>
            <a:endParaRPr lang="en-CA" sz="12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endParaRPr>
          </a:p>
          <a:p>
            <a:endParaRPr lang="en-US" sz="1200" b="1" dirty="0">
              <a:latin typeface="Century Gothic" panose="020B0502020202020204" pitchFamily="34" charset="0"/>
            </a:endParaRPr>
          </a:p>
          <a:p>
            <a:r>
              <a:rPr lang="en-US" sz="1200" b="1" dirty="0">
                <a:latin typeface="Century Gothic" panose="020B0502020202020204" pitchFamily="34" charset="0"/>
              </a:rPr>
              <a:t>*************************************************************************************************************</a:t>
            </a:r>
          </a:p>
          <a:p>
            <a:r>
              <a:rPr lang="en-US" sz="1200" b="1" dirty="0">
                <a:latin typeface="Century Gothic" panose="020B0502020202020204" pitchFamily="34" charset="0"/>
              </a:rPr>
              <a:t>PRACTICE </a:t>
            </a:r>
          </a:p>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defTabSz="966612">
              <a:defRPr/>
            </a:pPr>
            <a:r>
              <a:rPr lang="en-US" sz="1200" b="0" dirty="0">
                <a:latin typeface="Century Gothic" panose="020B0502020202020204" pitchFamily="34" charset="0"/>
              </a:rPr>
              <a:t>Demonstrate first, then let the learner practice. </a:t>
            </a:r>
            <a:endParaRPr lang="en-US" sz="1200" b="1" dirty="0">
              <a:latin typeface="Century Gothic" panose="020B0502020202020204" pitchFamily="34" charset="0"/>
            </a:endParaRPr>
          </a:p>
          <a:p>
            <a:endParaRPr lang="en-US" sz="1200" b="1" dirty="0">
              <a:latin typeface="Century Gothic" panose="020B0502020202020204" pitchFamily="34" charset="0"/>
            </a:endParaRPr>
          </a:p>
          <a:p>
            <a:r>
              <a:rPr lang="en-US" sz="1200" b="1" dirty="0">
                <a:latin typeface="Century Gothic" panose="020B0502020202020204" pitchFamily="34" charset="0"/>
              </a:rPr>
              <a:t>Say to the Learner:</a:t>
            </a:r>
          </a:p>
          <a:p>
            <a:r>
              <a:rPr lang="en-US" sz="1200" b="0" i="1" dirty="0">
                <a:latin typeface="Century Gothic" panose="020B0502020202020204" pitchFamily="34" charset="0"/>
              </a:rPr>
              <a:t>Now it’s time to practice. </a:t>
            </a:r>
          </a:p>
          <a:p>
            <a:r>
              <a:rPr lang="en-US" sz="1200" b="0" i="1" dirty="0">
                <a:latin typeface="Century Gothic" panose="020B0502020202020204" pitchFamily="34" charset="0"/>
              </a:rPr>
              <a:t>We’re going to practice how to create a strong password using a passphrase, like in the video. </a:t>
            </a:r>
          </a:p>
          <a:p>
            <a:endParaRPr lang="en-US" sz="1200" b="0" dirty="0">
              <a:latin typeface="Century Gothic" panose="020B0502020202020204" pitchFamily="34" charset="0"/>
            </a:endParaRPr>
          </a:p>
          <a:p>
            <a:pPr defTabSz="966612">
              <a:defRPr/>
            </a:pPr>
            <a:r>
              <a:rPr lang="en-US" sz="1200" b="0" dirty="0">
                <a:latin typeface="Century Gothic" panose="020B0502020202020204" pitchFamily="34" charset="0"/>
              </a:rPr>
              <a:t>[After each of the following steps, wait for the learner to complete the step. Guide the learner as needed.]</a:t>
            </a:r>
          </a:p>
          <a:p>
            <a:r>
              <a:rPr lang="en-US" sz="1200" b="1" dirty="0">
                <a:latin typeface="Century Gothic" panose="020B0502020202020204" pitchFamily="34" charset="0"/>
              </a:rPr>
              <a:t>IMPORTANT: </a:t>
            </a:r>
          </a:p>
          <a:p>
            <a:r>
              <a:rPr lang="en-US" sz="1200" dirty="0">
                <a:latin typeface="Century Gothic" panose="020B0502020202020204" pitchFamily="34" charset="0"/>
              </a:rPr>
              <a:t>If the learner struggles to type, go back to the </a:t>
            </a:r>
            <a:r>
              <a:rPr lang="en-US" sz="1200" b="1" dirty="0">
                <a:latin typeface="Century Gothic" panose="020B0502020202020204" pitchFamily="34" charset="0"/>
              </a:rPr>
              <a:t>Digital Literacy Curriculum Resource </a:t>
            </a:r>
            <a:r>
              <a:rPr lang="en-US" sz="1200" dirty="0">
                <a:latin typeface="Century Gothic" panose="020B0502020202020204" pitchFamily="34" charset="0"/>
              </a:rPr>
              <a:t>and do </a:t>
            </a:r>
            <a:r>
              <a:rPr lang="en-US" sz="1200" b="1" dirty="0">
                <a:latin typeface="Century Gothic" panose="020B0502020202020204" pitchFamily="34" charset="0"/>
              </a:rPr>
              <a:t>Module 2-Keyboarding first.   </a:t>
            </a:r>
          </a:p>
          <a:p>
            <a:pPr defTabSz="966612">
              <a:defRPr/>
            </a:pPr>
            <a:endParaRPr lang="en-US" sz="1200" b="0" dirty="0">
              <a:latin typeface="Century Gothic" panose="020B0502020202020204" pitchFamily="34" charset="0"/>
            </a:endParaRPr>
          </a:p>
          <a:p>
            <a:pPr defTabSz="966612">
              <a:defRPr/>
            </a:pPr>
            <a:endParaRPr lang="en-US" sz="1200" b="0" dirty="0">
              <a:latin typeface="Century Gothic" panose="020B0502020202020204" pitchFamily="34" charset="0"/>
            </a:endParaRPr>
          </a:p>
          <a:p>
            <a:pPr defTabSz="966612">
              <a:defRPr/>
            </a:pPr>
            <a:r>
              <a:rPr lang="en-US" sz="1200" b="1" dirty="0">
                <a:latin typeface="Century Gothic" panose="020B0502020202020204" pitchFamily="34" charset="0"/>
              </a:rPr>
              <a:t>[Create a Strong Password Using a Passphrase]</a:t>
            </a:r>
            <a:r>
              <a:rPr lang="en-US" sz="1200" b="0" dirty="0">
                <a:latin typeface="Century Gothic" panose="020B0502020202020204" pitchFamily="34" charset="0"/>
              </a:rPr>
              <a:t> </a:t>
            </a:r>
          </a:p>
          <a:p>
            <a:pPr defTabSz="966612">
              <a:defRPr/>
            </a:pPr>
            <a:endParaRPr lang="en-US" sz="1200" b="0" dirty="0">
              <a:latin typeface="Century Gothic" panose="020B0502020202020204" pitchFamily="34" charset="0"/>
            </a:endParaRPr>
          </a:p>
          <a:p>
            <a:pPr marL="241653" indent="-241653">
              <a:buFont typeface="+mj-lt"/>
              <a:buAutoNum type="arabicPeriod"/>
            </a:pPr>
            <a:r>
              <a:rPr lang="en-US" sz="1200" b="0" i="1" dirty="0">
                <a:latin typeface="Century Gothic" panose="020B0502020202020204" pitchFamily="34" charset="0"/>
              </a:rPr>
              <a:t>You are going to learn how to create strong passwords using a passphrase.</a:t>
            </a:r>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Remember, a strong password has at least eight characters, uses upper and lower case letters, and also letters and symbols. The longer the password, the more secure it is.</a:t>
            </a:r>
          </a:p>
          <a:p>
            <a:pPr marL="241653" indent="-241653">
              <a:buFont typeface="+mj-lt"/>
              <a:buAutoNum type="arabicPeriod"/>
            </a:pPr>
            <a:r>
              <a:rPr lang="en-US" sz="1200" b="0" i="1" dirty="0">
                <a:latin typeface="Century Gothic" panose="020B0502020202020204" pitchFamily="34" charset="0"/>
              </a:rPr>
              <a:t>First, let’s think of a passphrase.</a:t>
            </a:r>
          </a:p>
          <a:p>
            <a:pPr marL="241653" indent="-241653">
              <a:buFont typeface="+mj-lt"/>
              <a:buAutoNum type="arabicPeriod"/>
            </a:pPr>
            <a:r>
              <a:rPr lang="en-US" sz="1200" b="0" i="1" dirty="0">
                <a:latin typeface="Century Gothic" panose="020B0502020202020204" pitchFamily="34" charset="0"/>
              </a:rPr>
              <a:t>This is my passphrase: Spring is my </a:t>
            </a:r>
            <a:r>
              <a:rPr lang="en-US" sz="1200" b="0" i="1" dirty="0" err="1">
                <a:latin typeface="Century Gothic" panose="020B0502020202020204" pitchFamily="34" charset="0"/>
              </a:rPr>
              <a:t>favourite</a:t>
            </a:r>
            <a:r>
              <a:rPr lang="en-US" sz="1200" b="0" i="1" dirty="0">
                <a:latin typeface="Century Gothic" panose="020B0502020202020204" pitchFamily="34" charset="0"/>
              </a:rPr>
              <a:t> season now tell me what is yours? Now, you think of one. </a:t>
            </a:r>
            <a:r>
              <a:rPr lang="en-US" sz="1200" b="0" i="0" dirty="0">
                <a:latin typeface="Century Gothic" panose="020B0502020202020204" pitchFamily="34" charset="0"/>
              </a:rPr>
              <a:t>[Give learner three to five minutes to think of a passphrase; brainstorm with them if needed.]. </a:t>
            </a:r>
          </a:p>
          <a:p>
            <a:pPr marL="241653" indent="-241653">
              <a:buFont typeface="+mj-lt"/>
              <a:buAutoNum type="arabicPeriod"/>
            </a:pPr>
            <a:r>
              <a:rPr lang="en-US" sz="1200" b="0" i="1" dirty="0">
                <a:latin typeface="Century Gothic" panose="020B0502020202020204" pitchFamily="34" charset="0"/>
              </a:rPr>
              <a:t>Write the passphrase in your notebook.</a:t>
            </a:r>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How do we make it into a strong password? First, take the first letter of each word and use some upper and lower case letters </a:t>
            </a:r>
            <a:r>
              <a:rPr lang="en-US" sz="1200" i="1" dirty="0">
                <a:latin typeface="Century Gothic" panose="020B0502020202020204" pitchFamily="34" charset="0"/>
                <a:sym typeface="Wingdings" pitchFamily="2" charset="2"/>
              </a:rPr>
              <a:t></a:t>
            </a:r>
            <a:r>
              <a:rPr lang="en-US" sz="1200" b="0" i="1" dirty="0">
                <a:latin typeface="Century Gothic" panose="020B0502020202020204" pitchFamily="34" charset="0"/>
              </a:rPr>
              <a:t> </a:t>
            </a:r>
            <a:r>
              <a:rPr lang="en-US" sz="1200" b="0" i="1" dirty="0" err="1">
                <a:latin typeface="Century Gothic" panose="020B0502020202020204" pitchFamily="34" charset="0"/>
              </a:rPr>
              <a:t>SimFSnTmWiY</a:t>
            </a:r>
            <a:r>
              <a:rPr lang="en-US" sz="1200" b="0" i="1" dirty="0">
                <a:latin typeface="Century Gothic" panose="020B0502020202020204" pitchFamily="34" charset="0"/>
              </a:rPr>
              <a:t>? Let’s check. Does it have more than 8 characters? Yes. Now, you do the same for your passphrase. </a:t>
            </a:r>
            <a:r>
              <a:rPr lang="en-US" sz="1200" b="0" i="0" dirty="0">
                <a:latin typeface="Century Gothic" panose="020B0502020202020204" pitchFamily="34" charset="0"/>
              </a:rPr>
              <a:t>[Tutor to check learner’s passphrase]</a:t>
            </a:r>
            <a:r>
              <a:rPr lang="en-US" sz="1200" b="0" i="1" dirty="0">
                <a:latin typeface="Century Gothic" panose="020B0502020202020204" pitchFamily="34" charset="0"/>
              </a:rPr>
              <a:t>.</a:t>
            </a:r>
          </a:p>
          <a:p>
            <a:pPr marL="241653" indent="-241653">
              <a:buFont typeface="+mj-lt"/>
              <a:buAutoNum type="arabicPeriod"/>
            </a:pPr>
            <a:r>
              <a:rPr lang="en-US" sz="1200" b="0" i="1" dirty="0">
                <a:latin typeface="Century Gothic" panose="020B0502020202020204" pitchFamily="34" charset="0"/>
              </a:rPr>
              <a:t>Let’s check if our passwords are strong at </a:t>
            </a:r>
            <a:r>
              <a:rPr lang="en-US" sz="1200" b="0" i="1" dirty="0" err="1">
                <a:latin typeface="Century Gothic" panose="020B0502020202020204" pitchFamily="34" charset="0"/>
              </a:rPr>
              <a:t>Security.org’s</a:t>
            </a:r>
            <a:r>
              <a:rPr lang="en-US" sz="1200" b="0" i="1" dirty="0">
                <a:latin typeface="Century Gothic" panose="020B0502020202020204" pitchFamily="34" charset="0"/>
              </a:rPr>
              <a:t> password strength checker.</a:t>
            </a:r>
          </a:p>
          <a:p>
            <a:pPr marL="241653" indent="-241653">
              <a:buFont typeface="+mj-lt"/>
              <a:buAutoNum type="arabicPeriod"/>
            </a:pPr>
            <a:r>
              <a:rPr lang="en-US" sz="1200" b="0" i="1" dirty="0">
                <a:latin typeface="Century Gothic" panose="020B0502020202020204" pitchFamily="34" charset="0"/>
              </a:rPr>
              <a:t>Let’s find the website on the internet. First, open your browser.</a:t>
            </a:r>
          </a:p>
          <a:p>
            <a:pPr marL="241653" indent="-241653">
              <a:buFont typeface="+mj-lt"/>
              <a:buAutoNum type="arabicPeriod"/>
            </a:pPr>
            <a:r>
              <a:rPr lang="en-US" sz="1200" b="0" i="1" dirty="0">
                <a:latin typeface="Century Gothic" panose="020B0502020202020204" pitchFamily="34" charset="0"/>
              </a:rPr>
              <a:t>In the google search bar, type how secure is my password.</a:t>
            </a:r>
          </a:p>
          <a:p>
            <a:pPr marL="241653" indent="-241653">
              <a:buFont typeface="+mj-lt"/>
              <a:buAutoNum type="arabicPeriod"/>
            </a:pPr>
            <a:r>
              <a:rPr lang="en-US" sz="1200" b="0" i="1" dirty="0">
                <a:latin typeface="Century Gothic" panose="020B0502020202020204" pitchFamily="34" charset="0"/>
              </a:rPr>
              <a:t>There are many results. Click on the result that shows: security.org/how-secure-is-my-password.</a:t>
            </a:r>
          </a:p>
          <a:p>
            <a:pPr marL="241653" indent="-241653">
              <a:buFont typeface="+mj-lt"/>
              <a:buAutoNum type="arabicPeriod"/>
            </a:pPr>
            <a:r>
              <a:rPr lang="en-US" sz="1200" b="0" i="1" dirty="0">
                <a:latin typeface="Century Gothic" panose="020B0502020202020204" pitchFamily="34" charset="0"/>
              </a:rPr>
              <a:t>Type in your password.</a:t>
            </a:r>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Mine will take 12,000 years for a computer to crack this password; what about yours? I think I want to make it stronger. I will change all the ‘i’s to the number 1 and the ‘n’ to the symbol ‘&amp;’: </a:t>
            </a:r>
            <a:r>
              <a:rPr lang="en-US" sz="1200" b="0" i="1" dirty="0" err="1">
                <a:latin typeface="Century Gothic" panose="020B0502020202020204" pitchFamily="34" charset="0"/>
              </a:rPr>
              <a:t>SimFSnTmWiY</a:t>
            </a:r>
            <a:r>
              <a:rPr lang="en-US" sz="1200" b="0" i="1" dirty="0">
                <a:latin typeface="Century Gothic" panose="020B0502020202020204" pitchFamily="34" charset="0"/>
              </a:rPr>
              <a:t>? </a:t>
            </a:r>
            <a:r>
              <a:rPr lang="en-US" sz="1200" i="1" dirty="0">
                <a:latin typeface="Century Gothic" panose="020B0502020202020204" pitchFamily="34" charset="0"/>
                <a:sym typeface="Wingdings" pitchFamily="2" charset="2"/>
              </a:rPr>
              <a:t> </a:t>
            </a:r>
            <a:r>
              <a:rPr lang="en-US" sz="1200" b="0" i="1" dirty="0">
                <a:latin typeface="Century Gothic" panose="020B0502020202020204" pitchFamily="34" charset="0"/>
              </a:rPr>
              <a:t>S1mFS&amp;TmW1Y?</a:t>
            </a:r>
          </a:p>
          <a:p>
            <a:pPr marL="241653" indent="-241653">
              <a:buFont typeface="+mj-lt"/>
              <a:buAutoNum type="arabicPeriod"/>
            </a:pPr>
            <a:r>
              <a:rPr lang="en-US" sz="1200" b="0" i="1" dirty="0">
                <a:latin typeface="Century Gothic" panose="020B0502020202020204" pitchFamily="34" charset="0"/>
              </a:rPr>
              <a:t>Now it will take the computer 400,000 years to crack this password. I think my password is strong enough. </a:t>
            </a:r>
          </a:p>
          <a:p>
            <a:pPr marL="241653" indent="-241653">
              <a:buFont typeface="+mj-lt"/>
              <a:buAutoNum type="arabicPeriod"/>
            </a:pPr>
            <a:r>
              <a:rPr lang="en-US" sz="1200" b="0" i="1" dirty="0">
                <a:latin typeface="Century Gothic" panose="020B0502020202020204" pitchFamily="34" charset="0"/>
              </a:rPr>
              <a:t>Now look at your password. Does it have upper and lower case letters, numbers and symbols? If no, change some of the letters. </a:t>
            </a:r>
          </a:p>
          <a:p>
            <a:pPr marL="241653" indent="-241653">
              <a:buFont typeface="+mj-lt"/>
              <a:buAutoNum type="arabicPeriod"/>
            </a:pPr>
            <a:r>
              <a:rPr lang="en-US" sz="1200" b="0" i="1" dirty="0">
                <a:latin typeface="Century Gothic" panose="020B0502020202020204" pitchFamily="34" charset="0"/>
              </a:rPr>
              <a:t>Check your password on the password strength checker. Is your password strong? Update it in your notebook. It is also good to write the date you changed the password, so you know which is the latest password.</a:t>
            </a:r>
          </a:p>
          <a:p>
            <a:pPr marL="241653" indent="-241653">
              <a:buFont typeface="+mj-lt"/>
              <a:buAutoNum type="arabicPeriod"/>
            </a:pPr>
            <a:r>
              <a:rPr lang="en-US" sz="1200" b="0" i="1" dirty="0">
                <a:latin typeface="Century Gothic" panose="020B0502020202020204" pitchFamily="34" charset="0"/>
              </a:rPr>
              <a:t>Let’s try again. Think of another passphrase. </a:t>
            </a:r>
          </a:p>
          <a:p>
            <a:pPr marL="241653" indent="-241653">
              <a:buFont typeface="+mj-lt"/>
              <a:buAutoNum type="arabicPeriod"/>
            </a:pPr>
            <a:r>
              <a:rPr lang="en-US" sz="1200" b="0" i="1" dirty="0">
                <a:latin typeface="Century Gothic" panose="020B0502020202020204" pitchFamily="34" charset="0"/>
              </a:rPr>
              <a:t>Change it to a strong password. </a:t>
            </a:r>
          </a:p>
          <a:p>
            <a:pPr marL="241653" indent="-241653">
              <a:buFont typeface="+mj-lt"/>
              <a:buAutoNum type="arabicPeriod"/>
            </a:pPr>
            <a:r>
              <a:rPr lang="en-US" sz="1200" b="0" i="1" dirty="0">
                <a:latin typeface="Century Gothic" panose="020B0502020202020204" pitchFamily="34" charset="0"/>
              </a:rPr>
              <a:t>Check it in the password strength checker.</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0" dirty="0">
                <a:latin typeface="Century Gothic" panose="020B0502020202020204" pitchFamily="34" charset="0"/>
              </a:rPr>
              <a:t>Repeat the steps above with a new passphrase. </a:t>
            </a:r>
          </a:p>
          <a:p>
            <a:pPr marL="0" indent="0">
              <a:buFont typeface="+mj-lt"/>
              <a:buNone/>
            </a:pPr>
            <a:endParaRPr lang="en-US" sz="1200" b="1" i="0" dirty="0">
              <a:latin typeface="Century Gothic" panose="020B0502020202020204" pitchFamily="34" charset="0"/>
            </a:endParaRPr>
          </a:p>
          <a:p>
            <a:pPr marL="0" indent="0">
              <a:buFont typeface="+mj-lt"/>
              <a:buNone/>
            </a:pPr>
            <a:r>
              <a:rPr lang="en-US" sz="1200" b="1" i="0" dirty="0">
                <a:latin typeface="Century Gothic" panose="020B0502020202020204" pitchFamily="34" charset="0"/>
              </a:rPr>
              <a:t>Say to the Learner: </a:t>
            </a:r>
          </a:p>
          <a:p>
            <a:pPr marL="0" indent="0">
              <a:buFont typeface="+mj-lt"/>
              <a:buNone/>
            </a:pPr>
            <a:r>
              <a:rPr lang="en-US" sz="1200" b="0" i="1" dirty="0">
                <a:latin typeface="Century Gothic" panose="020B0502020202020204" pitchFamily="34" charset="0"/>
              </a:rPr>
              <a:t>Let’s practice some more. </a:t>
            </a:r>
          </a:p>
          <a:p>
            <a:pPr marL="241653" indent="-241653">
              <a:buFont typeface="+mj-lt"/>
              <a:buAutoNum type="arabicPeriod"/>
            </a:pPr>
            <a:r>
              <a:rPr lang="en-US" sz="1200" b="0" i="1" dirty="0">
                <a:latin typeface="Century Gothic" panose="020B0502020202020204" pitchFamily="34" charset="0"/>
              </a:rPr>
              <a:t>Think of another passphrase.</a:t>
            </a:r>
          </a:p>
          <a:p>
            <a:pPr marL="241653" indent="-241653">
              <a:buFont typeface="+mj-lt"/>
              <a:buAutoNum type="arabicPeriod"/>
            </a:pPr>
            <a:r>
              <a:rPr lang="en-US" sz="1200" b="0" i="1" dirty="0">
                <a:latin typeface="Century Gothic" panose="020B0502020202020204" pitchFamily="34" charset="0"/>
              </a:rPr>
              <a:t>Write it down in your notebook etc. </a:t>
            </a:r>
          </a:p>
          <a:p>
            <a:pPr marL="241653" indent="-241653">
              <a:buFont typeface="+mj-lt"/>
              <a:buAutoNum type="arabicPeriod"/>
            </a:pPr>
            <a:endParaRPr lang="en-US" sz="1200" b="0" i="1" dirty="0">
              <a:latin typeface="Century Gothic" panose="020B0502020202020204" pitchFamily="34" charset="0"/>
            </a:endParaRPr>
          </a:p>
          <a:p>
            <a:pPr marL="0" indent="0">
              <a:buNone/>
            </a:pPr>
            <a:r>
              <a:rPr lang="en-US" sz="1200" b="0" i="1" dirty="0">
                <a:latin typeface="Century Gothic" panose="020B0502020202020204" pitchFamily="34" charset="0"/>
              </a:rPr>
              <a:t>Good practice creating a strong password using a passphrase!</a:t>
            </a:r>
          </a:p>
          <a:p>
            <a:pPr marL="0" indent="0">
              <a:buNone/>
            </a:pPr>
            <a:endParaRPr lang="en-US" sz="1200" b="0" dirty="0">
              <a:latin typeface="Century Gothic" panose="020B0502020202020204" pitchFamily="34" charset="0"/>
            </a:endParaRPr>
          </a:p>
          <a:p>
            <a:pPr marL="0" indent="0" defTabSz="966612">
              <a:buFont typeface="Arial" panose="020B0604020202020204" pitchFamily="34" charset="0"/>
              <a:buNone/>
              <a:defRPr/>
            </a:pPr>
            <a:endParaRPr lang="en-US" sz="1200" b="1" u="none" dirty="0">
              <a:effectLst/>
              <a:latin typeface="Century Gothic" panose="020B0502020202020204" pitchFamily="34" charset="0"/>
            </a:endParaRPr>
          </a:p>
          <a:p>
            <a:pPr marL="0" indent="0" defTabSz="966612">
              <a:buFont typeface="Arial" panose="020B0604020202020204" pitchFamily="34" charset="0"/>
              <a:buNone/>
              <a:defRPr/>
            </a:pPr>
            <a:r>
              <a:rPr lang="en-US" sz="1200" b="1" u="none" dirty="0">
                <a:effectLst/>
                <a:latin typeface="Century Gothic" panose="020B0502020202020204" pitchFamily="34" charset="0"/>
              </a:rPr>
              <a:t>CHECK THE LEARNER’S SKILLS:  </a:t>
            </a:r>
          </a:p>
          <a:p>
            <a:pPr marL="0" indent="0" defTabSz="966612">
              <a:buFont typeface="Arial" panose="020B0604020202020204" pitchFamily="34" charset="0"/>
              <a:buNone/>
              <a:defRPr/>
            </a:pPr>
            <a:r>
              <a:rPr lang="en-US" sz="1200" dirty="0">
                <a:effectLst/>
                <a:latin typeface="Century Gothic" panose="020B0502020202020204" pitchFamily="34" charset="0"/>
              </a:rPr>
              <a:t>Have the learner show you they can do the skills at least three times without support before they do the next part of the lesson. </a:t>
            </a:r>
          </a:p>
          <a:p>
            <a:endParaRPr lang="en-US" b="0" dirty="0"/>
          </a:p>
        </p:txBody>
      </p:sp>
      <p:sp>
        <p:nvSpPr>
          <p:cNvPr id="4" name="Slide Number Placeholder 3"/>
          <p:cNvSpPr>
            <a:spLocks noGrp="1"/>
          </p:cNvSpPr>
          <p:nvPr>
            <p:ph type="sldNum" sz="quarter" idx="5"/>
          </p:nvPr>
        </p:nvSpPr>
        <p:spPr/>
        <p:txBody>
          <a:bodyPr/>
          <a:lstStyle/>
          <a:p>
            <a:fld id="{84E55262-9676-444A-98B3-692BE02459E9}" type="slidenum">
              <a:rPr lang="en-US" smtClean="0"/>
              <a:t>16</a:t>
            </a:fld>
            <a:endParaRPr lang="en-US" dirty="0"/>
          </a:p>
        </p:txBody>
      </p:sp>
    </p:spTree>
    <p:extLst>
      <p:ext uri="{BB962C8B-B14F-4D97-AF65-F5344CB8AC3E}">
        <p14:creationId xmlns:p14="http://schemas.microsoft.com/office/powerpoint/2010/main" val="1427834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dirty="0">
              <a:latin typeface="Century Gothic" panose="020B0502020202020204" pitchFamily="34" charset="0"/>
            </a:endParaRPr>
          </a:p>
          <a:p>
            <a:pPr marL="0" indent="0">
              <a:buFont typeface="Arial" panose="020B0604020202020204" pitchFamily="34" charset="0"/>
              <a:buNone/>
            </a:pPr>
            <a:r>
              <a:rPr lang="en-US" sz="1200" b="1" dirty="0">
                <a:highlight>
                  <a:srgbClr val="FFFF00"/>
                </a:highlight>
                <a:latin typeface="Century Gothic" panose="020B0502020202020204" pitchFamily="34" charset="0"/>
              </a:rPr>
              <a:t>Video length: </a:t>
            </a:r>
          </a:p>
          <a:p>
            <a:pPr marL="0" indent="0">
              <a:buFont typeface="Arial" panose="020B0604020202020204" pitchFamily="34" charset="0"/>
              <a:buNone/>
            </a:pPr>
            <a:r>
              <a:rPr lang="en-US" sz="1200" b="1" dirty="0">
                <a:highlight>
                  <a:srgbClr val="FFFF00"/>
                </a:highlight>
                <a:latin typeface="Century Gothic" panose="020B0502020202020204" pitchFamily="34" charset="0"/>
              </a:rPr>
              <a:t>Part </a:t>
            </a:r>
            <a:r>
              <a:rPr lang="en-US" sz="1200" b="1" dirty="0">
                <a:latin typeface="Century Gothic" panose="020B0502020202020204" pitchFamily="34" charset="0"/>
              </a:rPr>
              <a:t>One A: </a:t>
            </a:r>
            <a:r>
              <a:rPr lang="en-US" sz="1200" b="0" dirty="0">
                <a:latin typeface="Century Gothic" panose="020B0502020202020204" pitchFamily="34" charset="0"/>
              </a:rPr>
              <a:t>Create a Strong Password:</a:t>
            </a:r>
          </a:p>
          <a:p>
            <a:pPr marL="0" indent="0">
              <a:buFont typeface="Arial" panose="020B0604020202020204" pitchFamily="34" charset="0"/>
              <a:buNone/>
            </a:pPr>
            <a:r>
              <a:rPr lang="en-US" sz="1200" b="0" dirty="0">
                <a:latin typeface="Century Gothic" panose="020B0502020202020204" pitchFamily="34" charset="0"/>
              </a:rPr>
              <a:t>Use a Combination of Random Words 03:52-05:15	</a:t>
            </a:r>
            <a:r>
              <a:rPr lang="en-US" sz="1200" b="1" strike="noStrike" dirty="0">
                <a:latin typeface="Century Gothic" panose="020B0502020202020204" pitchFamily="34" charset="0"/>
              </a:rPr>
              <a:t>[05:53 </a:t>
            </a:r>
            <a:r>
              <a:rPr lang="en-US" sz="1200" b="1" dirty="0">
                <a:latin typeface="Century Gothic" panose="020B0502020202020204" pitchFamily="34" charset="0"/>
              </a:rPr>
              <a:t>mins]</a:t>
            </a:r>
          </a:p>
          <a:p>
            <a:pPr marL="181240" indent="-181240">
              <a:buFont typeface="Arial" panose="020B0604020202020204" pitchFamily="34" charset="0"/>
              <a:buChar char="•"/>
            </a:pPr>
            <a:endParaRPr lang="en-US" sz="1200" b="1" dirty="0">
              <a:latin typeface="Century Gothic" panose="020B0502020202020204" pitchFamily="34" charset="0"/>
            </a:endParaRPr>
          </a:p>
          <a:p>
            <a:endParaRPr lang="en-US" sz="1200" b="1" dirty="0">
              <a:latin typeface="Century Gothic" panose="020B0502020202020204" pitchFamily="34" charset="0"/>
            </a:endParaRPr>
          </a:p>
          <a:p>
            <a:r>
              <a:rPr lang="en-US" sz="1200" b="1" dirty="0">
                <a:latin typeface="Century Gothic" panose="020B0502020202020204" pitchFamily="34" charset="0"/>
              </a:rPr>
              <a:t>Say to the Learner: </a:t>
            </a:r>
          </a:p>
          <a:p>
            <a:r>
              <a:rPr lang="en-US" sz="1200" i="1" dirty="0">
                <a:latin typeface="Century Gothic" panose="020B0502020202020204" pitchFamily="34" charset="0"/>
              </a:rPr>
              <a:t>Let’s review how to create a strong password by combining random words. </a:t>
            </a:r>
          </a:p>
          <a:p>
            <a:r>
              <a:rPr lang="en-US" sz="1200" i="1" dirty="0">
                <a:latin typeface="Century Gothic" panose="020B0502020202020204" pitchFamily="34" charset="0"/>
              </a:rPr>
              <a:t>We’ll watch a video to review this. </a:t>
            </a:r>
          </a:p>
          <a:p>
            <a:r>
              <a:rPr lang="en-US" sz="1200" b="0" i="1" dirty="0">
                <a:solidFill>
                  <a:srgbClr val="000000"/>
                </a:solidFill>
                <a:effectLst/>
                <a:latin typeface="Century Gothic" panose="020B0502020202020204" pitchFamily="34" charset="0"/>
              </a:rPr>
              <a:t>We can watch the video several times. So, don't worry if you don't catch everything the first time. </a:t>
            </a:r>
          </a:p>
          <a:p>
            <a:endParaRPr lang="en-US" sz="1200" i="1" dirty="0">
              <a:latin typeface="Century Gothic" panose="020B0502020202020204" pitchFamily="34" charset="0"/>
            </a:endParaRPr>
          </a:p>
          <a:p>
            <a:endParaRPr lang="en-US" sz="1200" dirty="0">
              <a:latin typeface="Century Gothic" panose="020B0502020202020204" pitchFamily="34" charset="0"/>
            </a:endParaRPr>
          </a:p>
          <a:p>
            <a:r>
              <a:rPr lang="en-US" sz="1200" b="1" dirty="0">
                <a:latin typeface="Century Gothic" panose="020B0502020202020204" pitchFamily="34" charset="0"/>
              </a:rPr>
              <a:t>Instructions for the Tutor: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Play the video several times.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Then ask comprehension check questions to check understanding. [See next slide for comprehension check questions.]</a:t>
            </a:r>
          </a:p>
          <a:p>
            <a:pPr marL="171450" indent="-171450">
              <a:buFont typeface="Arial" panose="020B0604020202020204" pitchFamily="34" charset="0"/>
              <a:buChar char="•"/>
            </a:pPr>
            <a:r>
              <a:rPr lang="en-US" sz="1200" dirty="0">
                <a:latin typeface="Century Gothic" panose="020B0502020202020204" pitchFamily="34" charset="0"/>
              </a:rPr>
              <a:t>Then have learner do Practice-Part One B.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Century Gothic" panose="020B0502020202020204" pitchFamily="34" charset="0"/>
            </a:endParaRPr>
          </a:p>
          <a:p>
            <a:pPr marL="285750" indent="-285750" algn="l" rtl="0" fontAlgn="base">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Click on the PLAY icon in the slide to open the video lesson.</a:t>
            </a:r>
            <a:r>
              <a:rPr lang="en-US" sz="1200" b="0" i="0" dirty="0">
                <a:solidFill>
                  <a:srgbClr val="444444"/>
                </a:solidFill>
                <a:effectLst/>
                <a:latin typeface="Century Gothic" panose="020B0502020202020204" pitchFamily="34" charset="0"/>
              </a:rPr>
              <a:t>​</a:t>
            </a:r>
          </a:p>
          <a:p>
            <a:pPr marL="285750" indent="-285750" algn="l" rtl="0" fontAlgn="base">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Use this link to the YouTube video if the link in the slide doesn’t work: </a:t>
            </a:r>
            <a:r>
              <a:rPr lang="en-US" sz="1200" b="0" i="0" dirty="0">
                <a:solidFill>
                  <a:srgbClr val="444444"/>
                </a:solidFill>
                <a:effectLst/>
                <a:latin typeface="Century Gothic" panose="020B0502020202020204" pitchFamily="34" charset="0"/>
              </a:rPr>
              <a:t>​</a:t>
            </a:r>
          </a:p>
          <a:p>
            <a:pPr marL="0" indent="0" algn="l" rtl="0" fontAlgn="base">
              <a:buFont typeface="Arial" panose="020B0604020202020204" pitchFamily="34" charset="0"/>
              <a:buNone/>
            </a:pPr>
            <a:r>
              <a:rPr lang="en-US" b="1" dirty="0">
                <a:latin typeface="Century Gothic" panose="020B0502020202020204" pitchFamily="34" charset="0"/>
              </a:rPr>
              <a:t>https://www.youtube.com/watch?v=C3kp3aUJljA</a:t>
            </a:r>
          </a:p>
          <a:p>
            <a:pPr marL="0" indent="0" algn="l" rtl="0" fontAlgn="base">
              <a:buFont typeface="Arial" panose="020B0604020202020204" pitchFamily="34" charset="0"/>
              <a:buNone/>
            </a:pPr>
            <a:endParaRPr lang="en-US" sz="1200" b="0" i="0" dirty="0">
              <a:solidFill>
                <a:srgbClr val="000000"/>
              </a:solidFill>
              <a:effectLst/>
              <a:latin typeface="Century Gothic" panose="020B0502020202020204" pitchFamily="34" charset="0"/>
            </a:endParaRPr>
          </a:p>
          <a:p>
            <a:pPr marL="181240" indent="-181240">
              <a:buFont typeface="Arial" panose="020B0604020202020204" pitchFamily="34" charset="0"/>
              <a:buChar char="•"/>
            </a:pPr>
            <a:r>
              <a:rPr lang="en-US" sz="1200" b="0" i="0" dirty="0">
                <a:solidFill>
                  <a:srgbClr val="000000"/>
                </a:solidFill>
                <a:effectLst/>
                <a:latin typeface="Century Gothic" panose="020B0502020202020204" pitchFamily="34" charset="0"/>
              </a:rPr>
              <a:t>For remote tutoring, when you share screen to play the video, make sure you have shared the audio. </a:t>
            </a:r>
          </a:p>
          <a:p>
            <a:pPr marL="181240" indent="-181240">
              <a:buFont typeface="Arial" panose="020B0604020202020204" pitchFamily="34" charset="0"/>
              <a:buChar char="•"/>
            </a:pPr>
            <a:r>
              <a:rPr lang="en-US" sz="1200" dirty="0">
                <a:latin typeface="Century Gothic" panose="020B0502020202020204" pitchFamily="34" charset="0"/>
              </a:rPr>
              <a:t>Play the lesson a bit and check the learner can hear it ok before playing the whole video. </a:t>
            </a:r>
          </a:p>
          <a:p>
            <a:pPr marL="181240" indent="-181240" defTabSz="966612">
              <a:buFont typeface="Arial" panose="020B0604020202020204" pitchFamily="34" charset="0"/>
              <a:buChar char="•"/>
              <a:defRPr/>
            </a:pPr>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17</a:t>
            </a:fld>
            <a:endParaRPr lang="en-US" dirty="0"/>
          </a:p>
        </p:txBody>
      </p:sp>
    </p:spTree>
    <p:extLst>
      <p:ext uri="{BB962C8B-B14F-4D97-AF65-F5344CB8AC3E}">
        <p14:creationId xmlns:p14="http://schemas.microsoft.com/office/powerpoint/2010/main" val="712919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b="1" dirty="0"/>
          </a:p>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r>
              <a:rPr lang="en-US" dirty="0">
                <a:latin typeface="Century Gothic" panose="020B0502020202020204" pitchFamily="34" charset="0"/>
              </a:rPr>
              <a:t>After watching the segment of the video lesson, check understanding (review and elicit) before moving on. </a:t>
            </a:r>
          </a:p>
          <a:p>
            <a:pPr defTabSz="966612">
              <a:defRPr/>
            </a:pPr>
            <a:endParaRPr lang="en-US" b="1" dirty="0">
              <a:latin typeface="Century Gothic" panose="020B0502020202020204" pitchFamily="34" charset="0"/>
            </a:endParaRPr>
          </a:p>
          <a:p>
            <a:pPr defTabSz="966612">
              <a:defRPr/>
            </a:pPr>
            <a:r>
              <a:rPr lang="en-US" b="1" dirty="0">
                <a:latin typeface="Century Gothic" panose="020B0502020202020204" pitchFamily="34" charset="0"/>
              </a:rPr>
              <a:t>Check understanding - ask the learner as you watch the video or as you demonstrate on your computer. </a:t>
            </a:r>
          </a:p>
          <a:p>
            <a:pPr defTabSz="966612">
              <a:defRPr/>
            </a:pPr>
            <a:r>
              <a:rPr lang="en-US" dirty="0">
                <a:latin typeface="Century Gothic" panose="020B0502020202020204" pitchFamily="34" charset="0"/>
              </a:rPr>
              <a:t>Ask these comprehension check questions, or others, to check understanding: </a:t>
            </a:r>
          </a:p>
          <a:p>
            <a:pPr defTabSz="966612">
              <a:defRPr/>
            </a:pPr>
            <a:endParaRPr lang="en-US" dirty="0">
              <a:latin typeface="Century Gothic" panose="020B0502020202020204" pitchFamily="34" charset="0"/>
            </a:endParaRPr>
          </a:p>
          <a:p>
            <a:pPr marL="0" marR="0" lvl="0" indent="0" algn="l" defTabSz="966612"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[Use a Combination of Random Words]</a:t>
            </a:r>
          </a:p>
          <a:p>
            <a:pPr marL="0" marR="0" lvl="0" indent="0" algn="l" defTabSz="966612"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Say to the Learner: </a:t>
            </a:r>
          </a:p>
          <a:p>
            <a:pPr marL="171450" indent="-171450">
              <a:buFont typeface="Arial" panose="020B0604020202020204" pitchFamily="34" charset="0"/>
              <a:buChar char="•"/>
            </a:pPr>
            <a:r>
              <a:rPr lang="en-US" i="1" dirty="0">
                <a:latin typeface="Century Gothic" panose="020B0502020202020204" pitchFamily="34" charset="0"/>
              </a:rPr>
              <a:t>How do you make a password stronger if you use a combination of random words? </a:t>
            </a:r>
            <a:r>
              <a:rPr lang="en-US" b="1" i="1" dirty="0">
                <a:latin typeface="Century Gothic" panose="020B0502020202020204" pitchFamily="34" charset="0"/>
              </a:rPr>
              <a:t>Answer:</a:t>
            </a:r>
            <a:r>
              <a:rPr lang="en-US" b="0" i="1" dirty="0">
                <a:latin typeface="Century Gothic" panose="020B0502020202020204" pitchFamily="34" charset="0"/>
              </a:rPr>
              <a:t> Change some of the letters to numbers or symbols.</a:t>
            </a:r>
          </a:p>
          <a:p>
            <a:pPr marL="171450" lvl="0" indent="-171450">
              <a:buFont typeface="Arial" panose="020B0604020202020204" pitchFamily="34" charset="0"/>
              <a:buChar char="•"/>
            </a:pPr>
            <a:r>
              <a:rPr lang="en-US" i="1" dirty="0">
                <a:latin typeface="Century Gothic" panose="020B0502020202020204" pitchFamily="34" charset="0"/>
              </a:rPr>
              <a:t>What should you do after you created your password for a website? </a:t>
            </a:r>
            <a:r>
              <a:rPr lang="en-US" b="1" i="1" dirty="0">
                <a:latin typeface="Century Gothic" panose="020B0502020202020204" pitchFamily="34" charset="0"/>
              </a:rPr>
              <a:t>Answer:</a:t>
            </a:r>
            <a:r>
              <a:rPr lang="en-US" b="0" i="1" dirty="0">
                <a:latin typeface="Century Gothic" panose="020B0502020202020204" pitchFamily="34" charset="0"/>
              </a:rPr>
              <a:t> Write it down in a notebook and keep it safe.</a:t>
            </a:r>
          </a:p>
          <a:p>
            <a:pPr marL="0" indent="0">
              <a:buFont typeface="+mj-lt"/>
              <a:buNone/>
            </a:pPr>
            <a:endParaRPr lang="en-US" dirty="0">
              <a:latin typeface="Century Gothic" panose="020B0502020202020204" pitchFamily="34" charset="0"/>
            </a:endParaRPr>
          </a:p>
          <a:p>
            <a:pPr defTabSz="966612">
              <a:defRPr/>
            </a:pPr>
            <a:r>
              <a:rPr lang="en-US" b="1" dirty="0">
                <a:latin typeface="Century Gothic" panose="020B0502020202020204" pitchFamily="34" charset="0"/>
              </a:rPr>
              <a:t>Instructions for Tutor: </a:t>
            </a:r>
          </a:p>
          <a:p>
            <a:r>
              <a:rPr lang="en-US" b="1" dirty="0">
                <a:latin typeface="Century Gothic" panose="020B0502020202020204" pitchFamily="34" charset="0"/>
              </a:rPr>
              <a:t>Ask the learner: </a:t>
            </a:r>
            <a:r>
              <a:rPr lang="en-US" i="1" dirty="0">
                <a:latin typeface="Century Gothic" panose="020B0502020202020204" pitchFamily="34" charset="0"/>
              </a:rPr>
              <a:t>Do you want to watch the video again?  </a:t>
            </a:r>
          </a:p>
          <a:p>
            <a:endParaRPr lang="en-US" dirty="0">
              <a:latin typeface="Century Gothic" panose="020B0502020202020204" pitchFamily="34" charset="0"/>
            </a:endParaRPr>
          </a:p>
          <a:p>
            <a:r>
              <a:rPr lang="en-US" b="1" dirty="0">
                <a:latin typeface="Century Gothic" panose="020B0502020202020204" pitchFamily="34" charset="0"/>
              </a:rPr>
              <a:t>IMPORTANT</a:t>
            </a:r>
          </a:p>
          <a:p>
            <a:r>
              <a:rPr lang="en-US" dirty="0">
                <a:latin typeface="Century Gothic" panose="020B0502020202020204" pitchFamily="34" charset="0"/>
              </a:rPr>
              <a:t>If the learner is struggling, stop the session. </a:t>
            </a:r>
            <a:br>
              <a:rPr lang="en-US" dirty="0">
                <a:latin typeface="Century Gothic" panose="020B0502020202020204" pitchFamily="34" charset="0"/>
              </a:rPr>
            </a:br>
            <a:r>
              <a:rPr lang="en-US" b="1" dirty="0">
                <a:latin typeface="Century Gothic" panose="020B0502020202020204" pitchFamily="34" charset="0"/>
              </a:rPr>
              <a:t>Say to the learner: </a:t>
            </a:r>
          </a:p>
          <a:p>
            <a:r>
              <a:rPr lang="en-US" i="1" dirty="0">
                <a:latin typeface="Century Gothic" panose="020B0502020202020204" pitchFamily="34" charset="0"/>
              </a:rPr>
              <a:t>Let’s do more work on X...... before we do this.</a:t>
            </a:r>
          </a:p>
          <a:p>
            <a:endParaRPr lang="en-US" dirty="0">
              <a:latin typeface="Century Gothic" panose="020B0502020202020204" pitchFamily="34" charset="0"/>
            </a:endParaRPr>
          </a:p>
          <a:p>
            <a:endParaRPr lang="en-US" dirty="0">
              <a:latin typeface="Century Gothic" panose="020B0502020202020204" pitchFamily="34" charset="0"/>
            </a:endParaRPr>
          </a:p>
          <a:p>
            <a:r>
              <a:rPr lang="en-US" b="1" dirty="0">
                <a:latin typeface="Century Gothic" panose="020B0502020202020204" pitchFamily="34" charset="0"/>
              </a:rPr>
              <a:t>Instructions to the Tutor: </a:t>
            </a:r>
          </a:p>
          <a:p>
            <a:r>
              <a:rPr lang="en-US" dirty="0">
                <a:latin typeface="Century Gothic" panose="020B0502020202020204" pitchFamily="34" charset="0"/>
              </a:rPr>
              <a:t>For example, learner may not be able to type symbols.</a:t>
            </a:r>
          </a:p>
          <a:p>
            <a:r>
              <a:rPr lang="en-US" dirty="0">
                <a:latin typeface="Century Gothic" panose="020B0502020202020204" pitchFamily="34" charset="0"/>
              </a:rPr>
              <a:t>If so, go to the Digital Literacy Curriculum Resource (DLCR) and use the relevant module before using this video review lesson. </a:t>
            </a:r>
          </a:p>
          <a:p>
            <a:r>
              <a:rPr lang="en-US" dirty="0">
                <a:latin typeface="Century Gothic" panose="020B0502020202020204" pitchFamily="34" charset="0"/>
              </a:rPr>
              <a:t>Teach the skills and have the learner practice. </a:t>
            </a:r>
          </a:p>
          <a:p>
            <a:endParaRPr lang="en-US" dirty="0">
              <a:latin typeface="Century Gothic" panose="020B0502020202020204" pitchFamily="34" charset="0"/>
            </a:endParaRPr>
          </a:p>
          <a:p>
            <a:r>
              <a:rPr lang="en-US" dirty="0">
                <a:latin typeface="Century Gothic" panose="020B0502020202020204" pitchFamily="34" charset="0"/>
              </a:rPr>
              <a:t>For example, use Module 2 Keyboarding, or if needed first: Module 1 Mouse and Navigation, depending on learner needs. </a:t>
            </a:r>
          </a:p>
          <a:p>
            <a:r>
              <a:rPr lang="en-US" b="1" dirty="0">
                <a:latin typeface="Century Gothic" panose="020B0502020202020204" pitchFamily="34" charset="0"/>
              </a:rPr>
              <a:t>Tip</a:t>
            </a:r>
            <a:r>
              <a:rPr lang="en-US" dirty="0">
                <a:latin typeface="Century Gothic" panose="020B0502020202020204" pitchFamily="34" charset="0"/>
              </a:rPr>
              <a:t>: Do the Needs Assessment to determine needs; use the Needs Assessment tools in the DLCR for this. </a:t>
            </a:r>
          </a:p>
          <a:p>
            <a:endParaRPr lang="en-US" dirty="0">
              <a:latin typeface="Century Gothic" panose="020B0502020202020204" pitchFamily="34" charset="0"/>
            </a:endParaRPr>
          </a:p>
          <a:p>
            <a:r>
              <a:rPr lang="en-US" dirty="0">
                <a:latin typeface="Century Gothic" panose="020B0502020202020204" pitchFamily="34" charset="0"/>
              </a:rPr>
              <a:t> </a:t>
            </a:r>
          </a:p>
        </p:txBody>
      </p:sp>
      <p:sp>
        <p:nvSpPr>
          <p:cNvPr id="4" name="Slide Number Placeholder 3"/>
          <p:cNvSpPr>
            <a:spLocks noGrp="1"/>
          </p:cNvSpPr>
          <p:nvPr>
            <p:ph type="sldNum" sz="quarter" idx="5"/>
          </p:nvPr>
        </p:nvSpPr>
        <p:spPr/>
        <p:txBody>
          <a:bodyPr/>
          <a:lstStyle/>
          <a:p>
            <a:fld id="{84E55262-9676-444A-98B3-692BE02459E9}" type="slidenum">
              <a:rPr lang="en-US" smtClean="0"/>
              <a:t>18</a:t>
            </a:fld>
            <a:endParaRPr lang="en-US" dirty="0"/>
          </a:p>
        </p:txBody>
      </p:sp>
    </p:spTree>
    <p:extLst>
      <p:ext uri="{BB962C8B-B14F-4D97-AF65-F5344CB8AC3E}">
        <p14:creationId xmlns:p14="http://schemas.microsoft.com/office/powerpoint/2010/main" val="10515280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dirty="0">
              <a:latin typeface="Century Gothic" panose="020B0502020202020204" pitchFamily="34" charset="0"/>
            </a:endParaRPr>
          </a:p>
          <a:p>
            <a:r>
              <a:rPr lang="en-US" sz="1200" b="1" dirty="0">
                <a:latin typeface="Century Gothic" panose="020B0502020202020204" pitchFamily="34" charset="0"/>
              </a:rPr>
              <a:t>Instructions for the Tutor: </a:t>
            </a:r>
          </a:p>
          <a:p>
            <a:endParaRPr lang="en-US" sz="1200"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PRACTICE-Part One-B </a:t>
            </a:r>
            <a:r>
              <a:rPr lang="en-US" sz="1200" b="0" dirty="0">
                <a:latin typeface="Century Gothic" panose="020B0502020202020204" pitchFamily="34" charset="0"/>
              </a:rPr>
              <a:t>Lesson Focus: </a:t>
            </a:r>
            <a:r>
              <a:rPr lang="en-US" sz="1200" b="1" dirty="0">
                <a:latin typeface="Century Gothic" panose="020B0502020202020204" pitchFamily="34" charset="0"/>
              </a:rPr>
              <a:t>Create a Strong Password: Use a Combination of Random Words</a:t>
            </a:r>
          </a:p>
          <a:p>
            <a:endParaRPr lang="en-US" sz="1200" dirty="0">
              <a:latin typeface="Century Gothic" panose="020B0502020202020204" pitchFamily="34" charset="0"/>
            </a:endParaRPr>
          </a:p>
          <a:p>
            <a:r>
              <a:rPr lang="en-US" sz="1200" b="1" dirty="0">
                <a:latin typeface="Century Gothic" panose="020B0502020202020204" pitchFamily="34" charset="0"/>
              </a:rPr>
              <a:t>PREPARATION</a:t>
            </a:r>
          </a:p>
          <a:p>
            <a:pPr indent="-173990" fontAlgn="base">
              <a:lnSpc>
                <a:spcPct val="107000"/>
              </a:lnSpc>
              <a:spcAft>
                <a:spcPts val="800"/>
              </a:spcAft>
            </a:pPr>
            <a:r>
              <a:rPr lang="en-CA"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a:t>
            </a:r>
            <a:r>
              <a:rPr lang="en-CA"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Both learner and tutor have a laptop or computer.</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indent="-173990" fontAlgn="base">
              <a:lnSpc>
                <a:spcPct val="107000"/>
              </a:lnSpc>
              <a:spcAft>
                <a:spcPts val="800"/>
              </a:spcAft>
            </a:pPr>
            <a:r>
              <a:rPr lang="en-CA"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a:t>
            </a:r>
            <a:r>
              <a:rPr lang="en-CA"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Demonstrate on the tutor laptop. Have the learner do the activity on their laptop.</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sz="1200" b="0" dirty="0">
              <a:latin typeface="Century Gothic" panose="020B0502020202020204" pitchFamily="34" charset="0"/>
            </a:endParaRPr>
          </a:p>
          <a:p>
            <a:r>
              <a:rPr lang="en-US" sz="1200" b="1" strike="noStrike" dirty="0">
                <a:latin typeface="Century Gothic" panose="020B0502020202020204" pitchFamily="34" charset="0"/>
              </a:rPr>
              <a:t>Preparation for Remote Tutoring only:</a:t>
            </a:r>
          </a:p>
          <a:p>
            <a:pPr marL="285750" indent="-285750" fontAlgn="base">
              <a:lnSpc>
                <a:spcPct val="107000"/>
              </a:lnSpc>
              <a:spcAft>
                <a:spcPts val="800"/>
              </a:spcAft>
              <a:buFont typeface="Arial" panose="020B0604020202020204" pitchFamily="34" charset="0"/>
              <a:buChar char="•"/>
            </a:pPr>
            <a:r>
              <a:rPr lang="en-CA"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Refer to Slides #10 and 11.</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marL="285750" indent="-285750" fontAlgn="base">
              <a:lnSpc>
                <a:spcPct val="107000"/>
              </a:lnSpc>
              <a:spcAft>
                <a:spcPts val="800"/>
              </a:spcAft>
              <a:buFont typeface="Arial" panose="020B0604020202020204" pitchFamily="34" charset="0"/>
              <a:buChar char="•"/>
            </a:pPr>
            <a:r>
              <a:rPr lang="en-CA"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Email </a:t>
            </a:r>
            <a:r>
              <a:rPr lang="en-CA" sz="12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security.org’s</a:t>
            </a:r>
            <a:r>
              <a:rPr lang="en-CA"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password strength checker website to the learner and/or support person, if needed.</a:t>
            </a:r>
          </a:p>
          <a:p>
            <a:pPr marL="285750" indent="-285750" fontAlgn="base">
              <a:lnSpc>
                <a:spcPct val="107000"/>
              </a:lnSpc>
              <a:spcAft>
                <a:spcPts val="800"/>
              </a:spcAft>
              <a:buFont typeface="Arial" panose="020B0604020202020204" pitchFamily="34" charset="0"/>
              <a:buChar char="•"/>
            </a:pPr>
            <a:r>
              <a:rPr lang="en-US" sz="12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If no preparations were made on the learner’s computer before the session by a support person, use the </a:t>
            </a:r>
            <a:r>
              <a:rPr lang="en-US" sz="1200" b="1"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Request Remote Control </a:t>
            </a:r>
            <a:r>
              <a:rPr lang="en-US" sz="12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function in Zoom on the learner’s desktop if the learner struggles, and before they get frustrated. </a:t>
            </a:r>
          </a:p>
          <a:p>
            <a:pPr marL="285750" indent="-285750" fontAlgn="base">
              <a:lnSpc>
                <a:spcPct val="107000"/>
              </a:lnSpc>
              <a:spcAft>
                <a:spcPts val="800"/>
              </a:spcAft>
              <a:buFont typeface="Arial" panose="020B0604020202020204" pitchFamily="34" charset="0"/>
              <a:buChar char="•"/>
            </a:pPr>
            <a:r>
              <a:rPr lang="en-US" sz="1200" b="1"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IMPORTANT:</a:t>
            </a:r>
            <a:r>
              <a:rPr lang="en-US" sz="12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 Before using “Request Remote Control” with a learner, refer to the notes in slide above “Set and Preparation- Before Remote Tutoring”.</a:t>
            </a:r>
          </a:p>
          <a:p>
            <a:pPr marL="285750" indent="-285750" fontAlgn="base">
              <a:lnSpc>
                <a:spcPct val="107000"/>
              </a:lnSpc>
              <a:spcAft>
                <a:spcPts val="800"/>
              </a:spcAft>
              <a:buFont typeface="Arial" panose="020B0604020202020204" pitchFamily="34" charset="0"/>
              <a:buChar char="•"/>
            </a:pPr>
            <a:endParaRPr lang="en-US" sz="12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endParaRPr>
          </a:p>
          <a:p>
            <a:endParaRPr lang="en-US" sz="1200" b="1" dirty="0">
              <a:latin typeface="Century Gothic" panose="020B0502020202020204" pitchFamily="34" charset="0"/>
            </a:endParaRPr>
          </a:p>
          <a:p>
            <a:r>
              <a:rPr lang="en-US" sz="1200" b="1" dirty="0">
                <a:latin typeface="Century Gothic" panose="020B0502020202020204" pitchFamily="34" charset="0"/>
              </a:rPr>
              <a:t>*************************************************************************************************************</a:t>
            </a:r>
          </a:p>
          <a:p>
            <a:endParaRPr lang="en-US" sz="1200" b="1" dirty="0">
              <a:latin typeface="Century Gothic" panose="020B0502020202020204" pitchFamily="34" charset="0"/>
            </a:endParaRPr>
          </a:p>
          <a:p>
            <a:r>
              <a:rPr lang="en-US" sz="1200" b="1" dirty="0">
                <a:latin typeface="Century Gothic" panose="020B0502020202020204" pitchFamily="34" charset="0"/>
              </a:rPr>
              <a:t>PRACTICE </a:t>
            </a:r>
          </a:p>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defTabSz="966612">
              <a:defRPr/>
            </a:pPr>
            <a:r>
              <a:rPr lang="en-US" sz="1200" b="0" dirty="0">
                <a:latin typeface="Century Gothic" panose="020B0502020202020204" pitchFamily="34" charset="0"/>
              </a:rPr>
              <a:t>Demonstrate first, then let the learner practice. </a:t>
            </a:r>
            <a:endParaRPr lang="en-US" sz="1200" b="1" dirty="0">
              <a:latin typeface="Century Gothic" panose="020B0502020202020204" pitchFamily="34" charset="0"/>
            </a:endParaRPr>
          </a:p>
          <a:p>
            <a:endParaRPr lang="en-US" sz="1200" b="1" dirty="0">
              <a:latin typeface="Century Gothic" panose="020B0502020202020204" pitchFamily="34" charset="0"/>
            </a:endParaRPr>
          </a:p>
          <a:p>
            <a:r>
              <a:rPr lang="en-US" sz="1200" b="1" dirty="0">
                <a:latin typeface="Century Gothic" panose="020B0502020202020204" pitchFamily="34" charset="0"/>
              </a:rPr>
              <a:t>Say to the Learner:</a:t>
            </a:r>
          </a:p>
          <a:p>
            <a:r>
              <a:rPr lang="en-US" sz="1200" b="0" i="1" dirty="0">
                <a:latin typeface="Century Gothic" panose="020B0502020202020204" pitchFamily="34" charset="0"/>
              </a:rPr>
              <a:t>Now it’s time to practice. </a:t>
            </a:r>
          </a:p>
          <a:p>
            <a:r>
              <a:rPr lang="en-US" sz="1200" b="0" i="1" dirty="0">
                <a:latin typeface="Century Gothic" panose="020B0502020202020204" pitchFamily="34" charset="0"/>
              </a:rPr>
              <a:t>We’re going to practice creating strong passwords by combining random words.</a:t>
            </a:r>
          </a:p>
          <a:p>
            <a:pPr defTabSz="966612">
              <a:defRPr/>
            </a:pPr>
            <a:endParaRPr lang="en-US" sz="1200" b="0" dirty="0">
              <a:latin typeface="Century Gothic" panose="020B0502020202020204" pitchFamily="34" charset="0"/>
            </a:endParaRPr>
          </a:p>
          <a:p>
            <a:pPr defTabSz="966612">
              <a:defRPr/>
            </a:pPr>
            <a:r>
              <a:rPr lang="en-US" sz="1200" b="0" dirty="0">
                <a:latin typeface="Century Gothic" panose="020B0502020202020204" pitchFamily="34" charset="0"/>
              </a:rPr>
              <a:t>[After each of the following steps, wait for the learner to complete the step. Guide the learner as needed.]</a:t>
            </a:r>
          </a:p>
          <a:p>
            <a:r>
              <a:rPr lang="en-US" sz="1200" b="1" dirty="0">
                <a:latin typeface="Century Gothic" panose="020B0502020202020204" pitchFamily="34" charset="0"/>
              </a:rPr>
              <a:t>IMPORTANT: </a:t>
            </a:r>
          </a:p>
          <a:p>
            <a:r>
              <a:rPr lang="en-US" sz="1200" dirty="0">
                <a:latin typeface="Century Gothic" panose="020B0502020202020204" pitchFamily="34" charset="0"/>
              </a:rPr>
              <a:t>If the learner struggles to type, go back to the </a:t>
            </a:r>
            <a:r>
              <a:rPr lang="en-US" sz="1200" b="1" dirty="0">
                <a:latin typeface="Century Gothic" panose="020B0502020202020204" pitchFamily="34" charset="0"/>
              </a:rPr>
              <a:t>Digital Literacy Curriculum Resource </a:t>
            </a:r>
            <a:r>
              <a:rPr lang="en-US" sz="1200" dirty="0">
                <a:latin typeface="Century Gothic" panose="020B0502020202020204" pitchFamily="34" charset="0"/>
              </a:rPr>
              <a:t>and do </a:t>
            </a:r>
            <a:r>
              <a:rPr lang="en-US" sz="1200" b="1" dirty="0">
                <a:latin typeface="Century Gothic" panose="020B0502020202020204" pitchFamily="34" charset="0"/>
              </a:rPr>
              <a:t>Module 2-Keyboarding first.   </a:t>
            </a:r>
          </a:p>
          <a:p>
            <a:pPr defTabSz="966612">
              <a:defRPr/>
            </a:pPr>
            <a:endParaRPr lang="en-US" sz="1200" b="0" dirty="0">
              <a:latin typeface="Century Gothic" panose="020B0502020202020204" pitchFamily="34" charset="0"/>
            </a:endParaRPr>
          </a:p>
          <a:p>
            <a:pPr defTabSz="966612">
              <a:defRPr/>
            </a:pPr>
            <a:endParaRPr lang="en-US" sz="1200" b="0" dirty="0">
              <a:latin typeface="Century Gothic" panose="020B0502020202020204" pitchFamily="34" charset="0"/>
            </a:endParaRPr>
          </a:p>
          <a:p>
            <a:pPr defTabSz="966612">
              <a:defRPr/>
            </a:pPr>
            <a:r>
              <a:rPr lang="en-US" sz="1200" b="1" dirty="0">
                <a:latin typeface="Century Gothic" panose="020B0502020202020204" pitchFamily="34" charset="0"/>
              </a:rPr>
              <a:t>[Use a Combination of Random Words]</a:t>
            </a:r>
            <a:r>
              <a:rPr lang="en-US" sz="1200" b="0" dirty="0">
                <a:latin typeface="Century Gothic" panose="020B0502020202020204" pitchFamily="34" charset="0"/>
              </a:rPr>
              <a:t> </a:t>
            </a:r>
          </a:p>
          <a:p>
            <a:pPr marL="241653" indent="-241653">
              <a:buFont typeface="+mj-lt"/>
              <a:buAutoNum type="arabicPeriod"/>
            </a:pPr>
            <a:r>
              <a:rPr lang="en-US" sz="1200" b="0" i="1" dirty="0">
                <a:latin typeface="Century Gothic" panose="020B0502020202020204" pitchFamily="34" charset="0"/>
              </a:rPr>
              <a:t>First, let’s think of a few random words. ‘Random’ means ‘chosen by chance’; ‘not planned’.</a:t>
            </a:r>
          </a:p>
          <a:p>
            <a:pPr marL="241653" indent="-241653">
              <a:buFont typeface="+mj-lt"/>
              <a:buAutoNum type="arabicPeriod"/>
            </a:pPr>
            <a:r>
              <a:rPr lang="en-US" sz="1200" b="0" i="1" dirty="0">
                <a:latin typeface="Century Gothic" panose="020B0502020202020204" pitchFamily="34" charset="0"/>
              </a:rPr>
              <a:t>These are my random words: “Worms window rain” Now, you think of a few random words. </a:t>
            </a:r>
            <a:r>
              <a:rPr lang="en-US" sz="1200" b="0" i="0" dirty="0">
                <a:latin typeface="Century Gothic" panose="020B0502020202020204" pitchFamily="34" charset="0"/>
              </a:rPr>
              <a:t>[Give learner three to five minutes to think of a passphrase; brainstorm with them if needed.]. </a:t>
            </a:r>
          </a:p>
          <a:p>
            <a:pPr marL="241653" indent="-241653">
              <a:buFont typeface="+mj-lt"/>
              <a:buAutoNum type="arabicPeriod"/>
            </a:pPr>
            <a:r>
              <a:rPr lang="en-US" sz="1200" b="0" i="1" dirty="0">
                <a:latin typeface="Century Gothic" panose="020B0502020202020204" pitchFamily="34" charset="0"/>
              </a:rPr>
              <a:t>Write these random words in your notebook.</a:t>
            </a:r>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How do we make them into a strong password? Use some upper and lower case letters </a:t>
            </a:r>
            <a:r>
              <a:rPr lang="en-US" sz="1200" i="1" dirty="0">
                <a:latin typeface="Century Gothic" panose="020B0502020202020204" pitchFamily="34" charset="0"/>
                <a:sym typeface="Wingdings" pitchFamily="2" charset="2"/>
              </a:rPr>
              <a:t> </a:t>
            </a:r>
            <a:r>
              <a:rPr lang="en-US" sz="1200" b="0" i="1" dirty="0" err="1">
                <a:latin typeface="Century Gothic" panose="020B0502020202020204" pitchFamily="34" charset="0"/>
              </a:rPr>
              <a:t>WormsWindowRain</a:t>
            </a:r>
            <a:r>
              <a:rPr lang="en-US" sz="1200" b="0" i="1" dirty="0">
                <a:latin typeface="Century Gothic" panose="020B0502020202020204" pitchFamily="34" charset="0"/>
              </a:rPr>
              <a:t> Let’s check. Does it have more than 8 characters? Yes. Now, you do the same for your random words. </a:t>
            </a:r>
            <a:r>
              <a:rPr lang="en-US" sz="1200" b="0" i="0" dirty="0">
                <a:latin typeface="Century Gothic" panose="020B0502020202020204" pitchFamily="34" charset="0"/>
              </a:rPr>
              <a:t>[Tutor to check]</a:t>
            </a:r>
            <a:r>
              <a:rPr lang="en-US" sz="1200" b="0" i="1" dirty="0">
                <a:latin typeface="Century Gothic" panose="020B0502020202020204" pitchFamily="34" charset="0"/>
              </a:rPr>
              <a:t>.</a:t>
            </a:r>
          </a:p>
          <a:p>
            <a:pPr marL="241653" indent="-241653">
              <a:buFont typeface="+mj-lt"/>
              <a:buAutoNum type="arabicPeriod"/>
            </a:pPr>
            <a:r>
              <a:rPr lang="en-US" sz="1200" b="0" i="1" dirty="0">
                <a:latin typeface="Century Gothic" panose="020B0502020202020204" pitchFamily="34" charset="0"/>
              </a:rPr>
              <a:t>Let’s check if our passwords are strong at </a:t>
            </a:r>
            <a:r>
              <a:rPr lang="en-US" sz="1200" b="0" i="1" dirty="0" err="1">
                <a:latin typeface="Century Gothic" panose="020B0502020202020204" pitchFamily="34" charset="0"/>
              </a:rPr>
              <a:t>Security.org’s</a:t>
            </a:r>
            <a:r>
              <a:rPr lang="en-US" sz="1200" b="0" i="1" dirty="0">
                <a:latin typeface="Century Gothic" panose="020B0502020202020204" pitchFamily="34" charset="0"/>
              </a:rPr>
              <a:t> password strength checker.</a:t>
            </a:r>
          </a:p>
          <a:p>
            <a:pPr marL="241653" indent="-241653">
              <a:buFont typeface="+mj-lt"/>
              <a:buAutoNum type="arabicPeriod"/>
            </a:pPr>
            <a:r>
              <a:rPr lang="en-US" sz="1200" b="0" i="1" dirty="0">
                <a:latin typeface="Century Gothic" panose="020B0502020202020204" pitchFamily="34" charset="0"/>
              </a:rPr>
              <a:t>Type in your password.</a:t>
            </a:r>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Mine will take 43 million years for a computer to crack this password; what about yours? That seems like a strong password but wait, it doesn’t have numbers or symbols. I will change some letters to numbers and symbols</a:t>
            </a:r>
            <a:r>
              <a:rPr lang="en-US" sz="1200" i="1" dirty="0">
                <a:latin typeface="Century Gothic" panose="020B0502020202020204" pitchFamily="34" charset="0"/>
                <a:sym typeface="Wingdings" pitchFamily="2" charset="2"/>
              </a:rPr>
              <a:t> </a:t>
            </a:r>
            <a:r>
              <a:rPr lang="en-US" sz="1200" b="0" i="1" dirty="0">
                <a:latin typeface="Century Gothic" panose="020B0502020202020204" pitchFamily="34" charset="0"/>
              </a:rPr>
              <a:t>W0rm$Wind0wR@in. Change some letters to numbers and symbols for your random words. Write it down in your notebook.</a:t>
            </a:r>
          </a:p>
          <a:p>
            <a:pPr marL="241653" indent="-241653">
              <a:buFont typeface="+mj-lt"/>
              <a:buAutoNum type="arabicPeriod"/>
            </a:pPr>
            <a:r>
              <a:rPr lang="en-US" sz="1200" b="0" i="1" dirty="0">
                <a:latin typeface="Century Gothic" panose="020B0502020202020204" pitchFamily="34" charset="0"/>
              </a:rPr>
              <a:t>Now it will take the computer 15 billion years to crack this password. I think my password is strong enough. </a:t>
            </a:r>
          </a:p>
          <a:p>
            <a:pPr marL="241653" indent="-241653">
              <a:buFont typeface="+mj-lt"/>
              <a:buAutoNum type="arabicPeriod"/>
            </a:pPr>
            <a:r>
              <a:rPr lang="en-US" sz="1200" b="0" i="1" dirty="0">
                <a:latin typeface="Century Gothic" panose="020B0502020202020204" pitchFamily="34" charset="0"/>
              </a:rPr>
              <a:t>Now you check on the password strength checker. Is your password strong? Yes? Write it down in your notebook. Remember to write the date too.</a:t>
            </a:r>
          </a:p>
          <a:p>
            <a:pPr marL="241653" indent="-241653">
              <a:buFont typeface="+mj-lt"/>
              <a:buAutoNum type="arabicPeriod"/>
            </a:pPr>
            <a:r>
              <a:rPr lang="en-US" sz="1200" b="0" i="1" dirty="0">
                <a:latin typeface="Century Gothic" panose="020B0502020202020204" pitchFamily="34" charset="0"/>
              </a:rPr>
              <a:t>Let’s try again. Think of another combination of random words.</a:t>
            </a:r>
          </a:p>
          <a:p>
            <a:pPr marL="241653" indent="-241653">
              <a:buFont typeface="+mj-lt"/>
              <a:buAutoNum type="arabicPeriod"/>
            </a:pPr>
            <a:r>
              <a:rPr lang="en-US" sz="1200" b="0" i="1" dirty="0">
                <a:latin typeface="Century Gothic" panose="020B0502020202020204" pitchFamily="34" charset="0"/>
              </a:rPr>
              <a:t>Change it to a strong password. </a:t>
            </a:r>
          </a:p>
          <a:p>
            <a:pPr marL="241653" indent="-241653">
              <a:buFont typeface="+mj-lt"/>
              <a:buAutoNum type="arabicPeriod"/>
            </a:pPr>
            <a:r>
              <a:rPr lang="en-US" sz="1200" b="0" i="1" dirty="0">
                <a:latin typeface="Century Gothic" panose="020B0502020202020204" pitchFamily="34" charset="0"/>
              </a:rPr>
              <a:t>Check it in the password strength checker.</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0" dirty="0">
                <a:latin typeface="Century Gothic" panose="020B0502020202020204" pitchFamily="34" charset="0"/>
              </a:rPr>
              <a:t>Repeat the steps above with a new combination of random words. </a:t>
            </a:r>
          </a:p>
          <a:p>
            <a:pPr marL="0" indent="0">
              <a:buFont typeface="+mj-lt"/>
              <a:buNone/>
            </a:pPr>
            <a:endParaRPr lang="en-US" sz="1200" b="1" i="0" dirty="0">
              <a:latin typeface="Century Gothic" panose="020B0502020202020204" pitchFamily="34" charset="0"/>
            </a:endParaRPr>
          </a:p>
          <a:p>
            <a:pPr marL="0" indent="0">
              <a:buFont typeface="+mj-lt"/>
              <a:buNone/>
            </a:pPr>
            <a:r>
              <a:rPr lang="en-US" sz="1200" b="1" i="0" dirty="0">
                <a:latin typeface="Century Gothic" panose="020B0502020202020204" pitchFamily="34" charset="0"/>
              </a:rPr>
              <a:t>Say to the Learner: </a:t>
            </a:r>
          </a:p>
          <a:p>
            <a:pPr marL="0" indent="0">
              <a:buFont typeface="+mj-lt"/>
              <a:buNone/>
            </a:pPr>
            <a:r>
              <a:rPr lang="en-US" sz="1200" b="0" i="1" dirty="0">
                <a:latin typeface="Century Gothic" panose="020B0502020202020204" pitchFamily="34" charset="0"/>
              </a:rPr>
              <a:t>Let’s practice some more. </a:t>
            </a:r>
          </a:p>
          <a:p>
            <a:pPr marL="241653" indent="-241653">
              <a:buFont typeface="+mj-lt"/>
              <a:buAutoNum type="arabicPeriod"/>
            </a:pPr>
            <a:r>
              <a:rPr lang="en-US" sz="1200" b="0" i="1" dirty="0">
                <a:latin typeface="Century Gothic" panose="020B0502020202020204" pitchFamily="34" charset="0"/>
              </a:rPr>
              <a:t>Think of another combination of random words.</a:t>
            </a:r>
          </a:p>
          <a:p>
            <a:pPr marL="241653" indent="-241653">
              <a:buFont typeface="+mj-lt"/>
              <a:buAutoNum type="arabicPeriod"/>
            </a:pPr>
            <a:r>
              <a:rPr lang="en-US" sz="1200" b="0" i="1" dirty="0">
                <a:latin typeface="Century Gothic" panose="020B0502020202020204" pitchFamily="34" charset="0"/>
              </a:rPr>
              <a:t>Write it down in your notebook etc. </a:t>
            </a:r>
          </a:p>
          <a:p>
            <a:pPr marL="241653" indent="-241653">
              <a:buFont typeface="+mj-lt"/>
              <a:buAutoNum type="arabicPeriod"/>
            </a:pPr>
            <a:endParaRPr lang="en-US" sz="1200" b="0" i="1" dirty="0">
              <a:latin typeface="Century Gothic" panose="020B0502020202020204" pitchFamily="34" charset="0"/>
            </a:endParaRPr>
          </a:p>
          <a:p>
            <a:pPr marL="0" indent="0">
              <a:buNone/>
            </a:pPr>
            <a:r>
              <a:rPr lang="en-US" sz="1200" b="0" i="1" dirty="0">
                <a:latin typeface="Century Gothic" panose="020B0502020202020204" pitchFamily="34" charset="0"/>
              </a:rPr>
              <a:t>Good practice creating a strong password using a combination of random words!</a:t>
            </a:r>
          </a:p>
          <a:p>
            <a:pPr marL="0" indent="0">
              <a:buNone/>
            </a:pPr>
            <a:endParaRPr lang="en-US" sz="1200" b="0" dirty="0">
              <a:latin typeface="Century Gothic" panose="020B0502020202020204" pitchFamily="34" charset="0"/>
            </a:endParaRPr>
          </a:p>
          <a:p>
            <a:pPr marL="0" indent="0" defTabSz="966612">
              <a:buFont typeface="Arial" panose="020B0604020202020204" pitchFamily="34" charset="0"/>
              <a:buNone/>
              <a:defRPr/>
            </a:pPr>
            <a:endParaRPr lang="en-US" sz="1200" b="1" u="none" dirty="0">
              <a:effectLst/>
              <a:latin typeface="Century Gothic" panose="020B0502020202020204" pitchFamily="34" charset="0"/>
            </a:endParaRPr>
          </a:p>
          <a:p>
            <a:pPr marL="0" indent="0" defTabSz="966612">
              <a:buFont typeface="Arial" panose="020B0604020202020204" pitchFamily="34" charset="0"/>
              <a:buNone/>
              <a:defRPr/>
            </a:pPr>
            <a:r>
              <a:rPr lang="en-US" sz="1200" b="1" u="none" dirty="0">
                <a:effectLst/>
                <a:latin typeface="Century Gothic" panose="020B0502020202020204" pitchFamily="34" charset="0"/>
              </a:rPr>
              <a:t>CHECK THE LEARNER’S SKILLS:  </a:t>
            </a:r>
          </a:p>
          <a:p>
            <a:pPr marL="0" indent="0" defTabSz="966612">
              <a:buFont typeface="Arial" panose="020B0604020202020204" pitchFamily="34" charset="0"/>
              <a:buNone/>
              <a:defRPr/>
            </a:pPr>
            <a:r>
              <a:rPr lang="en-US" sz="1200" dirty="0">
                <a:effectLst/>
                <a:latin typeface="Century Gothic" panose="020B0502020202020204" pitchFamily="34" charset="0"/>
              </a:rPr>
              <a:t>Have the learner show you they can do the skills at least three times without support before they do the next part of the lesson. </a:t>
            </a:r>
          </a:p>
          <a:p>
            <a:endParaRPr lang="en-US" b="0" dirty="0"/>
          </a:p>
        </p:txBody>
      </p:sp>
      <p:sp>
        <p:nvSpPr>
          <p:cNvPr id="4" name="Slide Number Placeholder 3"/>
          <p:cNvSpPr>
            <a:spLocks noGrp="1"/>
          </p:cNvSpPr>
          <p:nvPr>
            <p:ph type="sldNum" sz="quarter" idx="5"/>
          </p:nvPr>
        </p:nvSpPr>
        <p:spPr/>
        <p:txBody>
          <a:bodyPr/>
          <a:lstStyle/>
          <a:p>
            <a:fld id="{84E55262-9676-444A-98B3-692BE02459E9}" type="slidenum">
              <a:rPr lang="en-US" smtClean="0"/>
              <a:t>19</a:t>
            </a:fld>
            <a:endParaRPr lang="en-US" dirty="0"/>
          </a:p>
        </p:txBody>
      </p:sp>
    </p:spTree>
    <p:extLst>
      <p:ext uri="{BB962C8B-B14F-4D97-AF65-F5344CB8AC3E}">
        <p14:creationId xmlns:p14="http://schemas.microsoft.com/office/powerpoint/2010/main" val="1246396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none" dirty="0">
              <a:highlight>
                <a:srgbClr val="FFFF00"/>
              </a:highlight>
              <a:latin typeface="Century Gothic" panose="020B0502020202020204" pitchFamily="34" charset="0"/>
            </a:endParaRPr>
          </a:p>
          <a:p>
            <a:r>
              <a:rPr lang="en-US" b="1" u="none" dirty="0">
                <a:latin typeface="Century Gothic" panose="020B0502020202020204" pitchFamily="34" charset="0"/>
              </a:rPr>
              <a:t>Slide hidden from the learner.</a:t>
            </a:r>
          </a:p>
          <a:p>
            <a:endParaRPr lang="en-US" b="1" u="none" dirty="0">
              <a:highlight>
                <a:srgbClr val="FFFF00"/>
              </a:highligh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highlight>
                  <a:srgbClr val="FFFF00"/>
                </a:highlight>
                <a:latin typeface="Century Gothic" panose="020B0502020202020204" pitchFamily="34" charset="0"/>
              </a:rPr>
              <a:t>Information for the Tutor</a:t>
            </a:r>
          </a:p>
          <a:p>
            <a:endParaRPr lang="en-US" b="0" u="sng" dirty="0">
              <a:latin typeface="Century Gothic" panose="020B0502020202020204" pitchFamily="34" charset="0"/>
            </a:endParaRPr>
          </a:p>
          <a:p>
            <a:r>
              <a:rPr lang="en-US" b="1" u="sng" dirty="0">
                <a:latin typeface="Century Gothic" panose="020B0502020202020204" pitchFamily="34" charset="0"/>
              </a:rPr>
              <a:t>Pre-Requisite Skills</a:t>
            </a:r>
            <a:endParaRPr lang="en-US" dirty="0">
              <a:latin typeface="Century Gothic" panose="020B0502020202020204" pitchFamily="34" charset="0"/>
            </a:endParaRPr>
          </a:p>
          <a:p>
            <a:endParaRPr lang="en-US" dirty="0">
              <a:latin typeface="Century Gothic" panose="020B0502020202020204" pitchFamily="34" charset="0"/>
            </a:endParaRPr>
          </a:p>
          <a:p>
            <a:pPr defTabSz="966612">
              <a:defRPr/>
            </a:pPr>
            <a:r>
              <a:rPr lang="en-US" dirty="0">
                <a:latin typeface="Century Gothic" panose="020B0502020202020204" pitchFamily="34" charset="0"/>
              </a:rPr>
              <a:t>Remember: like all lessons in Module 9 – Employment (Review), this is a </a:t>
            </a:r>
            <a:r>
              <a:rPr lang="en-US" b="1" u="sng" dirty="0">
                <a:latin typeface="Century Gothic" panose="020B0502020202020204" pitchFamily="34" charset="0"/>
              </a:rPr>
              <a:t>review</a:t>
            </a:r>
            <a:r>
              <a:rPr lang="en-US" dirty="0">
                <a:latin typeface="Century Gothic" panose="020B0502020202020204" pitchFamily="34" charset="0"/>
              </a:rPr>
              <a:t> lesson of the digital skills, and the learners may not be ready for this lesson.  </a:t>
            </a:r>
          </a:p>
          <a:p>
            <a:pPr defTabSz="966612">
              <a:defRPr/>
            </a:pPr>
            <a:r>
              <a:rPr lang="en-US" dirty="0">
                <a:latin typeface="Century Gothic" panose="020B0502020202020204" pitchFamily="34" charset="0"/>
              </a:rPr>
              <a:t>Make sure the learner has the “Prerequisite Skills” listed in the slide. </a:t>
            </a:r>
          </a:p>
          <a:p>
            <a:pPr defTabSz="966612">
              <a:defRPr/>
            </a:pPr>
            <a:r>
              <a:rPr lang="en-US" dirty="0">
                <a:latin typeface="Century Gothic" panose="020B0502020202020204" pitchFamily="34" charset="0"/>
              </a:rPr>
              <a:t>These skills are not specifically reviewed in this lesson, but the learner needs to have them to be able to do the lesson.</a:t>
            </a:r>
          </a:p>
          <a:p>
            <a:pPr defTabSz="966612">
              <a:defRPr/>
            </a:pPr>
            <a:r>
              <a:rPr lang="en-US" dirty="0">
                <a:latin typeface="Century Gothic" panose="020B0502020202020204" pitchFamily="34" charset="0"/>
              </a:rPr>
              <a:t> </a:t>
            </a:r>
          </a:p>
          <a:p>
            <a:pPr defTabSz="966612">
              <a:defRPr/>
            </a:pPr>
            <a:r>
              <a:rPr lang="en-US" dirty="0">
                <a:latin typeface="Century Gothic" panose="020B0502020202020204" pitchFamily="34" charset="0"/>
              </a:rPr>
              <a:t>If the learner struggles, stop the lesson and go to the following modules in the Digital Literacy Curriculum Resource (DLCR) and teach the pre-requisite skills before doing this lesson: </a:t>
            </a:r>
          </a:p>
          <a:p>
            <a:pPr lvl="0">
              <a:defRPr/>
            </a:pPr>
            <a:r>
              <a:rPr lang="en-US" dirty="0">
                <a:latin typeface="Century Gothic" panose="020B0502020202020204" pitchFamily="34" charset="0"/>
              </a:rPr>
              <a:t>Module 1 Mouse and Navigating</a:t>
            </a:r>
          </a:p>
          <a:p>
            <a:pPr lvl="0">
              <a:defRPr/>
            </a:pPr>
            <a:r>
              <a:rPr lang="en-US" dirty="0">
                <a:latin typeface="Century Gothic" panose="020B0502020202020204" pitchFamily="34" charset="0"/>
              </a:rPr>
              <a:t>Module 2-Keyboarding</a:t>
            </a:r>
          </a:p>
          <a:p>
            <a:pPr lvl="0">
              <a:defRPr/>
            </a:pPr>
            <a:r>
              <a:rPr lang="en-US" dirty="0">
                <a:latin typeface="Century Gothic" panose="020B0502020202020204" pitchFamily="34" charset="0"/>
              </a:rPr>
              <a:t>Module 3-Online Skills Basic</a:t>
            </a:r>
          </a:p>
          <a:p>
            <a:pPr lvl="0">
              <a:defRPr/>
            </a:pPr>
            <a:r>
              <a:rPr lang="en-US" dirty="0">
                <a:latin typeface="Century Gothic" panose="020B0502020202020204" pitchFamily="34" charset="0"/>
              </a:rPr>
              <a:t>Module 5: Email Skills </a:t>
            </a:r>
          </a:p>
          <a:p>
            <a:pPr lvl="0">
              <a:defRPr/>
            </a:pPr>
            <a:r>
              <a:rPr lang="en-US" dirty="0">
                <a:latin typeface="Century Gothic" panose="020B0502020202020204" pitchFamily="34" charset="0"/>
              </a:rPr>
              <a:t>Module 6: Mobile Phones</a:t>
            </a:r>
          </a:p>
          <a:p>
            <a:pPr lvl="0">
              <a:defRPr/>
            </a:pPr>
            <a:r>
              <a:rPr lang="en-US" dirty="0">
                <a:latin typeface="Century Gothic" panose="020B0502020202020204" pitchFamily="34" charset="0"/>
              </a:rPr>
              <a:t>Module 7: Safety and Security</a:t>
            </a:r>
          </a:p>
          <a:p>
            <a:pPr lvl="0">
              <a:defRPr/>
            </a:pPr>
            <a:endParaRPr lang="en-US"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2</a:t>
            </a:fld>
            <a:endParaRPr lang="en-US" dirty="0"/>
          </a:p>
        </p:txBody>
      </p:sp>
    </p:spTree>
    <p:extLst>
      <p:ext uri="{BB962C8B-B14F-4D97-AF65-F5344CB8AC3E}">
        <p14:creationId xmlns:p14="http://schemas.microsoft.com/office/powerpoint/2010/main" val="35294472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entury Gothic" panose="020B0502020202020204" pitchFamily="34" charset="0"/>
              </a:rPr>
              <a:t>Information for the Tutor:</a:t>
            </a:r>
          </a:p>
          <a:p>
            <a:r>
              <a:rPr lang="en-US" sz="1200" b="0" dirty="0">
                <a:latin typeface="Century Gothic" panose="020B0502020202020204" pitchFamily="34" charset="0"/>
              </a:rPr>
              <a:t>The following from </a:t>
            </a:r>
            <a:r>
              <a:rPr lang="en-US" sz="1200" b="1" dirty="0">
                <a:latin typeface="Century Gothic" panose="020B0502020202020204" pitchFamily="34" charset="0"/>
              </a:rPr>
              <a:t>CLB2/3, Module 7 Extra Practice Activity Part 1 </a:t>
            </a:r>
            <a:r>
              <a:rPr lang="en-US" sz="1200" b="0" dirty="0">
                <a:latin typeface="Century Gothic" panose="020B0502020202020204" pitchFamily="34" charset="0"/>
              </a:rPr>
              <a:t>of the “</a:t>
            </a:r>
            <a:r>
              <a:rPr lang="en-US" sz="1200" b="1" dirty="0">
                <a:latin typeface="Century Gothic" panose="020B0502020202020204" pitchFamily="34" charset="0"/>
              </a:rPr>
              <a:t>Digital Literacy Curriculum Resource</a:t>
            </a:r>
            <a:r>
              <a:rPr lang="en-US" sz="1200" b="0" dirty="0">
                <a:latin typeface="Century Gothic" panose="020B0502020202020204" pitchFamily="34" charset="0"/>
              </a:rPr>
              <a:t>” is a good online activity for the learner to practice how to change their password in Yahoo Mail, Gmail or Outlook.</a:t>
            </a:r>
          </a:p>
          <a:p>
            <a:endParaRPr lang="en-US" sz="1200" b="1" dirty="0">
              <a:latin typeface="Century Gothic" panose="020B0502020202020204" pitchFamily="34" charset="0"/>
            </a:endParaRPr>
          </a:p>
          <a:p>
            <a:r>
              <a:rPr lang="en-US" sz="1200" b="0" dirty="0">
                <a:latin typeface="Century Gothic" panose="020B0502020202020204" pitchFamily="34" charset="0"/>
              </a:rPr>
              <a:t>In the activity, the learner looks at how to change their passwords in Yahoo Mail, Gmail and Outlook and then practice on their own email accounts following the step-by-step instructions. </a:t>
            </a:r>
          </a:p>
          <a:p>
            <a:r>
              <a:rPr lang="en-US" sz="1200" b="0" dirty="0">
                <a:latin typeface="Century Gothic" panose="020B0502020202020204" pitchFamily="34" charset="0"/>
              </a:rPr>
              <a:t>They will be able to change their email passwords into strong passwords.</a:t>
            </a:r>
          </a:p>
          <a:p>
            <a:endParaRPr lang="en-US" sz="1200" b="0" dirty="0">
              <a:latin typeface="Century Gothic" panose="020B0502020202020204" pitchFamily="34" charset="0"/>
            </a:endParaRPr>
          </a:p>
          <a:p>
            <a:r>
              <a:rPr lang="en-US" sz="1200" b="1" dirty="0">
                <a:latin typeface="Century Gothic" panose="020B0502020202020204" pitchFamily="34" charset="0"/>
              </a:rPr>
              <a:t>Instructions for the Tutor: </a:t>
            </a:r>
          </a:p>
          <a:p>
            <a:pPr fontAlgn="base">
              <a:lnSpc>
                <a:spcPct val="107000"/>
              </a:lnSpc>
              <a:spcAft>
                <a:spcPts val="800"/>
              </a:spcAft>
            </a:pPr>
            <a:r>
              <a:rPr lang="en-CA" sz="12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PREPARATION</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indent="-173990" fontAlgn="base">
              <a:lnSpc>
                <a:spcPct val="107000"/>
              </a:lnSpc>
              <a:spcAft>
                <a:spcPts val="800"/>
              </a:spcAft>
              <a:buFont typeface="Arial" panose="020B0604020202020204" pitchFamily="34" charset="0"/>
              <a:buChar char="•"/>
            </a:pPr>
            <a:r>
              <a:rPr lang="en-CA"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Both learner and tutor have a laptop or computer.</a:t>
            </a:r>
          </a:p>
          <a:p>
            <a:pPr indent="-173990" fontAlgn="base">
              <a:lnSpc>
                <a:spcPct val="107000"/>
              </a:lnSpc>
              <a:spcAft>
                <a:spcPts val="800"/>
              </a:spcAft>
              <a:buFont typeface="Arial" panose="020B0604020202020204" pitchFamily="34" charset="0"/>
              <a:buChar char="•"/>
            </a:pPr>
            <a:r>
              <a:rPr lang="en-CA"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Both learner and tutor need to have their email and indeed.ca login information handy, as they will practice changing their email and indeed.ca passwords.</a:t>
            </a:r>
          </a:p>
          <a:p>
            <a:pPr indent="-173990" fontAlgn="base">
              <a:lnSpc>
                <a:spcPct val="107000"/>
              </a:lnSpc>
              <a:spcAft>
                <a:spcPts val="800"/>
              </a:spcAft>
              <a:buFont typeface="Arial" panose="020B0604020202020204" pitchFamily="34" charset="0"/>
              <a:buChar char="•"/>
            </a:pPr>
            <a:r>
              <a:rPr lang="en-CA"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The computers should have two windows or tabs open: one showing the Extra Practice Activity, the other showing the email.</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indent="-173990" fontAlgn="base">
              <a:lnSpc>
                <a:spcPct val="107000"/>
              </a:lnSpc>
              <a:spcAft>
                <a:spcPts val="800"/>
              </a:spcAft>
              <a:buFont typeface="Arial" panose="020B0604020202020204" pitchFamily="34" charset="0"/>
              <a:buChar char="•"/>
            </a:pPr>
            <a:r>
              <a:rPr lang="en-CA"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Demonstrate on the tutor laptop. Have the learner do the activity on their laptop.</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marL="171450" indent="-171450" fontAlgn="base">
              <a:lnSpc>
                <a:spcPct val="107000"/>
              </a:lnSpc>
              <a:spcAft>
                <a:spcPts val="800"/>
              </a:spcAft>
              <a:buFont typeface="Arial" panose="020B0604020202020204" pitchFamily="34" charset="0"/>
              <a:buChar char="•"/>
            </a:pPr>
            <a:r>
              <a:rPr lang="en-CA"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Open the browser.</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indent="-173990" fontAlgn="base">
              <a:lnSpc>
                <a:spcPct val="107000"/>
              </a:lnSpc>
              <a:spcAft>
                <a:spcPts val="800"/>
              </a:spcAft>
              <a:buFont typeface="Arial" panose="020B0604020202020204" pitchFamily="34" charset="0"/>
              <a:buChar char="•"/>
            </a:pPr>
            <a:r>
              <a:rPr lang="en-CA"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Open the “Digital Literacy Curriculum Resource Website.“</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indent="-173990" fontAlgn="base">
              <a:lnSpc>
                <a:spcPct val="107000"/>
              </a:lnSpc>
              <a:spcAft>
                <a:spcPts val="800"/>
              </a:spcAft>
              <a:buFont typeface="Arial" panose="020B0604020202020204" pitchFamily="34" charset="0"/>
              <a:buChar char="•"/>
            </a:pPr>
            <a:r>
              <a:rPr lang="en-CA" sz="1200" u="sng"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Website address</a:t>
            </a:r>
            <a:r>
              <a:rPr lang="en-CA"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digital-literacy.issbc.org</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indent="-173990" fontAlgn="base">
              <a:lnSpc>
                <a:spcPct val="107000"/>
              </a:lnSpc>
              <a:spcAft>
                <a:spcPts val="800"/>
              </a:spcAft>
              <a:buFont typeface="Arial" panose="020B0604020202020204" pitchFamily="34" charset="0"/>
              <a:buChar char="•"/>
            </a:pPr>
            <a:r>
              <a:rPr lang="en-CA"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Go to the “Students” tab</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indent="-173990" fontAlgn="base">
              <a:lnSpc>
                <a:spcPct val="107000"/>
              </a:lnSpc>
              <a:spcAft>
                <a:spcPts val="800"/>
              </a:spcAft>
              <a:buFont typeface="Arial" panose="020B0604020202020204" pitchFamily="34" charset="0"/>
              <a:buChar char="•"/>
            </a:pPr>
            <a:r>
              <a:rPr lang="en-CA"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Find “CLB 2/3”</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indent="-173990" fontAlgn="base">
              <a:lnSpc>
                <a:spcPct val="107000"/>
              </a:lnSpc>
              <a:spcAft>
                <a:spcPts val="800"/>
              </a:spcAft>
              <a:buFont typeface="Arial" panose="020B0604020202020204" pitchFamily="34" charset="0"/>
              <a:buChar char="•"/>
            </a:pPr>
            <a:r>
              <a:rPr lang="en-CA"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Find and open the following “Students” activity:</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marL="457200" indent="-228600" fontAlgn="base">
              <a:lnSpc>
                <a:spcPts val="1285"/>
              </a:lnSpc>
              <a:spcAft>
                <a:spcPts val="800"/>
              </a:spcAft>
            </a:pPr>
            <a:r>
              <a:rPr lang="en-CA"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n-CA" sz="12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Module 7-Safety and Security </a:t>
            </a:r>
            <a:r>
              <a:rPr lang="en-US" sz="12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Part 1: Change email password</a:t>
            </a:r>
            <a:r>
              <a:rPr lang="en-CA" sz="12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indent="-173990" fontAlgn="base">
              <a:lnSpc>
                <a:spcPct val="107000"/>
              </a:lnSpc>
              <a:spcAft>
                <a:spcPts val="800"/>
              </a:spcAft>
              <a:buFont typeface="Arial" panose="020B0604020202020204" pitchFamily="34" charset="0"/>
              <a:buChar char="•"/>
            </a:pPr>
            <a:r>
              <a:rPr lang="en-CA"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Here is the link:</a:t>
            </a:r>
            <a:endParaRPr lang="en-CA" sz="12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marL="457200" lvl="1" indent="0" fontAlgn="base">
              <a:lnSpc>
                <a:spcPct val="107000"/>
              </a:lnSpc>
              <a:spcAft>
                <a:spcPts val="800"/>
              </a:spcAft>
              <a:buFont typeface="Arial" panose="020B0604020202020204" pitchFamily="34" charset="0"/>
              <a:buNone/>
            </a:pPr>
            <a:r>
              <a:rPr lang="en-CA" sz="1200" dirty="0">
                <a:solidFill>
                  <a:srgbClr val="0000FF"/>
                </a:solidFill>
                <a:effectLst/>
                <a:latin typeface="Century Gothic" panose="020B0502020202020204" pitchFamily="34" charset="0"/>
                <a:ea typeface="Times New Roman" panose="02020603050405020304" pitchFamily="18" charset="0"/>
                <a:cs typeface="Calibri" panose="020F0502020204030204" pitchFamily="34" charset="0"/>
              </a:rPr>
              <a:t>https://janis-esl.issbc.org/our-lessons/digital-literacy-clb-2-3-module-7-part-1/</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indent="-173990" fontAlgn="base">
              <a:lnSpc>
                <a:spcPct val="107000"/>
              </a:lnSpc>
              <a:spcAft>
                <a:spcPts val="800"/>
              </a:spcAft>
              <a:buFont typeface="Arial" panose="020B0604020202020204" pitchFamily="34" charset="0"/>
              <a:buChar char="•"/>
            </a:pPr>
            <a:r>
              <a:rPr lang="en-CA"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Show the learner how to go to the link and enter the password: Diglit4S</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indent="-173990" fontAlgn="base">
              <a:lnSpc>
                <a:spcPct val="107000"/>
              </a:lnSpc>
              <a:spcAft>
                <a:spcPts val="800"/>
              </a:spcAft>
              <a:buFont typeface="Arial" panose="020B0604020202020204" pitchFamily="34" charset="0"/>
              <a:buChar char="•"/>
            </a:pPr>
            <a:r>
              <a:rPr lang="en-CA"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Depending on what email provider they use, play the relevant segment of the video:</a:t>
            </a:r>
          </a:p>
          <a:p>
            <a:pPr lvl="2" indent="-173990" fontAlgn="base">
              <a:lnSpc>
                <a:spcPct val="107000"/>
              </a:lnSpc>
              <a:spcAft>
                <a:spcPts val="800"/>
              </a:spcAft>
              <a:buFont typeface="Arial" panose="020B0604020202020204" pitchFamily="34" charset="0"/>
              <a:buChar char="•"/>
            </a:pPr>
            <a:r>
              <a:rPr lang="en-CA"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Yahoo! Mail: 	0:00 – 1:56</a:t>
            </a:r>
          </a:p>
          <a:p>
            <a:pPr lvl="2" indent="-173990" fontAlgn="base">
              <a:lnSpc>
                <a:spcPct val="107000"/>
              </a:lnSpc>
              <a:spcAft>
                <a:spcPts val="800"/>
              </a:spcAft>
              <a:buFont typeface="Arial" panose="020B0604020202020204" pitchFamily="34" charset="0"/>
              <a:buChar char="•"/>
            </a:pPr>
            <a:r>
              <a:rPr lang="en-CA"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Gmail:	1:56 – 3:56</a:t>
            </a:r>
          </a:p>
          <a:p>
            <a:pPr lvl="2" indent="-173990" fontAlgn="base">
              <a:lnSpc>
                <a:spcPct val="107000"/>
              </a:lnSpc>
              <a:spcAft>
                <a:spcPts val="800"/>
              </a:spcAft>
              <a:buFont typeface="Arial" panose="020B0604020202020204" pitchFamily="34" charset="0"/>
              <a:buChar char="•"/>
            </a:pPr>
            <a:r>
              <a:rPr lang="en-CA"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Outlook:	3:57 – 5:37/end</a:t>
            </a:r>
          </a:p>
          <a:p>
            <a:pPr marL="171450" indent="-171450" fontAlgn="base">
              <a:lnSpc>
                <a:spcPct val="107000"/>
              </a:lnSpc>
              <a:spcAft>
                <a:spcPts val="800"/>
              </a:spcAft>
              <a:buFont typeface="Arial" panose="020B0604020202020204" pitchFamily="34" charset="0"/>
              <a:buChar char="•"/>
            </a:pPr>
            <a:r>
              <a:rPr lang="en-CA"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Play the video so the learner understands how to change the password for their email.</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lvl="0" indent="-173990" fontAlgn="base">
              <a:lnSpc>
                <a:spcPct val="107000"/>
              </a:lnSpc>
              <a:spcAft>
                <a:spcPts val="800"/>
              </a:spcAft>
              <a:buFont typeface="Arial" panose="020B0604020202020204" pitchFamily="34" charset="0"/>
              <a:buChar char="•"/>
            </a:pPr>
            <a:r>
              <a:rPr lang="en-CA"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Then have the learner do the activity on their own using the passwords they created from Practice Part One A or B.</a:t>
            </a:r>
          </a:p>
          <a:p>
            <a:pPr indent="-173990" fontAlgn="base">
              <a:lnSpc>
                <a:spcPct val="107000"/>
              </a:lnSpc>
              <a:spcAft>
                <a:spcPts val="800"/>
              </a:spcAft>
              <a:buFont typeface="Arial" panose="020B0604020202020204" pitchFamily="34" charset="0"/>
              <a:buChar char="•"/>
            </a:pPr>
            <a:r>
              <a:rPr lang="en-CA"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Pull back to encourage independence.</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indent="-173990" fontAlgn="base">
              <a:lnSpc>
                <a:spcPct val="107000"/>
              </a:lnSpc>
              <a:spcAft>
                <a:spcPts val="800"/>
              </a:spcAft>
              <a:buFont typeface="Arial" panose="020B0604020202020204" pitchFamily="34" charset="0"/>
              <a:buChar char="•"/>
            </a:pPr>
            <a:r>
              <a:rPr lang="en-CA"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However, if the learner is struggling, step in and guide them as needed.</a:t>
            </a:r>
          </a:p>
          <a:p>
            <a:pPr indent="-173990" fontAlgn="base">
              <a:lnSpc>
                <a:spcPct val="107000"/>
              </a:lnSpc>
              <a:spcAft>
                <a:spcPts val="800"/>
              </a:spcAft>
            </a:pPr>
            <a:endParaRPr lang="en-CA"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endParaRPr>
          </a:p>
          <a:p>
            <a:pPr indent="-173990" fontAlgn="base">
              <a:lnSpc>
                <a:spcPct val="107000"/>
              </a:lnSpc>
              <a:spcAft>
                <a:spcPts val="800"/>
              </a:spcAft>
            </a:pPr>
            <a:r>
              <a:rPr lang="en-CA"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For your easy reference, these are the steps to change password for the three different email providers shown in the video. As websites get updated, the steps may change slightly. Please check before sharing with learner.</a:t>
            </a:r>
          </a:p>
          <a:p>
            <a:pPr indent="-173990" fontAlgn="base">
              <a:lnSpc>
                <a:spcPct val="107000"/>
              </a:lnSpc>
              <a:spcAft>
                <a:spcPts val="800"/>
              </a:spcAft>
            </a:pPr>
            <a:endParaRPr lang="en-CA" sz="12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endParaRPr>
          </a:p>
          <a:p>
            <a:pPr fontAlgn="base">
              <a:lnSpc>
                <a:spcPct val="107000"/>
              </a:lnSpc>
              <a:spcAft>
                <a:spcPts val="800"/>
              </a:spcAft>
            </a:pPr>
            <a:r>
              <a:rPr lang="en-CA" sz="1200" b="0" u="sng"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Yahoo Mail</a:t>
            </a:r>
          </a:p>
          <a:p>
            <a:pPr marL="228600" indent="-228600" fontAlgn="base">
              <a:lnSpc>
                <a:spcPct val="107000"/>
              </a:lnSpc>
              <a:spcAft>
                <a:spcPts val="800"/>
              </a:spcAft>
              <a:buFont typeface="+mj-lt"/>
              <a:buAutoNum type="arabicPeriod"/>
            </a:pPr>
            <a:r>
              <a:rPr lang="en-CA" sz="1200" b="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In</a:t>
            </a:r>
            <a:r>
              <a:rPr lang="en-CA" sz="12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n-CA" sz="1200" b="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your Yahoo Mail inbox, click on your Name, then Account Info.</a:t>
            </a:r>
          </a:p>
          <a:p>
            <a:pPr marL="228600" indent="-228600" fontAlgn="base">
              <a:lnSpc>
                <a:spcPct val="107000"/>
              </a:lnSpc>
              <a:spcAft>
                <a:spcPts val="800"/>
              </a:spcAft>
              <a:buFont typeface="+mj-lt"/>
              <a:buAutoNum type="arabicPeriod"/>
            </a:pPr>
            <a:r>
              <a:rPr lang="en-CA" sz="1200" b="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Click on Account Security.</a:t>
            </a:r>
          </a:p>
          <a:p>
            <a:pPr marL="228600" indent="-228600" fontAlgn="base">
              <a:lnSpc>
                <a:spcPct val="107000"/>
              </a:lnSpc>
              <a:spcAft>
                <a:spcPts val="800"/>
              </a:spcAft>
              <a:buFont typeface="+mj-lt"/>
              <a:buAutoNum type="arabicPeriod"/>
            </a:pPr>
            <a:r>
              <a:rPr lang="en-CA" sz="1200" b="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Click on Next.</a:t>
            </a:r>
          </a:p>
          <a:p>
            <a:pPr marL="228600" indent="-228600" fontAlgn="base">
              <a:lnSpc>
                <a:spcPct val="107000"/>
              </a:lnSpc>
              <a:spcAft>
                <a:spcPts val="800"/>
              </a:spcAft>
              <a:buFont typeface="+mj-lt"/>
              <a:buAutoNum type="arabicPeriod"/>
            </a:pPr>
            <a:r>
              <a:rPr lang="en-CA" sz="1200" b="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Enter your current password.</a:t>
            </a:r>
          </a:p>
          <a:p>
            <a:pPr marL="228600" indent="-228600" fontAlgn="base">
              <a:lnSpc>
                <a:spcPct val="107000"/>
              </a:lnSpc>
              <a:spcAft>
                <a:spcPts val="800"/>
              </a:spcAft>
              <a:buFont typeface="+mj-lt"/>
              <a:buAutoNum type="arabicPeriod"/>
            </a:pPr>
            <a:r>
              <a:rPr lang="en-CA" sz="1200" b="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Click on Change password.</a:t>
            </a:r>
          </a:p>
          <a:p>
            <a:pPr marL="228600" indent="-228600" fontAlgn="base">
              <a:lnSpc>
                <a:spcPct val="107000"/>
              </a:lnSpc>
              <a:spcAft>
                <a:spcPts val="800"/>
              </a:spcAft>
              <a:buFont typeface="+mj-lt"/>
              <a:buAutoNum type="arabicPeriod"/>
            </a:pPr>
            <a:r>
              <a:rPr lang="en-CA" sz="1200" b="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Enter your new password two times.</a:t>
            </a:r>
          </a:p>
          <a:p>
            <a:pPr marL="228600" indent="-228600" fontAlgn="base">
              <a:lnSpc>
                <a:spcPct val="107000"/>
              </a:lnSpc>
              <a:spcAft>
                <a:spcPts val="800"/>
              </a:spcAft>
              <a:buFont typeface="+mj-lt"/>
              <a:buAutoNum type="arabicPeriod"/>
            </a:pPr>
            <a:r>
              <a:rPr lang="en-CA" sz="1200" b="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Click on Continue, then Remind me later.</a:t>
            </a:r>
          </a:p>
          <a:p>
            <a:pPr marL="228600" indent="-228600" fontAlgn="base">
              <a:lnSpc>
                <a:spcPct val="107000"/>
              </a:lnSpc>
              <a:spcAft>
                <a:spcPts val="800"/>
              </a:spcAft>
              <a:buFont typeface="+mj-lt"/>
              <a:buAutoNum type="arabicPeriod"/>
            </a:pPr>
            <a:endParaRPr lang="en-CA" sz="1200" b="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endParaRPr>
          </a:p>
          <a:p>
            <a:pPr marL="0" indent="0" fontAlgn="base">
              <a:lnSpc>
                <a:spcPct val="107000"/>
              </a:lnSpc>
              <a:spcAft>
                <a:spcPts val="800"/>
              </a:spcAft>
              <a:buFont typeface="+mj-lt"/>
              <a:buNone/>
            </a:pPr>
            <a:r>
              <a:rPr lang="en-CA" sz="1200" b="0" u="sng"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Gmail</a:t>
            </a:r>
          </a:p>
          <a:p>
            <a:pPr marL="228600" indent="-228600" fontAlgn="base">
              <a:lnSpc>
                <a:spcPct val="107000"/>
              </a:lnSpc>
              <a:spcAft>
                <a:spcPts val="800"/>
              </a:spcAft>
              <a:buFont typeface="+mj-lt"/>
              <a:buAutoNum type="arabicPeriod"/>
            </a:pPr>
            <a:r>
              <a:rPr lang="en-CA" sz="1200" b="0" u="none"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In your Gmail inbox, click on the Settings icon, then click Settings.</a:t>
            </a:r>
          </a:p>
          <a:p>
            <a:pPr marL="228600" indent="-228600" fontAlgn="base">
              <a:lnSpc>
                <a:spcPct val="107000"/>
              </a:lnSpc>
              <a:spcAft>
                <a:spcPts val="800"/>
              </a:spcAft>
              <a:buFont typeface="+mj-lt"/>
              <a:buAutoNum type="arabicPeriod"/>
            </a:pPr>
            <a:r>
              <a:rPr lang="en-CA" sz="1200" b="0" u="none"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Click on Accounts and Import, then click on Change password.</a:t>
            </a:r>
          </a:p>
          <a:p>
            <a:pPr marL="228600" indent="-228600" fontAlgn="base">
              <a:lnSpc>
                <a:spcPct val="107000"/>
              </a:lnSpc>
              <a:spcAft>
                <a:spcPts val="800"/>
              </a:spcAft>
              <a:buFont typeface="+mj-lt"/>
              <a:buAutoNum type="arabicPeriod"/>
            </a:pPr>
            <a:r>
              <a:rPr lang="en-CA" sz="1200" b="0" u="none"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Enter your current password.</a:t>
            </a:r>
          </a:p>
          <a:p>
            <a:pPr marL="228600" indent="-228600" fontAlgn="base">
              <a:lnSpc>
                <a:spcPct val="107000"/>
              </a:lnSpc>
              <a:spcAft>
                <a:spcPts val="800"/>
              </a:spcAft>
              <a:buFont typeface="+mj-lt"/>
              <a:buAutoNum type="arabicPeriod"/>
            </a:pPr>
            <a:r>
              <a:rPr lang="en-CA" sz="1200" b="0" u="none"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Enter your new password two times.</a:t>
            </a:r>
          </a:p>
          <a:p>
            <a:pPr marL="228600" indent="-228600" fontAlgn="base">
              <a:lnSpc>
                <a:spcPct val="107000"/>
              </a:lnSpc>
              <a:spcAft>
                <a:spcPts val="800"/>
              </a:spcAft>
              <a:buFont typeface="+mj-lt"/>
              <a:buAutoNum type="arabicPeriod"/>
            </a:pPr>
            <a:r>
              <a:rPr lang="en-CA" sz="1200" b="0" u="none"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Click Change password.</a:t>
            </a:r>
          </a:p>
          <a:p>
            <a:pPr marL="228600" indent="-228600" fontAlgn="base">
              <a:lnSpc>
                <a:spcPct val="107000"/>
              </a:lnSpc>
              <a:spcAft>
                <a:spcPts val="800"/>
              </a:spcAft>
              <a:buFont typeface="+mj-lt"/>
              <a:buAutoNum type="arabicPeriod"/>
            </a:pPr>
            <a:r>
              <a:rPr lang="en-CA" sz="1200" b="0" u="none"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Click the 3x3 9-dots icon on the top right corner to open up your Google apps</a:t>
            </a:r>
          </a:p>
          <a:p>
            <a:pPr marL="228600" indent="-228600" fontAlgn="base">
              <a:lnSpc>
                <a:spcPct val="107000"/>
              </a:lnSpc>
              <a:spcAft>
                <a:spcPts val="800"/>
              </a:spcAft>
              <a:buFont typeface="+mj-lt"/>
              <a:buAutoNum type="arabicPeriod"/>
            </a:pPr>
            <a:r>
              <a:rPr lang="en-CA" sz="1200" b="0" u="none"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Click on the Gmail app icon to go back to your Gmail inbox.</a:t>
            </a:r>
          </a:p>
          <a:p>
            <a:pPr marL="228600" indent="-228600" fontAlgn="base">
              <a:lnSpc>
                <a:spcPct val="107000"/>
              </a:lnSpc>
              <a:spcAft>
                <a:spcPts val="800"/>
              </a:spcAft>
              <a:buFont typeface="+mj-lt"/>
              <a:buAutoNum type="arabicPeriod"/>
            </a:pPr>
            <a:endParaRPr lang="en-CA" sz="1200" b="0" u="none"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endParaRPr>
          </a:p>
          <a:p>
            <a:pPr marL="0" indent="0" fontAlgn="base">
              <a:lnSpc>
                <a:spcPct val="107000"/>
              </a:lnSpc>
              <a:spcAft>
                <a:spcPts val="800"/>
              </a:spcAft>
              <a:buFont typeface="+mj-lt"/>
              <a:buNone/>
            </a:pPr>
            <a:r>
              <a:rPr lang="en-CA" sz="1200" b="0" u="sng"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Outlook</a:t>
            </a:r>
          </a:p>
          <a:p>
            <a:pPr marL="228600" indent="-228600" fontAlgn="base">
              <a:lnSpc>
                <a:spcPct val="107000"/>
              </a:lnSpc>
              <a:spcAft>
                <a:spcPts val="800"/>
              </a:spcAft>
              <a:buFont typeface="+mj-lt"/>
              <a:buAutoNum type="arabicPeriod"/>
            </a:pPr>
            <a:r>
              <a:rPr lang="en-CA" sz="1200" b="0" u="none"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In your Outlook inbox, click My account.</a:t>
            </a:r>
          </a:p>
          <a:p>
            <a:pPr marL="228600" indent="-228600" fontAlgn="base">
              <a:lnSpc>
                <a:spcPct val="107000"/>
              </a:lnSpc>
              <a:spcAft>
                <a:spcPts val="800"/>
              </a:spcAft>
              <a:buFont typeface="+mj-lt"/>
              <a:buAutoNum type="arabicPeriod"/>
            </a:pPr>
            <a:r>
              <a:rPr lang="en-CA" sz="1200" b="0" u="none"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Click More Actions, then Change password.</a:t>
            </a:r>
          </a:p>
          <a:p>
            <a:pPr marL="228600" indent="-228600" fontAlgn="base">
              <a:lnSpc>
                <a:spcPct val="107000"/>
              </a:lnSpc>
              <a:spcAft>
                <a:spcPts val="800"/>
              </a:spcAft>
              <a:buFont typeface="+mj-lt"/>
              <a:buAutoNum type="arabicPeriod"/>
            </a:pPr>
            <a:r>
              <a:rPr lang="en-CA" sz="1200" b="0" u="none"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Enter your current password.</a:t>
            </a:r>
          </a:p>
          <a:p>
            <a:pPr marL="228600" indent="-228600" fontAlgn="base">
              <a:lnSpc>
                <a:spcPct val="107000"/>
              </a:lnSpc>
              <a:spcAft>
                <a:spcPts val="800"/>
              </a:spcAft>
              <a:buFont typeface="+mj-lt"/>
              <a:buAutoNum type="arabicPeriod"/>
            </a:pPr>
            <a:r>
              <a:rPr lang="en-CA" sz="1200" b="0" u="none"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Enter your new password two times.</a:t>
            </a:r>
          </a:p>
          <a:p>
            <a:pPr marL="228600" indent="-228600" fontAlgn="base">
              <a:lnSpc>
                <a:spcPct val="107000"/>
              </a:lnSpc>
              <a:spcAft>
                <a:spcPts val="800"/>
              </a:spcAft>
              <a:buFont typeface="+mj-lt"/>
              <a:buAutoNum type="arabicPeriod"/>
            </a:pPr>
            <a:r>
              <a:rPr lang="en-CA" sz="1200" b="0" u="none"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Click Save.</a:t>
            </a:r>
          </a:p>
          <a:p>
            <a:pPr marL="228600" indent="-228600" fontAlgn="base">
              <a:lnSpc>
                <a:spcPct val="107000"/>
              </a:lnSpc>
              <a:spcAft>
                <a:spcPts val="800"/>
              </a:spcAft>
              <a:buFont typeface="+mj-lt"/>
              <a:buAutoNum type="arabicPeriod"/>
            </a:pPr>
            <a:r>
              <a:rPr lang="en-CA" sz="1200" b="0" u="none"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Click Account, then More Actions and View Inbox to go back to your Inbox.</a:t>
            </a:r>
          </a:p>
          <a:p>
            <a:pPr marL="228600" indent="-228600" fontAlgn="base">
              <a:lnSpc>
                <a:spcPct val="107000"/>
              </a:lnSpc>
              <a:spcAft>
                <a:spcPts val="800"/>
              </a:spcAft>
              <a:buFont typeface="+mj-lt"/>
              <a:buAutoNum type="arabicPeriod"/>
            </a:pPr>
            <a:endParaRPr lang="en-CA" sz="1200" b="0" u="none"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endParaRPr>
          </a:p>
          <a:p>
            <a:pPr fontAlgn="base">
              <a:lnSpc>
                <a:spcPct val="107000"/>
              </a:lnSpc>
              <a:spcAft>
                <a:spcPts val="800"/>
              </a:spcAft>
            </a:pPr>
            <a:r>
              <a:rPr lang="en-CA" sz="12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Preparation for Remote tutoring only:</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indent="-182880" fontAlgn="base">
              <a:lnSpc>
                <a:spcPct val="107000"/>
              </a:lnSpc>
              <a:spcAft>
                <a:spcPts val="800"/>
              </a:spcAft>
              <a:buFont typeface="Arial" panose="020B0604020202020204" pitchFamily="34" charset="0"/>
              <a:buChar char="•"/>
            </a:pPr>
            <a:r>
              <a:rPr lang="en-CA"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R</a:t>
            </a:r>
            <a:r>
              <a:rPr lang="en-CA"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efer to Slides #10 and 11.</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indent="-182880" fontAlgn="base">
              <a:lnSpc>
                <a:spcPct val="107000"/>
              </a:lnSpc>
              <a:spcAft>
                <a:spcPts val="800"/>
              </a:spcAft>
              <a:buFont typeface="Arial" panose="020B0604020202020204" pitchFamily="34" charset="0"/>
              <a:buChar char="•"/>
            </a:pPr>
            <a:r>
              <a:rPr lang="en-CA"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Email the link and password for the Student activity to the learner and/or support person.</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indent="-182880" fontAlgn="base">
              <a:lnSpc>
                <a:spcPct val="107000"/>
              </a:lnSpc>
              <a:spcAft>
                <a:spcPts val="800"/>
              </a:spcAft>
            </a:pPr>
            <a:r>
              <a:rPr lang="en-CA"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en-CA" sz="12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Say to the Learner:</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indent="-173990" fontAlgn="base">
              <a:lnSpc>
                <a:spcPct val="107000"/>
              </a:lnSpc>
              <a:spcAft>
                <a:spcPts val="800"/>
              </a:spcAft>
              <a:buFont typeface="Arial" panose="020B0604020202020204" pitchFamily="34" charset="0"/>
              <a:buChar char="•"/>
            </a:pPr>
            <a:r>
              <a:rPr lang="en-CA" sz="1200" i="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Now it’s time to practice.</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indent="-173990" fontAlgn="base">
              <a:lnSpc>
                <a:spcPct val="107000"/>
              </a:lnSpc>
              <a:spcAft>
                <a:spcPts val="800"/>
              </a:spcAft>
              <a:buFont typeface="Arial" panose="020B0604020202020204" pitchFamily="34" charset="0"/>
              <a:buChar char="•"/>
            </a:pPr>
            <a:r>
              <a:rPr lang="en-CA" sz="1200" i="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You are going to watch a video on how to change your password on your email.</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indent="-173990" fontAlgn="base">
              <a:lnSpc>
                <a:spcPct val="107000"/>
              </a:lnSpc>
              <a:spcAft>
                <a:spcPts val="800"/>
              </a:spcAft>
              <a:buFont typeface="Arial" panose="020B0604020202020204" pitchFamily="34" charset="0"/>
              <a:buChar char="•"/>
            </a:pPr>
            <a:r>
              <a:rPr lang="en-CA" sz="1200" i="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Let’s watch it together, then you change your email’s password, according to the instructions in the video.</a:t>
            </a:r>
          </a:p>
          <a:p>
            <a:pPr indent="-173990" fontAlgn="base">
              <a:lnSpc>
                <a:spcPct val="107000"/>
              </a:lnSpc>
              <a:spcAft>
                <a:spcPts val="800"/>
              </a:spcAft>
              <a:buFont typeface="Arial" panose="020B0604020202020204" pitchFamily="34" charset="0"/>
              <a:buChar char="•"/>
            </a:pPr>
            <a:r>
              <a:rPr lang="en-CA" sz="1200" i="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Use the strong password you created in Practice Part One A.</a:t>
            </a:r>
          </a:p>
          <a:p>
            <a:pPr indent="-173990" fontAlgn="base">
              <a:lnSpc>
                <a:spcPct val="107000"/>
              </a:lnSpc>
              <a:spcAft>
                <a:spcPts val="800"/>
              </a:spcAft>
            </a:pP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en-CA" sz="12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[Open and play the video.</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r>
              <a:rPr lang="en-CA" sz="12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[Check the learner is clear about what to do.]</a:t>
            </a:r>
          </a:p>
          <a:p>
            <a:endParaRPr lang="en-CA" sz="1200" b="1" dirty="0">
              <a:solidFill>
                <a:srgbClr val="000000"/>
              </a:solidFill>
              <a:effectLst/>
              <a:latin typeface="Century Gothic" panose="020B0502020202020204" pitchFamily="34" charset="0"/>
              <a:cs typeface="Calibri" panose="020F0502020204030204" pitchFamily="34" charset="0"/>
            </a:endParaRPr>
          </a:p>
          <a:p>
            <a:r>
              <a:rPr lang="en-CA" sz="1200" b="1" dirty="0">
                <a:solidFill>
                  <a:srgbClr val="000000"/>
                </a:solidFill>
                <a:effectLst/>
                <a:latin typeface="Century Gothic" panose="020B0502020202020204" pitchFamily="34" charset="0"/>
                <a:cs typeface="Calibri" panose="020F0502020204030204" pitchFamily="34" charset="0"/>
              </a:rPr>
              <a:t>Say to the Learner:</a:t>
            </a:r>
          </a:p>
          <a:p>
            <a:pPr marL="171450" indent="-171450">
              <a:buFont typeface="Arial" panose="020B0604020202020204" pitchFamily="34" charset="0"/>
              <a:buChar char="•"/>
            </a:pPr>
            <a:r>
              <a:rPr lang="en-CA" sz="1200" b="0" i="1" dirty="0">
                <a:solidFill>
                  <a:srgbClr val="000000"/>
                </a:solidFill>
                <a:effectLst/>
                <a:latin typeface="Century Gothic" panose="020B0502020202020204" pitchFamily="34" charset="0"/>
                <a:cs typeface="Calibri" panose="020F0502020204030204" pitchFamily="34" charset="0"/>
              </a:rPr>
              <a:t>Let’s practice again. </a:t>
            </a:r>
          </a:p>
          <a:p>
            <a:pPr marL="171450" indent="-171450">
              <a:buFont typeface="Arial" panose="020B0604020202020204" pitchFamily="34" charset="0"/>
              <a:buChar char="•"/>
            </a:pPr>
            <a:r>
              <a:rPr lang="en-CA" sz="1200" b="0" i="1" dirty="0">
                <a:solidFill>
                  <a:srgbClr val="000000"/>
                </a:solidFill>
                <a:effectLst/>
                <a:latin typeface="Century Gothic" panose="020B0502020202020204" pitchFamily="34" charset="0"/>
                <a:cs typeface="Calibri" panose="020F0502020204030204" pitchFamily="34" charset="0"/>
              </a:rPr>
              <a:t>Let’s change our password on indeed.ca to a safer one. </a:t>
            </a:r>
            <a:r>
              <a:rPr lang="en-CA" sz="1200" b="0" i="0" dirty="0">
                <a:solidFill>
                  <a:srgbClr val="000000"/>
                </a:solidFill>
                <a:effectLst/>
                <a:latin typeface="Century Gothic" panose="020B0502020202020204" pitchFamily="34" charset="0"/>
                <a:cs typeface="Calibri" panose="020F0502020204030204" pitchFamily="34" charset="0"/>
              </a:rPr>
              <a:t>[N.B. If learner doesn’t have an indeed account, please go to Employment module : Online Job Application Form – Lesson Part One, for steps to create one, and do this practice on another day.]</a:t>
            </a:r>
            <a:endParaRPr lang="en-CA" sz="1200" b="0" i="1" dirty="0">
              <a:solidFill>
                <a:srgbClr val="000000"/>
              </a:solidFill>
              <a:effectLst/>
              <a:latin typeface="Century Gothic" panose="020B0502020202020204" pitchFamily="34" charset="0"/>
              <a:cs typeface="Calibri" panose="020F0502020204030204" pitchFamily="34" charset="0"/>
            </a:endParaRPr>
          </a:p>
          <a:p>
            <a:pPr marL="171450" indent="-171450">
              <a:buFont typeface="Arial" panose="020B0604020202020204" pitchFamily="34" charset="0"/>
              <a:buChar char="•"/>
            </a:pPr>
            <a:r>
              <a:rPr lang="en-CA" sz="1200" b="0" i="1" dirty="0">
                <a:solidFill>
                  <a:srgbClr val="000000"/>
                </a:solidFill>
                <a:effectLst/>
                <a:latin typeface="Century Gothic" panose="020B0502020202020204" pitchFamily="34" charset="0"/>
                <a:cs typeface="Calibri" panose="020F0502020204030204" pitchFamily="34" charset="0"/>
              </a:rPr>
              <a:t>Sign in to indeed.ca using your email and indeed password.</a:t>
            </a:r>
          </a:p>
          <a:p>
            <a:pPr marL="171450" indent="-171450">
              <a:buFont typeface="Arial" panose="020B0604020202020204" pitchFamily="34" charset="0"/>
              <a:buChar char="•"/>
            </a:pPr>
            <a:r>
              <a:rPr lang="en-CA" sz="1200" b="0" i="1" dirty="0">
                <a:solidFill>
                  <a:srgbClr val="000000"/>
                </a:solidFill>
                <a:effectLst/>
                <a:latin typeface="Century Gothic" panose="020B0502020202020204" pitchFamily="34" charset="0"/>
                <a:cs typeface="Calibri" panose="020F0502020204030204" pitchFamily="34" charset="0"/>
              </a:rPr>
              <a:t>Click on the person icon in the top right corner of the homepage.</a:t>
            </a:r>
          </a:p>
          <a:p>
            <a:pPr marL="171450" indent="-171450">
              <a:buFont typeface="Arial" panose="020B0604020202020204" pitchFamily="34" charset="0"/>
              <a:buChar char="•"/>
            </a:pPr>
            <a:r>
              <a:rPr lang="en-CA" sz="1200" b="0" i="1" dirty="0">
                <a:solidFill>
                  <a:srgbClr val="000000"/>
                </a:solidFill>
                <a:effectLst/>
                <a:latin typeface="Century Gothic" panose="020B0502020202020204" pitchFamily="34" charset="0"/>
                <a:cs typeface="Calibri" panose="020F0502020204030204" pitchFamily="34" charset="0"/>
              </a:rPr>
              <a:t>Click on Settings.</a:t>
            </a:r>
          </a:p>
          <a:p>
            <a:pPr marL="171450" indent="-171450">
              <a:buFont typeface="Arial" panose="020B0604020202020204" pitchFamily="34" charset="0"/>
              <a:buChar char="•"/>
            </a:pPr>
            <a:r>
              <a:rPr lang="en-CA" sz="1200" b="0" i="1" dirty="0">
                <a:solidFill>
                  <a:srgbClr val="000000"/>
                </a:solidFill>
                <a:effectLst/>
                <a:latin typeface="Century Gothic" panose="020B0502020202020204" pitchFamily="34" charset="0"/>
                <a:cs typeface="Calibri" panose="020F0502020204030204" pitchFamily="34" charset="0"/>
              </a:rPr>
              <a:t>Click Change password.</a:t>
            </a:r>
          </a:p>
          <a:p>
            <a:pPr marL="171450" indent="-171450">
              <a:buFont typeface="Arial" panose="020B0604020202020204" pitchFamily="34" charset="0"/>
              <a:buChar char="•"/>
            </a:pPr>
            <a:r>
              <a:rPr lang="en-CA" sz="1200" b="0" i="1" dirty="0">
                <a:solidFill>
                  <a:srgbClr val="000000"/>
                </a:solidFill>
                <a:effectLst/>
                <a:latin typeface="Century Gothic" panose="020B0502020202020204" pitchFamily="34" charset="0"/>
                <a:cs typeface="Calibri" panose="020F0502020204030204" pitchFamily="34" charset="0"/>
              </a:rPr>
              <a:t>Enter your current password.</a:t>
            </a:r>
          </a:p>
          <a:p>
            <a:pPr marL="171450" indent="-171450">
              <a:buFont typeface="Arial" panose="020B0604020202020204" pitchFamily="34" charset="0"/>
              <a:buChar char="•"/>
            </a:pPr>
            <a:r>
              <a:rPr lang="en-CA" sz="1200" b="0" i="1" dirty="0">
                <a:solidFill>
                  <a:srgbClr val="000000"/>
                </a:solidFill>
                <a:effectLst/>
                <a:latin typeface="Century Gothic" panose="020B0502020202020204" pitchFamily="34" charset="0"/>
                <a:cs typeface="Calibri" panose="020F0502020204030204" pitchFamily="34" charset="0"/>
              </a:rPr>
              <a:t>Enter your new password. Use the strong password you created in Practice Part One B. Be careful to type your new password correctly, as you cannot see what you’ve typed.</a:t>
            </a:r>
          </a:p>
          <a:p>
            <a:pPr marL="171450" indent="-171450">
              <a:buFont typeface="Arial" panose="020B0604020202020204" pitchFamily="34" charset="0"/>
              <a:buChar char="•"/>
            </a:pPr>
            <a:r>
              <a:rPr lang="en-CA" sz="1200" b="0" i="1" dirty="0">
                <a:solidFill>
                  <a:srgbClr val="000000"/>
                </a:solidFill>
                <a:effectLst/>
                <a:latin typeface="Century Gothic" panose="020B0502020202020204" pitchFamily="34" charset="0"/>
                <a:cs typeface="Calibri" panose="020F0502020204030204" pitchFamily="34" charset="0"/>
              </a:rPr>
              <a:t>Click Save password.</a:t>
            </a:r>
          </a:p>
          <a:p>
            <a:pPr marL="171450" indent="-171450">
              <a:buFont typeface="Arial" panose="020B0604020202020204" pitchFamily="34" charset="0"/>
              <a:buChar char="•"/>
            </a:pPr>
            <a:r>
              <a:rPr lang="en-CA" sz="1200" b="0" i="1" dirty="0">
                <a:solidFill>
                  <a:srgbClr val="000000"/>
                </a:solidFill>
                <a:effectLst/>
                <a:latin typeface="Century Gothic" panose="020B0502020202020204" pitchFamily="34" charset="0"/>
                <a:cs typeface="Calibri" panose="020F0502020204030204" pitchFamily="34" charset="0"/>
              </a:rPr>
              <a:t>You see this: Your password has been updated. </a:t>
            </a:r>
          </a:p>
          <a:p>
            <a:pPr marL="171450" indent="-171450">
              <a:buFont typeface="Arial" panose="020B0604020202020204" pitchFamily="34" charset="0"/>
              <a:buChar char="•"/>
            </a:pPr>
            <a:r>
              <a:rPr lang="en-CA" sz="1200" b="0" i="1" dirty="0">
                <a:solidFill>
                  <a:srgbClr val="000000"/>
                </a:solidFill>
                <a:effectLst/>
                <a:latin typeface="Century Gothic" panose="020B0502020202020204" pitchFamily="34" charset="0"/>
                <a:cs typeface="Calibri" panose="020F0502020204030204" pitchFamily="34" charset="0"/>
              </a:rPr>
              <a:t>Click on the indeed logo to go back to the homepage.</a:t>
            </a:r>
          </a:p>
          <a:p>
            <a:pPr marL="171450" indent="-171450">
              <a:buFont typeface="Arial" panose="020B0604020202020204" pitchFamily="34" charset="0"/>
              <a:buChar char="•"/>
            </a:pPr>
            <a:r>
              <a:rPr lang="en-CA" sz="1200" b="0" i="1" dirty="0">
                <a:solidFill>
                  <a:srgbClr val="000000"/>
                </a:solidFill>
                <a:effectLst/>
                <a:latin typeface="Century Gothic" panose="020B0502020202020204" pitchFamily="34" charset="0"/>
                <a:cs typeface="Calibri" panose="020F0502020204030204" pitchFamily="34" charset="0"/>
              </a:rPr>
              <a:t>To sign out, click on the person icon, then click Sign out.</a:t>
            </a:r>
          </a:p>
          <a:p>
            <a:pPr marL="171450" indent="-171450">
              <a:buFont typeface="Arial" panose="020B0604020202020204" pitchFamily="34" charset="0"/>
              <a:buChar char="•"/>
            </a:pPr>
            <a:endParaRPr lang="en-CA" sz="1200" b="0" i="1" dirty="0">
              <a:solidFill>
                <a:srgbClr val="000000"/>
              </a:solidFill>
              <a:effectLst/>
              <a:latin typeface="Century Gothic" panose="020B0502020202020204" pitchFamily="34" charset="0"/>
              <a:cs typeface="Calibri" panose="020F0502020204030204" pitchFamily="34" charset="0"/>
            </a:endParaRPr>
          </a:p>
          <a:p>
            <a:pPr marL="171450" indent="-171450">
              <a:buFont typeface="Arial" panose="020B0604020202020204" pitchFamily="34" charset="0"/>
              <a:buChar char="•"/>
            </a:pPr>
            <a:endParaRPr lang="en-CA" sz="1200" b="0" i="1" dirty="0">
              <a:solidFill>
                <a:srgbClr val="000000"/>
              </a:solidFill>
              <a:effectLst/>
              <a:latin typeface="Century Gothic" panose="020B0502020202020204" pitchFamily="34" charset="0"/>
              <a:cs typeface="Calibri" panose="020F0502020204030204" pitchFamily="34" charset="0"/>
            </a:endParaRPr>
          </a:p>
          <a:p>
            <a:pPr marL="171450" indent="-171450">
              <a:buFont typeface="Arial" panose="020B0604020202020204" pitchFamily="34" charset="0"/>
              <a:buChar char="•"/>
            </a:pPr>
            <a:endParaRPr lang="en-CA" sz="1200" b="0" i="1" dirty="0">
              <a:solidFill>
                <a:srgbClr val="000000"/>
              </a:solidFill>
              <a:effectLst/>
              <a:latin typeface="Century Gothic" panose="020B0502020202020204" pitchFamily="34" charset="0"/>
              <a:cs typeface="Calibri" panose="020F0502020204030204" pitchFamily="34" charset="0"/>
            </a:endParaRPr>
          </a:p>
          <a:p>
            <a:pPr marL="171450" indent="-171450">
              <a:buFont typeface="Arial" panose="020B0604020202020204" pitchFamily="34" charset="0"/>
              <a:buChar char="•"/>
            </a:pPr>
            <a:endParaRPr lang="en-US" sz="1200" b="0" i="1" dirty="0"/>
          </a:p>
        </p:txBody>
      </p:sp>
      <p:sp>
        <p:nvSpPr>
          <p:cNvPr id="4" name="Slide Number Placeholder 3"/>
          <p:cNvSpPr>
            <a:spLocks noGrp="1"/>
          </p:cNvSpPr>
          <p:nvPr>
            <p:ph type="sldNum" sz="quarter" idx="5"/>
          </p:nvPr>
        </p:nvSpPr>
        <p:spPr/>
        <p:txBody>
          <a:bodyPr/>
          <a:lstStyle/>
          <a:p>
            <a:fld id="{84E55262-9676-444A-98B3-692BE02459E9}" type="slidenum">
              <a:rPr lang="en-US" smtClean="0"/>
              <a:t>20</a:t>
            </a:fld>
            <a:endParaRPr lang="en-US" dirty="0"/>
          </a:p>
        </p:txBody>
      </p:sp>
    </p:spTree>
    <p:extLst>
      <p:ext uri="{BB962C8B-B14F-4D97-AF65-F5344CB8AC3E}">
        <p14:creationId xmlns:p14="http://schemas.microsoft.com/office/powerpoint/2010/main" val="2038628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sz="1200" b="1" dirty="0">
              <a:highlight>
                <a:srgbClr val="FFFF00"/>
              </a:highlight>
              <a:latin typeface="Century Gothic" panose="020B0502020202020204" pitchFamily="34" charset="0"/>
            </a:endParaRPr>
          </a:p>
          <a:p>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r>
              <a:rPr lang="en-US" sz="1200" dirty="0">
                <a:latin typeface="Century Gothic" panose="020B0502020202020204" pitchFamily="34" charset="0"/>
              </a:rPr>
              <a:t>These are the skills the learner will master at the end of Part Two: </a:t>
            </a:r>
          </a:p>
          <a:p>
            <a:pPr marL="0" indent="0">
              <a:buFont typeface="Arial" panose="020B0604020202020204" pitchFamily="34" charset="0"/>
              <a:buNone/>
            </a:pPr>
            <a:r>
              <a:rPr lang="en-US" sz="1200" b="1" dirty="0">
                <a:latin typeface="Century Gothic" panose="020B0502020202020204" pitchFamily="34" charset="0"/>
                <a:cs typeface="Calibri" panose="020F0502020204030204" pitchFamily="34" charset="0"/>
              </a:rPr>
              <a:t>Reset Password: 0:00 – 4:05/END</a:t>
            </a:r>
          </a:p>
          <a:p>
            <a:endParaRPr lang="en-CA" sz="1200" dirty="0">
              <a:latin typeface="Century Gothic" panose="020B0502020202020204" pitchFamily="34" charset="0"/>
            </a:endParaRPr>
          </a:p>
          <a:p>
            <a:r>
              <a:rPr lang="en-US" sz="1200" b="1" dirty="0">
                <a:latin typeface="Century Gothic" panose="020B0502020202020204" pitchFamily="34" charset="0"/>
              </a:rPr>
              <a:t>Say to the learner</a:t>
            </a:r>
            <a:r>
              <a:rPr lang="en-US" sz="1200" dirty="0">
                <a:latin typeface="Century Gothic" panose="020B0502020202020204" pitchFamily="34" charset="0"/>
              </a:rPr>
              <a:t>: </a:t>
            </a:r>
          </a:p>
          <a:p>
            <a:r>
              <a:rPr lang="en-US" sz="1200" i="1" dirty="0">
                <a:effectLst/>
                <a:latin typeface="Century Gothic" panose="020B0502020202020204" pitchFamily="34" charset="0"/>
                <a:ea typeface="Calibri" panose="020F0502020204030204" pitchFamily="34" charset="0"/>
                <a:cs typeface="Arial" panose="020B0604020202020204" pitchFamily="34" charset="0"/>
              </a:rPr>
              <a:t>What do we do when we forget a password to a website, and we can’t find it anywhere? Don’t worry, we can reset it. </a:t>
            </a:r>
          </a:p>
          <a:p>
            <a:endParaRPr lang="en-US" sz="1200" i="1" dirty="0">
              <a:effectLst/>
              <a:latin typeface="Century Gothic" panose="020B0502020202020204" pitchFamily="34" charset="0"/>
              <a:ea typeface="Calibri" panose="020F0502020204030204" pitchFamily="34" charset="0"/>
              <a:cs typeface="Arial" panose="020B0604020202020204" pitchFamily="34" charset="0"/>
            </a:endParaRPr>
          </a:p>
          <a:p>
            <a:r>
              <a:rPr lang="en-US" i="1" strike="noStrike" dirty="0">
                <a:latin typeface="Century Gothic" panose="020B0502020202020204" pitchFamily="34" charset="0"/>
              </a:rPr>
              <a:t>We’ll watch a video to review this. </a:t>
            </a:r>
          </a:p>
          <a:p>
            <a:r>
              <a:rPr lang="en-US" b="0" i="1" strike="noStrike" dirty="0">
                <a:solidFill>
                  <a:srgbClr val="000000"/>
                </a:solidFill>
                <a:effectLst/>
                <a:latin typeface="Century Gothic" panose="020B0502020202020204" pitchFamily="34" charset="0"/>
              </a:rPr>
              <a:t>We can watch the video several times. So, don't worry if you don't catch everything the first time. </a:t>
            </a:r>
          </a:p>
          <a:p>
            <a:r>
              <a:rPr lang="en-US" i="1" dirty="0">
                <a:latin typeface="Century Gothic" panose="020B0502020202020204" pitchFamily="34" charset="0"/>
              </a:rPr>
              <a:t> </a:t>
            </a: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21</a:t>
            </a:fld>
            <a:endParaRPr lang="en-US" dirty="0"/>
          </a:p>
        </p:txBody>
      </p:sp>
    </p:spTree>
    <p:extLst>
      <p:ext uri="{BB962C8B-B14F-4D97-AF65-F5344CB8AC3E}">
        <p14:creationId xmlns:p14="http://schemas.microsoft.com/office/powerpoint/2010/main" val="1916671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highlight>
                  <a:srgbClr val="FFFF00"/>
                </a:highlight>
                <a:latin typeface="Century Gothic" panose="020B0502020202020204" pitchFamily="34" charset="0"/>
              </a:rPr>
              <a:t>Video length: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highlight>
                  <a:srgbClr val="FFFF00"/>
                </a:highlight>
                <a:latin typeface="Century Gothic" panose="020B0502020202020204" pitchFamily="34" charset="0"/>
              </a:rPr>
              <a:t>Part Two  </a:t>
            </a:r>
            <a:r>
              <a:rPr lang="en-US" sz="1200" b="1" dirty="0">
                <a:latin typeface="Century Gothic" panose="020B0502020202020204" pitchFamily="34" charset="0"/>
                <a:cs typeface="Calibri" panose="020F0502020204030204" pitchFamily="34" charset="0"/>
              </a:rPr>
              <a:t>Reset Password</a:t>
            </a:r>
            <a:r>
              <a:rPr lang="en-US" b="0" dirty="0">
                <a:latin typeface="Century Gothic" panose="020B0502020202020204" pitchFamily="34" charset="0"/>
              </a:rPr>
              <a:t>: </a:t>
            </a:r>
            <a:r>
              <a:rPr lang="en-US" sz="1200" b="0" dirty="0">
                <a:latin typeface="Century Gothic" panose="020B0502020202020204" pitchFamily="34" charset="0"/>
                <a:cs typeface="Calibri" panose="020F0502020204030204" pitchFamily="34" charset="0"/>
              </a:rPr>
              <a:t>0:00 – 4:05/end</a:t>
            </a:r>
            <a:r>
              <a:rPr lang="en-US" b="0" dirty="0">
                <a:latin typeface="Century Gothic" panose="020B0502020202020204" pitchFamily="34" charset="0"/>
              </a:rPr>
              <a:t> 	[</a:t>
            </a:r>
            <a:r>
              <a:rPr lang="en-US" b="1" dirty="0">
                <a:latin typeface="Century Gothic" panose="020B0502020202020204" pitchFamily="34" charset="0"/>
              </a:rPr>
              <a:t>4:05 mins]</a:t>
            </a:r>
          </a:p>
          <a:p>
            <a:endParaRPr lang="en-US" b="1" dirty="0">
              <a:latin typeface="Century Gothic" panose="020B0502020202020204" pitchFamily="34" charset="0"/>
            </a:endParaRPr>
          </a:p>
          <a:p>
            <a:r>
              <a:rPr lang="en-US" b="1" dirty="0">
                <a:latin typeface="Century Gothic" panose="020B0502020202020204" pitchFamily="34" charset="0"/>
              </a:rPr>
              <a:t>Say to the Learner: </a:t>
            </a:r>
          </a:p>
          <a:p>
            <a:r>
              <a:rPr lang="en-US" i="1" strike="noStrike" dirty="0">
                <a:latin typeface="Century Gothic" panose="020B0502020202020204" pitchFamily="34" charset="0"/>
              </a:rPr>
              <a:t>Let’s review how to </a:t>
            </a:r>
            <a:r>
              <a:rPr lang="en-US" b="0" i="1" dirty="0">
                <a:highlight>
                  <a:srgbClr val="FFFF00"/>
                </a:highlight>
                <a:latin typeface="Century Gothic" panose="020B0502020202020204" pitchFamily="34" charset="0"/>
              </a:rPr>
              <a:t>reset a password to a website.</a:t>
            </a:r>
            <a:endParaRPr lang="en-US" i="1" strike="sngStrik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strike="noStrike" dirty="0">
                <a:latin typeface="Century Gothic" panose="020B0502020202020204" pitchFamily="34" charset="0"/>
              </a:rPr>
              <a:t>We’ll watch a video to learn. </a:t>
            </a:r>
          </a:p>
          <a:p>
            <a:r>
              <a:rPr lang="en-US" b="0" i="1" strike="noStrike" dirty="0">
                <a:solidFill>
                  <a:srgbClr val="000000"/>
                </a:solidFill>
                <a:effectLst/>
                <a:latin typeface="Century Gothic" panose="020B0502020202020204" pitchFamily="34" charset="0"/>
              </a:rPr>
              <a:t>We can watch the video several times. So, don't worry if you don't catch everything the first time. </a:t>
            </a:r>
          </a:p>
          <a:p>
            <a:endParaRPr lang="en-US" strike="noStrike" dirty="0">
              <a:latin typeface="Century Gothic" panose="020B0502020202020204" pitchFamily="34" charset="0"/>
            </a:endParaRPr>
          </a:p>
          <a:p>
            <a:r>
              <a:rPr lang="en-US" b="1" strike="noStrike" dirty="0">
                <a:latin typeface="Century Gothic" panose="020B0502020202020204" pitchFamily="34" charset="0"/>
              </a:rPr>
              <a:t>Instructions for the Tutor: </a:t>
            </a:r>
          </a:p>
          <a:p>
            <a:pPr marL="285750" indent="-285750" algn="l" rtl="0" fontAlgn="base">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Click on the PLAY icon in the slide to open the video lesson.</a:t>
            </a:r>
            <a:r>
              <a:rPr lang="en-US" sz="1200" b="0" i="0" dirty="0">
                <a:solidFill>
                  <a:srgbClr val="444444"/>
                </a:solidFill>
                <a:effectLst/>
                <a:latin typeface="Century Gothic" panose="020B0502020202020204" pitchFamily="34" charset="0"/>
              </a:rPr>
              <a:t>​</a:t>
            </a:r>
          </a:p>
          <a:p>
            <a:pPr marL="285750" indent="-285750" algn="l" rtl="0" fontAlgn="base">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Use this link to the YouTube video if the link in the slide doesn’t work: </a:t>
            </a:r>
            <a:r>
              <a:rPr lang="en-US" sz="1200" b="0" i="0" dirty="0">
                <a:solidFill>
                  <a:srgbClr val="444444"/>
                </a:solidFill>
                <a:effectLst/>
                <a:latin typeface="Century Gothic" panose="020B0502020202020204" pitchFamily="34" charset="0"/>
              </a:rPr>
              <a:t>​</a:t>
            </a:r>
          </a:p>
          <a:p>
            <a:pPr marL="285750" indent="-285750" algn="l" rtl="0" fontAlgn="base">
              <a:buFont typeface="Arial" panose="020B0604020202020204" pitchFamily="34" charset="0"/>
              <a:buChar char="•"/>
            </a:pPr>
            <a:r>
              <a:rPr lang="en-US" sz="1200" b="1" i="0" u="none" strike="noStrike" dirty="0">
                <a:solidFill>
                  <a:srgbClr val="000000"/>
                </a:solidFill>
                <a:effectLst/>
                <a:latin typeface="Century Gothic" panose="020B0502020202020204" pitchFamily="34" charset="0"/>
              </a:rPr>
              <a:t>https://youtu.be/MRV_WYq75rQ</a:t>
            </a:r>
          </a:p>
          <a:p>
            <a:pPr marL="285750" indent="-285750" algn="l" rtl="0" fontAlgn="base">
              <a:buFont typeface="Arial" panose="020B0604020202020204" pitchFamily="34" charset="0"/>
              <a:buChar char="•"/>
            </a:pPr>
            <a:endParaRPr lang="en-US" b="1" strike="noStrike"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Play the video several times to the end.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Then ask comprehension check questions to check understanding. [See next slide for comprehension check questions.]</a:t>
            </a:r>
          </a:p>
          <a:p>
            <a:pPr marL="171450" indent="-171450">
              <a:buFont typeface="Arial" panose="020B0604020202020204" pitchFamily="34" charset="0"/>
              <a:buChar char="•"/>
            </a:pPr>
            <a:r>
              <a:rPr lang="en-US" dirty="0">
                <a:latin typeface="Century Gothic" panose="020B0502020202020204" pitchFamily="34" charset="0"/>
              </a:rPr>
              <a:t>Then have learner do Practice-Part Two.</a:t>
            </a:r>
          </a:p>
          <a:p>
            <a:endParaRPr lang="en-US" dirty="0">
              <a:latin typeface="Century Gothic" panose="020B0502020202020204" pitchFamily="34" charset="0"/>
            </a:endParaRPr>
          </a:p>
          <a:p>
            <a:pPr marL="181240" indent="-181240">
              <a:buFont typeface="Arial" panose="020B0604020202020204" pitchFamily="34" charset="0"/>
              <a:buChar char="•"/>
            </a:pPr>
            <a:r>
              <a:rPr lang="en-US" b="0" i="0" dirty="0">
                <a:solidFill>
                  <a:srgbClr val="000000"/>
                </a:solidFill>
                <a:effectLst/>
                <a:latin typeface="Century Gothic" panose="020B0502020202020204" pitchFamily="34" charset="0"/>
              </a:rPr>
              <a:t>For remote tutoring, when you share screen to play the video, make sure you have shared the audio. </a:t>
            </a:r>
          </a:p>
          <a:p>
            <a:pPr marL="181240" indent="-181240">
              <a:buFont typeface="Arial" panose="020B0604020202020204" pitchFamily="34" charset="0"/>
              <a:buChar char="•"/>
            </a:pPr>
            <a:r>
              <a:rPr lang="en-US" dirty="0">
                <a:latin typeface="Century Gothic" panose="020B0502020202020204" pitchFamily="34" charset="0"/>
              </a:rPr>
              <a:t>Play the lesson a bit and check the learner can hear it ok before playing the whole video. </a:t>
            </a:r>
          </a:p>
          <a:p>
            <a:pPr marL="181240" indent="-181240" defTabSz="966612">
              <a:buFont typeface="Arial" panose="020B0604020202020204" pitchFamily="34" charset="0"/>
              <a:buChar char="•"/>
              <a:defRPr/>
            </a:pPr>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22</a:t>
            </a:fld>
            <a:endParaRPr lang="en-US" dirty="0"/>
          </a:p>
        </p:txBody>
      </p:sp>
    </p:spTree>
    <p:extLst>
      <p:ext uri="{BB962C8B-B14F-4D97-AF65-F5344CB8AC3E}">
        <p14:creationId xmlns:p14="http://schemas.microsoft.com/office/powerpoint/2010/main" val="18603198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r>
              <a:rPr lang="en-US" sz="1200" dirty="0">
                <a:latin typeface="Century Gothic" panose="020B0502020202020204" pitchFamily="34" charset="0"/>
              </a:rPr>
              <a:t>After watching this video lesson, check understanding (review and elicit) before moving on to the next part. </a:t>
            </a:r>
          </a:p>
          <a:p>
            <a:pPr defTabSz="966612">
              <a:defRPr/>
            </a:pPr>
            <a:endParaRPr lang="en-US" b="1" dirty="0">
              <a:latin typeface="Century Gothic" panose="020B0502020202020204" pitchFamily="34" charset="0"/>
            </a:endParaRPr>
          </a:p>
          <a:p>
            <a:pPr defTabSz="966612">
              <a:defRPr/>
            </a:pPr>
            <a:r>
              <a:rPr lang="en-US" b="1" dirty="0">
                <a:latin typeface="Century Gothic" panose="020B0502020202020204" pitchFamily="34" charset="0"/>
              </a:rPr>
              <a:t>Check understanding - ask the learner as you watch the video or as you demonstrate on your computer. </a:t>
            </a:r>
          </a:p>
          <a:p>
            <a:pPr defTabSz="966612">
              <a:defRPr/>
            </a:pPr>
            <a:r>
              <a:rPr lang="en-US" dirty="0">
                <a:latin typeface="Century Gothic" panose="020B0502020202020204" pitchFamily="34" charset="0"/>
              </a:rPr>
              <a:t>Ask these comprehension check questions, or others, to check understanding: </a:t>
            </a:r>
          </a:p>
          <a:p>
            <a:endParaRPr lang="en-US" sz="1200" dirty="0">
              <a:latin typeface="Century Gothic" panose="020B0502020202020204" pitchFamily="34" charset="0"/>
            </a:endParaRPr>
          </a:p>
          <a:p>
            <a:pPr marL="0" indent="0">
              <a:buFont typeface="Arial" panose="020B0604020202020204" pitchFamily="34" charset="0"/>
              <a:buNone/>
            </a:pPr>
            <a:r>
              <a:rPr lang="en-US" sz="1200" b="1" dirty="0">
                <a:latin typeface="Century Gothic"/>
              </a:rPr>
              <a:t>[Open, Download and Save an Attachment]</a:t>
            </a:r>
          </a:p>
          <a:p>
            <a:pPr marL="0" indent="0">
              <a:buFont typeface="Arial" panose="020B0604020202020204" pitchFamily="34" charset="0"/>
              <a:buNone/>
            </a:pPr>
            <a:endParaRPr lang="en-US" sz="1200" b="1" dirty="0">
              <a:latin typeface="Century Gothic" panose="020B0502020202020204" pitchFamily="34" charset="0"/>
            </a:endParaRPr>
          </a:p>
          <a:p>
            <a:pPr marL="0" indent="0">
              <a:buFont typeface="Arial" panose="020B0604020202020204" pitchFamily="34" charset="0"/>
              <a:buNone/>
            </a:pPr>
            <a:r>
              <a:rPr lang="en-US" sz="1200" b="1" dirty="0">
                <a:latin typeface="Century Gothic" panose="020B0502020202020204" pitchFamily="34" charset="0"/>
              </a:rPr>
              <a:t>Say to the Learner: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You’re on the indeed.ca homepage. What do you click if you want to sign in to your indeed.ca account? Show me.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Click on Sign in.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What do you do next?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Enter the email address I used to create my indeed.ca account.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You are on the Enter your password page. What should you click if you forgot your password?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Click on Forgot password?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On the Reset your password page, what do you do after you entered the email address associated with your indeed account?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Click Submit.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Where should you check to get the link to reset your indeed.ca password?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My email inbox.</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What is the email subject to reset Indeed password?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Reset your password on Indeed.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How many characters should the password at least have?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8. It is safer to have longer passwords.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What do you click to see the password you have typed?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Click on the eye icon.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When you click Sign in after you changed your password, do you have to enter your email and new password again?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No, you just click on Sign in and you’re automatically signed in to indeed.ca.</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CA" sz="1200" b="0" i="1" dirty="0">
              <a:effectLst/>
              <a:latin typeface="Century Gothic" panose="020B050202020202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CA" sz="1200" b="0" i="1" dirty="0">
              <a:effectLst/>
              <a:latin typeface="Century Gothic" panose="020B050202020202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CA" sz="1200" b="0" i="1" dirty="0">
              <a:effectLst/>
              <a:latin typeface="Century Gothic" panose="020B050202020202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CA" sz="1200" b="0" i="1" dirty="0">
              <a:effectLst/>
              <a:latin typeface="Century Gothic" panose="020B050202020202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CA" sz="1200" b="0" i="1" dirty="0">
              <a:effectLst/>
              <a:latin typeface="Century Gothic" panose="020B050202020202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CA" sz="1200" b="0" i="1" dirty="0">
              <a:effectLst/>
              <a:latin typeface="Century Gothic" panose="020B0502020202020204" pitchFamily="34" charset="0"/>
              <a:ea typeface="Calibri" panose="020F0502020204030204" pitchFamily="34" charset="0"/>
              <a:cs typeface="Times New Roman" panose="02020603050405020304" pitchFamily="18" charset="0"/>
            </a:endParaRPr>
          </a:p>
          <a:p>
            <a:endParaRPr lang="en-US" sz="1200" dirty="0">
              <a:latin typeface="Century Gothic" panose="020B0502020202020204" pitchFamily="34" charset="0"/>
            </a:endParaRPr>
          </a:p>
          <a:p>
            <a:pPr defTabSz="966612">
              <a:defRPr/>
            </a:pPr>
            <a:r>
              <a:rPr lang="en-US" sz="1200" b="1" dirty="0">
                <a:latin typeface="Century Gothic" panose="020B0502020202020204" pitchFamily="34" charset="0"/>
              </a:rPr>
              <a:t>Instructions for Tutor: </a:t>
            </a:r>
          </a:p>
          <a:p>
            <a:r>
              <a:rPr lang="en-US" sz="1200" dirty="0">
                <a:latin typeface="Century Gothic" panose="020B0502020202020204" pitchFamily="34" charset="0"/>
              </a:rPr>
              <a:t>Ask the learner: </a:t>
            </a:r>
            <a:r>
              <a:rPr lang="en-US" sz="1200" i="1" dirty="0">
                <a:latin typeface="Century Gothic" panose="020B0502020202020204" pitchFamily="34" charset="0"/>
              </a:rPr>
              <a:t>Do you want to watch the video again?  </a:t>
            </a:r>
          </a:p>
          <a:p>
            <a:endParaRPr lang="en-US" sz="1200" dirty="0">
              <a:latin typeface="Century Gothic" panose="020B0502020202020204" pitchFamily="34" charset="0"/>
            </a:endParaRPr>
          </a:p>
          <a:p>
            <a:r>
              <a:rPr lang="en-US" sz="1200" b="1" dirty="0">
                <a:latin typeface="Century Gothic" panose="020B0502020202020204" pitchFamily="34" charset="0"/>
              </a:rPr>
              <a:t>IMPORTANT</a:t>
            </a:r>
          </a:p>
          <a:p>
            <a:r>
              <a:rPr lang="en-US" sz="1200" dirty="0">
                <a:latin typeface="Century Gothic" panose="020B0502020202020204" pitchFamily="34" charset="0"/>
              </a:rPr>
              <a:t>If the learner is struggling, stop the session. </a:t>
            </a:r>
            <a:br>
              <a:rPr lang="en-US" sz="1200" dirty="0">
                <a:latin typeface="Century Gothic" panose="020B0502020202020204" pitchFamily="34" charset="0"/>
              </a:rPr>
            </a:br>
            <a:r>
              <a:rPr lang="en-US" sz="1200" b="1" dirty="0">
                <a:latin typeface="Century Gothic" panose="020B0502020202020204" pitchFamily="34" charset="0"/>
              </a:rPr>
              <a:t>Say to the learner: </a:t>
            </a:r>
          </a:p>
          <a:p>
            <a:r>
              <a:rPr lang="en-US" sz="1200" i="1" dirty="0">
                <a:latin typeface="Century Gothic" panose="020B0502020202020204" pitchFamily="34" charset="0"/>
              </a:rPr>
              <a:t>Let’s do more work on X...... before we do this. </a:t>
            </a:r>
          </a:p>
          <a:p>
            <a:endParaRPr lang="en-US" sz="1200" dirty="0">
              <a:latin typeface="Century Gothic" panose="020B0502020202020204" pitchFamily="34" charset="0"/>
            </a:endParaRPr>
          </a:p>
          <a:p>
            <a:r>
              <a:rPr lang="en-US" sz="1200" dirty="0">
                <a:latin typeface="Century Gothic" panose="020B0502020202020204" pitchFamily="34" charset="0"/>
              </a:rPr>
              <a:t>For example, learner may not be able to find and click on email icons easily. </a:t>
            </a:r>
          </a:p>
          <a:p>
            <a:r>
              <a:rPr lang="en-US" sz="1200" dirty="0">
                <a:latin typeface="Century Gothic" panose="020B0502020202020204" pitchFamily="34" charset="0"/>
              </a:rPr>
              <a:t>If so, go to the Digital Literacy Curriculum Resource (DLCR) and use the relevant module before using this video review lesson. </a:t>
            </a:r>
          </a:p>
          <a:p>
            <a:r>
              <a:rPr lang="en-US" sz="1200" dirty="0">
                <a:latin typeface="Century Gothic" panose="020B0502020202020204" pitchFamily="34" charset="0"/>
              </a:rPr>
              <a:t>Teach the skills and have the learner practice. </a:t>
            </a:r>
          </a:p>
          <a:p>
            <a:endParaRPr lang="en-US" sz="1200" dirty="0">
              <a:latin typeface="Century Gothic" panose="020B0502020202020204" pitchFamily="34" charset="0"/>
            </a:endParaRPr>
          </a:p>
          <a:p>
            <a:r>
              <a:rPr lang="en-US" sz="1200" b="1" dirty="0">
                <a:latin typeface="Century Gothic" panose="020B0502020202020204" pitchFamily="34" charset="0"/>
              </a:rPr>
              <a:t>Tip</a:t>
            </a:r>
            <a:r>
              <a:rPr lang="en-US" sz="1200" dirty="0">
                <a:latin typeface="Century Gothic" panose="020B0502020202020204" pitchFamily="34" charset="0"/>
              </a:rPr>
              <a:t>: Do the Needs Assessment to determine needs; use the Needs Assessment tools in the DLCR for this. </a:t>
            </a:r>
          </a:p>
          <a:p>
            <a:endParaRPr lang="en-US" dirty="0">
              <a:latin typeface="Century Gothic" panose="020B0502020202020204" pitchFamily="34" charset="0"/>
            </a:endParaRPr>
          </a:p>
          <a:p>
            <a:r>
              <a:rPr lang="en-US" dirty="0">
                <a:latin typeface="Century Gothic" panose="020B0502020202020204" pitchFamily="34" charset="0"/>
              </a:rPr>
              <a:t> </a:t>
            </a:r>
          </a:p>
        </p:txBody>
      </p:sp>
      <p:sp>
        <p:nvSpPr>
          <p:cNvPr id="4" name="Slide Number Placeholder 3"/>
          <p:cNvSpPr>
            <a:spLocks noGrp="1"/>
          </p:cNvSpPr>
          <p:nvPr>
            <p:ph type="sldNum" sz="quarter" idx="5"/>
          </p:nvPr>
        </p:nvSpPr>
        <p:spPr/>
        <p:txBody>
          <a:bodyPr/>
          <a:lstStyle/>
          <a:p>
            <a:fld id="{84E55262-9676-444A-98B3-692BE02459E9}" type="slidenum">
              <a:rPr lang="en-US" smtClean="0"/>
              <a:t>23</a:t>
            </a:fld>
            <a:endParaRPr lang="en-US" dirty="0"/>
          </a:p>
        </p:txBody>
      </p:sp>
    </p:spTree>
    <p:extLst>
      <p:ext uri="{BB962C8B-B14F-4D97-AF65-F5344CB8AC3E}">
        <p14:creationId xmlns:p14="http://schemas.microsoft.com/office/powerpoint/2010/main" val="10993415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dirty="0">
                <a:latin typeface="Century Gothic" panose="020B0502020202020204" pitchFamily="34" charset="0"/>
              </a:rPr>
              <a:t>PRACTICE- Part Two</a:t>
            </a:r>
            <a:r>
              <a:rPr lang="en-US" sz="1200" b="0" u="none" dirty="0">
                <a:latin typeface="Century Gothic" panose="020B0502020202020204" pitchFamily="34" charset="0"/>
              </a:rPr>
              <a:t>: </a:t>
            </a:r>
            <a:r>
              <a:rPr lang="en-US" sz="1200" b="0" dirty="0">
                <a:latin typeface="Century Gothic" panose="020B0502020202020204" pitchFamily="34" charset="0"/>
              </a:rPr>
              <a:t>Lesson Focus: Reset Password</a:t>
            </a:r>
            <a:endParaRPr lang="en-US" sz="1200" strike="sngStrik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strike="noStrik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trike="noStrike" dirty="0">
                <a:latin typeface="Century Gothic" panose="020B0502020202020204" pitchFamily="34" charset="0"/>
              </a:rPr>
              <a:t>Instructions </a:t>
            </a:r>
            <a:r>
              <a:rPr lang="en-US" sz="1200" b="1" u="none" strike="noStrike" dirty="0">
                <a:latin typeface="Century Gothic" panose="020B0502020202020204" pitchFamily="34" charset="0"/>
              </a:rPr>
              <a:t>for the </a:t>
            </a:r>
            <a:r>
              <a:rPr lang="en-US" sz="1200" b="1" strike="noStrike" dirty="0">
                <a:latin typeface="Century Gothic" panose="020B0502020202020204" pitchFamily="34" charset="0"/>
              </a:rPr>
              <a:t>Tutor:</a:t>
            </a:r>
          </a:p>
          <a:p>
            <a:endParaRPr lang="en-US" sz="1200" strike="sngStrik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trike="noStrike" dirty="0">
                <a:latin typeface="Century Gothic" panose="020B0502020202020204" pitchFamily="34" charset="0"/>
              </a:rPr>
              <a:t>PREPARATION</a:t>
            </a:r>
          </a:p>
          <a:p>
            <a:pPr indent="-173990" fontAlgn="base">
              <a:lnSpc>
                <a:spcPct val="107000"/>
              </a:lnSpc>
              <a:spcAft>
                <a:spcPts val="800"/>
              </a:spcAft>
              <a:buFont typeface="Arial" panose="020B0604020202020204" pitchFamily="34" charset="0"/>
              <a:buChar char="•"/>
            </a:pPr>
            <a:r>
              <a:rPr lang="en-CA"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Both learner and tutor have a laptop or computer.</a:t>
            </a:r>
          </a:p>
          <a:p>
            <a:pPr indent="-173990" fontAlgn="base">
              <a:lnSpc>
                <a:spcPct val="107000"/>
              </a:lnSpc>
              <a:spcAft>
                <a:spcPts val="800"/>
              </a:spcAft>
              <a:buFont typeface="Arial" panose="020B0604020202020204" pitchFamily="34" charset="0"/>
              <a:buChar char="•"/>
            </a:pPr>
            <a:r>
              <a:rPr lang="en-CA"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Both learner and tutor should have a strong password ready for this activity. They can use the passwords created in Practice Part One, if they haven’t been used in the Extra Practice – Part One activities.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marL="171450" indent="-171450" fontAlgn="base">
              <a:lnSpc>
                <a:spcPct val="107000"/>
              </a:lnSpc>
              <a:spcAft>
                <a:spcPts val="800"/>
              </a:spcAft>
              <a:buFont typeface="Arial" panose="020B0604020202020204" pitchFamily="34" charset="0"/>
              <a:buChar char="•"/>
            </a:pPr>
            <a:r>
              <a:rPr lang="en-CA"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Demonstrate on the tutor laptop. Have the learner do the activity on their laptop.</a:t>
            </a:r>
          </a:p>
          <a:p>
            <a:pPr marL="171450" indent="-171450" fontAlgn="base">
              <a:lnSpc>
                <a:spcPct val="107000"/>
              </a:lnSpc>
              <a:spcAft>
                <a:spcPts val="800"/>
              </a:spcAft>
              <a:buFont typeface="Arial" panose="020B0604020202020204" pitchFamily="34" charset="0"/>
              <a:buChar char="•"/>
            </a:pP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dirty="0">
              <a:latin typeface="Century Gothic" panose="020B0502020202020204" pitchFamily="34" charset="0"/>
            </a:endParaRPr>
          </a:p>
          <a:p>
            <a:r>
              <a:rPr lang="en-US" b="1" dirty="0">
                <a:latin typeface="Century Gothic" panose="020B0502020202020204" pitchFamily="34" charset="0"/>
              </a:rPr>
              <a:t>Preparation for Remote Tutoring only:</a:t>
            </a:r>
          </a:p>
          <a:p>
            <a:pPr indent="-182880" fontAlgn="base">
              <a:lnSpc>
                <a:spcPct val="107000"/>
              </a:lnSpc>
              <a:spcAft>
                <a:spcPts val="800"/>
              </a:spcAft>
              <a:buFont typeface="Arial" panose="020B0604020202020204" pitchFamily="34" charset="0"/>
              <a:buChar char="•"/>
            </a:pPr>
            <a:r>
              <a:rPr lang="en-CA"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Refer to Slides #10 and 11.</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endParaRPr lang="en-US" sz="1200" b="1" dirty="0">
              <a:latin typeface="Century Gothic" panose="020B0502020202020204" pitchFamily="34" charset="0"/>
            </a:endParaRPr>
          </a:p>
          <a:p>
            <a:r>
              <a:rPr lang="en-US" sz="1200" b="1" dirty="0">
                <a:latin typeface="Century Gothic" panose="020B0502020202020204" pitchFamily="34" charset="0"/>
              </a:rPr>
              <a:t>Say to the Learner:</a:t>
            </a:r>
          </a:p>
          <a:p>
            <a:r>
              <a:rPr lang="en-US" sz="1200" b="0" i="1" dirty="0">
                <a:latin typeface="Century Gothic" panose="020B0502020202020204" pitchFamily="34" charset="0"/>
              </a:rPr>
              <a:t>Now it’s time to practice. </a:t>
            </a:r>
          </a:p>
          <a:p>
            <a:r>
              <a:rPr lang="en-US" sz="1200" b="0" i="1" dirty="0">
                <a:latin typeface="Century Gothic" panose="020B0502020202020204" pitchFamily="34" charset="0"/>
              </a:rPr>
              <a:t>We’re going to practice how to reset our password when we forget them. </a:t>
            </a:r>
            <a:endParaRPr lang="en-US" sz="1200" b="0" i="1" strike="noStrik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1" strike="noStrike" dirty="0">
              <a:latin typeface="Century Gothic" panose="020B0502020202020204" pitchFamily="34" charset="0"/>
            </a:endParaRPr>
          </a:p>
          <a:p>
            <a:pPr defTabSz="966612">
              <a:defRPr/>
            </a:pPr>
            <a:r>
              <a:rPr lang="en-US" sz="1200" b="0" dirty="0">
                <a:latin typeface="Century Gothic" panose="020B0502020202020204" pitchFamily="34" charset="0"/>
              </a:rPr>
              <a:t>[After each of the following steps, wait for the learner to complete the step. Guide the learner as needed.]</a:t>
            </a:r>
          </a:p>
          <a:p>
            <a:r>
              <a:rPr lang="en-US" sz="1200" b="1" dirty="0">
                <a:latin typeface="Century Gothic" panose="020B0502020202020204" pitchFamily="34" charset="0"/>
              </a:rPr>
              <a:t>IMPORTANT: </a:t>
            </a:r>
          </a:p>
          <a:p>
            <a:r>
              <a:rPr lang="en-US" sz="1200" dirty="0">
                <a:latin typeface="Century Gothic" panose="020B0502020202020204" pitchFamily="34" charset="0"/>
              </a:rPr>
              <a:t>If the learner struggles, go back to the </a:t>
            </a:r>
            <a:r>
              <a:rPr lang="en-US" sz="1200" b="1" dirty="0">
                <a:latin typeface="Century Gothic" panose="020B0502020202020204" pitchFamily="34" charset="0"/>
              </a:rPr>
              <a:t>Digital Literacy Curriculum Resource </a:t>
            </a:r>
            <a:r>
              <a:rPr lang="en-US" sz="1200" dirty="0">
                <a:latin typeface="Century Gothic" panose="020B0502020202020204" pitchFamily="34" charset="0"/>
              </a:rPr>
              <a:t>and do </a:t>
            </a:r>
            <a:r>
              <a:rPr lang="en-US" sz="1200" b="0" dirty="0">
                <a:latin typeface="Century Gothic" panose="020B0502020202020204" pitchFamily="34" charset="0"/>
              </a:rPr>
              <a:t>the relevant Modules first.</a:t>
            </a:r>
            <a:r>
              <a:rPr lang="en-US" sz="1200" b="1" dirty="0">
                <a:latin typeface="Century Gothic" panose="020B0502020202020204" pitchFamily="34" charset="0"/>
              </a:rPr>
              <a:t>   </a:t>
            </a:r>
          </a:p>
          <a:p>
            <a:pPr defTabSz="966612">
              <a:defRPr/>
            </a:pPr>
            <a:endParaRPr lang="en-US" sz="1200" b="0" dirty="0">
              <a:latin typeface="Century Gothic" panose="020B0502020202020204" pitchFamily="34" charset="0"/>
            </a:endParaRPr>
          </a:p>
          <a:p>
            <a:pPr defTabSz="966612">
              <a:defRPr/>
            </a:pPr>
            <a:endParaRPr lang="en-US" sz="1200" b="0" dirty="0">
              <a:latin typeface="Century Gothic" panose="020B0502020202020204" pitchFamily="34" charset="0"/>
            </a:endParaRPr>
          </a:p>
          <a:p>
            <a:pPr defTabSz="966612">
              <a:defRPr/>
            </a:pPr>
            <a:r>
              <a:rPr lang="en-US" sz="1200" b="1" dirty="0">
                <a:latin typeface="Century Gothic" panose="020B0502020202020204" pitchFamily="34" charset="0"/>
              </a:rPr>
              <a:t>[Reset password]</a:t>
            </a:r>
            <a:r>
              <a:rPr lang="en-US" sz="1200" b="0" dirty="0">
                <a:latin typeface="Century Gothic" panose="020B0502020202020204" pitchFamily="34" charset="0"/>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Go to indeed.ca.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Sign in to your account.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Enter the email address you used for your indeed.ca account.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Click Continue.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Click on Forgot password?.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Enter the email address you used for your indeed.ca account.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Click Submit.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Check your email inbox. It should be from Indeed Support; subject: Reset your password on Indeed.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Click on the email to open it.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Click Reset password.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Enter your new password. Let’s make sure it’s a strong password with at least 8 characters.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Write it down in a notebook, together with today’s date.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Click on the eye icon to see that you have typed correctly.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Click Submit.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You see this: Your password has been reset. Click Sign in.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You have signed in using your email and new password!</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0" i="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0" dirty="0">
                <a:latin typeface="Century Gothic" panose="020B0502020202020204" pitchFamily="34" charset="0"/>
              </a:rPr>
              <a:t>Repeat the steps above at least two more times. You can ask learner to change one character each time, or use the extra passwords created in Practice One. Remember, they should always update the latest password in their notebook, together with the date so they don’t get confused with so many password changes.</a:t>
            </a:r>
          </a:p>
          <a:p>
            <a:pPr marL="0" indent="0">
              <a:buFont typeface="+mj-lt"/>
              <a:buNone/>
            </a:pPr>
            <a:endParaRPr lang="en-US" sz="1200" b="1" i="0" dirty="0">
              <a:latin typeface="Century Gothic" panose="020B0502020202020204" pitchFamily="34" charset="0"/>
            </a:endParaRPr>
          </a:p>
          <a:p>
            <a:pPr marL="0" indent="0">
              <a:buFont typeface="+mj-lt"/>
              <a:buNone/>
            </a:pPr>
            <a:r>
              <a:rPr lang="en-US" sz="1200" b="1" i="0" dirty="0">
                <a:latin typeface="Century Gothic" panose="020B0502020202020204" pitchFamily="34" charset="0"/>
              </a:rPr>
              <a:t>Say to the Learner: </a:t>
            </a:r>
          </a:p>
          <a:p>
            <a:pPr marL="0" indent="0">
              <a:buFont typeface="+mj-lt"/>
              <a:buNone/>
            </a:pPr>
            <a:r>
              <a:rPr lang="en-US" sz="1200" b="0" i="1" dirty="0">
                <a:latin typeface="Century Gothic" panose="020B0502020202020204" pitchFamily="34" charset="0"/>
              </a:rPr>
              <a:t>Let’s practice a few more times. </a:t>
            </a:r>
          </a:p>
          <a:p>
            <a:pPr marL="0" indent="0">
              <a:buNone/>
            </a:pPr>
            <a:endParaRPr lang="en-US" sz="1200" b="0" dirty="0">
              <a:latin typeface="Century Gothic" panose="020B0502020202020204" pitchFamily="34" charset="0"/>
            </a:endParaRPr>
          </a:p>
          <a:p>
            <a:pPr marL="0" indent="0" defTabSz="966612">
              <a:buFont typeface="Arial" panose="020B0604020202020204" pitchFamily="34" charset="0"/>
              <a:buNone/>
              <a:defRPr/>
            </a:pPr>
            <a:endParaRPr lang="en-US" sz="1200" b="1" u="none" dirty="0">
              <a:effectLst/>
              <a:latin typeface="Century Gothic" panose="020B0502020202020204" pitchFamily="34" charset="0"/>
            </a:endParaRPr>
          </a:p>
          <a:p>
            <a:pPr marL="0" indent="0" defTabSz="966612">
              <a:buFont typeface="Arial" panose="020B0604020202020204" pitchFamily="34" charset="0"/>
              <a:buNone/>
              <a:defRPr/>
            </a:pPr>
            <a:r>
              <a:rPr lang="en-US" sz="1200" b="1" u="none" dirty="0">
                <a:effectLst/>
                <a:latin typeface="Century Gothic" panose="020B0502020202020204" pitchFamily="34" charset="0"/>
              </a:rPr>
              <a:t>CHECK THE LEARNER’S SKILLS:  </a:t>
            </a:r>
          </a:p>
          <a:p>
            <a:pPr marL="0" indent="0" defTabSz="966612">
              <a:buFont typeface="Arial" panose="020B0604020202020204" pitchFamily="34" charset="0"/>
              <a:buNone/>
              <a:defRPr/>
            </a:pPr>
            <a:r>
              <a:rPr lang="en-US" sz="1200" dirty="0">
                <a:effectLst/>
                <a:latin typeface="Century Gothic" panose="020B0502020202020204" pitchFamily="34" charset="0"/>
              </a:rPr>
              <a:t>Have the learner show you they can do the skills at least three times without support before they do the next part of the lesson. </a:t>
            </a:r>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24</a:t>
            </a:fld>
            <a:endParaRPr lang="en-US" dirty="0"/>
          </a:p>
        </p:txBody>
      </p:sp>
    </p:spTree>
    <p:extLst>
      <p:ext uri="{BB962C8B-B14F-4D97-AF65-F5344CB8AC3E}">
        <p14:creationId xmlns:p14="http://schemas.microsoft.com/office/powerpoint/2010/main" val="28696600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entury Gothic" panose="020B0502020202020204" pitchFamily="34" charset="0"/>
              </a:rPr>
              <a:t>Instructions for the Tutor: </a:t>
            </a:r>
          </a:p>
          <a:p>
            <a:endParaRPr lang="en-US" sz="1200" b="1" dirty="0">
              <a:latin typeface="Century Gothic" panose="020B0502020202020204" pitchFamily="34" charset="0"/>
            </a:endParaRPr>
          </a:p>
          <a:p>
            <a:r>
              <a:rPr lang="en-US" sz="1200" b="0" dirty="0">
                <a:latin typeface="Century Gothic" panose="020B0502020202020204" pitchFamily="34" charset="0"/>
              </a:rPr>
              <a:t>Resetting passwords for emails is a little more complicated; tutor to use discretion as to whether learners will be able to follow. </a:t>
            </a:r>
          </a:p>
          <a:p>
            <a:endParaRPr lang="en-US" sz="1200" b="0" dirty="0">
              <a:latin typeface="Century Gothic" panose="020B0502020202020204" pitchFamily="34" charset="0"/>
            </a:endParaRPr>
          </a:p>
          <a:p>
            <a:pPr fontAlgn="base">
              <a:lnSpc>
                <a:spcPct val="107000"/>
              </a:lnSpc>
              <a:spcAft>
                <a:spcPts val="800"/>
              </a:spcAft>
            </a:pPr>
            <a:r>
              <a:rPr lang="en-CA" sz="12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PREPARATION</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indent="-173990" fontAlgn="base">
              <a:lnSpc>
                <a:spcPct val="107000"/>
              </a:lnSpc>
              <a:spcAft>
                <a:spcPts val="800"/>
              </a:spcAft>
              <a:buFont typeface="Arial" panose="020B0604020202020204" pitchFamily="34" charset="0"/>
              <a:buChar char="•"/>
            </a:pPr>
            <a:r>
              <a:rPr lang="en-CA"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Both learner and tutor have a laptop or computer.</a:t>
            </a:r>
          </a:p>
          <a:p>
            <a:pPr marL="0" marR="0" lvl="0" indent="-173990" algn="l" defTabSz="914400" rtl="0" eaLnBrk="1" fontAlgn="base" latinLnBrk="0" hangingPunct="1">
              <a:lnSpc>
                <a:spcPct val="107000"/>
              </a:lnSpc>
              <a:spcBef>
                <a:spcPts val="0"/>
              </a:spcBef>
              <a:spcAft>
                <a:spcPts val="800"/>
              </a:spcAft>
              <a:buClrTx/>
              <a:buSzTx/>
              <a:buFont typeface="Arial" panose="020B0604020202020204" pitchFamily="34" charset="0"/>
              <a:buChar char="•"/>
              <a:tabLst/>
              <a:defRPr/>
            </a:pPr>
            <a:r>
              <a:rPr lang="en-CA"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Both learner and tutor should use the same email provider. Steps have been provided for Yahoo Mail, Gmail and Outlook.</a:t>
            </a:r>
          </a:p>
          <a:p>
            <a:pPr marL="0" marR="0" lvl="0" indent="-173990" algn="l" defTabSz="914400" rtl="0" eaLnBrk="1" fontAlgn="base" latinLnBrk="0" hangingPunct="1">
              <a:lnSpc>
                <a:spcPct val="107000"/>
              </a:lnSpc>
              <a:spcBef>
                <a:spcPts val="0"/>
              </a:spcBef>
              <a:spcAft>
                <a:spcPts val="800"/>
              </a:spcAft>
              <a:buClrTx/>
              <a:buSzTx/>
              <a:buFont typeface="Arial" panose="020B0604020202020204" pitchFamily="34" charset="0"/>
              <a:buChar char="•"/>
              <a:tabLst/>
              <a:defRPr/>
            </a:pPr>
            <a:r>
              <a:rPr lang="en-CA"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Both learner and tutor should have a few strong passwords ready for use.</a:t>
            </a:r>
          </a:p>
          <a:p>
            <a:pPr marL="0" marR="0" lvl="0" indent="-173990" algn="l" defTabSz="914400" rtl="0" eaLnBrk="1" fontAlgn="base" latinLnBrk="0" hangingPunct="1">
              <a:lnSpc>
                <a:spcPct val="107000"/>
              </a:lnSpc>
              <a:spcBef>
                <a:spcPts val="0"/>
              </a:spcBef>
              <a:spcAft>
                <a:spcPts val="800"/>
              </a:spcAft>
              <a:buClrTx/>
              <a:buSzTx/>
              <a:buFont typeface="Arial" panose="020B0604020202020204" pitchFamily="34" charset="0"/>
              <a:buChar char="•"/>
              <a:tabLst/>
              <a:defRPr/>
            </a:pPr>
            <a:r>
              <a:rPr lang="en-CA"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Both learner and tutor should have their phones (or recovery email) for verification by the email provider.</a:t>
            </a:r>
          </a:p>
          <a:p>
            <a:pPr marL="0" marR="0" lvl="0" indent="-173990" algn="l" defTabSz="914400" rtl="0" eaLnBrk="1" fontAlgn="base" latinLnBrk="0" hangingPunct="1">
              <a:lnSpc>
                <a:spcPct val="107000"/>
              </a:lnSpc>
              <a:spcBef>
                <a:spcPts val="0"/>
              </a:spcBef>
              <a:spcAft>
                <a:spcPts val="800"/>
              </a:spcAft>
              <a:buClrTx/>
              <a:buSzTx/>
              <a:buFont typeface="Arial" panose="020B0604020202020204" pitchFamily="34" charset="0"/>
              <a:buChar char="•"/>
              <a:tabLst/>
              <a:defRPr/>
            </a:pPr>
            <a:r>
              <a:rPr lang="en-CA"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Demonstrate on the tutor laptop. Have the learner do the activity on their laptop.</a:t>
            </a:r>
          </a:p>
          <a:p>
            <a:pPr indent="-173990" fontAlgn="base">
              <a:lnSpc>
                <a:spcPct val="107000"/>
              </a:lnSpc>
              <a:spcAft>
                <a:spcPts val="800"/>
              </a:spcAft>
              <a:buFont typeface="Arial" panose="020B0604020202020204" pitchFamily="34" charset="0"/>
              <a:buChar char="•"/>
            </a:pPr>
            <a:endParaRPr lang="en-CA"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endParaRPr>
          </a:p>
          <a:p>
            <a:pPr fontAlgn="base">
              <a:lnSpc>
                <a:spcPct val="107000"/>
              </a:lnSpc>
              <a:spcAft>
                <a:spcPts val="800"/>
              </a:spcAft>
            </a:pPr>
            <a:r>
              <a:rPr lang="en-CA" sz="12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Preparation for Remote tutoring only:</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indent="-182880" fontAlgn="base">
              <a:lnSpc>
                <a:spcPct val="107000"/>
              </a:lnSpc>
              <a:spcAft>
                <a:spcPts val="800"/>
              </a:spcAft>
            </a:pPr>
            <a:r>
              <a:rPr lang="en-CA"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a:t>
            </a:r>
            <a:r>
              <a:rPr lang="en-CA"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Refer to Slides #10 and 11.</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indent="-182880" fontAlgn="base">
              <a:lnSpc>
                <a:spcPct val="107000"/>
              </a:lnSpc>
              <a:spcAft>
                <a:spcPts val="800"/>
              </a:spcAft>
            </a:pPr>
            <a:r>
              <a:rPr lang="en-CA"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r>
              <a:rPr lang="en-CA" sz="1200" b="1" dirty="0">
                <a:solidFill>
                  <a:srgbClr val="000000"/>
                </a:solidFill>
                <a:effectLst/>
                <a:latin typeface="Century Gothic" panose="020B0502020202020204" pitchFamily="34" charset="0"/>
                <a:cs typeface="Calibri" panose="020F0502020204030204" pitchFamily="34" charset="0"/>
              </a:rPr>
              <a:t>Say to the Learner:</a:t>
            </a:r>
          </a:p>
          <a:p>
            <a:pPr marL="171450" indent="-171450">
              <a:buFont typeface="Arial" panose="020B0604020202020204" pitchFamily="34" charset="0"/>
              <a:buChar char="•"/>
            </a:pPr>
            <a:r>
              <a:rPr lang="en-CA" sz="1200" b="0" i="1" dirty="0">
                <a:solidFill>
                  <a:srgbClr val="000000"/>
                </a:solidFill>
                <a:effectLst/>
                <a:latin typeface="Century Gothic" panose="020B0502020202020204" pitchFamily="34" charset="0"/>
                <a:cs typeface="Calibri" panose="020F0502020204030204" pitchFamily="34" charset="0"/>
              </a:rPr>
              <a:t>Let’s practice some more. </a:t>
            </a:r>
          </a:p>
          <a:p>
            <a:pPr marL="171450" indent="-171450">
              <a:buFont typeface="Arial" panose="020B0604020202020204" pitchFamily="34" charset="0"/>
              <a:buChar char="•"/>
            </a:pPr>
            <a:r>
              <a:rPr lang="en-CA" sz="1200" b="0" i="1" dirty="0">
                <a:solidFill>
                  <a:srgbClr val="000000"/>
                </a:solidFill>
                <a:effectLst/>
                <a:latin typeface="Century Gothic" panose="020B0502020202020204" pitchFamily="34" charset="0"/>
                <a:cs typeface="Calibri" panose="020F0502020204030204" pitchFamily="34" charset="0"/>
              </a:rPr>
              <a:t>We’ve seen how to reset our password on indeed.ca. </a:t>
            </a:r>
          </a:p>
          <a:p>
            <a:pPr marL="171450" indent="-171450">
              <a:buFont typeface="Arial" panose="020B0604020202020204" pitchFamily="34" charset="0"/>
              <a:buChar char="•"/>
            </a:pPr>
            <a:r>
              <a:rPr lang="en-CA" sz="1200" b="0" i="1" dirty="0">
                <a:solidFill>
                  <a:srgbClr val="000000"/>
                </a:solidFill>
                <a:effectLst/>
                <a:latin typeface="Century Gothic" panose="020B0502020202020204" pitchFamily="34" charset="0"/>
                <a:cs typeface="Calibri" panose="020F0502020204030204" pitchFamily="34" charset="0"/>
              </a:rPr>
              <a:t>Resetting passwords are similar for all websites. </a:t>
            </a:r>
          </a:p>
          <a:p>
            <a:pPr marL="171450" indent="-171450">
              <a:buFont typeface="Arial" panose="020B0604020202020204" pitchFamily="34" charset="0"/>
              <a:buChar char="•"/>
            </a:pPr>
            <a:r>
              <a:rPr lang="en-CA" sz="1200" b="0" i="1" dirty="0">
                <a:solidFill>
                  <a:srgbClr val="000000"/>
                </a:solidFill>
                <a:effectLst/>
                <a:latin typeface="Century Gothic" panose="020B0502020202020204" pitchFamily="34" charset="0"/>
                <a:cs typeface="Calibri" panose="020F0502020204030204" pitchFamily="34" charset="0"/>
              </a:rPr>
              <a:t>Let’s try to reset our email passwords. </a:t>
            </a:r>
          </a:p>
          <a:p>
            <a:pPr marL="171450" indent="-171450">
              <a:buFont typeface="Arial" panose="020B0604020202020204" pitchFamily="34" charset="0"/>
              <a:buChar char="•"/>
            </a:pPr>
            <a:endParaRPr lang="en-CA" sz="1200" b="0" i="1" dirty="0">
              <a:solidFill>
                <a:srgbClr val="000000"/>
              </a:solidFill>
              <a:effectLst/>
              <a:latin typeface="Century Gothic" panose="020B0502020202020204" pitchFamily="34" charset="0"/>
              <a:cs typeface="Calibri" panose="020F0502020204030204" pitchFamily="34" charset="0"/>
            </a:endParaRPr>
          </a:p>
          <a:p>
            <a:pPr marL="0" indent="0">
              <a:buFont typeface="Arial" panose="020B0604020202020204" pitchFamily="34" charset="0"/>
              <a:buNone/>
            </a:pPr>
            <a:r>
              <a:rPr lang="en-CA" sz="1200" b="0" i="0" u="sng" dirty="0">
                <a:solidFill>
                  <a:srgbClr val="000000"/>
                </a:solidFill>
                <a:effectLst/>
                <a:latin typeface="Century Gothic" panose="020B0502020202020204" pitchFamily="34" charset="0"/>
                <a:cs typeface="Calibri" panose="020F0502020204030204" pitchFamily="34" charset="0"/>
              </a:rPr>
              <a:t>Yahoo Mail</a:t>
            </a:r>
          </a:p>
          <a:p>
            <a:pPr marL="228600" indent="-228600">
              <a:buFont typeface="+mj-lt"/>
              <a:buAutoNum type="arabicPeriod"/>
            </a:pPr>
            <a:r>
              <a:rPr lang="en-CA" sz="1200" b="0" i="1" u="none" dirty="0">
                <a:solidFill>
                  <a:srgbClr val="000000"/>
                </a:solidFill>
                <a:effectLst/>
                <a:latin typeface="Century Gothic" panose="020B0502020202020204" pitchFamily="34" charset="0"/>
                <a:cs typeface="Calibri" panose="020F0502020204030204" pitchFamily="34" charset="0"/>
              </a:rPr>
              <a:t>Go to your Yahoo! Mail sign-in page.</a:t>
            </a:r>
          </a:p>
          <a:p>
            <a:pPr marL="228600" indent="-228600">
              <a:buFont typeface="+mj-lt"/>
              <a:buAutoNum type="arabicPeriod"/>
            </a:pPr>
            <a:r>
              <a:rPr lang="en-CA" sz="1200" b="0" i="1" u="none" dirty="0">
                <a:solidFill>
                  <a:srgbClr val="000000"/>
                </a:solidFill>
                <a:effectLst/>
                <a:latin typeface="Century Gothic" panose="020B0502020202020204" pitchFamily="34" charset="0"/>
                <a:cs typeface="Calibri" panose="020F0502020204030204" pitchFamily="34" charset="0"/>
              </a:rPr>
              <a:t>Enter your email, then click Next.</a:t>
            </a:r>
          </a:p>
          <a:p>
            <a:pPr marL="228600" indent="-228600">
              <a:buFont typeface="+mj-lt"/>
              <a:buAutoNum type="arabicPeriod"/>
            </a:pPr>
            <a:r>
              <a:rPr lang="en-CA" sz="1200" b="0" i="1" u="none" dirty="0">
                <a:solidFill>
                  <a:srgbClr val="000000"/>
                </a:solidFill>
                <a:effectLst/>
                <a:latin typeface="Century Gothic" panose="020B0502020202020204" pitchFamily="34" charset="0"/>
                <a:cs typeface="Calibri" panose="020F0502020204030204" pitchFamily="34" charset="0"/>
              </a:rPr>
              <a:t>Click in the box beside Prove you’re not a robot, then click Continue.</a:t>
            </a:r>
          </a:p>
          <a:p>
            <a:pPr marL="228600" indent="-228600">
              <a:buFont typeface="+mj-lt"/>
              <a:buAutoNum type="arabicPeriod"/>
            </a:pPr>
            <a:r>
              <a:rPr lang="en-CA" sz="1200" b="0" i="1" u="none" dirty="0">
                <a:solidFill>
                  <a:srgbClr val="000000"/>
                </a:solidFill>
                <a:effectLst/>
                <a:latin typeface="Century Gothic" panose="020B0502020202020204" pitchFamily="34" charset="0"/>
                <a:cs typeface="Calibri" panose="020F0502020204030204" pitchFamily="34" charset="0"/>
              </a:rPr>
              <a:t>Click on Forgot password?</a:t>
            </a:r>
          </a:p>
          <a:p>
            <a:pPr marL="228600" indent="-228600">
              <a:buFont typeface="+mj-lt"/>
              <a:buAutoNum type="arabicPeriod"/>
            </a:pPr>
            <a:r>
              <a:rPr lang="en-CA" sz="1200" b="0" i="1" u="none" dirty="0">
                <a:solidFill>
                  <a:srgbClr val="000000"/>
                </a:solidFill>
                <a:effectLst/>
                <a:latin typeface="Century Gothic" panose="020B0502020202020204" pitchFamily="34" charset="0"/>
                <a:cs typeface="Calibri" panose="020F0502020204030204" pitchFamily="34" charset="0"/>
              </a:rPr>
              <a:t>Click on the missing digits of your phone number, then click Submit.</a:t>
            </a:r>
          </a:p>
          <a:p>
            <a:pPr marL="228600" indent="-228600">
              <a:buFont typeface="+mj-lt"/>
              <a:buAutoNum type="arabicPeriod"/>
            </a:pPr>
            <a:r>
              <a:rPr lang="en-CA" sz="1200" b="0" i="1" u="none" dirty="0">
                <a:solidFill>
                  <a:srgbClr val="000000"/>
                </a:solidFill>
                <a:effectLst/>
                <a:latin typeface="Century Gothic" panose="020B0502020202020204" pitchFamily="34" charset="0"/>
                <a:cs typeface="Calibri" panose="020F0502020204030204" pitchFamily="34" charset="0"/>
              </a:rPr>
              <a:t>Enter the verification code sent to your phone, then click Verify.</a:t>
            </a:r>
          </a:p>
          <a:p>
            <a:pPr marL="228600" indent="-228600">
              <a:buFont typeface="+mj-lt"/>
              <a:buAutoNum type="arabicPeriod"/>
            </a:pPr>
            <a:r>
              <a:rPr lang="en-CA" sz="1200" b="0" i="1" u="none" dirty="0">
                <a:solidFill>
                  <a:srgbClr val="000000"/>
                </a:solidFill>
                <a:effectLst/>
                <a:latin typeface="Century Gothic" panose="020B0502020202020204" pitchFamily="34" charset="0"/>
                <a:cs typeface="Calibri" panose="020F0502020204030204" pitchFamily="34" charset="0"/>
              </a:rPr>
              <a:t>Enter your new password. Click on the eye icon to check your spelling.</a:t>
            </a:r>
          </a:p>
          <a:p>
            <a:pPr marL="228600" indent="-228600">
              <a:buFont typeface="+mj-lt"/>
              <a:buAutoNum type="arabicPeriod"/>
            </a:pPr>
            <a:r>
              <a:rPr lang="en-CA" sz="1200" b="0" i="1" u="none" dirty="0">
                <a:solidFill>
                  <a:srgbClr val="000000"/>
                </a:solidFill>
                <a:effectLst/>
                <a:latin typeface="Century Gothic" panose="020B0502020202020204" pitchFamily="34" charset="0"/>
                <a:cs typeface="Calibri" panose="020F0502020204030204" pitchFamily="34" charset="0"/>
              </a:rPr>
              <a:t>Click Continue.</a:t>
            </a:r>
          </a:p>
          <a:p>
            <a:pPr marL="228600" indent="-228600">
              <a:buFont typeface="+mj-lt"/>
              <a:buAutoNum type="arabicPeriod"/>
            </a:pPr>
            <a:r>
              <a:rPr lang="en-CA" sz="1200" b="0" i="1" u="none" dirty="0">
                <a:solidFill>
                  <a:srgbClr val="000000"/>
                </a:solidFill>
                <a:effectLst/>
                <a:latin typeface="Century Gothic" panose="020B0502020202020204" pitchFamily="34" charset="0"/>
                <a:cs typeface="Calibri" panose="020F0502020204030204" pitchFamily="34" charset="0"/>
              </a:rPr>
              <a:t>You will see ‘Success! You’ve successfully created a new password.” Click Continue.</a:t>
            </a:r>
          </a:p>
          <a:p>
            <a:pPr marL="228600" indent="-228600">
              <a:buFont typeface="+mj-lt"/>
              <a:buAutoNum type="arabicPeriod"/>
            </a:pPr>
            <a:r>
              <a:rPr lang="en-CA" sz="1200" b="0" i="1" u="none" dirty="0">
                <a:solidFill>
                  <a:srgbClr val="000000"/>
                </a:solidFill>
                <a:effectLst/>
                <a:latin typeface="Century Gothic" panose="020B0502020202020204" pitchFamily="34" charset="0"/>
                <a:cs typeface="Calibri" panose="020F0502020204030204" pitchFamily="34" charset="0"/>
              </a:rPr>
              <a:t>If </a:t>
            </a:r>
            <a:r>
              <a:rPr lang="en-CA" sz="1200" b="0" i="1" u="none" dirty="0" err="1">
                <a:solidFill>
                  <a:srgbClr val="000000"/>
                </a:solidFill>
                <a:effectLst/>
                <a:latin typeface="Century Gothic" panose="020B0502020202020204" pitchFamily="34" charset="0"/>
                <a:cs typeface="Calibri" panose="020F0502020204030204" pitchFamily="34" charset="0"/>
              </a:rPr>
              <a:t>yahoo!</a:t>
            </a:r>
            <a:r>
              <a:rPr lang="en-CA" sz="1200" b="0" i="1" u="none" dirty="0">
                <a:solidFill>
                  <a:srgbClr val="000000"/>
                </a:solidFill>
                <a:effectLst/>
                <a:latin typeface="Century Gothic" panose="020B0502020202020204" pitchFamily="34" charset="0"/>
                <a:cs typeface="Calibri" panose="020F0502020204030204" pitchFamily="34" charset="0"/>
              </a:rPr>
              <a:t> wants you to add an email or recovery no., click Remind me later. </a:t>
            </a:r>
          </a:p>
          <a:p>
            <a:pPr marL="228600" indent="-228600">
              <a:buFont typeface="+mj-lt"/>
              <a:buAutoNum type="arabicPeriod"/>
            </a:pPr>
            <a:r>
              <a:rPr lang="en-CA" sz="1200" b="0" i="1" u="none" dirty="0">
                <a:solidFill>
                  <a:srgbClr val="000000"/>
                </a:solidFill>
                <a:effectLst/>
                <a:latin typeface="Century Gothic" panose="020B0502020202020204" pitchFamily="34" charset="0"/>
                <a:cs typeface="Calibri" panose="020F0502020204030204" pitchFamily="34" charset="0"/>
              </a:rPr>
              <a:t>You are back in your Inbox. </a:t>
            </a:r>
          </a:p>
          <a:p>
            <a:pPr marL="228600" indent="-228600">
              <a:buFont typeface="+mj-lt"/>
              <a:buAutoNum type="arabicPeriod"/>
            </a:pPr>
            <a:r>
              <a:rPr lang="en-CA" sz="1200" b="0" i="1" u="none" dirty="0">
                <a:solidFill>
                  <a:srgbClr val="000000"/>
                </a:solidFill>
                <a:effectLst/>
                <a:latin typeface="Century Gothic" panose="020B0502020202020204" pitchFamily="34" charset="0"/>
                <a:cs typeface="Calibri" panose="020F0502020204030204" pitchFamily="34" charset="0"/>
              </a:rPr>
              <a:t>Remember to update your new password in your notebook, together with today’s date.</a:t>
            </a:r>
          </a:p>
          <a:p>
            <a:pPr marL="171450" indent="-171450">
              <a:buFont typeface="Arial" panose="020B0604020202020204" pitchFamily="34" charset="0"/>
              <a:buChar char="•"/>
            </a:pPr>
            <a:endParaRPr lang="en-CA" sz="1200" b="0" i="0" u="none" dirty="0">
              <a:solidFill>
                <a:srgbClr val="000000"/>
              </a:solidFill>
              <a:effectLst/>
              <a:latin typeface="Century Gothic" panose="020B0502020202020204" pitchFamily="34" charset="0"/>
              <a:cs typeface="Calibri" panose="020F0502020204030204" pitchFamily="34" charset="0"/>
            </a:endParaRPr>
          </a:p>
          <a:p>
            <a:pPr marL="0" indent="0">
              <a:buFont typeface="Arial" panose="020B0604020202020204" pitchFamily="34" charset="0"/>
              <a:buNone/>
            </a:pPr>
            <a:r>
              <a:rPr lang="en-CA" sz="1200" b="0" i="0" u="sng" dirty="0">
                <a:solidFill>
                  <a:srgbClr val="000000"/>
                </a:solidFill>
                <a:effectLst/>
                <a:latin typeface="Century Gothic" panose="020B0502020202020204" pitchFamily="34" charset="0"/>
                <a:cs typeface="Calibri" panose="020F0502020204030204" pitchFamily="34" charset="0"/>
              </a:rPr>
              <a:t>Gmail</a:t>
            </a:r>
          </a:p>
          <a:p>
            <a:pPr marL="228600" indent="-228600">
              <a:buFont typeface="+mj-lt"/>
              <a:buAutoNum type="arabicPeriod"/>
            </a:pPr>
            <a:r>
              <a:rPr lang="en-CA" sz="1200" b="0" i="1" u="none" dirty="0">
                <a:solidFill>
                  <a:srgbClr val="000000"/>
                </a:solidFill>
                <a:effectLst/>
                <a:latin typeface="Century Gothic" panose="020B0502020202020204" pitchFamily="34" charset="0"/>
                <a:cs typeface="Calibri" panose="020F0502020204030204" pitchFamily="34" charset="0"/>
              </a:rPr>
              <a:t>Go to the </a:t>
            </a:r>
            <a:r>
              <a:rPr lang="en-CA" sz="1200" b="0" i="1" u="none" dirty="0" err="1">
                <a:solidFill>
                  <a:srgbClr val="000000"/>
                </a:solidFill>
                <a:effectLst/>
                <a:latin typeface="Century Gothic" panose="020B0502020202020204" pitchFamily="34" charset="0"/>
                <a:cs typeface="Calibri" panose="020F0502020204030204" pitchFamily="34" charset="0"/>
              </a:rPr>
              <a:t>gmail</a:t>
            </a:r>
            <a:r>
              <a:rPr lang="en-CA" sz="1200" b="0" i="1" u="none" dirty="0">
                <a:solidFill>
                  <a:srgbClr val="000000"/>
                </a:solidFill>
                <a:effectLst/>
                <a:latin typeface="Century Gothic" panose="020B0502020202020204" pitchFamily="34" charset="0"/>
                <a:cs typeface="Calibri" panose="020F0502020204030204" pitchFamily="34" charset="0"/>
              </a:rPr>
              <a:t> sign-in page.</a:t>
            </a:r>
          </a:p>
          <a:p>
            <a:pPr marL="228600" indent="-228600">
              <a:buFont typeface="+mj-lt"/>
              <a:buAutoNum type="arabicPeriod"/>
            </a:pPr>
            <a:r>
              <a:rPr lang="en-CA" sz="1200" b="0" i="1" u="none" dirty="0">
                <a:solidFill>
                  <a:srgbClr val="000000"/>
                </a:solidFill>
                <a:effectLst/>
                <a:latin typeface="Century Gothic" panose="020B0502020202020204" pitchFamily="34" charset="0"/>
                <a:cs typeface="Calibri" panose="020F0502020204030204" pitchFamily="34" charset="0"/>
              </a:rPr>
              <a:t>Enter your </a:t>
            </a:r>
            <a:r>
              <a:rPr lang="en-CA" sz="1200" b="0" i="1" u="none" dirty="0" err="1">
                <a:solidFill>
                  <a:srgbClr val="000000"/>
                </a:solidFill>
                <a:effectLst/>
                <a:latin typeface="Century Gothic" panose="020B0502020202020204" pitchFamily="34" charset="0"/>
                <a:cs typeface="Calibri" panose="020F0502020204030204" pitchFamily="34" charset="0"/>
              </a:rPr>
              <a:t>gmail</a:t>
            </a:r>
            <a:r>
              <a:rPr lang="en-CA" sz="1200" b="0" i="1" u="none" dirty="0">
                <a:solidFill>
                  <a:srgbClr val="000000"/>
                </a:solidFill>
                <a:effectLst/>
                <a:latin typeface="Century Gothic" panose="020B0502020202020204" pitchFamily="34" charset="0"/>
                <a:cs typeface="Calibri" panose="020F0502020204030204" pitchFamily="34" charset="0"/>
              </a:rPr>
              <a:t> address, then click Next.</a:t>
            </a:r>
          </a:p>
          <a:p>
            <a:pPr marL="228600" indent="-228600">
              <a:buFont typeface="+mj-lt"/>
              <a:buAutoNum type="arabicPeriod"/>
            </a:pPr>
            <a:r>
              <a:rPr lang="en-CA" sz="1200" b="0" i="1" u="none" dirty="0">
                <a:solidFill>
                  <a:srgbClr val="000000"/>
                </a:solidFill>
                <a:effectLst/>
                <a:latin typeface="Century Gothic" panose="020B0502020202020204" pitchFamily="34" charset="0"/>
                <a:cs typeface="Calibri" panose="020F0502020204030204" pitchFamily="34" charset="0"/>
              </a:rPr>
              <a:t>Click Forgot password?</a:t>
            </a:r>
          </a:p>
          <a:p>
            <a:pPr marL="228600" indent="-228600">
              <a:buFont typeface="+mj-lt"/>
              <a:buAutoNum type="arabicPeriod"/>
            </a:pPr>
            <a:r>
              <a:rPr lang="en-US" sz="1200" b="0" i="1" u="none" dirty="0">
                <a:solidFill>
                  <a:srgbClr val="000000"/>
                </a:solidFill>
                <a:effectLst/>
                <a:latin typeface="Century Gothic" panose="020B0502020202020204" pitchFamily="34" charset="0"/>
                <a:cs typeface="Calibri" panose="020F0502020204030204" pitchFamily="34" charset="0"/>
              </a:rPr>
              <a:t>Enter the last password you remember using with this Google Account.</a:t>
            </a:r>
          </a:p>
          <a:p>
            <a:pPr marL="228600" indent="-228600">
              <a:buFont typeface="+mj-lt"/>
              <a:buAutoNum type="arabicPeriod"/>
            </a:pPr>
            <a:r>
              <a:rPr lang="en-CA" sz="1200" b="0" i="1" u="none" dirty="0">
                <a:solidFill>
                  <a:srgbClr val="000000"/>
                </a:solidFill>
                <a:effectLst/>
                <a:latin typeface="Century Gothic" panose="020B0502020202020204" pitchFamily="34" charset="0"/>
                <a:cs typeface="Calibri" panose="020F0502020204030204" pitchFamily="34" charset="0"/>
              </a:rPr>
              <a:t>Click Text for Google to send a verification code to your phone number.</a:t>
            </a:r>
          </a:p>
          <a:p>
            <a:pPr marL="228600" indent="-228600">
              <a:buFont typeface="+mj-lt"/>
              <a:buAutoNum type="arabicPeriod"/>
            </a:pPr>
            <a:r>
              <a:rPr lang="en-CA" sz="1200" b="0" i="1" u="none" dirty="0">
                <a:solidFill>
                  <a:srgbClr val="000000"/>
                </a:solidFill>
                <a:effectLst/>
                <a:latin typeface="Century Gothic" panose="020B0502020202020204" pitchFamily="34" charset="0"/>
                <a:cs typeface="Calibri" panose="020F0502020204030204" pitchFamily="34" charset="0"/>
              </a:rPr>
              <a:t>Enter the code, then click Next</a:t>
            </a:r>
          </a:p>
          <a:p>
            <a:pPr marL="228600" indent="-228600">
              <a:buFont typeface="+mj-lt"/>
              <a:buAutoNum type="arabicPeriod"/>
            </a:pPr>
            <a:r>
              <a:rPr lang="en-CA" sz="1200" b="0" i="1" u="none" dirty="0">
                <a:solidFill>
                  <a:srgbClr val="000000"/>
                </a:solidFill>
                <a:effectLst/>
                <a:latin typeface="Century Gothic" panose="020B0502020202020204" pitchFamily="34" charset="0"/>
                <a:cs typeface="Calibri" panose="020F0502020204030204" pitchFamily="34" charset="0"/>
              </a:rPr>
              <a:t>Create your new password.</a:t>
            </a:r>
          </a:p>
          <a:p>
            <a:pPr marL="228600" indent="-228600">
              <a:buFont typeface="+mj-lt"/>
              <a:buAutoNum type="arabicPeriod"/>
            </a:pPr>
            <a:r>
              <a:rPr lang="en-CA" sz="1200" b="0" i="1" u="none" dirty="0">
                <a:solidFill>
                  <a:srgbClr val="000000"/>
                </a:solidFill>
                <a:effectLst/>
                <a:latin typeface="Century Gothic" panose="020B0502020202020204" pitchFamily="34" charset="0"/>
                <a:cs typeface="Calibri" panose="020F0502020204030204" pitchFamily="34" charset="0"/>
              </a:rPr>
              <a:t>Enter your new password again to confirm. </a:t>
            </a:r>
          </a:p>
          <a:p>
            <a:pPr marL="228600" indent="-228600">
              <a:buFont typeface="+mj-lt"/>
              <a:buAutoNum type="arabicPeriod"/>
            </a:pPr>
            <a:r>
              <a:rPr lang="en-CA" sz="1200" b="0" i="1" u="none" dirty="0">
                <a:solidFill>
                  <a:srgbClr val="000000"/>
                </a:solidFill>
                <a:effectLst/>
                <a:latin typeface="Century Gothic" panose="020B0502020202020204" pitchFamily="34" charset="0"/>
                <a:cs typeface="Calibri" panose="020F0502020204030204" pitchFamily="34" charset="0"/>
              </a:rPr>
              <a:t>Click Show password to make sure you typed everything correctly.</a:t>
            </a:r>
          </a:p>
          <a:p>
            <a:pPr marL="228600" indent="-228600">
              <a:buFont typeface="+mj-lt"/>
              <a:buAutoNum type="arabicPeriod"/>
            </a:pPr>
            <a:r>
              <a:rPr lang="en-CA" sz="1200" b="0" i="1" u="none" dirty="0">
                <a:solidFill>
                  <a:srgbClr val="000000"/>
                </a:solidFill>
                <a:effectLst/>
                <a:latin typeface="Century Gothic" panose="020B0502020202020204" pitchFamily="34" charset="0"/>
                <a:cs typeface="Calibri" panose="020F0502020204030204" pitchFamily="34" charset="0"/>
              </a:rPr>
              <a:t>Click Save password.</a:t>
            </a:r>
          </a:p>
          <a:p>
            <a:pPr marL="228600" indent="-228600">
              <a:buFont typeface="+mj-lt"/>
              <a:buAutoNum type="arabicPeriod"/>
            </a:pPr>
            <a:r>
              <a:rPr lang="en-CA" sz="1200" b="0" i="1" u="none" dirty="0">
                <a:solidFill>
                  <a:srgbClr val="000000"/>
                </a:solidFill>
                <a:effectLst/>
                <a:latin typeface="Century Gothic" panose="020B0502020202020204" pitchFamily="34" charset="0"/>
                <a:cs typeface="Calibri" panose="020F0502020204030204" pitchFamily="34" charset="0"/>
              </a:rPr>
              <a:t>Go to the 9-dots icon on the top right of your screen, select the </a:t>
            </a:r>
            <a:r>
              <a:rPr lang="en-CA" sz="1200" b="0" i="1" u="none" dirty="0" err="1">
                <a:solidFill>
                  <a:srgbClr val="000000"/>
                </a:solidFill>
                <a:effectLst/>
                <a:latin typeface="Century Gothic" panose="020B0502020202020204" pitchFamily="34" charset="0"/>
                <a:cs typeface="Calibri" panose="020F0502020204030204" pitchFamily="34" charset="0"/>
              </a:rPr>
              <a:t>gmail</a:t>
            </a:r>
            <a:r>
              <a:rPr lang="en-CA" sz="1200" b="0" i="1" u="none" dirty="0">
                <a:solidFill>
                  <a:srgbClr val="000000"/>
                </a:solidFill>
                <a:effectLst/>
                <a:latin typeface="Century Gothic" panose="020B0502020202020204" pitchFamily="34" charset="0"/>
                <a:cs typeface="Calibri" panose="020F0502020204030204" pitchFamily="34" charset="0"/>
              </a:rPr>
              <a:t> app.</a:t>
            </a:r>
          </a:p>
          <a:p>
            <a:pPr marL="228600" indent="-228600">
              <a:buFont typeface="+mj-lt"/>
              <a:buAutoNum type="arabicPeriod"/>
            </a:pPr>
            <a:r>
              <a:rPr lang="en-CA" sz="1200" b="0" i="1" u="none" dirty="0">
                <a:solidFill>
                  <a:srgbClr val="000000"/>
                </a:solidFill>
                <a:effectLst/>
                <a:latin typeface="Century Gothic" panose="020B0502020202020204" pitchFamily="34" charset="0"/>
                <a:cs typeface="Calibri" panose="020F0502020204030204" pitchFamily="34" charset="0"/>
              </a:rPr>
              <a:t>You’re in your </a:t>
            </a:r>
            <a:r>
              <a:rPr lang="en-CA" sz="1200" b="0" i="1" u="none" dirty="0" err="1">
                <a:solidFill>
                  <a:srgbClr val="000000"/>
                </a:solidFill>
                <a:effectLst/>
                <a:latin typeface="Century Gothic" panose="020B0502020202020204" pitchFamily="34" charset="0"/>
                <a:cs typeface="Calibri" panose="020F0502020204030204" pitchFamily="34" charset="0"/>
              </a:rPr>
              <a:t>gmail</a:t>
            </a:r>
            <a:r>
              <a:rPr lang="en-CA" sz="1200" b="0" i="1" u="none" dirty="0">
                <a:solidFill>
                  <a:srgbClr val="000000"/>
                </a:solidFill>
                <a:effectLst/>
                <a:latin typeface="Century Gothic" panose="020B0502020202020204" pitchFamily="34" charset="0"/>
                <a:cs typeface="Calibri" panose="020F0502020204030204" pitchFamily="34" charset="0"/>
              </a:rPr>
              <a:t> inbox.</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u="none" dirty="0">
                <a:solidFill>
                  <a:srgbClr val="000000"/>
                </a:solidFill>
                <a:effectLst/>
                <a:latin typeface="Century Gothic" panose="020B0502020202020204" pitchFamily="34" charset="0"/>
                <a:cs typeface="Calibri" panose="020F0502020204030204" pitchFamily="34" charset="0"/>
              </a:rPr>
              <a:t>Remember to update your new password in your notebook, together with today’s date.</a:t>
            </a:r>
          </a:p>
          <a:p>
            <a:pPr marL="0" indent="0">
              <a:buFont typeface="+mj-lt"/>
              <a:buNone/>
            </a:pPr>
            <a:endParaRPr lang="en-CA" sz="1200" b="0" i="1" u="none" dirty="0">
              <a:solidFill>
                <a:srgbClr val="000000"/>
              </a:solidFill>
              <a:effectLst/>
              <a:latin typeface="Century Gothic" panose="020B0502020202020204" pitchFamily="34" charset="0"/>
              <a:cs typeface="Calibri" panose="020F0502020204030204" pitchFamily="34" charset="0"/>
            </a:endParaRPr>
          </a:p>
          <a:p>
            <a:pPr marL="0" indent="0">
              <a:buFont typeface="Arial" panose="020B0604020202020204" pitchFamily="34" charset="0"/>
              <a:buNone/>
            </a:pPr>
            <a:r>
              <a:rPr lang="en-CA" sz="1200" b="0" i="0" u="none" dirty="0">
                <a:solidFill>
                  <a:srgbClr val="000000"/>
                </a:solidFill>
                <a:effectLst/>
                <a:latin typeface="Century Gothic" panose="020B0502020202020204" pitchFamily="34" charset="0"/>
                <a:cs typeface="Calibri" panose="020F0502020204030204" pitchFamily="34" charset="0"/>
              </a:rPr>
              <a:t>[N.B.: Gmail has several ways to reset password; the steps outlined here only pertains to </a:t>
            </a:r>
            <a:r>
              <a:rPr lang="en-CA" sz="1200" b="0" i="0" u="none" dirty="0" err="1">
                <a:solidFill>
                  <a:srgbClr val="000000"/>
                </a:solidFill>
                <a:effectLst/>
                <a:latin typeface="Century Gothic" panose="020B0502020202020204" pitchFamily="34" charset="0"/>
                <a:cs typeface="Calibri" panose="020F0502020204030204" pitchFamily="34" charset="0"/>
              </a:rPr>
              <a:t>gmail</a:t>
            </a:r>
            <a:r>
              <a:rPr lang="en-CA" sz="1200" b="0" i="0" u="none" dirty="0">
                <a:solidFill>
                  <a:srgbClr val="000000"/>
                </a:solidFill>
                <a:effectLst/>
                <a:latin typeface="Century Gothic" panose="020B0502020202020204" pitchFamily="34" charset="0"/>
                <a:cs typeface="Calibri" panose="020F0502020204030204" pitchFamily="34" charset="0"/>
              </a:rPr>
              <a:t> accounts that were signed up using a phone number as a verification method. You may want to refer to this YouTube video for phone verification: https://www.youtube.com/watch?v=d3U9CG6mjDM]</a:t>
            </a:r>
          </a:p>
          <a:p>
            <a:pPr marL="0" indent="0">
              <a:buFont typeface="Arial" panose="020B0604020202020204" pitchFamily="34" charset="0"/>
              <a:buNone/>
            </a:pPr>
            <a:endParaRPr lang="en-CA" sz="1200" b="0" i="0" u="none" dirty="0">
              <a:solidFill>
                <a:srgbClr val="000000"/>
              </a:solidFill>
              <a:effectLst/>
              <a:latin typeface="Century Gothic" panose="020B0502020202020204" pitchFamily="34" charset="0"/>
              <a:cs typeface="Calibri" panose="020F0502020204030204" pitchFamily="34" charset="0"/>
            </a:endParaRPr>
          </a:p>
          <a:p>
            <a:pPr marL="0" indent="0">
              <a:buFont typeface="Arial" panose="020B0604020202020204" pitchFamily="34" charset="0"/>
              <a:buNone/>
            </a:pPr>
            <a:r>
              <a:rPr lang="en-CA" sz="1200" b="0" i="0" u="sng" dirty="0">
                <a:solidFill>
                  <a:srgbClr val="000000"/>
                </a:solidFill>
                <a:effectLst/>
                <a:latin typeface="Century Gothic" panose="020B0502020202020204" pitchFamily="34" charset="0"/>
                <a:cs typeface="Calibri" panose="020F0502020204030204" pitchFamily="34" charset="0"/>
              </a:rPr>
              <a:t>Outlook</a:t>
            </a:r>
          </a:p>
          <a:p>
            <a:pPr marL="228600" indent="-228600">
              <a:buFont typeface="+mj-lt"/>
              <a:buAutoNum type="arabicPeriod"/>
            </a:pPr>
            <a:r>
              <a:rPr lang="en-CA" sz="1200" b="0" i="1" u="none" dirty="0">
                <a:solidFill>
                  <a:srgbClr val="000000"/>
                </a:solidFill>
                <a:effectLst/>
                <a:latin typeface="Century Gothic" panose="020B0502020202020204" pitchFamily="34" charset="0"/>
                <a:cs typeface="Calibri" panose="020F0502020204030204" pitchFamily="34" charset="0"/>
              </a:rPr>
              <a:t>Go to the Outlook sign-in page.</a:t>
            </a:r>
          </a:p>
          <a:p>
            <a:pPr marL="228600" indent="-228600">
              <a:buFont typeface="+mj-lt"/>
              <a:buAutoNum type="arabicPeriod"/>
            </a:pPr>
            <a:r>
              <a:rPr lang="en-CA" sz="1200" b="0" i="1" u="none" dirty="0">
                <a:solidFill>
                  <a:srgbClr val="000000"/>
                </a:solidFill>
                <a:effectLst/>
                <a:latin typeface="Century Gothic" panose="020B0502020202020204" pitchFamily="34" charset="0"/>
                <a:cs typeface="Calibri" panose="020F0502020204030204" pitchFamily="34" charset="0"/>
              </a:rPr>
              <a:t>Enter your email address; click Next.</a:t>
            </a:r>
          </a:p>
          <a:p>
            <a:pPr marL="228600" indent="-228600">
              <a:buFont typeface="+mj-lt"/>
              <a:buAutoNum type="arabicPeriod"/>
            </a:pPr>
            <a:r>
              <a:rPr lang="en-CA" sz="1200" b="0" i="1" u="none" dirty="0">
                <a:solidFill>
                  <a:srgbClr val="000000"/>
                </a:solidFill>
                <a:effectLst/>
                <a:latin typeface="Century Gothic" panose="020B0502020202020204" pitchFamily="34" charset="0"/>
                <a:cs typeface="Calibri" panose="020F0502020204030204" pitchFamily="34" charset="0"/>
              </a:rPr>
              <a:t>Click on Forgot password?</a:t>
            </a:r>
          </a:p>
          <a:p>
            <a:pPr marL="228600" indent="-228600">
              <a:buFont typeface="+mj-lt"/>
              <a:buAutoNum type="arabicPeriod"/>
            </a:pPr>
            <a:r>
              <a:rPr lang="en-CA" sz="1200" b="0" i="1" u="none" dirty="0">
                <a:solidFill>
                  <a:srgbClr val="000000"/>
                </a:solidFill>
                <a:effectLst/>
                <a:latin typeface="Century Gothic" panose="020B0502020202020204" pitchFamily="34" charset="0"/>
                <a:cs typeface="Calibri" panose="020F0502020204030204" pitchFamily="34" charset="0"/>
              </a:rPr>
              <a:t>Click on the radio button beside: “Text **********” (your phone number)</a:t>
            </a:r>
          </a:p>
          <a:p>
            <a:pPr marL="228600" indent="-228600">
              <a:buFont typeface="+mj-lt"/>
              <a:buAutoNum type="arabicPeriod"/>
            </a:pPr>
            <a:r>
              <a:rPr lang="en-CA" sz="1200" b="0" i="1" u="none" dirty="0">
                <a:solidFill>
                  <a:srgbClr val="000000"/>
                </a:solidFill>
                <a:effectLst/>
                <a:latin typeface="Century Gothic" panose="020B0502020202020204" pitchFamily="34" charset="0"/>
                <a:cs typeface="Calibri" panose="020F0502020204030204" pitchFamily="34" charset="0"/>
              </a:rPr>
              <a:t>Enter the last four digits of your phone number, then click Get code.</a:t>
            </a:r>
          </a:p>
          <a:p>
            <a:pPr marL="228600" indent="-228600">
              <a:buFont typeface="+mj-lt"/>
              <a:buAutoNum type="arabicPeriod"/>
            </a:pPr>
            <a:r>
              <a:rPr lang="en-CA" sz="1200" b="0" i="1" u="none" dirty="0">
                <a:solidFill>
                  <a:srgbClr val="000000"/>
                </a:solidFill>
                <a:effectLst/>
                <a:latin typeface="Century Gothic" panose="020B0502020202020204" pitchFamily="34" charset="0"/>
                <a:cs typeface="Calibri" panose="020F0502020204030204" pitchFamily="34" charset="0"/>
              </a:rPr>
              <a:t>Enter the verification code you received on your phone; click Next.</a:t>
            </a:r>
          </a:p>
          <a:p>
            <a:pPr marL="228600" indent="-228600">
              <a:buFont typeface="+mj-lt"/>
              <a:buAutoNum type="arabicPeriod"/>
            </a:pPr>
            <a:r>
              <a:rPr lang="en-CA" sz="1200" b="0" i="1" u="none" dirty="0">
                <a:solidFill>
                  <a:srgbClr val="000000"/>
                </a:solidFill>
                <a:effectLst/>
                <a:latin typeface="Century Gothic" panose="020B0502020202020204" pitchFamily="34" charset="0"/>
                <a:cs typeface="Calibri" panose="020F0502020204030204" pitchFamily="34" charset="0"/>
              </a:rPr>
              <a:t>Enter your new password two times; click on the eye icon to check your typing.</a:t>
            </a:r>
          </a:p>
          <a:p>
            <a:pPr marL="228600" indent="-228600">
              <a:buFont typeface="+mj-lt"/>
              <a:buAutoNum type="arabicPeriod"/>
            </a:pPr>
            <a:r>
              <a:rPr lang="en-CA" sz="1200" b="0" i="1" u="none" dirty="0">
                <a:solidFill>
                  <a:srgbClr val="000000"/>
                </a:solidFill>
                <a:effectLst/>
                <a:latin typeface="Century Gothic" panose="020B0502020202020204" pitchFamily="34" charset="0"/>
                <a:cs typeface="Calibri" panose="020F0502020204030204" pitchFamily="34" charset="0"/>
              </a:rPr>
              <a:t>Click Next.</a:t>
            </a:r>
          </a:p>
          <a:p>
            <a:pPr marL="228600" indent="-228600">
              <a:buFont typeface="+mj-lt"/>
              <a:buAutoNum type="arabicPeriod"/>
            </a:pPr>
            <a:r>
              <a:rPr lang="en-CA" sz="1200" b="0" i="1" u="none" dirty="0">
                <a:solidFill>
                  <a:srgbClr val="000000"/>
                </a:solidFill>
                <a:effectLst/>
                <a:latin typeface="Century Gothic" panose="020B0502020202020204" pitchFamily="34" charset="0"/>
                <a:cs typeface="Calibri" panose="020F0502020204030204" pitchFamily="34" charset="0"/>
              </a:rPr>
              <a:t>Click Sign in.</a:t>
            </a:r>
          </a:p>
          <a:p>
            <a:pPr marL="228600" indent="-228600">
              <a:buFont typeface="+mj-lt"/>
              <a:buAutoNum type="arabicPeriod"/>
            </a:pPr>
            <a:r>
              <a:rPr lang="en-CA" sz="1200" b="0" i="1" u="none" dirty="0">
                <a:solidFill>
                  <a:srgbClr val="000000"/>
                </a:solidFill>
                <a:effectLst/>
                <a:latin typeface="Century Gothic" panose="020B0502020202020204" pitchFamily="34" charset="0"/>
                <a:cs typeface="Calibri" panose="020F0502020204030204" pitchFamily="34" charset="0"/>
              </a:rPr>
              <a:t>You’re back on the sign-in page. </a:t>
            </a:r>
          </a:p>
          <a:p>
            <a:pPr marL="228600" indent="-228600">
              <a:buFont typeface="+mj-lt"/>
              <a:buAutoNum type="arabicPeriod"/>
            </a:pPr>
            <a:r>
              <a:rPr lang="en-CA" sz="1200" b="0" i="1" u="none" dirty="0">
                <a:solidFill>
                  <a:srgbClr val="000000"/>
                </a:solidFill>
                <a:effectLst/>
                <a:latin typeface="Century Gothic" panose="020B0502020202020204" pitchFamily="34" charset="0"/>
                <a:cs typeface="Calibri" panose="020F0502020204030204" pitchFamily="34" charset="0"/>
              </a:rPr>
              <a:t>Enter your email and your new password.</a:t>
            </a:r>
          </a:p>
          <a:p>
            <a:pPr marL="228600" indent="-228600">
              <a:buFont typeface="+mj-lt"/>
              <a:buAutoNum type="arabicPeriod"/>
            </a:pPr>
            <a:r>
              <a:rPr lang="en-CA" sz="1200" b="0" i="1" u="none" dirty="0">
                <a:solidFill>
                  <a:srgbClr val="000000"/>
                </a:solidFill>
                <a:effectLst/>
                <a:latin typeface="Century Gothic" panose="020B0502020202020204" pitchFamily="34" charset="0"/>
                <a:cs typeface="Calibri" panose="020F0502020204030204" pitchFamily="34" charset="0"/>
              </a:rPr>
              <a:t>Click Sign in.</a:t>
            </a:r>
          </a:p>
          <a:p>
            <a:pPr marL="228600" indent="-228600">
              <a:buFont typeface="+mj-lt"/>
              <a:buAutoNum type="arabicPeriod"/>
            </a:pPr>
            <a:r>
              <a:rPr lang="en-CA" sz="1200" b="0" i="1" u="none" dirty="0">
                <a:solidFill>
                  <a:srgbClr val="000000"/>
                </a:solidFill>
                <a:effectLst/>
                <a:latin typeface="Century Gothic" panose="020B0502020202020204" pitchFamily="34" charset="0"/>
                <a:cs typeface="Calibri" panose="020F0502020204030204" pitchFamily="34" charset="0"/>
              </a:rPr>
              <a:t>Click No thanks to break free from password. </a:t>
            </a:r>
            <a:r>
              <a:rPr lang="en-CA" sz="1200" b="0" i="0" u="none" dirty="0">
                <a:solidFill>
                  <a:srgbClr val="000000"/>
                </a:solidFill>
                <a:effectLst/>
                <a:latin typeface="Century Gothic" panose="020B0502020202020204" pitchFamily="34" charset="0"/>
                <a:cs typeface="Calibri" panose="020F0502020204030204" pitchFamily="34" charset="0"/>
              </a:rPr>
              <a:t>[for now].</a:t>
            </a:r>
          </a:p>
          <a:p>
            <a:pPr marL="228600" indent="-228600">
              <a:buFont typeface="+mj-lt"/>
              <a:buAutoNum type="arabicPeriod"/>
            </a:pPr>
            <a:r>
              <a:rPr lang="en-CA" sz="1200" b="0" i="0" u="none" dirty="0">
                <a:solidFill>
                  <a:srgbClr val="000000"/>
                </a:solidFill>
                <a:effectLst/>
                <a:latin typeface="Century Gothic" panose="020B0502020202020204" pitchFamily="34" charset="0"/>
                <a:cs typeface="Calibri" panose="020F0502020204030204" pitchFamily="34" charset="0"/>
              </a:rPr>
              <a:t>You’re in your Outlook inbox!</a:t>
            </a:r>
            <a:endParaRPr lang="en-US" sz="1200" b="0" i="1" dirty="0"/>
          </a:p>
        </p:txBody>
      </p:sp>
      <p:sp>
        <p:nvSpPr>
          <p:cNvPr id="4" name="Slide Number Placeholder 3"/>
          <p:cNvSpPr>
            <a:spLocks noGrp="1"/>
          </p:cNvSpPr>
          <p:nvPr>
            <p:ph type="sldNum" sz="quarter" idx="5"/>
          </p:nvPr>
        </p:nvSpPr>
        <p:spPr/>
        <p:txBody>
          <a:bodyPr/>
          <a:lstStyle/>
          <a:p>
            <a:fld id="{84E55262-9676-444A-98B3-692BE02459E9}" type="slidenum">
              <a:rPr lang="en-US" smtClean="0"/>
              <a:t>25</a:t>
            </a:fld>
            <a:endParaRPr lang="en-US" dirty="0"/>
          </a:p>
        </p:txBody>
      </p:sp>
    </p:spTree>
    <p:extLst>
      <p:ext uri="{BB962C8B-B14F-4D97-AF65-F5344CB8AC3E}">
        <p14:creationId xmlns:p14="http://schemas.microsoft.com/office/powerpoint/2010/main" val="34949355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none" dirty="0">
              <a:latin typeface="Century Gothic" panose="020B0502020202020204" pitchFamily="34" charset="0"/>
            </a:endParaRPr>
          </a:p>
          <a:p>
            <a:r>
              <a:rPr lang="en-US" sz="1200" b="1" u="none" dirty="0">
                <a:latin typeface="Century Gothic" panose="020B0502020202020204" pitchFamily="34" charset="0"/>
              </a:rPr>
              <a:t>INSTRUCTIONS FOR THE TUTOR:</a:t>
            </a:r>
          </a:p>
          <a:p>
            <a:endParaRPr lang="en-US" sz="1200" b="1" u="none" dirty="0">
              <a:latin typeface="Century Gothic" panose="020B0502020202020204" pitchFamily="34" charset="0"/>
            </a:endParaRPr>
          </a:p>
          <a:p>
            <a:r>
              <a:rPr lang="en-US" sz="1200" b="1" u="sng" dirty="0">
                <a:latin typeface="Century Gothic" panose="020B0502020202020204" pitchFamily="34" charset="0"/>
              </a:rPr>
              <a:t>In-person tutoring and Remote Tutoring: </a:t>
            </a:r>
          </a:p>
          <a:p>
            <a:pPr marL="181240" indent="-181240">
              <a:buFont typeface="Arial" panose="020B0604020202020204" pitchFamily="34" charset="0"/>
              <a:buChar char="•"/>
            </a:pPr>
            <a:r>
              <a:rPr lang="en-US" sz="1200" dirty="0">
                <a:latin typeface="Century Gothic" panose="020B0502020202020204" pitchFamily="34" charset="0"/>
              </a:rPr>
              <a:t>Make sure the learner knows how to access the video lesson(s) you just used so they can practice between tutoring sessions. </a:t>
            </a:r>
          </a:p>
          <a:p>
            <a:pPr marL="181240" indent="-181240">
              <a:buFont typeface="Arial" panose="020B0604020202020204" pitchFamily="34" charset="0"/>
              <a:buChar char="•"/>
            </a:pPr>
            <a:r>
              <a:rPr lang="en-US" sz="1200" dirty="0">
                <a:latin typeface="Century Gothic" panose="020B0502020202020204" pitchFamily="34" charset="0"/>
              </a:rPr>
              <a:t>If relevant, make sure the support person at home knows how to access the video(s) too. </a:t>
            </a:r>
          </a:p>
          <a:p>
            <a:endParaRPr lang="en-US" sz="1200" b="1" dirty="0">
              <a:latin typeface="Century Gothic" panose="020B0502020202020204" pitchFamily="34" charset="0"/>
            </a:endParaRPr>
          </a:p>
          <a:p>
            <a:r>
              <a:rPr lang="en-US" sz="1200" b="1" dirty="0">
                <a:latin typeface="Century Gothic" panose="020B0502020202020204" pitchFamily="34" charset="0"/>
              </a:rPr>
              <a:t>Option One</a:t>
            </a:r>
          </a:p>
          <a:p>
            <a:pPr marL="181240" indent="-181240">
              <a:buFont typeface="Arial" panose="020B0604020202020204" pitchFamily="34" charset="0"/>
              <a:buChar char="•"/>
            </a:pPr>
            <a:r>
              <a:rPr lang="en-US" sz="1200" dirty="0">
                <a:latin typeface="Century Gothic" panose="020B0502020202020204" pitchFamily="34" charset="0"/>
              </a:rPr>
              <a:t>Email the video links to the learner, and if relevant the at-home support person. They can use the links in the email to access the video lesson(s) and the DLCR Extra Practice Activity: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n-CA" sz="1200" dirty="0">
                <a:solidFill>
                  <a:srgbClr val="0000FF"/>
                </a:solidFill>
                <a:effectLst/>
                <a:latin typeface="Century Gothic" panose="020B0502020202020204" pitchFamily="34" charset="0"/>
                <a:ea typeface="Times New Roman" panose="02020603050405020304" pitchFamily="18" charset="0"/>
                <a:cs typeface="Calibri" panose="020F0502020204030204" pitchFamily="34" charset="0"/>
              </a:rPr>
              <a:t>https://janis-esl.issbc.org/our-lessons/digital-literacy-clb-2-3-module-7-part-1/</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marL="181240" indent="-181240">
              <a:buFont typeface="Arial" panose="020B0604020202020204" pitchFamily="34" charset="0"/>
              <a:buChar char="•"/>
            </a:pPr>
            <a:endParaRPr lang="en-US" sz="1200" dirty="0">
              <a:latin typeface="Century Gothic" panose="020B0502020202020204" pitchFamily="34" charset="0"/>
            </a:endParaRPr>
          </a:p>
          <a:p>
            <a:pPr marL="181240" indent="-181240">
              <a:buFont typeface="Arial" panose="020B0604020202020204" pitchFamily="34" charset="0"/>
              <a:buChar char="•"/>
            </a:pPr>
            <a:endParaRPr lang="en-US" sz="1200" dirty="0">
              <a:latin typeface="Century Gothic" panose="020B0502020202020204" pitchFamily="34" charset="0"/>
            </a:endParaRPr>
          </a:p>
          <a:p>
            <a:r>
              <a:rPr lang="en-US" sz="1200" b="1" dirty="0">
                <a:latin typeface="Century Gothic" panose="020B0502020202020204" pitchFamily="34" charset="0"/>
              </a:rPr>
              <a:t>Option Two </a:t>
            </a:r>
          </a:p>
          <a:p>
            <a:pPr marL="181240" indent="-181240" defTabSz="966612">
              <a:buFont typeface="Arial" panose="020B0604020202020204" pitchFamily="34" charset="0"/>
              <a:buChar char="•"/>
              <a:defRPr/>
            </a:pPr>
            <a:r>
              <a:rPr lang="en-US" sz="1200" dirty="0">
                <a:latin typeface="Century Gothic" panose="020B0502020202020204" pitchFamily="34" charset="0"/>
              </a:rPr>
              <a:t>1. Put a link to the specific video lesson(s) you did on the learner’s desktop so they can access the video easily. </a:t>
            </a:r>
          </a:p>
          <a:p>
            <a:pPr marL="483306" lvl="1" defTabSz="966612">
              <a:defRPr/>
            </a:pPr>
            <a:r>
              <a:rPr lang="en-US" sz="1200" b="1" dirty="0">
                <a:latin typeface="Century Gothic" panose="020B0502020202020204" pitchFamily="34" charset="0"/>
              </a:rPr>
              <a:t>How</a:t>
            </a:r>
            <a:r>
              <a:rPr lang="en-US" sz="1200" dirty="0">
                <a:latin typeface="Century Gothic" panose="020B0502020202020204" pitchFamily="34" charset="0"/>
              </a:rPr>
              <a:t>: </a:t>
            </a:r>
          </a:p>
          <a:p>
            <a:pPr marL="724959" lvl="1" indent="-241653" defTabSz="966612">
              <a:buFont typeface="Arial" panose="020B0604020202020204" pitchFamily="34" charset="0"/>
              <a:buAutoNum type="alphaLcPeriod"/>
              <a:defRPr/>
            </a:pPr>
            <a:r>
              <a:rPr lang="en-US" sz="1200" dirty="0">
                <a:latin typeface="Century Gothic" panose="020B0502020202020204" pitchFamily="34" charset="0"/>
              </a:rPr>
              <a:t>Open the website address for the lesson in the browser. </a:t>
            </a:r>
          </a:p>
          <a:p>
            <a:pPr marL="724959" lvl="1" indent="-241653" defTabSz="966612">
              <a:buFont typeface="Arial" panose="020B0604020202020204" pitchFamily="34" charset="0"/>
              <a:buAutoNum type="alphaLcPeriod"/>
              <a:defRPr/>
            </a:pPr>
            <a:r>
              <a:rPr lang="en-US" sz="1200" dirty="0">
                <a:latin typeface="Century Gothic" panose="020B0502020202020204" pitchFamily="34" charset="0"/>
              </a:rPr>
              <a:t>In the address bar, click to highlight the lesson address.</a:t>
            </a:r>
          </a:p>
          <a:p>
            <a:pPr marL="724959" lvl="1" indent="-241653" defTabSz="966612">
              <a:buFont typeface="Arial" panose="020B0604020202020204" pitchFamily="34" charset="0"/>
              <a:buAutoNum type="alphaLcPeriod"/>
              <a:defRPr/>
            </a:pPr>
            <a:r>
              <a:rPr lang="en-US" sz="1200" dirty="0">
                <a:latin typeface="Century Gothic" panose="020B0502020202020204" pitchFamily="34" charset="0"/>
              </a:rPr>
              <a:t>Drag the address (link) onto the desktop. It will make an icon on the desktop. </a:t>
            </a:r>
          </a:p>
          <a:p>
            <a:pPr marL="724959" lvl="1" indent="-241653" defTabSz="966612">
              <a:buFont typeface="Arial" panose="020B0604020202020204" pitchFamily="34" charset="0"/>
              <a:buAutoNum type="alphaLcPeriod"/>
              <a:defRPr/>
            </a:pPr>
            <a:r>
              <a:rPr lang="en-US" sz="1200" dirty="0">
                <a:latin typeface="Century Gothic" panose="020B0502020202020204" pitchFamily="34" charset="0"/>
              </a:rPr>
              <a:t>Find the icon on the desktop and check that the link works.</a:t>
            </a:r>
          </a:p>
          <a:p>
            <a:pPr marL="724959" lvl="1" indent="-241653" defTabSz="966612">
              <a:buFont typeface="Arial" panose="020B0604020202020204" pitchFamily="34" charset="0"/>
              <a:buAutoNum type="alphaLcPeriod"/>
              <a:defRPr/>
            </a:pPr>
            <a:r>
              <a:rPr lang="en-US" sz="1200" dirty="0">
                <a:latin typeface="Century Gothic" panose="020B0502020202020204" pitchFamily="34" charset="0"/>
              </a:rPr>
              <a:t>Show the learner where it is. Tell them to just click to access it for practice.  </a:t>
            </a:r>
          </a:p>
          <a:p>
            <a:pPr marL="181240" indent="-181240">
              <a:buFont typeface="Arial" panose="020B0604020202020204" pitchFamily="34" charset="0"/>
              <a:buChar char="•"/>
            </a:pPr>
            <a:endParaRPr lang="en-US" sz="1200" dirty="0">
              <a:latin typeface="Century Gothic" panose="020B0502020202020204" pitchFamily="34" charset="0"/>
            </a:endParaRPr>
          </a:p>
          <a:p>
            <a:r>
              <a:rPr lang="en-US" sz="1200" b="1" u="sng" dirty="0">
                <a:latin typeface="Century Gothic" panose="020B0502020202020204" pitchFamily="34" charset="0"/>
              </a:rPr>
              <a:t>Remote Tutoring Only: </a:t>
            </a:r>
          </a:p>
          <a:p>
            <a:r>
              <a:rPr lang="en-US" sz="1200" dirty="0">
                <a:latin typeface="Century Gothic" panose="020B0502020202020204" pitchFamily="34" charset="0"/>
              </a:rPr>
              <a:t>You can do Strategy Two by using </a:t>
            </a:r>
            <a:r>
              <a:rPr lang="en-US" sz="1200" b="1" dirty="0">
                <a:latin typeface="Century Gothic" panose="020B0502020202020204" pitchFamily="34" charset="0"/>
              </a:rPr>
              <a:t>Request Remote Control </a:t>
            </a:r>
            <a:r>
              <a:rPr lang="en-US" sz="1200" dirty="0">
                <a:latin typeface="Century Gothic" panose="020B0502020202020204" pitchFamily="34" charset="0"/>
              </a:rPr>
              <a:t>in Zoom during the tutoring session.  </a:t>
            </a:r>
          </a:p>
          <a:p>
            <a:pPr rtl="0" fontAlgn="base"/>
            <a:r>
              <a:rPr lang="en-US" sz="1200" dirty="0">
                <a:latin typeface="Century Gothic" panose="020B0502020202020204" pitchFamily="34" charset="0"/>
              </a:rPr>
              <a:t>Refer to the following for the steps on how to do that:  </a:t>
            </a:r>
            <a:endParaRPr lang="en-US" sz="1200" b="1" dirty="0">
              <a:latin typeface="Century Gothic" panose="020B0502020202020204" pitchFamily="34" charset="0"/>
            </a:endParaRPr>
          </a:p>
          <a:p>
            <a:pPr marL="181240" indent="-181240" fontAlgn="base">
              <a:buFont typeface="Arial" panose="020B0604020202020204" pitchFamily="34" charset="0"/>
              <a:buChar char="•"/>
            </a:pPr>
            <a:r>
              <a:rPr lang="en-US" sz="1200" b="1" dirty="0">
                <a:latin typeface="Century Gothic" panose="020B0502020202020204" pitchFamily="34" charset="0"/>
              </a:rPr>
              <a:t>Tutor Checklist-During Remote Tutoring Sessions </a:t>
            </a:r>
          </a:p>
          <a:p>
            <a:pPr marL="181240" indent="-181240" fontAlgn="base">
              <a:buFont typeface="Arial" panose="020B0604020202020204" pitchFamily="34" charset="0"/>
              <a:buChar char="•"/>
            </a:pPr>
            <a:r>
              <a:rPr lang="en-US" sz="1200" b="1" i="0" kern="1200" dirty="0">
                <a:solidFill>
                  <a:schemeClr val="tx1"/>
                </a:solidFill>
                <a:effectLst/>
                <a:latin typeface="Century Gothic" panose="020B0502020202020204" pitchFamily="34" charset="0"/>
                <a:ea typeface="+mn-ea"/>
                <a:cs typeface="+mn-cs"/>
              </a:rPr>
              <a:t>Learner Instructions:</a:t>
            </a:r>
            <a:r>
              <a:rPr lang="en-US" sz="1200" dirty="0">
                <a:latin typeface="Century Gothic" panose="020B0502020202020204" pitchFamily="34" charset="0"/>
              </a:rPr>
              <a:t> </a:t>
            </a:r>
            <a:r>
              <a:rPr lang="en-US" sz="1200" b="1" dirty="0">
                <a:latin typeface="Century Gothic" panose="020B0502020202020204" pitchFamily="34" charset="0"/>
              </a:rPr>
              <a:t>L</a:t>
            </a:r>
            <a:r>
              <a:rPr lang="en-US" sz="1200" b="1" i="0" kern="1200" dirty="0">
                <a:solidFill>
                  <a:schemeClr val="tx1"/>
                </a:solidFill>
                <a:effectLst/>
                <a:latin typeface="Century Gothic" panose="020B0502020202020204" pitchFamily="34" charset="0"/>
                <a:ea typeface="+mn-ea"/>
                <a:cs typeface="+mn-cs"/>
              </a:rPr>
              <a:t>et Tutor have Remote Control of your Computer During a Zoom Session</a:t>
            </a:r>
            <a:r>
              <a:rPr lang="en-US" sz="1200" b="0" i="0" kern="1200" dirty="0">
                <a:solidFill>
                  <a:schemeClr val="tx1"/>
                </a:solidFill>
                <a:effectLst/>
                <a:latin typeface="Century Gothic" panose="020B0502020202020204" pitchFamily="34" charset="0"/>
                <a:ea typeface="+mn-ea"/>
                <a:cs typeface="+mn-cs"/>
              </a:rPr>
              <a:t> </a:t>
            </a:r>
          </a:p>
          <a:p>
            <a:pPr marL="181240" indent="-181240" fontAlgn="base">
              <a:buFont typeface="Arial" panose="020B0604020202020204" pitchFamily="34" charset="0"/>
              <a:buChar char="•"/>
            </a:pPr>
            <a:endParaRPr lang="en-US" sz="1200" b="0" i="0" kern="1200" dirty="0">
              <a:solidFill>
                <a:schemeClr val="tx1"/>
              </a:solidFill>
              <a:effectLst/>
              <a:latin typeface="Century Gothic" panose="020B0502020202020204" pitchFamily="34" charset="0"/>
              <a:ea typeface="+mn-ea"/>
              <a:cs typeface="+mn-cs"/>
            </a:endParaRPr>
          </a:p>
          <a:p>
            <a:pPr marL="181240" indent="-181240">
              <a:lnSpc>
                <a:spcPct val="107000"/>
              </a:lnSpc>
              <a:spcAft>
                <a:spcPts val="846"/>
              </a:spcAft>
              <a:buFont typeface="Arial" panose="020B0604020202020204" pitchFamily="34" charset="0"/>
              <a:buChar char="•"/>
            </a:pPr>
            <a:r>
              <a:rPr lang="en-US" sz="1200" b="1" dirty="0">
                <a:latin typeface="Century Gothic" panose="020B0502020202020204" pitchFamily="34" charset="0"/>
              </a:rPr>
              <a:t>IMPORTANT: </a:t>
            </a:r>
            <a:r>
              <a:rPr lang="en-US" sz="1200" dirty="0">
                <a:latin typeface="Century Gothic" panose="020B0502020202020204" pitchFamily="34" charset="0"/>
              </a:rPr>
              <a:t>Keep in mind the following: </a:t>
            </a:r>
          </a:p>
          <a:p>
            <a:pPr marL="628650" lvl="1" indent="-171450" algn="l" rtl="0">
              <a:spcBef>
                <a:spcPts val="0"/>
              </a:spcBef>
              <a:spcAft>
                <a:spcPts val="0"/>
              </a:spcAft>
              <a:buFont typeface="Arial" panose="020B0604020202020204" pitchFamily="34" charset="0"/>
              <a:buChar char="•"/>
            </a:pPr>
            <a:r>
              <a:rPr lang="en-US" sz="1200" dirty="0">
                <a:latin typeface="Century Gothic" panose="020B0502020202020204" pitchFamily="34" charset="0"/>
              </a:rPr>
              <a:t>Before using </a:t>
            </a:r>
            <a:r>
              <a:rPr lang="en-US" sz="1200" b="1" dirty="0">
                <a:latin typeface="Century Gothic" panose="020B0502020202020204" pitchFamily="34" charset="0"/>
              </a:rPr>
              <a:t>Remote Control</a:t>
            </a:r>
            <a:r>
              <a:rPr lang="en-US" sz="1200" dirty="0">
                <a:latin typeface="Century Gothic" panose="020B0502020202020204" pitchFamily="34" charset="0"/>
              </a:rPr>
              <a:t>, be sure to get permission from your organization first.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It is crucial that the learner understands what it means, and gives you informed consent.</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It is somewhat invasive and must be done respectfully and honouring the confidentiality of the learner.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Don’t use the Request Remote Control feature first!  It should be a last resort.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First, try your best to teach the learner and the support person how to do things using Share screen and demonstrating.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Use it if other ways do not work and the learner really needs to learn digital skills.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You may want to record the Zoom tutoring session in case of any possible accusations afterwards. </a:t>
            </a:r>
          </a:p>
          <a:p>
            <a:pPr marL="483306" lvl="1" fontAlgn="base"/>
            <a:endParaRPr lang="en-US" sz="1200" dirty="0">
              <a:latin typeface="Century Gothic" panose="020B0502020202020204" pitchFamily="34" charset="0"/>
            </a:endParaRPr>
          </a:p>
          <a:p>
            <a:pPr marL="26106" lvl="0" fontAlgn="base"/>
            <a:r>
              <a:rPr lang="en-US" sz="1200" dirty="0">
                <a:latin typeface="Century Gothic" panose="020B0502020202020204" pitchFamily="34" charset="0"/>
              </a:rPr>
              <a:t>*********************************************************************************************************************</a:t>
            </a:r>
          </a:p>
          <a:p>
            <a:pPr marL="483306" lvl="1" fontAlgn="base"/>
            <a:endParaRPr lang="en-US" sz="1200" dirty="0">
              <a:latin typeface="Century Gothic" panose="020B0502020202020204" pitchFamily="34" charset="0"/>
            </a:endParaRPr>
          </a:p>
          <a:p>
            <a:r>
              <a:rPr lang="en-US" sz="1200" b="1" dirty="0">
                <a:solidFill>
                  <a:srgbClr val="FF0000"/>
                </a:solidFill>
                <a:highlight>
                  <a:srgbClr val="C0C0C0"/>
                </a:highlight>
                <a:latin typeface="Century Gothic" panose="020B0502020202020204" pitchFamily="34" charset="0"/>
              </a:rPr>
              <a:t>SAY TO THE LEARNER: </a:t>
            </a:r>
          </a:p>
          <a:p>
            <a:pPr marL="181240" indent="-181240" defTabSz="966612">
              <a:buFont typeface="Arial" panose="020B0604020202020204" pitchFamily="34" charset="0"/>
              <a:buChar char="•"/>
              <a:defRPr/>
            </a:pPr>
            <a:r>
              <a:rPr lang="en-US" sz="1200" b="0" i="1" dirty="0">
                <a:latin typeface="Century Gothic" panose="020B0502020202020204" pitchFamily="34" charset="0"/>
              </a:rPr>
              <a:t>You did well today. </a:t>
            </a:r>
          </a:p>
          <a:p>
            <a:pPr marL="181240" indent="-181240" defTabSz="966612">
              <a:buFont typeface="Arial" panose="020B0604020202020204" pitchFamily="34" charset="0"/>
              <a:buChar char="•"/>
              <a:defRPr/>
            </a:pPr>
            <a:r>
              <a:rPr lang="en-US" sz="1200" b="0" i="1" dirty="0">
                <a:latin typeface="Century Gothic" panose="020B0502020202020204" pitchFamily="34" charset="0"/>
              </a:rPr>
              <a:t>So, what did you learn and practice today? </a:t>
            </a:r>
            <a:r>
              <a:rPr lang="en-US" sz="1200" i="1" dirty="0">
                <a:latin typeface="Century Gothic" panose="020B0502020202020204" pitchFamily="34" charset="0"/>
                <a:sym typeface="Wingdings" pitchFamily="2" charset="2"/>
              </a:rPr>
              <a:t></a:t>
            </a:r>
          </a:p>
          <a:p>
            <a:pPr lvl="1">
              <a:defRPr/>
            </a:pPr>
            <a:r>
              <a:rPr lang="en-US" sz="1200" b="0" i="1" dirty="0">
                <a:latin typeface="Century Gothic" panose="020B0502020202020204" pitchFamily="34" charset="0"/>
              </a:rPr>
              <a:t>Today, we learned and practiced how to:  [o</a:t>
            </a:r>
            <a:r>
              <a:rPr lang="en-US" sz="1200" i="1" dirty="0">
                <a:latin typeface="Century Gothic" panose="020B0502020202020204" pitchFamily="34" charset="0"/>
              </a:rPr>
              <a:t>nly mention the parts you covered]</a:t>
            </a:r>
          </a:p>
          <a:p>
            <a:pPr lvl="1">
              <a:defRPr/>
            </a:pPr>
            <a:endParaRPr lang="en-US" sz="1200" i="1" dirty="0">
              <a:latin typeface="Century Gothic" panose="020B0502020202020204" pitchFamily="34" charset="0"/>
            </a:endParaRPr>
          </a:p>
          <a:p>
            <a:pPr marL="457200" lvl="1" indent="0">
              <a:buNone/>
              <a:defRPr/>
            </a:pPr>
            <a:r>
              <a:rPr lang="en-US" sz="1200" b="1" i="1" dirty="0">
                <a:latin typeface="Century Gothic" panose="020B0502020202020204" pitchFamily="34" charset="0"/>
              </a:rPr>
              <a:t>Part One A: </a:t>
            </a:r>
            <a:r>
              <a:rPr lang="en-US" sz="1200" i="1" dirty="0">
                <a:latin typeface="Century Gothic" panose="020B0502020202020204" pitchFamily="34" charset="0"/>
              </a:rPr>
              <a:t>Create a strong password by using a passphrase</a:t>
            </a:r>
          </a:p>
          <a:p>
            <a:pPr marL="457200" lvl="1" indent="0">
              <a:buNone/>
              <a:defRPr/>
            </a:pPr>
            <a:r>
              <a:rPr lang="en-US" sz="1200" b="1" i="1" dirty="0">
                <a:latin typeface="Century Gothic" panose="020B0502020202020204" pitchFamily="34" charset="0"/>
              </a:rPr>
              <a:t>Part One B: </a:t>
            </a:r>
            <a:r>
              <a:rPr lang="en-US" sz="1200" b="0" i="1" dirty="0">
                <a:latin typeface="Century Gothic" panose="020B0502020202020204" pitchFamily="34" charset="0"/>
              </a:rPr>
              <a:t>Create a strong password by using a combination of random words.</a:t>
            </a:r>
          </a:p>
          <a:p>
            <a:pPr marL="457200" lvl="1" indent="0">
              <a:buNone/>
              <a:defRPr/>
            </a:pPr>
            <a:r>
              <a:rPr lang="en-US" sz="1200" b="1" i="1" dirty="0">
                <a:highlight>
                  <a:srgbClr val="FFFF00"/>
                </a:highlight>
                <a:latin typeface="Century Gothic" panose="020B0502020202020204" pitchFamily="34" charset="0"/>
              </a:rPr>
              <a:t>Part Two: </a:t>
            </a:r>
            <a:r>
              <a:rPr lang="en-US" sz="1200" b="0" i="1" dirty="0">
                <a:highlight>
                  <a:srgbClr val="FFFF00"/>
                </a:highlight>
                <a:latin typeface="Century Gothic" panose="020B0502020202020204" pitchFamily="34" charset="0"/>
              </a:rPr>
              <a:t>How to reset your password.</a:t>
            </a:r>
          </a:p>
          <a:p>
            <a:pPr marL="724959" lvl="1" indent="-241653">
              <a:buFont typeface="+mj-lt"/>
              <a:buAutoNum type="arabicParenR"/>
            </a:pPr>
            <a:endParaRPr lang="en-US" sz="1200" b="0" dirty="0">
              <a:latin typeface="Century Gothic" panose="020B0502020202020204" pitchFamily="34" charset="0"/>
            </a:endParaRPr>
          </a:p>
          <a:p>
            <a:pPr marL="171450" indent="-171450">
              <a:buFont typeface="Arial" panose="020B0604020202020204" pitchFamily="34" charset="0"/>
              <a:buChar char="•"/>
            </a:pPr>
            <a:r>
              <a:rPr lang="en-US" sz="1200" b="0" i="1" dirty="0">
                <a:latin typeface="Century Gothic" panose="020B0502020202020204" pitchFamily="34" charset="0"/>
              </a:rPr>
              <a:t>It’s really important to review and practice as much as you can! Please do that before our next tutoring session. </a:t>
            </a:r>
          </a:p>
          <a:p>
            <a:pPr marL="171450" indent="-171450">
              <a:buFont typeface="Arial" panose="020B0604020202020204" pitchFamily="34" charset="0"/>
              <a:buChar char="•"/>
            </a:pPr>
            <a:r>
              <a:rPr lang="en-US" sz="1200" b="0" i="1" dirty="0">
                <a:latin typeface="Century Gothic" panose="020B0502020202020204" pitchFamily="34" charset="0"/>
              </a:rPr>
              <a:t>Watch the video again, as many times as you need.</a:t>
            </a:r>
          </a:p>
          <a:p>
            <a:pPr marL="181240" indent="-181240">
              <a:buFont typeface="Arial" panose="020B0604020202020204" pitchFamily="34" charset="0"/>
              <a:buChar char="•"/>
            </a:pPr>
            <a:r>
              <a:rPr lang="en-US" sz="1200" b="0" i="1" dirty="0">
                <a:latin typeface="Century Gothic" panose="020B0502020202020204" pitchFamily="34" charset="0"/>
              </a:rPr>
              <a:t>I’ve emailed you the link. Let’s make sure you can open it. </a:t>
            </a:r>
          </a:p>
          <a:p>
            <a:pPr marL="483306" lvl="1"/>
            <a:r>
              <a:rPr lang="en-US" sz="1200" b="0" i="1" dirty="0">
                <a:latin typeface="Century Gothic" panose="020B0502020202020204" pitchFamily="34" charset="0"/>
              </a:rPr>
              <a:t>(OR) </a:t>
            </a:r>
          </a:p>
          <a:p>
            <a:pPr marL="181240" indent="-181240">
              <a:buFont typeface="Arial" panose="020B0604020202020204" pitchFamily="34" charset="0"/>
              <a:buChar char="•"/>
            </a:pPr>
            <a:r>
              <a:rPr lang="en-US" sz="1200" b="0" i="1" dirty="0">
                <a:latin typeface="Century Gothic" panose="020B0502020202020204" pitchFamily="34" charset="0"/>
              </a:rPr>
              <a:t>We’ve put the link on your desktop. Here it is. Just click on it to watch the video. </a:t>
            </a:r>
          </a:p>
          <a:p>
            <a:pPr lvl="1"/>
            <a:r>
              <a:rPr lang="en-US" sz="1200" i="1" dirty="0">
                <a:latin typeface="Century Gothic" panose="020B0502020202020204" pitchFamily="34" charset="0"/>
              </a:rPr>
              <a:t>Let’s make sure it works ok. </a:t>
            </a:r>
            <a:endParaRPr lang="en-US" sz="1200" b="0" i="1" dirty="0">
              <a:latin typeface="Century Gothic" panose="020B0502020202020204" pitchFamily="34" charset="0"/>
            </a:endParaRPr>
          </a:p>
          <a:p>
            <a:endParaRPr lang="en-US" sz="1200" b="0" dirty="0">
              <a:latin typeface="Century Gothic" panose="020B0502020202020204" pitchFamily="34" charset="0"/>
            </a:endParaRPr>
          </a:p>
          <a:p>
            <a:pPr algn="l" rtl="0" fontAlgn="base">
              <a:buFont typeface="+mj-lt"/>
              <a:buNone/>
            </a:pPr>
            <a:r>
              <a:rPr lang="en-US" sz="1200" b="1" i="0" u="sng" dirty="0">
                <a:solidFill>
                  <a:srgbClr val="000000"/>
                </a:solidFill>
                <a:effectLst/>
                <a:latin typeface="Century Gothic" panose="020B0502020202020204" pitchFamily="34" charset="0"/>
              </a:rPr>
              <a:t>[Practice Plan]</a:t>
            </a:r>
          </a:p>
          <a:p>
            <a:pPr algn="l" rtl="0" fontAlgn="base">
              <a:buFont typeface="+mj-lt"/>
              <a:buNone/>
            </a:pPr>
            <a:endParaRPr lang="en-US" sz="1200" b="1" i="0" u="sng" dirty="0">
              <a:solidFill>
                <a:srgbClr val="000000"/>
              </a:solidFill>
              <a:effectLst/>
              <a:latin typeface="Century Gothic" panose="020B0502020202020204" pitchFamily="34" charset="0"/>
            </a:endParaRPr>
          </a:p>
          <a:p>
            <a:pPr algn="l" rtl="0" fontAlgn="base">
              <a:buFont typeface="+mj-lt"/>
              <a:buNone/>
            </a:pPr>
            <a:r>
              <a:rPr lang="en-US" sz="1200" b="1" i="0" dirty="0">
                <a:solidFill>
                  <a:srgbClr val="000000"/>
                </a:solidFill>
                <a:effectLst/>
                <a:latin typeface="Century Gothic" panose="020B0502020202020204" pitchFamily="34" charset="0"/>
              </a:rPr>
              <a:t>Say to the learner:</a:t>
            </a:r>
          </a:p>
          <a:p>
            <a:pPr marL="181240" indent="-181240">
              <a:buFont typeface="Arial" panose="020B0604020202020204" pitchFamily="34" charset="0"/>
              <a:buChar char="•"/>
            </a:pPr>
            <a:r>
              <a:rPr lang="en-US" sz="1200" b="0" i="1" dirty="0">
                <a:latin typeface="Century Gothic" panose="020B0502020202020204" pitchFamily="34" charset="0"/>
              </a:rPr>
              <a:t>P</a:t>
            </a:r>
            <a:r>
              <a:rPr lang="en-US" sz="1200" i="1" dirty="0">
                <a:latin typeface="Century Gothic" panose="020B0502020202020204" pitchFamily="34" charset="0"/>
              </a:rPr>
              <a:t>ractice at least three more times before our next session. </a:t>
            </a:r>
            <a:endParaRPr lang="en-US" sz="1200" b="0" i="1" dirty="0">
              <a:solidFill>
                <a:srgbClr val="000000"/>
              </a:solidFill>
              <a:effectLst/>
              <a:latin typeface="Century Gothic" panose="020B0502020202020204" pitchFamily="34" charset="0"/>
            </a:endParaRPr>
          </a:p>
          <a:p>
            <a:pPr marL="181240" indent="-181240">
              <a:buFont typeface="Arial" panose="020B0604020202020204" pitchFamily="34" charset="0"/>
              <a:buChar char="•"/>
            </a:pPr>
            <a:r>
              <a:rPr lang="en-US" sz="1200" b="0" i="1" dirty="0">
                <a:solidFill>
                  <a:srgbClr val="000000"/>
                </a:solidFill>
                <a:effectLst/>
                <a:latin typeface="Century Gothic" panose="020B0502020202020204" pitchFamily="34" charset="0"/>
              </a:rPr>
              <a:t>Here is what to practice: </a:t>
            </a:r>
          </a:p>
          <a:p>
            <a:pPr marL="457200" lvl="1" indent="0">
              <a:buFont typeface="Arial" panose="020B0604020202020204" pitchFamily="34" charset="0"/>
              <a:buNone/>
            </a:pPr>
            <a:r>
              <a:rPr lang="en-US" sz="1200" b="0" i="0" u="sng" dirty="0">
                <a:solidFill>
                  <a:srgbClr val="000000"/>
                </a:solidFill>
                <a:effectLst/>
                <a:latin typeface="Century Gothic" panose="020B0502020202020204" pitchFamily="34" charset="0"/>
              </a:rPr>
              <a:t>Part One: Create Strong Passwords</a:t>
            </a:r>
          </a:p>
          <a:p>
            <a:pPr marL="628650" lvl="1" indent="-171450">
              <a:buFont typeface="Arial" panose="020B0604020202020204" pitchFamily="34" charset="0"/>
              <a:buChar char="•"/>
            </a:pPr>
            <a:r>
              <a:rPr lang="en-US" sz="1200" b="0" i="1" u="none" dirty="0">
                <a:solidFill>
                  <a:srgbClr val="000000"/>
                </a:solidFill>
                <a:effectLst/>
                <a:latin typeface="Century Gothic" panose="020B0502020202020204" pitchFamily="34" charset="0"/>
              </a:rPr>
              <a:t>Create three strong passwords using a passphrase or a combination of random words. Make sure they have at least 8 characters; and use upper and lower case letters, numbers and symbols.</a:t>
            </a:r>
          </a:p>
          <a:p>
            <a:pPr marL="628650" lvl="1" indent="-171450">
              <a:buFont typeface="Arial" panose="020B0604020202020204" pitchFamily="34" charset="0"/>
              <a:buChar char="•"/>
            </a:pPr>
            <a:r>
              <a:rPr lang="en-US" sz="1200" b="0" i="1" u="none" dirty="0">
                <a:solidFill>
                  <a:srgbClr val="000000"/>
                </a:solidFill>
                <a:effectLst/>
                <a:latin typeface="Century Gothic" panose="020B0502020202020204" pitchFamily="34" charset="0"/>
              </a:rPr>
              <a:t>Write them down in your notebook. </a:t>
            </a:r>
          </a:p>
          <a:p>
            <a:pPr marL="628650" lvl="1" indent="-171450">
              <a:buFont typeface="Arial" panose="020B0604020202020204" pitchFamily="34" charset="0"/>
              <a:buChar char="•"/>
            </a:pPr>
            <a:r>
              <a:rPr lang="en-US" sz="1200" b="0" i="1" u="none" dirty="0">
                <a:solidFill>
                  <a:srgbClr val="000000"/>
                </a:solidFill>
                <a:effectLst/>
                <a:latin typeface="Century Gothic" panose="020B0502020202020204" pitchFamily="34" charset="0"/>
              </a:rPr>
              <a:t>Change the password for your email, indeed.ca and your email again. </a:t>
            </a:r>
          </a:p>
          <a:p>
            <a:pPr marL="628650" lvl="1" indent="-171450">
              <a:buFont typeface="Arial" panose="020B0604020202020204" pitchFamily="34" charset="0"/>
              <a:buChar char="•"/>
            </a:pPr>
            <a:r>
              <a:rPr lang="en-US" sz="1200" b="0" i="1" u="none" dirty="0">
                <a:solidFill>
                  <a:srgbClr val="000000"/>
                </a:solidFill>
                <a:effectLst/>
                <a:latin typeface="Century Gothic" panose="020B0502020202020204" pitchFamily="34" charset="0"/>
              </a:rPr>
              <a:t>Remember to update them in your notebook, together with the date, each time you change your password.</a:t>
            </a:r>
          </a:p>
          <a:p>
            <a:pPr marL="628650" lvl="1" indent="-171450">
              <a:buFont typeface="Arial" panose="020B0604020202020204" pitchFamily="34" charset="0"/>
              <a:buChar char="•"/>
            </a:pPr>
            <a:endParaRPr lang="en-US" sz="1200" b="0" i="1" u="none" dirty="0">
              <a:solidFill>
                <a:srgbClr val="000000"/>
              </a:solidFill>
              <a:effectLst/>
              <a:latin typeface="Century Gothic" panose="020B0502020202020204" pitchFamily="34" charset="0"/>
            </a:endParaRPr>
          </a:p>
          <a:p>
            <a:pPr marL="457200" lvl="1" indent="0">
              <a:buFont typeface="Arial" panose="020B0604020202020204" pitchFamily="34" charset="0"/>
              <a:buNone/>
            </a:pPr>
            <a:r>
              <a:rPr lang="en-US" sz="1200" b="0" i="0" u="sng" dirty="0">
                <a:solidFill>
                  <a:srgbClr val="000000"/>
                </a:solidFill>
                <a:effectLst/>
                <a:latin typeface="Century Gothic" panose="020B0502020202020204" pitchFamily="34" charset="0"/>
              </a:rPr>
              <a:t>Part Two: Reset Password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Go to indeed.ca and sign in to your account.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Enter the email address you used for your indeed.ca account.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Click Continue</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Click on Forgot password?.</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Enter the email address you used for your indeed.ca account.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Click Submit.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Check your email inbox. It should be from Indeed Support; subject: Reset your password on Indeed.</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Click on the email to open it.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Click Reset password.</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Enter your new password. Let’s make sure it’s a strong password with at least 8 characters.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Write it down in your notebook.</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Click on the eye icon to see that you have typed correctly.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Click Submit.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You see this: Your password has been reset. Click Sign in.</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You have signed in using your email and new password!</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Change your passwords two more times. Remember to update them in your notebook.</a:t>
            </a:r>
          </a:p>
          <a:p>
            <a:pPr marL="628650" lvl="1" indent="-171450">
              <a:buFont typeface="Arial" panose="020B0604020202020204" pitchFamily="34" charset="0"/>
              <a:buChar char="•"/>
            </a:pPr>
            <a:endParaRPr lang="en-US" sz="1200" b="0" i="1" u="none" dirty="0">
              <a:solidFill>
                <a:srgbClr val="000000"/>
              </a:solidFill>
              <a:effectLst/>
              <a:latin typeface="Century Gothic" panose="020B0502020202020204" pitchFamily="34" charset="0"/>
            </a:endParaRPr>
          </a:p>
          <a:p>
            <a:pPr marL="302066" indent="-302066" fontAlgn="base">
              <a:buFont typeface="Arial" panose="020B0604020202020204" pitchFamily="34" charset="0"/>
              <a:buChar char="•"/>
            </a:pPr>
            <a:endParaRPr lang="en-US" sz="1200" b="0" i="1" dirty="0">
              <a:solidFill>
                <a:srgbClr val="000000"/>
              </a:solidFill>
              <a:effectLst/>
              <a:latin typeface="Century Gothic" panose="020B0502020202020204" pitchFamily="34" charset="0"/>
            </a:endParaRPr>
          </a:p>
          <a:p>
            <a:pPr marL="302066" indent="-302066" fontAlgn="base">
              <a:buFont typeface="Arial" panose="020B0604020202020204" pitchFamily="34" charset="0"/>
              <a:buChar char="•"/>
            </a:pPr>
            <a:r>
              <a:rPr lang="en-US" sz="1200" b="0" i="1" dirty="0">
                <a:solidFill>
                  <a:srgbClr val="000000"/>
                </a:solidFill>
                <a:effectLst/>
                <a:latin typeface="Century Gothic" panose="020B0502020202020204" pitchFamily="34" charset="0"/>
              </a:rPr>
              <a:t>I will email you this Practice Plan. Please reply to the email so I know you got it and you have what you need to do the practice.</a:t>
            </a:r>
          </a:p>
          <a:p>
            <a:pPr marL="0" indent="0" fontAlgn="base">
              <a:buFont typeface="Arial" panose="020B0604020202020204" pitchFamily="34" charset="0"/>
              <a:buNone/>
            </a:pPr>
            <a:endParaRPr lang="en-US" sz="1200" b="0" i="1" dirty="0">
              <a:solidFill>
                <a:srgbClr val="000000"/>
              </a:solidFill>
              <a:effectLst/>
              <a:latin typeface="Century Gothic" panose="020B0502020202020204" pitchFamily="34" charset="0"/>
            </a:endParaRPr>
          </a:p>
          <a:p>
            <a:pPr marL="0" indent="0" fontAlgn="base">
              <a:buFont typeface="Arial" panose="020B0604020202020204" pitchFamily="34" charset="0"/>
              <a:buNone/>
            </a:pPr>
            <a:endParaRPr lang="en-US" sz="1200" b="0" i="1" dirty="0">
              <a:solidFill>
                <a:srgbClr val="000000"/>
              </a:solidFill>
              <a:effectLst/>
              <a:latin typeface="Century Gothic" panose="020B0502020202020204" pitchFamily="34" charset="0"/>
            </a:endParaRPr>
          </a:p>
          <a:p>
            <a:pPr defTabSz="966612" fontAlgn="base">
              <a:defRPr/>
            </a:pPr>
            <a:r>
              <a:rPr lang="en-US" sz="1200" dirty="0">
                <a:latin typeface="Century Gothic" panose="020B0502020202020204" pitchFamily="34" charset="0"/>
              </a:rPr>
              <a:t>[Get learner to confirm they will practice and tell you when. Get specific.] </a:t>
            </a:r>
          </a:p>
          <a:p>
            <a:pPr defTabSz="966612" fontAlgn="base">
              <a:defRPr/>
            </a:pPr>
            <a:r>
              <a:rPr lang="en-US" sz="1200" b="1" dirty="0">
                <a:latin typeface="Century Gothic" panose="020B0502020202020204" pitchFamily="34" charset="0"/>
              </a:rPr>
              <a:t>Say to the learner: </a:t>
            </a:r>
          </a:p>
          <a:p>
            <a:pPr marL="302066" indent="-302066" fontAlgn="base">
              <a:buFont typeface="Arial" panose="020B0604020202020204" pitchFamily="34" charset="0"/>
              <a:buChar char="•"/>
            </a:pPr>
            <a:r>
              <a:rPr lang="en-US" sz="1200" i="1" dirty="0">
                <a:latin typeface="Century Gothic" panose="020B0502020202020204" pitchFamily="34" charset="0"/>
              </a:rPr>
              <a:t>When are you going to do the practice? How many times ? etc.</a:t>
            </a:r>
          </a:p>
          <a:p>
            <a:pPr algn="l" rtl="0" fontAlgn="base">
              <a:buFont typeface="Arial" panose="020B0604020202020204" pitchFamily="34" charset="0"/>
              <a:buNone/>
            </a:pPr>
            <a:endParaRPr lang="en-US" sz="1200" b="0" i="0" u="none" dirty="0">
              <a:solidFill>
                <a:srgbClr val="000000"/>
              </a:solidFill>
              <a:effectLst/>
              <a:latin typeface="Century Gothic" panose="020B0502020202020204" pitchFamily="34" charset="0"/>
            </a:endParaRPr>
          </a:p>
          <a:p>
            <a:r>
              <a:rPr lang="en-US" sz="1200" b="1" u="none" dirty="0">
                <a:latin typeface="Century Gothic" panose="020B0502020202020204" pitchFamily="34" charset="0"/>
              </a:rPr>
              <a:t>Instructions for the Tutor:</a:t>
            </a:r>
          </a:p>
          <a:p>
            <a:r>
              <a:rPr lang="en-US" sz="1200" b="0" u="none" dirty="0">
                <a:latin typeface="Century Gothic" panose="020B0502020202020204" pitchFamily="34" charset="0"/>
              </a:rPr>
              <a:t>Email the Practice to the learner, and if relevant to the Support Person. </a:t>
            </a:r>
          </a:p>
        </p:txBody>
      </p:sp>
      <p:sp>
        <p:nvSpPr>
          <p:cNvPr id="4" name="Slide Number Placeholder 3"/>
          <p:cNvSpPr>
            <a:spLocks noGrp="1"/>
          </p:cNvSpPr>
          <p:nvPr>
            <p:ph type="sldNum" sz="quarter" idx="5"/>
          </p:nvPr>
        </p:nvSpPr>
        <p:spPr/>
        <p:txBody>
          <a:bodyPr/>
          <a:lstStyle/>
          <a:p>
            <a:fld id="{84E55262-9676-444A-98B3-692BE02459E9}" type="slidenum">
              <a:rPr lang="en-US" smtClean="0"/>
              <a:t>26</a:t>
            </a:fld>
            <a:endParaRPr lang="en-US" dirty="0"/>
          </a:p>
        </p:txBody>
      </p:sp>
    </p:spTree>
    <p:extLst>
      <p:ext uri="{BB962C8B-B14F-4D97-AF65-F5344CB8AC3E}">
        <p14:creationId xmlns:p14="http://schemas.microsoft.com/office/powerpoint/2010/main" val="33884022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u="none" dirty="0">
                <a:latin typeface="Century Gothic" panose="020B0502020202020204" pitchFamily="34" charset="0"/>
              </a:rPr>
              <a:t>Instructions for the Tutor:</a:t>
            </a:r>
          </a:p>
          <a:p>
            <a:pPr marL="181240" indent="-181240">
              <a:buFont typeface="Arial" panose="020B0604020202020204" pitchFamily="34" charset="0"/>
              <a:buChar char="•"/>
            </a:pPr>
            <a:r>
              <a:rPr lang="en-US" dirty="0">
                <a:latin typeface="Century Gothic" panose="020B0502020202020204" pitchFamily="34" charset="0"/>
              </a:rPr>
              <a:t>Confirm the next tutoring session.</a:t>
            </a:r>
          </a:p>
          <a:p>
            <a:pPr marL="181240" indent="-181240">
              <a:buFont typeface="Arial" panose="020B0604020202020204" pitchFamily="34" charset="0"/>
              <a:buChar char="•"/>
            </a:pPr>
            <a:r>
              <a:rPr lang="en-US" dirty="0">
                <a:latin typeface="Century Gothic" panose="020B0502020202020204" pitchFamily="34" charset="0"/>
              </a:rPr>
              <a:t>Clarify any support in-between sessions if you are offering that.  </a:t>
            </a:r>
          </a:p>
          <a:p>
            <a:pPr marL="483306" lvl="1" defTabSz="966612">
              <a:defRPr/>
            </a:pPr>
            <a:r>
              <a:rPr lang="en-US" dirty="0">
                <a:latin typeface="Century Gothic" panose="020B0502020202020204" pitchFamily="34" charset="0"/>
              </a:rPr>
              <a:t>If offering support outside the session time, put boundaries, be clear about when and how you are giving support. </a:t>
            </a:r>
          </a:p>
          <a:p>
            <a:br>
              <a:rPr lang="en-US" dirty="0">
                <a:latin typeface="Century Gothic" panose="020B0502020202020204" pitchFamily="34" charset="0"/>
              </a:rPr>
            </a:br>
            <a:r>
              <a:rPr lang="en-US" b="1" dirty="0">
                <a:latin typeface="Century Gothic" panose="020B0502020202020204" pitchFamily="34" charset="0"/>
              </a:rPr>
              <a:t>Say to the Learner. </a:t>
            </a:r>
          </a:p>
          <a:p>
            <a:r>
              <a:rPr lang="en-US" i="1" dirty="0">
                <a:latin typeface="Century Gothic" panose="020B0502020202020204" pitchFamily="34" charset="0"/>
              </a:rPr>
              <a:t>e.g. Great work today! etc. </a:t>
            </a:r>
          </a:p>
          <a:p>
            <a:r>
              <a:rPr lang="en-US" i="1" dirty="0">
                <a:latin typeface="Century Gothic" panose="020B0502020202020204" pitchFamily="34" charset="0"/>
              </a:rPr>
              <a:t>Let’s meet again on X date at X time. Does that work for you? </a:t>
            </a:r>
          </a:p>
          <a:p>
            <a:r>
              <a:rPr lang="en-US" i="1" dirty="0">
                <a:latin typeface="Century Gothic" panose="020B0502020202020204" pitchFamily="34" charset="0"/>
              </a:rPr>
              <a:t>Wonderful. </a:t>
            </a:r>
          </a:p>
          <a:p>
            <a:endParaRPr lang="en-US" dirty="0">
              <a:latin typeface="Century Gothic" panose="020B0502020202020204" pitchFamily="34" charset="0"/>
            </a:endParaRPr>
          </a:p>
          <a:p>
            <a:r>
              <a:rPr lang="en-US" dirty="0">
                <a:latin typeface="Century Gothic" panose="020B0502020202020204" pitchFamily="34" charset="0"/>
              </a:rPr>
              <a:t>[If offering support before next session:] </a:t>
            </a:r>
          </a:p>
          <a:p>
            <a:r>
              <a:rPr lang="en-US" i="1" dirty="0">
                <a:latin typeface="Century Gothic" panose="020B0502020202020204" pitchFamily="34" charset="0"/>
              </a:rPr>
              <a:t>If you need support before our next session, please ......... </a:t>
            </a:r>
          </a:p>
          <a:p>
            <a:endParaRPr lang="en-US" dirty="0">
              <a:latin typeface="Century Gothic" panose="020B0502020202020204" pitchFamily="34" charset="0"/>
            </a:endParaRPr>
          </a:p>
          <a:p>
            <a:r>
              <a:rPr lang="en-US" dirty="0">
                <a:latin typeface="Century Gothic" panose="020B0502020202020204" pitchFamily="34" charset="0"/>
              </a:rPr>
              <a:t>[For remote support</a:t>
            </a:r>
            <a:r>
              <a:rPr lang="en-US" dirty="0">
                <a:latin typeface="Century Gothic" panose="020B0502020202020204" pitchFamily="34" charset="0"/>
                <a:sym typeface="Wingdings" pitchFamily="2" charset="2"/>
              </a:rPr>
              <a:t>:]</a:t>
            </a:r>
            <a:r>
              <a:rPr lang="en-US" dirty="0">
                <a:latin typeface="Century Gothic" panose="020B0502020202020204" pitchFamily="34" charset="0"/>
              </a:rPr>
              <a:t> </a:t>
            </a:r>
          </a:p>
          <a:p>
            <a:r>
              <a:rPr lang="en-US" i="1" dirty="0">
                <a:latin typeface="Century Gothic" panose="020B0502020202020204" pitchFamily="34" charset="0"/>
              </a:rPr>
              <a:t>I will send you the Zoom link the day before the tutoring session. </a:t>
            </a:r>
          </a:p>
          <a:p>
            <a:r>
              <a:rPr lang="en-US" i="1" dirty="0">
                <a:latin typeface="Century Gothic" panose="020B0502020202020204" pitchFamily="34" charset="0"/>
              </a:rPr>
              <a:t>etc. </a:t>
            </a: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27</a:t>
            </a:fld>
            <a:endParaRPr lang="en-US" dirty="0"/>
          </a:p>
        </p:txBody>
      </p:sp>
    </p:spTree>
    <p:extLst>
      <p:ext uri="{BB962C8B-B14F-4D97-AF65-F5344CB8AC3E}">
        <p14:creationId xmlns:p14="http://schemas.microsoft.com/office/powerpoint/2010/main" val="25783064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Say to the learner: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Century Gothic" panose="020B0502020202020204" pitchFamily="34" charset="0"/>
              </a:rPr>
              <a:t>Bye and see you on X date at X time. </a:t>
            </a:r>
          </a:p>
          <a:p>
            <a:r>
              <a:rPr lang="en-US" i="1" dirty="0">
                <a:latin typeface="Century Gothic" panose="020B0502020202020204" pitchFamily="34" charset="0"/>
              </a:rPr>
              <a:t>Keep practicing !</a:t>
            </a:r>
          </a:p>
        </p:txBody>
      </p:sp>
      <p:sp>
        <p:nvSpPr>
          <p:cNvPr id="4" name="Slide Number Placeholder 3"/>
          <p:cNvSpPr>
            <a:spLocks noGrp="1"/>
          </p:cNvSpPr>
          <p:nvPr>
            <p:ph type="sldNum" sz="quarter" idx="5"/>
          </p:nvPr>
        </p:nvSpPr>
        <p:spPr/>
        <p:txBody>
          <a:bodyPr/>
          <a:lstStyle/>
          <a:p>
            <a:fld id="{84E55262-9676-444A-98B3-692BE02459E9}" type="slidenum">
              <a:rPr lang="en-US" smtClean="0"/>
              <a:t>28</a:t>
            </a:fld>
            <a:endParaRPr lang="en-US" dirty="0"/>
          </a:p>
        </p:txBody>
      </p:sp>
    </p:spTree>
    <p:extLst>
      <p:ext uri="{BB962C8B-B14F-4D97-AF65-F5344CB8AC3E}">
        <p14:creationId xmlns:p14="http://schemas.microsoft.com/office/powerpoint/2010/main" val="3472782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highlight>
                  <a:srgbClr val="FFFF00"/>
                </a:highlight>
                <a:latin typeface="Century Gothic" panose="020B0502020202020204" pitchFamily="34" charset="0"/>
              </a:rPr>
              <a:t>Slide hidden from the learner.</a:t>
            </a:r>
          </a:p>
          <a:p>
            <a:endParaRPr lang="en-US" b="1" u="non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Information for the Tutor</a:t>
            </a:r>
          </a:p>
          <a:p>
            <a:endParaRPr lang="en-CA" dirty="0">
              <a:latin typeface="Century Gothic" panose="020B0502020202020204" pitchFamily="34" charset="0"/>
            </a:endParaRPr>
          </a:p>
          <a:p>
            <a:r>
              <a:rPr lang="en-CA" dirty="0">
                <a:latin typeface="Century Gothic" panose="020B0502020202020204" pitchFamily="34" charset="0"/>
              </a:rPr>
              <a:t>These skills are specifically reviewed in this lesson.</a:t>
            </a:r>
          </a:p>
          <a:p>
            <a:r>
              <a:rPr lang="en-CA" dirty="0">
                <a:latin typeface="Century Gothic" panose="020B0502020202020204" pitchFamily="34" charset="0"/>
              </a:rPr>
              <a:t>It is assumed the learner has already learned these skills and is doing this lesson as a review. </a:t>
            </a:r>
          </a:p>
          <a:p>
            <a:endParaRPr lang="en-CA" dirty="0">
              <a:latin typeface="Century Gothic" panose="020B0502020202020204" pitchFamily="34" charset="0"/>
            </a:endParaRPr>
          </a:p>
          <a:p>
            <a:pPr marL="0" indent="0">
              <a:buFont typeface="Wingdings" pitchFamily="2" charset="2"/>
              <a:buNone/>
            </a:pPr>
            <a:r>
              <a:rPr lang="en-US" sz="1200" b="1" dirty="0">
                <a:latin typeface="Century Gothic" panose="020B0502020202020204" pitchFamily="34" charset="0"/>
              </a:rPr>
              <a:t>Create a Strong Password:</a:t>
            </a:r>
          </a:p>
          <a:p>
            <a:pPr marL="628650" lvl="1" indent="-171450">
              <a:buFont typeface="Arial" panose="020B0604020202020204" pitchFamily="34" charset="0"/>
              <a:buChar char="•"/>
            </a:pPr>
            <a:r>
              <a:rPr lang="en-US" sz="1200" b="1" dirty="0">
                <a:latin typeface="Century Gothic" panose="020B0502020202020204" pitchFamily="34" charset="0"/>
              </a:rPr>
              <a:t>Use a Passphrase</a:t>
            </a:r>
          </a:p>
          <a:p>
            <a:pPr marL="628650" lvl="1" indent="-171450">
              <a:buFont typeface="Arial" panose="020B0604020202020204" pitchFamily="34" charset="0"/>
              <a:buChar char="•"/>
            </a:pPr>
            <a:r>
              <a:rPr lang="en-US" sz="1200" b="1" dirty="0">
                <a:latin typeface="Century Gothic" panose="020B0502020202020204" pitchFamily="34" charset="0"/>
              </a:rPr>
              <a:t>Use a Combination of Random Words</a:t>
            </a:r>
          </a:p>
          <a:p>
            <a:endParaRPr lang="en-US" sz="1200" b="1" i="0" u="none" strike="noStrike" dirty="0">
              <a:solidFill>
                <a:srgbClr val="000000"/>
              </a:solidFill>
              <a:effectLst/>
              <a:latin typeface="Century Gothic" panose="020B0502020202020204" pitchFamily="34" charset="0"/>
            </a:endParaRP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Keyboarding/typing</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Understand weak vs. strong passwords</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Create a strong password</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Enter a keyword in the browser search bar/box</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Understand search results</a:t>
            </a:r>
          </a:p>
          <a:p>
            <a:pPr marL="1085850" lvl="2" indent="-171450">
              <a:lnSpc>
                <a:spcPct val="107000"/>
              </a:lnSpc>
              <a:spcAft>
                <a:spcPts val="800"/>
              </a:spcAft>
              <a:buFont typeface="Wingdings" panose="05000000000000000000" pitchFamily="2" charset="2"/>
              <a:buChar char="Ø"/>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Click in search bar</a:t>
            </a:r>
          </a:p>
          <a:p>
            <a:pPr marL="1085850" lvl="2" indent="-171450">
              <a:lnSpc>
                <a:spcPct val="107000"/>
              </a:lnSpc>
              <a:spcAft>
                <a:spcPts val="800"/>
              </a:spcAft>
              <a:buFont typeface="Wingdings" panose="05000000000000000000" pitchFamily="2" charset="2"/>
              <a:buChar char="Ø"/>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Type words</a:t>
            </a:r>
          </a:p>
          <a:p>
            <a:pPr marL="1085850" lvl="2" indent="-171450">
              <a:lnSpc>
                <a:spcPct val="107000"/>
              </a:lnSpc>
              <a:spcAft>
                <a:spcPts val="800"/>
              </a:spcAft>
              <a:buFont typeface="Wingdings" panose="05000000000000000000" pitchFamily="2" charset="2"/>
              <a:buChar char="Ø"/>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Press enter on keyboard</a:t>
            </a:r>
          </a:p>
          <a:p>
            <a:pPr marL="1085850" lvl="2" indent="-171450">
              <a:lnSpc>
                <a:spcPct val="107000"/>
              </a:lnSpc>
              <a:spcAft>
                <a:spcPts val="800"/>
              </a:spcAft>
              <a:buFont typeface="Wingdings" panose="05000000000000000000" pitchFamily="2" charset="2"/>
              <a:buChar char="Ø"/>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Check the search results</a:t>
            </a:r>
            <a:endParaRPr lang="en-US" sz="1200" b="0" i="0" u="none" strike="noStrike" dirty="0">
              <a:solidFill>
                <a:srgbClr val="000000"/>
              </a:solidFill>
              <a:effectLst/>
              <a:latin typeface="Century Gothic" panose="020B0502020202020204" pitchFamily="34" charset="0"/>
            </a:endParaRP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Go to a website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Open email app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Use inbox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dirty="0">
                <a:solidFill>
                  <a:srgbClr val="000000"/>
                </a:solidFill>
                <a:latin typeface="Century Gothic" panose="020B0502020202020204" pitchFamily="34" charset="0"/>
                <a:ea typeface="Calibri"/>
                <a:cs typeface="Calibri"/>
                <a:sym typeface="Calibri"/>
              </a:rPr>
              <a:t>Sign in to Indeed.ca using your email address and password:</a:t>
            </a:r>
          </a:p>
          <a:p>
            <a:pPr marL="1085850" marR="0" lvl="2"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CA" sz="1200" b="0" dirty="0">
                <a:solidFill>
                  <a:srgbClr val="000000"/>
                </a:solidFill>
                <a:latin typeface="Century Gothic" panose="020B0502020202020204" pitchFamily="34" charset="0"/>
                <a:ea typeface="Calibri"/>
                <a:cs typeface="Calibri"/>
                <a:sym typeface="Calibri"/>
              </a:rPr>
              <a:t>Know where to click and then type to enter your email and password</a:t>
            </a:r>
          </a:p>
          <a:p>
            <a:pPr marL="1085850" marR="0" lvl="2"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CA" sz="1200" b="0" dirty="0">
                <a:solidFill>
                  <a:srgbClr val="000000"/>
                </a:solidFill>
                <a:latin typeface="Century Gothic" panose="020B0502020202020204" pitchFamily="34" charset="0"/>
                <a:ea typeface="Calibri"/>
                <a:cs typeface="Calibri"/>
                <a:sym typeface="Calibri"/>
              </a:rPr>
              <a:t>Know where to click when you see “I am human”.</a:t>
            </a:r>
          </a:p>
          <a:p>
            <a:pPr marL="1085850" lvl="2" indent="-171450">
              <a:buFont typeface="Wingdings" panose="05000000000000000000" pitchFamily="2" charset="2"/>
              <a:buChar char="Ø"/>
            </a:pPr>
            <a:r>
              <a:rPr lang="en-US" sz="1200" b="0" i="0" u="none" strike="noStrike" dirty="0">
                <a:solidFill>
                  <a:srgbClr val="000000"/>
                </a:solidFill>
                <a:effectLst/>
                <a:latin typeface="Century Gothic" panose="020B0502020202020204" pitchFamily="34" charset="0"/>
              </a:rPr>
              <a:t>Know how to get back to homepage by clicking on the logo.</a:t>
            </a:r>
          </a:p>
          <a:p>
            <a:pPr marL="1085850" lvl="2" indent="-171450">
              <a:buFont typeface="Wingdings" panose="05000000000000000000" pitchFamily="2" charset="2"/>
              <a:buChar char="Ø"/>
            </a:pPr>
            <a:r>
              <a:rPr lang="en-US" sz="1200" b="0" i="0" u="none" strike="noStrike" dirty="0">
                <a:solidFill>
                  <a:srgbClr val="000000"/>
                </a:solidFill>
                <a:effectLst/>
                <a:latin typeface="Century Gothic" panose="020B0502020202020204" pitchFamily="34" charset="0"/>
              </a:rPr>
              <a:t>Recognize common icons on the Indeed website.</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Change email password:</a:t>
            </a:r>
          </a:p>
          <a:p>
            <a:pPr marL="1085850" lvl="2" indent="-171450">
              <a:buFont typeface="Wingdings" panose="05000000000000000000" pitchFamily="2" charset="2"/>
              <a:buChar char="Ø"/>
            </a:pPr>
            <a:r>
              <a:rPr lang="en-US" sz="1200" b="0" i="0" u="none" strike="noStrike" dirty="0">
                <a:solidFill>
                  <a:srgbClr val="000000"/>
                </a:solidFill>
                <a:effectLst/>
                <a:latin typeface="Century Gothic" panose="020B0502020202020204" pitchFamily="34" charset="0"/>
              </a:rPr>
              <a:t>Know where to click in text boxes</a:t>
            </a:r>
          </a:p>
          <a:p>
            <a:pPr marL="1085850" lvl="2" indent="-171450">
              <a:buFont typeface="Wingdings" panose="05000000000000000000" pitchFamily="2" charset="2"/>
              <a:buChar char="Ø"/>
            </a:pPr>
            <a:r>
              <a:rPr lang="en-US" sz="1200" b="0" i="0" u="none" strike="noStrike" dirty="0">
                <a:solidFill>
                  <a:srgbClr val="000000"/>
                </a:solidFill>
                <a:effectLst/>
                <a:latin typeface="Century Gothic" panose="020B0502020202020204" pitchFamily="34" charset="0"/>
              </a:rPr>
              <a:t>Recognize common icons on email providers’ websites</a:t>
            </a:r>
          </a:p>
          <a:p>
            <a:pPr marL="1085850" lvl="2" indent="-171450">
              <a:buFont typeface="Wingdings" panose="05000000000000000000" pitchFamily="2" charset="2"/>
              <a:buChar char="Ø"/>
            </a:pPr>
            <a:r>
              <a:rPr lang="en-US" sz="1200" b="0" i="0" u="none" strike="noStrike" dirty="0">
                <a:solidFill>
                  <a:srgbClr val="000000"/>
                </a:solidFill>
                <a:effectLst/>
                <a:latin typeface="Century Gothic" panose="020B0502020202020204" pitchFamily="34" charset="0"/>
              </a:rPr>
              <a:t>Know which buttons to click e.g., Next, Submit etc.</a:t>
            </a:r>
          </a:p>
          <a:p>
            <a:pPr marL="1085850" lvl="2" indent="-171450">
              <a:buFont typeface="Wingdings" panose="05000000000000000000" pitchFamily="2" charset="2"/>
              <a:buChar char="Ø"/>
            </a:pPr>
            <a:endParaRPr lang="en-US" sz="1200" b="0" i="0" u="none" strike="noStrike" dirty="0">
              <a:solidFill>
                <a:srgbClr val="000000"/>
              </a:solidFill>
              <a:effectLst/>
              <a:latin typeface="Century Gothic" panose="020B0502020202020204" pitchFamily="34" charset="0"/>
            </a:endParaRPr>
          </a:p>
          <a:p>
            <a:pPr marL="0" indent="0">
              <a:buFont typeface="Arial" panose="020B0604020202020204" pitchFamily="34" charset="0"/>
              <a:buNone/>
            </a:pPr>
            <a:r>
              <a:rPr lang="en-US" sz="1200" b="1" i="0" u="none" strike="noStrike" dirty="0">
                <a:solidFill>
                  <a:srgbClr val="000000"/>
                </a:solidFill>
                <a:effectLst/>
                <a:latin typeface="Century Gothic" panose="020B0502020202020204" pitchFamily="34" charset="0"/>
              </a:rPr>
              <a:t>Reset Password</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Go to a website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Enter email to sign into account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Recognize common icons on indeed.ca and email provider websites e.g., eye icon, settings icons, apps icons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Recognize and know which buttons to click e.g., Next, Submit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Open email app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Use email inbox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Recognize email hyperlink and click on it to reset password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Open mobile phone text message app to read and copy verification codes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dirty="0">
              <a:solidFill>
                <a:srgbClr val="000000"/>
              </a:solidFill>
              <a:effectLst/>
              <a:latin typeface="Century Gothic" panose="020B0502020202020204" pitchFamily="34" charset="0"/>
            </a:endParaRP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3</a:t>
            </a:fld>
            <a:endParaRPr lang="en-US" dirty="0"/>
          </a:p>
        </p:txBody>
      </p:sp>
    </p:spTree>
    <p:extLst>
      <p:ext uri="{BB962C8B-B14F-4D97-AF65-F5344CB8AC3E}">
        <p14:creationId xmlns:p14="http://schemas.microsoft.com/office/powerpoint/2010/main" val="3232090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dirty="0">
                <a:highlight>
                  <a:srgbClr val="FFFF00"/>
                </a:highlight>
                <a:latin typeface="Century Gothic" panose="020B0502020202020204" pitchFamily="34" charset="0"/>
              </a:rPr>
              <a:t>Slide hidden from the learner.</a:t>
            </a:r>
          </a:p>
          <a:p>
            <a:endParaRPr lang="en-US" sz="1200" b="1" u="none" dirty="0">
              <a:highlight>
                <a:srgbClr val="FFFF00"/>
              </a:highligh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ighlight>
                  <a:srgbClr val="FFFF00"/>
                </a:highlight>
                <a:latin typeface="Century Gothic" panose="020B0502020202020204" pitchFamily="34" charset="0"/>
              </a:rPr>
              <a:t>Information for the Tutor.</a:t>
            </a:r>
          </a:p>
          <a:p>
            <a:endParaRPr lang="en-US" sz="1200" dirty="0">
              <a:latin typeface="Century Gothic" panose="020B0502020202020204" pitchFamily="34" charset="0"/>
            </a:endParaRPr>
          </a:p>
          <a:p>
            <a:r>
              <a:rPr lang="en-US" sz="1200" dirty="0">
                <a:latin typeface="Century Gothic" panose="020B0502020202020204" pitchFamily="34" charset="0"/>
              </a:rPr>
              <a:t>This PowerPoint lesson contains everything the tutor needs: the lesson notes, suggested instructional language, the links to the video lesson(s), and Practice for each part.  ​</a:t>
            </a:r>
            <a:endParaRPr lang="en-CA" sz="1200" dirty="0">
              <a:latin typeface="Century Gothic" panose="020B0502020202020204" pitchFamily="34" charset="0"/>
            </a:endParaRPr>
          </a:p>
          <a:p>
            <a:endParaRPr lang="en-CA" sz="1200" dirty="0">
              <a:latin typeface="Century Gothic" panose="020B0502020202020204" pitchFamily="34" charset="0"/>
            </a:endParaRPr>
          </a:p>
          <a:p>
            <a:r>
              <a:rPr lang="en-CA" sz="1200" b="1" dirty="0">
                <a:latin typeface="Century Gothic" panose="020B0502020202020204" pitchFamily="34" charset="0"/>
              </a:rPr>
              <a:t>IMPORTANT</a:t>
            </a:r>
            <a:br>
              <a:rPr lang="en-CA" sz="1200" b="1" dirty="0">
                <a:latin typeface="Century Gothic" panose="020B0502020202020204" pitchFamily="34" charset="0"/>
              </a:rPr>
            </a:br>
            <a:r>
              <a:rPr lang="en-CA" sz="1200" dirty="0">
                <a:latin typeface="Century Gothic" panose="020B0502020202020204" pitchFamily="34" charset="0"/>
              </a:rPr>
              <a:t>Read through the entire lesson a few days before tutoring so you are clear about what to do and have time to get any questions answered and to do any preparation. </a:t>
            </a:r>
          </a:p>
          <a:p>
            <a:r>
              <a:rPr lang="en-CA" sz="1200" dirty="0">
                <a:latin typeface="Century Gothic" panose="020B0502020202020204" pitchFamily="34" charset="0"/>
              </a:rPr>
              <a:t> </a:t>
            </a:r>
          </a:p>
          <a:p>
            <a:r>
              <a:rPr lang="en-CA" sz="1200" dirty="0">
                <a:latin typeface="Century Gothic" panose="020B0502020202020204" pitchFamily="34" charset="0"/>
              </a:rPr>
              <a:t>The first 11 slides are hidden from the learner; they contain information and instructions for the tutor. </a:t>
            </a:r>
          </a:p>
          <a:p>
            <a:r>
              <a:rPr lang="en-CA" sz="1200" dirty="0">
                <a:latin typeface="Century Gothic" panose="020B0502020202020204" pitchFamily="34" charset="0"/>
              </a:rPr>
              <a:t>Green Slides 	= Lesson Objectives</a:t>
            </a:r>
          </a:p>
          <a:p>
            <a:r>
              <a:rPr lang="en-CA" sz="1200" dirty="0">
                <a:latin typeface="Century Gothic" panose="020B0502020202020204" pitchFamily="34" charset="0"/>
              </a:rPr>
              <a:t>Blue Slides	= the beginning of each Part of the Lesson</a:t>
            </a:r>
          </a:p>
          <a:p>
            <a:r>
              <a:rPr lang="en-CA" sz="1200" dirty="0">
                <a:latin typeface="Century Gothic" panose="020B0502020202020204" pitchFamily="34" charset="0"/>
              </a:rPr>
              <a:t>Yellow Slides	= Practice </a:t>
            </a:r>
          </a:p>
          <a:p>
            <a:pPr fontAlgn="base"/>
            <a:endParaRPr lang="en-US" sz="1200" b="1" dirty="0">
              <a:latin typeface="Century Gothic" panose="020B0502020202020204" pitchFamily="34" charset="0"/>
            </a:endParaRPr>
          </a:p>
          <a:p>
            <a:pPr fontAlgn="base"/>
            <a:r>
              <a:rPr lang="en-US" sz="1200" b="1" dirty="0">
                <a:latin typeface="Century Gothic" panose="020B0502020202020204" pitchFamily="34" charset="0"/>
              </a:rPr>
              <a:t>Instructions specific to each lesson </a:t>
            </a:r>
            <a:r>
              <a:rPr lang="en-US" sz="1200" dirty="0">
                <a:latin typeface="Century Gothic" panose="020B0502020202020204" pitchFamily="34" charset="0"/>
              </a:rPr>
              <a:t>are</a:t>
            </a:r>
            <a:r>
              <a:rPr lang="en-US" sz="1200" b="1" dirty="0">
                <a:latin typeface="Century Gothic" panose="020B0502020202020204" pitchFamily="34" charset="0"/>
              </a:rPr>
              <a:t> </a:t>
            </a:r>
            <a:r>
              <a:rPr lang="en-US" sz="1200" dirty="0">
                <a:latin typeface="Century Gothic" panose="020B0502020202020204" pitchFamily="34" charset="0"/>
              </a:rPr>
              <a:t>in the notes pages of each PowerPoint. ​</a:t>
            </a:r>
            <a:endParaRPr lang="en-CA" sz="1200" dirty="0">
              <a:latin typeface="Century Gothic" panose="020B0502020202020204" pitchFamily="34" charset="0"/>
            </a:endParaRPr>
          </a:p>
          <a:p>
            <a:pPr fontAlgn="base"/>
            <a:r>
              <a:rPr lang="en-US" sz="1200" dirty="0">
                <a:latin typeface="Century Gothic" panose="020B0502020202020204" pitchFamily="34" charset="0"/>
              </a:rPr>
              <a:t>Identical notes are also available as a separate PDF for tutors who prefer that format. ​See Option B below. </a:t>
            </a:r>
            <a:endParaRPr lang="en-CA" sz="1200" dirty="0">
              <a:latin typeface="Century Gothic" panose="020B0502020202020204" pitchFamily="34" charset="0"/>
            </a:endParaRPr>
          </a:p>
          <a:p>
            <a:pPr fontAlgn="base"/>
            <a:r>
              <a:rPr lang="en-US" sz="1200" dirty="0">
                <a:latin typeface="Century Gothic" panose="020B0502020202020204" pitchFamily="34" charset="0"/>
              </a:rPr>
              <a:t> </a:t>
            </a:r>
          </a:p>
          <a:p>
            <a:pPr marL="0" lvl="0" indent="0" algn="l" rtl="0">
              <a:spcBef>
                <a:spcPts val="0"/>
              </a:spcBef>
              <a:spcAft>
                <a:spcPts val="0"/>
              </a:spcAft>
              <a:buNone/>
            </a:pPr>
            <a:r>
              <a:rPr lang="en-US" sz="1200" dirty="0">
                <a:latin typeface="Century Gothic" panose="020B0502020202020204" pitchFamily="34" charset="0"/>
              </a:rPr>
              <a:t>You will </a:t>
            </a:r>
            <a:r>
              <a:rPr lang="en-US" sz="1200" b="1" dirty="0">
                <a:latin typeface="Century Gothic" panose="020B0502020202020204" pitchFamily="34" charset="0"/>
              </a:rPr>
              <a:t>NOT</a:t>
            </a:r>
            <a:r>
              <a:rPr lang="en-US" sz="1200" dirty="0">
                <a:latin typeface="Century Gothic" panose="020B0502020202020204" pitchFamily="34" charset="0"/>
              </a:rPr>
              <a:t> be able to copy and paste from this PowerPoint because it is “Read Only”. </a:t>
            </a:r>
          </a:p>
          <a:p>
            <a:pPr marL="0" lvl="0" indent="0" algn="l" rtl="0">
              <a:spcBef>
                <a:spcPts val="0"/>
              </a:spcBef>
              <a:spcAft>
                <a:spcPts val="0"/>
              </a:spcAft>
              <a:buNone/>
            </a:pPr>
            <a:r>
              <a:rPr lang="en-US" sz="1200" dirty="0">
                <a:latin typeface="Century Gothic" panose="020B0502020202020204" pitchFamily="34" charset="0"/>
              </a:rPr>
              <a:t>In the Practice for each Part of this lesson, you may be asked to copy some text from this lesson and paste it into a Word document to use with the learner. </a:t>
            </a:r>
          </a:p>
          <a:p>
            <a:pPr marL="0" lvl="0" indent="0" algn="l" rtl="0">
              <a:spcBef>
                <a:spcPts val="0"/>
              </a:spcBef>
              <a:spcAft>
                <a:spcPts val="0"/>
              </a:spcAft>
              <a:buNone/>
            </a:pPr>
            <a:r>
              <a:rPr lang="en-US" sz="1200" dirty="0">
                <a:latin typeface="Century Gothic" panose="020B0502020202020204" pitchFamily="34" charset="0"/>
              </a:rPr>
              <a:t>You will not be able to do that from this PowerPoint lesson. Instead, copy and paste the text from the PDF version of the (same) lesson. </a:t>
            </a:r>
          </a:p>
          <a:p>
            <a:pPr fontAlgn="base"/>
            <a:endParaRPr lang="en-US" sz="1200" dirty="0">
              <a:latin typeface="Century Gothic" panose="020B0502020202020204" pitchFamily="34" charset="0"/>
            </a:endParaRPr>
          </a:p>
          <a:p>
            <a:endParaRPr lang="en-US" sz="1200" dirty="0">
              <a:latin typeface="Century Gothic" panose="020B0502020202020204" pitchFamily="34" charset="0"/>
            </a:endParaRPr>
          </a:p>
          <a:p>
            <a:r>
              <a:rPr lang="en-US" sz="1200" b="1" dirty="0">
                <a:latin typeface="Century Gothic" panose="020B0502020202020204" pitchFamily="34" charset="0"/>
              </a:rPr>
              <a:t>There are different options for using this PowerPoint lesson and /or the PDF version of this (same) lesson:  </a:t>
            </a:r>
            <a:endParaRPr lang="en-US" sz="1200" dirty="0">
              <a:latin typeface="Century Gothic" panose="020B0502020202020204" pitchFamily="34" charset="0"/>
            </a:endParaRPr>
          </a:p>
          <a:p>
            <a:pPr fontAlgn="base"/>
            <a:r>
              <a:rPr lang="en-US" sz="1200" b="1" u="sng" dirty="0">
                <a:latin typeface="Century Gothic" panose="020B0502020202020204" pitchFamily="34" charset="0"/>
              </a:rPr>
              <a:t>Lesson Format Options for the Tutor</a:t>
            </a:r>
            <a:endParaRPr lang="en-CA" sz="1200" b="1" u="sng" dirty="0">
              <a:latin typeface="Century Gothic" panose="020B0502020202020204" pitchFamily="34" charset="0"/>
            </a:endParaRPr>
          </a:p>
          <a:p>
            <a:pPr fontAlgn="base"/>
            <a:r>
              <a:rPr lang="en-US" sz="1200" b="1" u="sng" dirty="0">
                <a:latin typeface="Century Gothic" panose="020B0502020202020204" pitchFamily="34" charset="0"/>
              </a:rPr>
              <a:t>Option A</a:t>
            </a:r>
            <a:endParaRPr lang="en-CA" sz="1200" u="sng" dirty="0">
              <a:latin typeface="Century Gothic" panose="020B0502020202020204" pitchFamily="34" charset="0"/>
            </a:endParaRPr>
          </a:p>
          <a:p>
            <a:pPr fontAlgn="base"/>
            <a:r>
              <a:rPr lang="en-US" sz="1200" dirty="0">
                <a:latin typeface="Century Gothic" panose="020B0502020202020204" pitchFamily="34" charset="0"/>
              </a:rPr>
              <a:t>Use a printed version of the notes for you as tutor (not for the learner) </a:t>
            </a:r>
            <a:endParaRPr lang="en-CA" sz="1200" dirty="0">
              <a:latin typeface="Century Gothic" panose="020B0502020202020204" pitchFamily="34" charset="0"/>
            </a:endParaRPr>
          </a:p>
          <a:p>
            <a:pPr fontAlgn="base"/>
            <a:r>
              <a:rPr lang="en-US" sz="1200" dirty="0">
                <a:latin typeface="Century Gothic" panose="020B0502020202020204" pitchFamily="34" charset="0"/>
              </a:rPr>
              <a:t>Plus</a:t>
            </a:r>
            <a:endParaRPr lang="en-CA" sz="1200" dirty="0">
              <a:latin typeface="Century Gothic" panose="020B0502020202020204" pitchFamily="34" charset="0"/>
            </a:endParaRPr>
          </a:p>
          <a:p>
            <a:pPr fontAlgn="base"/>
            <a:r>
              <a:rPr lang="en-US" sz="1200" dirty="0">
                <a:latin typeface="Century Gothic" panose="020B0502020202020204" pitchFamily="34" charset="0"/>
              </a:rPr>
              <a:t>Use the PowerPoint slideshow for the learner. </a:t>
            </a:r>
            <a:endParaRPr lang="en-CA" sz="1200" dirty="0">
              <a:latin typeface="Century Gothic" panose="020B0502020202020204" pitchFamily="34" charset="0"/>
            </a:endParaRPr>
          </a:p>
          <a:p>
            <a:pPr fontAlgn="base"/>
            <a:r>
              <a:rPr lang="en-US" sz="1200" b="1" dirty="0">
                <a:latin typeface="Century Gothic" panose="020B0502020202020204" pitchFamily="34" charset="0"/>
              </a:rPr>
              <a:t>How: </a:t>
            </a:r>
            <a:endParaRPr lang="en-CA" sz="1200" dirty="0">
              <a:latin typeface="Century Gothic" panose="020B0502020202020204" pitchFamily="34" charset="0"/>
            </a:endParaRPr>
          </a:p>
          <a:p>
            <a:pPr marL="228600" indent="-228600" fontAlgn="base">
              <a:buFont typeface="+mj-lt"/>
              <a:buAutoNum type="arabicPeriod"/>
            </a:pPr>
            <a:r>
              <a:rPr lang="en-US" sz="1200" dirty="0">
                <a:latin typeface="Century Gothic" panose="020B0502020202020204" pitchFamily="34" charset="0"/>
              </a:rPr>
              <a:t>Open the PowerPoint, download and save it. </a:t>
            </a:r>
            <a:endParaRPr lang="en-CA" sz="1200" dirty="0">
              <a:latin typeface="Century Gothic" panose="020B0502020202020204" pitchFamily="34" charset="0"/>
            </a:endParaRPr>
          </a:p>
          <a:p>
            <a:pPr marL="228600" indent="-228600" fontAlgn="base">
              <a:buFont typeface="+mj-lt"/>
              <a:buAutoNum type="arabicPeriod"/>
            </a:pPr>
            <a:r>
              <a:rPr lang="en-US" sz="1200" dirty="0">
                <a:latin typeface="Century Gothic" panose="020B0502020202020204" pitchFamily="34" charset="0"/>
              </a:rPr>
              <a:t>Click “File” then "Print" ​ </a:t>
            </a:r>
            <a:endParaRPr lang="en-CA" sz="1200" dirty="0">
              <a:latin typeface="Century Gothic" panose="020B0502020202020204" pitchFamily="34" charset="0"/>
            </a:endParaRPr>
          </a:p>
          <a:p>
            <a:pPr marL="228600" indent="-228600" fontAlgn="base">
              <a:buFont typeface="+mj-lt"/>
              <a:buAutoNum type="arabicPeriod"/>
            </a:pPr>
            <a:r>
              <a:rPr lang="en-US" sz="1200" dirty="0">
                <a:latin typeface="Century Gothic" panose="020B0502020202020204" pitchFamily="34" charset="0"/>
              </a:rPr>
              <a:t>Then under “Settings” choose " Notes Pages" .</a:t>
            </a:r>
            <a:endParaRPr lang="en-CA" sz="1200" dirty="0">
              <a:latin typeface="Century Gothic" panose="020B0502020202020204" pitchFamily="34" charset="0"/>
            </a:endParaRPr>
          </a:p>
          <a:p>
            <a:pPr marL="228600" indent="-228600">
              <a:buFont typeface="+mj-lt"/>
              <a:buAutoNum type="arabicPeriod"/>
            </a:pPr>
            <a:r>
              <a:rPr lang="en-US" sz="1200" dirty="0">
                <a:latin typeface="Century Gothic" panose="020B0502020202020204" pitchFamily="34" charset="0"/>
              </a:rPr>
              <a:t>Print</a:t>
            </a:r>
            <a:endParaRPr lang="en-CA" sz="1200" dirty="0">
              <a:latin typeface="Century Gothic" panose="020B0502020202020204" pitchFamily="34" charset="0"/>
            </a:endParaRPr>
          </a:p>
          <a:p>
            <a:pPr marL="228600" indent="-228600" fontAlgn="base">
              <a:buFont typeface="+mj-lt"/>
              <a:buAutoNum type="arabicPeriod"/>
            </a:pPr>
            <a:r>
              <a:rPr lang="en-US" sz="1200" dirty="0">
                <a:latin typeface="Century Gothic" panose="020B0502020202020204" pitchFamily="34" charset="0"/>
              </a:rPr>
              <a:t>Now, you can use the printed version for tutoring. </a:t>
            </a:r>
            <a:endParaRPr lang="en-CA" sz="1200" dirty="0">
              <a:latin typeface="Century Gothic" panose="020B0502020202020204" pitchFamily="34" charset="0"/>
            </a:endParaRPr>
          </a:p>
          <a:p>
            <a:pPr lvl="1" fontAlgn="base"/>
            <a:endParaRPr lang="en-US" sz="1200" dirty="0">
              <a:latin typeface="Century Gothic" panose="020B0502020202020204" pitchFamily="34" charset="0"/>
            </a:endParaRPr>
          </a:p>
          <a:p>
            <a:pPr lvl="1" fontAlgn="base"/>
            <a:endParaRPr lang="en-US" sz="1200" dirty="0">
              <a:latin typeface="Century Gothic" panose="020B0502020202020204" pitchFamily="34" charset="0"/>
            </a:endParaRPr>
          </a:p>
          <a:p>
            <a:r>
              <a:rPr lang="en-US" sz="1200" b="1" u="sng"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Option B</a:t>
            </a:r>
            <a:endParaRPr lang="en-CA" sz="1200" u="sng" dirty="0">
              <a:effectLst/>
              <a:latin typeface="Century Gothic" panose="020B0502020202020204" pitchFamily="34" charset="0"/>
              <a:ea typeface="Times New Roman" panose="02020603050405020304" pitchFamily="18" charset="0"/>
            </a:endParaRPr>
          </a:p>
          <a:p>
            <a:r>
              <a:rPr lang="en-US"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Use the separate electronic PDF of the PowerPoint slides and notes for you as tutor (if you don’t have PowerPoint on your computer or if you prefer to use a PDF version) </a:t>
            </a:r>
            <a:endParaRPr lang="en-CA" sz="1200" dirty="0">
              <a:effectLst/>
              <a:latin typeface="Century Gothic" panose="020B0502020202020204" pitchFamily="34" charset="0"/>
              <a:ea typeface="Times New Roman" panose="02020603050405020304" pitchFamily="18" charset="0"/>
            </a:endParaRPr>
          </a:p>
          <a:p>
            <a:r>
              <a:rPr lang="en-US"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Plus</a:t>
            </a:r>
            <a:endParaRPr lang="en-CA" sz="1200" dirty="0">
              <a:effectLst/>
              <a:latin typeface="Century Gothic" panose="020B0502020202020204" pitchFamily="34" charset="0"/>
              <a:ea typeface="Times New Roman" panose="02020603050405020304" pitchFamily="18" charset="0"/>
            </a:endParaRPr>
          </a:p>
          <a:p>
            <a:r>
              <a:rPr lang="en-US"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Use the PowerPoint slideshow for the learner, or the PDF-Slides Only version (if the learner’s computer doesn’t have PowerPoint).  ​</a:t>
            </a:r>
            <a:endParaRPr lang="en-CA" sz="1200" dirty="0">
              <a:effectLst/>
              <a:latin typeface="Century Gothic" panose="020B0502020202020204" pitchFamily="34" charset="0"/>
              <a:ea typeface="Times New Roman" panose="02020603050405020304" pitchFamily="18" charset="0"/>
            </a:endParaRPr>
          </a:p>
          <a:p>
            <a:r>
              <a:rPr lang="en-US"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You can have the PDF open to use for you as tutor beside the PowerPoint slideshow, or the PDF version of the slides (for the learner).  </a:t>
            </a:r>
            <a:endParaRPr lang="en-CA" sz="1200" dirty="0">
              <a:effectLst/>
              <a:latin typeface="Century Gothic" panose="020B0502020202020204" pitchFamily="34" charset="0"/>
              <a:ea typeface="Times New Roman" panose="02020603050405020304" pitchFamily="18" charset="0"/>
            </a:endParaRPr>
          </a:p>
          <a:p>
            <a:pPr lvl="1" fontAlgn="base"/>
            <a:r>
              <a:rPr lang="en-US" sz="1200" dirty="0">
                <a:latin typeface="Century Gothic" panose="020B0502020202020204" pitchFamily="34" charset="0"/>
              </a:rPr>
              <a:t> </a:t>
            </a:r>
          </a:p>
          <a:p>
            <a:pPr fontAlgn="base"/>
            <a:endParaRPr lang="en-CA" sz="1200" dirty="0">
              <a:latin typeface="Century Gothic" panose="020B0502020202020204" pitchFamily="34" charset="0"/>
            </a:endParaRPr>
          </a:p>
          <a:p>
            <a:pPr fontAlgn="base"/>
            <a:r>
              <a:rPr lang="en-US" sz="1200" b="1" u="sng" dirty="0">
                <a:latin typeface="Century Gothic" panose="020B0502020202020204" pitchFamily="34" charset="0"/>
              </a:rPr>
              <a:t>Option C</a:t>
            </a:r>
            <a:endParaRPr lang="en-CA" sz="1200" u="sng" dirty="0">
              <a:latin typeface="Century Gothic" panose="020B0502020202020204" pitchFamily="34" charset="0"/>
            </a:endParaRPr>
          </a:p>
          <a:p>
            <a:pPr fontAlgn="base"/>
            <a:r>
              <a:rPr lang="en-US" sz="1200" dirty="0">
                <a:latin typeface="Century Gothic" panose="020B0502020202020204" pitchFamily="34" charset="0"/>
              </a:rPr>
              <a:t>Use the PowerPoint slideshow in “Presenter View” in PowerPoint. </a:t>
            </a:r>
            <a:endParaRPr lang="en-CA" sz="1200" dirty="0">
              <a:latin typeface="Century Gothic" panose="020B0502020202020204" pitchFamily="34" charset="0"/>
            </a:endParaRPr>
          </a:p>
          <a:p>
            <a:pPr fontAlgn="base"/>
            <a:r>
              <a:rPr lang="en-US" sz="1200" dirty="0">
                <a:latin typeface="Century Gothic" panose="020B0502020202020204" pitchFamily="34" charset="0"/>
              </a:rPr>
              <a:t>This lets you show the slideshow to the learner, and also lets you see the notes as well as the slideshow that the learner sees. </a:t>
            </a:r>
            <a:endParaRPr lang="en-CA" sz="1200" dirty="0">
              <a:latin typeface="Century Gothic" panose="020B0502020202020204" pitchFamily="34" charset="0"/>
            </a:endParaRPr>
          </a:p>
          <a:p>
            <a:pPr fontAlgn="base"/>
            <a:r>
              <a:rPr lang="en-US" sz="1200" dirty="0">
                <a:latin typeface="Century Gothic" panose="020B0502020202020204" pitchFamily="34" charset="0"/>
              </a:rPr>
              <a:t>This works for remote and in-person tutoring. </a:t>
            </a:r>
            <a:endParaRPr lang="en-CA" sz="1200" dirty="0">
              <a:latin typeface="Century Gothic" panose="020B0502020202020204" pitchFamily="34" charset="0"/>
            </a:endParaRPr>
          </a:p>
          <a:p>
            <a:pPr fontAlgn="base"/>
            <a:r>
              <a:rPr lang="en-US" sz="1200" dirty="0">
                <a:latin typeface="Century Gothic" panose="020B0502020202020204" pitchFamily="34" charset="0"/>
              </a:rPr>
              <a:t>However, for in person tutoring for small groups you need a separate monitor or projector to do this: one for you and one for the learners. </a:t>
            </a:r>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4</a:t>
            </a:fld>
            <a:endParaRPr lang="en-US" dirty="0"/>
          </a:p>
        </p:txBody>
      </p:sp>
    </p:spTree>
    <p:extLst>
      <p:ext uri="{BB962C8B-B14F-4D97-AF65-F5344CB8AC3E}">
        <p14:creationId xmlns:p14="http://schemas.microsoft.com/office/powerpoint/2010/main" val="2350317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14438"/>
            <a:ext cx="5759450" cy="3240087"/>
          </a:xfrm>
        </p:spPr>
      </p:sp>
      <p:sp>
        <p:nvSpPr>
          <p:cNvPr id="3" name="Notes Placeholder 2"/>
          <p:cNvSpPr>
            <a:spLocks noGrp="1"/>
          </p:cNvSpPr>
          <p:nvPr>
            <p:ph type="body" idx="1"/>
          </p:nvPr>
        </p:nvSpPr>
        <p:spPr/>
        <p:txBody>
          <a:bodyPr/>
          <a:lstStyle/>
          <a:p>
            <a:r>
              <a:rPr lang="en-US" b="1" u="none" dirty="0">
                <a:highlight>
                  <a:srgbClr val="FFFF00"/>
                </a:highlight>
                <a:latin typeface="Century Gothic" panose="020B0502020202020204" pitchFamily="34" charset="0"/>
              </a:rPr>
              <a:t>Slide hidden from the learner.</a:t>
            </a:r>
          </a:p>
          <a:p>
            <a:endParaRPr lang="en-US" b="1" u="none" dirty="0">
              <a:highlight>
                <a:srgbClr val="FFFF00"/>
              </a:highligh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 Gothic" panose="020B0502020202020204" pitchFamily="34" charset="0"/>
              </a:rPr>
              <a:t>Information for the Tutor.</a:t>
            </a:r>
          </a:p>
          <a:p>
            <a:endParaRPr lang="en-US" b="1" u="none" dirty="0">
              <a:highlight>
                <a:srgbClr val="FFFF00"/>
              </a:highlight>
              <a:latin typeface="Century Gothic" panose="020B0502020202020204" pitchFamily="34" charset="0"/>
            </a:endParaRPr>
          </a:p>
          <a:p>
            <a:r>
              <a:rPr lang="en-US" b="1" dirty="0">
                <a:latin typeface="Century Gothic" panose="020B0502020202020204" pitchFamily="34" charset="0"/>
              </a:rPr>
              <a:t>Instructions to the Tutor</a:t>
            </a:r>
          </a:p>
          <a:p>
            <a:r>
              <a:rPr lang="en-US" dirty="0">
                <a:latin typeface="Century Gothic" panose="020B0502020202020204" pitchFamily="34" charset="0"/>
              </a:rPr>
              <a:t>These are the skills learners will master at the end of the lesson.  </a:t>
            </a:r>
          </a:p>
          <a:p>
            <a:endParaRPr lang="en-US" b="1" dirty="0">
              <a:highlight>
                <a:srgbClr val="FFFF00"/>
              </a:highligh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highlight>
                  <a:srgbClr val="FFFF00"/>
                </a:highlight>
                <a:latin typeface="Century Gothic" panose="020B0502020202020204" pitchFamily="34" charset="0"/>
              </a:rPr>
              <a:t>Total Video length: 		</a:t>
            </a:r>
            <a:r>
              <a:rPr lang="en-US" sz="1200" b="1" i="0" u="none" strike="noStrike" dirty="0">
                <a:solidFill>
                  <a:srgbClr val="000000"/>
                </a:solidFill>
                <a:latin typeface="Century Gothic" panose="020B0502020202020204" pitchFamily="34" charset="0"/>
                <a:ea typeface="Calibri"/>
                <a:cs typeface="Calibri"/>
                <a:sym typeface="Calibri"/>
              </a:rPr>
              <a:t>0:00-5:15 minutes	[ 5:15 mins]</a:t>
            </a:r>
          </a:p>
          <a:p>
            <a:endParaRPr lang="en-US" b="1" dirty="0">
              <a:highlight>
                <a:srgbClr val="FFFF00"/>
              </a:highlight>
              <a:latin typeface="Century Gothic" panose="020B0502020202020204" pitchFamily="34" charset="0"/>
            </a:endParaRPr>
          </a:p>
          <a:p>
            <a:r>
              <a:rPr lang="en-US" b="1" dirty="0">
                <a:highlight>
                  <a:srgbClr val="FFFF00"/>
                </a:highlight>
                <a:latin typeface="Century Gothic" panose="020B0502020202020204" pitchFamily="34" charset="0"/>
              </a:rPr>
              <a:t>Part </a:t>
            </a:r>
            <a:r>
              <a:rPr lang="en-US" b="1" dirty="0">
                <a:latin typeface="Century Gothic" panose="020B0502020202020204" pitchFamily="34" charset="0"/>
              </a:rPr>
              <a:t>One: Create a Strong Password</a:t>
            </a:r>
          </a:p>
          <a:p>
            <a:r>
              <a:rPr lang="en-US" b="0" dirty="0">
                <a:latin typeface="Century Gothic" panose="020B0502020202020204" pitchFamily="34" charset="0"/>
              </a:rPr>
              <a:t>A. Use a Passphrase: 		0:00 -0:03:51 mins	[3:51 mins]</a:t>
            </a:r>
          </a:p>
          <a:p>
            <a:r>
              <a:rPr lang="en-US" b="0" dirty="0">
                <a:latin typeface="Century Gothic" panose="020B0502020202020204" pitchFamily="34" charset="0"/>
              </a:rPr>
              <a:t>B. Use a Combination of Random Words: 	0:03:52 – 0:05:15/END	[1:24 mins]</a:t>
            </a: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5</a:t>
            </a:fld>
            <a:endParaRPr lang="en-US" dirty="0"/>
          </a:p>
        </p:txBody>
      </p:sp>
    </p:spTree>
    <p:extLst>
      <p:ext uri="{BB962C8B-B14F-4D97-AF65-F5344CB8AC3E}">
        <p14:creationId xmlns:p14="http://schemas.microsoft.com/office/powerpoint/2010/main" val="1755067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endParaRPr lang="en-US" b="1" dirty="0">
              <a:latin typeface="Century Gothic" panose="020B0502020202020204" pitchFamily="34" charset="0"/>
            </a:endParaRPr>
          </a:p>
          <a:p>
            <a:r>
              <a:rPr lang="en-US" b="1" dirty="0">
                <a:latin typeface="Century Gothic" panose="020B0502020202020204" pitchFamily="34" charset="0"/>
              </a:rPr>
              <a:t>Instructions to the Tutor</a:t>
            </a:r>
          </a:p>
          <a:p>
            <a:r>
              <a:rPr lang="en-US" dirty="0">
                <a:latin typeface="Century Gothic" panose="020B0502020202020204" pitchFamily="34" charset="0"/>
              </a:rPr>
              <a:t>These are the skills learners will master at the end of the lesson.  </a:t>
            </a:r>
          </a:p>
          <a:p>
            <a:endParaRPr lang="en-CA" dirty="0">
              <a:latin typeface="Century Gothic" panose="020B0502020202020204" pitchFamily="34" charset="0"/>
            </a:endParaRPr>
          </a:p>
          <a:p>
            <a:r>
              <a:rPr lang="en-US" b="1" dirty="0">
                <a:highlight>
                  <a:srgbClr val="FFFF00"/>
                </a:highlight>
                <a:latin typeface="Century Gothic" panose="020B0502020202020204" pitchFamily="34" charset="0"/>
              </a:rPr>
              <a:t>Total Video length: </a:t>
            </a:r>
          </a:p>
          <a:p>
            <a:pPr marL="0" indent="0">
              <a:buFont typeface="Arial" panose="020B0604020202020204" pitchFamily="34" charset="0"/>
              <a:buNone/>
            </a:pPr>
            <a:r>
              <a:rPr lang="en-US" sz="1200" b="1" dirty="0">
                <a:latin typeface="Century Gothic" panose="020B0502020202020204" pitchFamily="34" charset="0"/>
                <a:cs typeface="Calibri" panose="020F0502020204030204" pitchFamily="34" charset="0"/>
              </a:rPr>
              <a:t>Reset Password: 0:00 – </a:t>
            </a:r>
            <a:r>
              <a:rPr lang="en-US" b="1" dirty="0">
                <a:latin typeface="Century Gothic" panose="020B0502020202020204" pitchFamily="34" charset="0"/>
              </a:rPr>
              <a:t>0:04</a:t>
            </a:r>
            <a:r>
              <a:rPr lang="en-US" sz="1200" b="1" dirty="0">
                <a:latin typeface="Century Gothic" panose="020B0502020202020204" pitchFamily="34" charset="0"/>
                <a:cs typeface="Calibri" panose="020F0502020204030204" pitchFamily="34" charset="0"/>
              </a:rPr>
              <a:t>:05 minutes/END</a:t>
            </a:r>
          </a:p>
          <a:p>
            <a:pPr marL="685800" lvl="1" indent="-228600">
              <a:buFont typeface="+mj-lt"/>
              <a:buAutoNum type="alphaUcPeriod"/>
              <a:defRPr/>
            </a:pPr>
            <a:endParaRPr lang="en-US" dirty="0">
              <a:latin typeface="Century Gothic" panose="020B0502020202020204" pitchFamily="34" charset="0"/>
            </a:endParaRP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6</a:t>
            </a:fld>
            <a:endParaRPr lang="en-US" dirty="0"/>
          </a:p>
        </p:txBody>
      </p:sp>
    </p:spTree>
    <p:extLst>
      <p:ext uri="{BB962C8B-B14F-4D97-AF65-F5344CB8AC3E}">
        <p14:creationId xmlns:p14="http://schemas.microsoft.com/office/powerpoint/2010/main" val="3241899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pPr defTabSz="966612">
              <a:defRPr/>
            </a:pPr>
            <a:endParaRPr lang="en-US" dirty="0">
              <a:latin typeface="Century Gothic" panose="020B0502020202020204" pitchFamily="34" charset="0"/>
            </a:endParaRPr>
          </a:p>
          <a:p>
            <a:r>
              <a:rPr lang="en-US" dirty="0">
                <a:latin typeface="Century Gothic" panose="020B0502020202020204" pitchFamily="34" charset="0"/>
              </a:rPr>
              <a:t>According to the learner’s pace, do one part of the video lesson, check their understanding, and have the learner practice the skills. </a:t>
            </a:r>
          </a:p>
          <a:p>
            <a:r>
              <a:rPr lang="en-US" dirty="0">
                <a:latin typeface="Century Gothic" panose="020B0502020202020204" pitchFamily="34" charset="0"/>
              </a:rPr>
              <a:t>Then, let them show you they can do the skills (at least three times) before proceeding to the next part.</a:t>
            </a:r>
          </a:p>
          <a:p>
            <a:pPr defTabSz="966612">
              <a:defRPr/>
            </a:pPr>
            <a:endParaRPr lang="en-US" dirty="0">
              <a:latin typeface="Century Gothic" panose="020B0502020202020204" pitchFamily="34" charset="0"/>
            </a:endParaRPr>
          </a:p>
          <a:p>
            <a:pPr defTabSz="966612">
              <a:defRPr/>
            </a:pPr>
            <a:r>
              <a:rPr lang="en-US" dirty="0">
                <a:latin typeface="Century Gothic" panose="020B0502020202020204" pitchFamily="34" charset="0"/>
              </a:rPr>
              <a:t>Look for signs of learner fatigue. </a:t>
            </a:r>
          </a:p>
          <a:p>
            <a:pPr defTabSz="966612">
              <a:defRPr/>
            </a:pPr>
            <a:r>
              <a:rPr lang="en-US" dirty="0">
                <a:latin typeface="Century Gothic" panose="020B0502020202020204" pitchFamily="34" charset="0"/>
              </a:rPr>
              <a:t>Check in with learner after each part. </a:t>
            </a:r>
          </a:p>
          <a:p>
            <a:r>
              <a:rPr lang="en-US" dirty="0">
                <a:latin typeface="Century Gothic" panose="020B0502020202020204" pitchFamily="34" charset="0"/>
              </a:rPr>
              <a:t>Is the learner doing any of the following? : </a:t>
            </a:r>
          </a:p>
          <a:p>
            <a:pPr marL="181240" indent="-181240">
              <a:buFont typeface="Arial" panose="020B0604020202020204" pitchFamily="34" charset="0"/>
              <a:buChar char="•"/>
            </a:pPr>
            <a:r>
              <a:rPr lang="en-US" dirty="0">
                <a:latin typeface="Century Gothic" panose="020B0502020202020204" pitchFamily="34" charset="0"/>
              </a:rPr>
              <a:t>Expressing frustration </a:t>
            </a:r>
          </a:p>
          <a:p>
            <a:pPr marL="181240" indent="-181240">
              <a:buFont typeface="Arial" panose="020B0604020202020204" pitchFamily="34" charset="0"/>
              <a:buChar char="•"/>
            </a:pPr>
            <a:r>
              <a:rPr lang="en-US" dirty="0">
                <a:latin typeface="Century Gothic" panose="020B0502020202020204" pitchFamily="34" charset="0"/>
              </a:rPr>
              <a:t>Not asking questions, shutting down, not taking in what you are saying</a:t>
            </a:r>
          </a:p>
          <a:p>
            <a:pPr marL="181240" indent="-181240">
              <a:buFont typeface="Arial" panose="020B0604020202020204" pitchFamily="34" charset="0"/>
              <a:buChar char="•"/>
            </a:pPr>
            <a:r>
              <a:rPr lang="en-US" dirty="0">
                <a:latin typeface="Century Gothic" panose="020B0502020202020204" pitchFamily="34" charset="0"/>
              </a:rPr>
              <a:t>Seeming overwhelmed</a:t>
            </a:r>
          </a:p>
          <a:p>
            <a:pPr marL="181240" indent="-181240">
              <a:buFont typeface="Arial" panose="020B0604020202020204" pitchFamily="34" charset="0"/>
              <a:buChar char="•"/>
            </a:pPr>
            <a:r>
              <a:rPr lang="en-US" dirty="0">
                <a:latin typeface="Century Gothic" panose="020B0502020202020204" pitchFamily="34" charset="0"/>
              </a:rPr>
              <a:t>Saying, “Are we done yet?” etc. </a:t>
            </a:r>
          </a:p>
          <a:p>
            <a:pPr marL="181240" indent="-181240">
              <a:buFont typeface="Arial" panose="020B0604020202020204" pitchFamily="34" charset="0"/>
              <a:buChar char="•"/>
            </a:pPr>
            <a:r>
              <a:rPr lang="en-US" dirty="0">
                <a:latin typeface="Century Gothic" panose="020B0502020202020204" pitchFamily="34" charset="0"/>
              </a:rPr>
              <a:t>Lots of yawning etc. </a:t>
            </a:r>
          </a:p>
          <a:p>
            <a:pPr marL="181240" indent="-181240">
              <a:buFont typeface="Arial" panose="020B0604020202020204" pitchFamily="34" charset="0"/>
              <a:buChar char="•"/>
            </a:pPr>
            <a:endParaRPr lang="en-US" dirty="0">
              <a:latin typeface="Century Gothic" panose="020B0502020202020204" pitchFamily="34" charset="0"/>
            </a:endParaRPr>
          </a:p>
          <a:p>
            <a:r>
              <a:rPr lang="en-US" dirty="0">
                <a:latin typeface="Century Gothic" panose="020B0502020202020204" pitchFamily="34" charset="0"/>
              </a:rPr>
              <a:t>These are clues that it is time to stop the session and resume another day. </a:t>
            </a:r>
          </a:p>
          <a:p>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7</a:t>
            </a:fld>
            <a:endParaRPr lang="en-US" dirty="0"/>
          </a:p>
        </p:txBody>
      </p:sp>
    </p:spTree>
    <p:extLst>
      <p:ext uri="{BB962C8B-B14F-4D97-AF65-F5344CB8AC3E}">
        <p14:creationId xmlns:p14="http://schemas.microsoft.com/office/powerpoint/2010/main" val="2208987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pPr defTabSz="966612">
              <a:defRPr/>
            </a:pPr>
            <a:endParaRPr lang="en-US" sz="1200" dirty="0">
              <a:highlight>
                <a:srgbClr val="FFFF00"/>
              </a:highlight>
              <a:latin typeface="Century Gothic" panose="020B0502020202020204" pitchFamily="34" charset="0"/>
            </a:endParaRPr>
          </a:p>
          <a:p>
            <a:pPr defTabSz="966612">
              <a:defRPr/>
            </a:pPr>
            <a:r>
              <a:rPr lang="en-US" sz="1200" b="1" dirty="0">
                <a:latin typeface="Century Gothic" panose="020B0502020202020204" pitchFamily="34" charset="0"/>
              </a:rPr>
              <a:t>SET UP</a:t>
            </a:r>
          </a:p>
          <a:p>
            <a:pPr defTabSz="966612">
              <a:defRPr/>
            </a:pPr>
            <a:r>
              <a:rPr lang="en-US" sz="1200" dirty="0">
                <a:latin typeface="Century Gothic" panose="020B0502020202020204" pitchFamily="34" charset="0"/>
              </a:rPr>
              <a:t>Refer to </a:t>
            </a:r>
            <a:r>
              <a:rPr lang="en-US" sz="1200" u="sng" dirty="0">
                <a:latin typeface="Century Gothic" panose="020B0502020202020204" pitchFamily="34" charset="0"/>
              </a:rPr>
              <a:t>TUTOR CHECKLIST- Set up for In-Person Tutoring </a:t>
            </a:r>
          </a:p>
          <a:p>
            <a:pPr defTabSz="966612">
              <a:defRPr/>
            </a:pPr>
            <a:endParaRPr lang="en-US" sz="1200" b="0" u="sng" dirty="0">
              <a:latin typeface="Century Gothic" panose="020B0502020202020204" pitchFamily="34" charset="0"/>
            </a:endParaRPr>
          </a:p>
          <a:p>
            <a:pPr defTabSz="966612">
              <a:defRPr/>
            </a:pPr>
            <a:endParaRPr lang="en-US" sz="1200" b="0" u="sng" dirty="0">
              <a:latin typeface="Century Gothic" panose="020B0502020202020204" pitchFamily="34" charset="0"/>
            </a:endParaRPr>
          </a:p>
          <a:p>
            <a:pPr defTabSz="966612">
              <a:defRPr/>
            </a:pPr>
            <a:r>
              <a:rPr lang="en-US" sz="1200" b="1" u="none" dirty="0">
                <a:latin typeface="Century Gothic" panose="020B0502020202020204" pitchFamily="34" charset="0"/>
              </a:rPr>
              <a:t>PREPARATION</a:t>
            </a:r>
          </a:p>
          <a:p>
            <a:pPr defTabSz="966612">
              <a:defRPr/>
            </a:pPr>
            <a:r>
              <a:rPr lang="en-US" sz="1200" b="0" u="none" dirty="0">
                <a:latin typeface="Century Gothic" panose="020B0502020202020204" pitchFamily="34" charset="0"/>
              </a:rPr>
              <a:t>Preparation specific to the </a:t>
            </a:r>
            <a:r>
              <a:rPr lang="en-US" sz="1200" b="1" u="none" dirty="0">
                <a:latin typeface="Century Gothic" panose="020B0502020202020204" pitchFamily="34" charset="0"/>
              </a:rPr>
              <a:t>PRACTICE</a:t>
            </a:r>
            <a:r>
              <a:rPr lang="en-US" sz="1200" b="0" u="none" dirty="0">
                <a:latin typeface="Century Gothic" panose="020B0502020202020204" pitchFamily="34" charset="0"/>
              </a:rPr>
              <a:t> for each Part of this lesson is in the notes of each “PRACTICE” slide. </a:t>
            </a:r>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8</a:t>
            </a:fld>
            <a:endParaRPr lang="en-US" dirty="0"/>
          </a:p>
        </p:txBody>
      </p:sp>
    </p:spTree>
    <p:extLst>
      <p:ext uri="{BB962C8B-B14F-4D97-AF65-F5344CB8AC3E}">
        <p14:creationId xmlns:p14="http://schemas.microsoft.com/office/powerpoint/2010/main" val="3760488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pPr defTabSz="966612">
              <a:defRPr/>
            </a:pPr>
            <a:endParaRPr lang="en-US" sz="1200" b="0" u="none" dirty="0">
              <a:latin typeface="Century Gothic" panose="020B0502020202020204" pitchFamily="34" charset="0"/>
            </a:endParaRPr>
          </a:p>
          <a:p>
            <a:pPr defTabSz="966612">
              <a:defRPr/>
            </a:pPr>
            <a:r>
              <a:rPr lang="en-US" sz="1200" b="0" u="none" dirty="0">
                <a:latin typeface="Century Gothic" panose="020B0502020202020204" pitchFamily="34" charset="0"/>
              </a:rPr>
              <a:t>Refer to: </a:t>
            </a:r>
          </a:p>
          <a:p>
            <a:pPr defTabSz="966612">
              <a:defRPr/>
            </a:pPr>
            <a:r>
              <a:rPr lang="en-US" sz="1200" b="0" u="sng" dirty="0">
                <a:latin typeface="Century Gothic" panose="020B0502020202020204" pitchFamily="34" charset="0"/>
              </a:rPr>
              <a:t>TUTOR CHECKLIST- During In-Person Tutoring Sessions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p>
            <a:pPr defTabSz="966612">
              <a:defRPr/>
            </a:pPr>
            <a:endParaRPr lang="en-US" sz="1200" dirty="0">
              <a:latin typeface="Century Gothic" panose="020B0502020202020204" pitchFamily="34" charset="0"/>
            </a:endParaRPr>
          </a:p>
          <a:p>
            <a:pPr defTabSz="966612">
              <a:defRPr/>
            </a:pPr>
            <a:endParaRPr lang="en-US" sz="1900" dirty="0">
              <a:latin typeface="Livvic-Regular"/>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9</a:t>
            </a:fld>
            <a:endParaRPr lang="en-US" dirty="0"/>
          </a:p>
        </p:txBody>
      </p:sp>
    </p:spTree>
    <p:extLst>
      <p:ext uri="{BB962C8B-B14F-4D97-AF65-F5344CB8AC3E}">
        <p14:creationId xmlns:p14="http://schemas.microsoft.com/office/powerpoint/2010/main" val="3886687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B4335-7512-8E4D-A34B-983AB1D3B1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CA7AE3-BBF2-3340-92C2-2DE5E0C02B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D354D5-AC41-D640-9EB6-18773B7E4CFE}"/>
              </a:ext>
            </a:extLst>
          </p:cNvPr>
          <p:cNvSpPr>
            <a:spLocks noGrp="1"/>
          </p:cNvSpPr>
          <p:nvPr>
            <p:ph type="dt" sz="half" idx="10"/>
          </p:nvPr>
        </p:nvSpPr>
        <p:spPr/>
        <p:txBody>
          <a:bodyPr/>
          <a:lstStyle/>
          <a:p>
            <a:fld id="{6CA23206-54AF-CF4C-AAF8-2C7B307FEA22}" type="datetimeFigureOut">
              <a:rPr lang="en-US" smtClean="0"/>
              <a:t>6/13/2022</a:t>
            </a:fld>
            <a:endParaRPr lang="en-US" dirty="0"/>
          </a:p>
        </p:txBody>
      </p:sp>
      <p:sp>
        <p:nvSpPr>
          <p:cNvPr id="5" name="Footer Placeholder 4">
            <a:extLst>
              <a:ext uri="{FF2B5EF4-FFF2-40B4-BE49-F238E27FC236}">
                <a16:creationId xmlns:a16="http://schemas.microsoft.com/office/drawing/2014/main" id="{ECC7F920-760E-9C45-871D-DF1C24B319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3EF1861-BCDB-6941-9267-9ACABA9795BB}"/>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789781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1B26F-33B1-1F45-8A88-680C09FEAE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6479A4-D01C-FB46-82A3-CB28AE5083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FB45C5-6A3A-8341-AD31-8F3DE7CC2D2E}"/>
              </a:ext>
            </a:extLst>
          </p:cNvPr>
          <p:cNvSpPr>
            <a:spLocks noGrp="1"/>
          </p:cNvSpPr>
          <p:nvPr>
            <p:ph type="dt" sz="half" idx="10"/>
          </p:nvPr>
        </p:nvSpPr>
        <p:spPr/>
        <p:txBody>
          <a:bodyPr/>
          <a:lstStyle/>
          <a:p>
            <a:fld id="{6CA23206-54AF-CF4C-AAF8-2C7B307FEA22}" type="datetimeFigureOut">
              <a:rPr lang="en-US" smtClean="0"/>
              <a:t>6/13/2022</a:t>
            </a:fld>
            <a:endParaRPr lang="en-US" dirty="0"/>
          </a:p>
        </p:txBody>
      </p:sp>
      <p:sp>
        <p:nvSpPr>
          <p:cNvPr id="5" name="Footer Placeholder 4">
            <a:extLst>
              <a:ext uri="{FF2B5EF4-FFF2-40B4-BE49-F238E27FC236}">
                <a16:creationId xmlns:a16="http://schemas.microsoft.com/office/drawing/2014/main" id="{2CF98A78-2F01-584A-AFFD-7C549D93A2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13B55BB-AFC9-8C44-B327-19DB559D1442}"/>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19928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E3330D-34D1-4F49-9A29-2EBBEC6466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26C956-9044-4E48-A427-CF07691B32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34D212-956E-2146-A6C7-87B8CE6E0CB2}"/>
              </a:ext>
            </a:extLst>
          </p:cNvPr>
          <p:cNvSpPr>
            <a:spLocks noGrp="1"/>
          </p:cNvSpPr>
          <p:nvPr>
            <p:ph type="dt" sz="half" idx="10"/>
          </p:nvPr>
        </p:nvSpPr>
        <p:spPr/>
        <p:txBody>
          <a:bodyPr/>
          <a:lstStyle/>
          <a:p>
            <a:fld id="{6CA23206-54AF-CF4C-AAF8-2C7B307FEA22}" type="datetimeFigureOut">
              <a:rPr lang="en-US" smtClean="0"/>
              <a:t>6/13/2022</a:t>
            </a:fld>
            <a:endParaRPr lang="en-US" dirty="0"/>
          </a:p>
        </p:txBody>
      </p:sp>
      <p:sp>
        <p:nvSpPr>
          <p:cNvPr id="5" name="Footer Placeholder 4">
            <a:extLst>
              <a:ext uri="{FF2B5EF4-FFF2-40B4-BE49-F238E27FC236}">
                <a16:creationId xmlns:a16="http://schemas.microsoft.com/office/drawing/2014/main" id="{EA856656-388C-2A4A-9E2E-48D68E47C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9D97E4-FAFB-9346-A5F0-C1CC6524B0C4}"/>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651218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7870" y="581613"/>
            <a:ext cx="1024130" cy="478537"/>
          </a:xfrm>
          <a:prstGeom prst="rect">
            <a:avLst/>
          </a:prstGeom>
        </p:spPr>
      </p:pic>
      <p:sp>
        <p:nvSpPr>
          <p:cNvPr id="11" name="Title 10">
            <a:extLst>
              <a:ext uri="{FF2B5EF4-FFF2-40B4-BE49-F238E27FC236}">
                <a16:creationId xmlns:a16="http://schemas.microsoft.com/office/drawing/2014/main" id="{9AF8F468-A464-3442-8CF2-A790F04FF7E9}"/>
              </a:ext>
            </a:extLst>
          </p:cNvPr>
          <p:cNvSpPr>
            <a:spLocks noGrp="1"/>
          </p:cNvSpPr>
          <p:nvPr>
            <p:ph type="title" hasCustomPrompt="1"/>
          </p:nvPr>
        </p:nvSpPr>
        <p:spPr>
          <a:xfrm>
            <a:off x="1200150" y="1196975"/>
            <a:ext cx="9796182" cy="719857"/>
          </a:xfrm>
          <a:prstGeom prst="rect">
            <a:avLst/>
          </a:prstGeom>
        </p:spPr>
        <p:txBody>
          <a:bodyPr/>
          <a:lstStyle>
            <a:lvl1pPr algn="ctr">
              <a:defRPr sz="5400" b="1">
                <a:solidFill>
                  <a:srgbClr val="B10937"/>
                </a:solidFill>
                <a:latin typeface="Melbourne" panose="02000000000000000000" pitchFamily="2" charset="0"/>
              </a:defRPr>
            </a:lvl1pPr>
          </a:lstStyle>
          <a:p>
            <a:r>
              <a:rPr lang="en-US"/>
              <a:t>CLICK TO EDIT TITLE</a:t>
            </a:r>
          </a:p>
        </p:txBody>
      </p:sp>
      <p:pic>
        <p:nvPicPr>
          <p:cNvPr id="3" name="Picture 2">
            <a:extLst>
              <a:ext uri="{FF2B5EF4-FFF2-40B4-BE49-F238E27FC236}">
                <a16:creationId xmlns:a16="http://schemas.microsoft.com/office/drawing/2014/main" id="{2F36A60D-06E4-314B-8502-5D16B1132EF2}"/>
              </a:ext>
            </a:extLst>
          </p:cNvPr>
          <p:cNvPicPr>
            <a:picLocks noChangeAspect="1"/>
          </p:cNvPicPr>
          <p:nvPr userDrawn="1"/>
        </p:nvPicPr>
        <p:blipFill>
          <a:blip r:embed="rId3"/>
          <a:stretch>
            <a:fillRect/>
          </a:stretch>
        </p:blipFill>
        <p:spPr>
          <a:xfrm>
            <a:off x="0" y="5851304"/>
            <a:ext cx="1286297" cy="567662"/>
          </a:xfrm>
          <a:prstGeom prst="rect">
            <a:avLst/>
          </a:prstGeom>
        </p:spPr>
      </p:pic>
    </p:spTree>
    <p:extLst>
      <p:ext uri="{BB962C8B-B14F-4D97-AF65-F5344CB8AC3E}">
        <p14:creationId xmlns:p14="http://schemas.microsoft.com/office/powerpoint/2010/main" val="218181131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6579E-4826-7640-B544-AECEFE9ADC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52C51A-2B31-5B4B-8D35-8B23A11543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AEC836-D2AA-9649-9707-4A69E82EA246}"/>
              </a:ext>
            </a:extLst>
          </p:cNvPr>
          <p:cNvSpPr>
            <a:spLocks noGrp="1"/>
          </p:cNvSpPr>
          <p:nvPr>
            <p:ph type="dt" sz="half" idx="10"/>
          </p:nvPr>
        </p:nvSpPr>
        <p:spPr/>
        <p:txBody>
          <a:bodyPr/>
          <a:lstStyle/>
          <a:p>
            <a:fld id="{6CA23206-54AF-CF4C-AAF8-2C7B307FEA22}" type="datetimeFigureOut">
              <a:rPr lang="en-US" smtClean="0"/>
              <a:t>6/13/2022</a:t>
            </a:fld>
            <a:endParaRPr lang="en-US" dirty="0"/>
          </a:p>
        </p:txBody>
      </p:sp>
      <p:sp>
        <p:nvSpPr>
          <p:cNvPr id="5" name="Footer Placeholder 4">
            <a:extLst>
              <a:ext uri="{FF2B5EF4-FFF2-40B4-BE49-F238E27FC236}">
                <a16:creationId xmlns:a16="http://schemas.microsoft.com/office/drawing/2014/main" id="{3228166A-920C-C64A-8070-A22AA97BA5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6C8BF7F-6134-F047-B99D-63FFA04B4519}"/>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387914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CFE4B-A3A9-5744-BD2E-B4289B26A8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41318D-A864-AF4C-886E-F3CFBAF6D0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723FBE-C2E5-8945-9189-D77E8F6E485A}"/>
              </a:ext>
            </a:extLst>
          </p:cNvPr>
          <p:cNvSpPr>
            <a:spLocks noGrp="1"/>
          </p:cNvSpPr>
          <p:nvPr>
            <p:ph type="dt" sz="half" idx="10"/>
          </p:nvPr>
        </p:nvSpPr>
        <p:spPr/>
        <p:txBody>
          <a:bodyPr/>
          <a:lstStyle/>
          <a:p>
            <a:fld id="{6CA23206-54AF-CF4C-AAF8-2C7B307FEA22}" type="datetimeFigureOut">
              <a:rPr lang="en-US" smtClean="0"/>
              <a:t>6/13/2022</a:t>
            </a:fld>
            <a:endParaRPr lang="en-US" dirty="0"/>
          </a:p>
        </p:txBody>
      </p:sp>
      <p:sp>
        <p:nvSpPr>
          <p:cNvPr id="5" name="Footer Placeholder 4">
            <a:extLst>
              <a:ext uri="{FF2B5EF4-FFF2-40B4-BE49-F238E27FC236}">
                <a16:creationId xmlns:a16="http://schemas.microsoft.com/office/drawing/2014/main" id="{DB89DFEC-D0F2-054D-9AD0-4426BEB603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60C2DEE-91C1-5148-A565-C89085F05CA8}"/>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79815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F560-4DEB-C340-8712-677B50631D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C9242B-932A-7C47-90D5-189A344628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AD10DC-A40F-984D-B2FF-3716183A5F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8060FD-C628-034F-B1CF-17A132018088}"/>
              </a:ext>
            </a:extLst>
          </p:cNvPr>
          <p:cNvSpPr>
            <a:spLocks noGrp="1"/>
          </p:cNvSpPr>
          <p:nvPr>
            <p:ph type="dt" sz="half" idx="10"/>
          </p:nvPr>
        </p:nvSpPr>
        <p:spPr/>
        <p:txBody>
          <a:bodyPr/>
          <a:lstStyle/>
          <a:p>
            <a:fld id="{6CA23206-54AF-CF4C-AAF8-2C7B307FEA22}" type="datetimeFigureOut">
              <a:rPr lang="en-US" smtClean="0"/>
              <a:t>6/13/2022</a:t>
            </a:fld>
            <a:endParaRPr lang="en-US" dirty="0"/>
          </a:p>
        </p:txBody>
      </p:sp>
      <p:sp>
        <p:nvSpPr>
          <p:cNvPr id="6" name="Footer Placeholder 5">
            <a:extLst>
              <a:ext uri="{FF2B5EF4-FFF2-40B4-BE49-F238E27FC236}">
                <a16:creationId xmlns:a16="http://schemas.microsoft.com/office/drawing/2014/main" id="{AEB781B0-73A1-3E40-80A6-F5F9062D6BE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18683D9-DF13-4745-AB07-D6DCCD05A127}"/>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3286169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BE96F-F269-F546-9243-4494DE8FCC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49DAEC-F154-6341-A7FB-B852CF8E32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6647A6-F65A-6246-9C48-3C8E0CCA8B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06761B-ED6E-264B-8996-42877FAB44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C6C43F-8F1B-EC4A-B8D8-8BC2B8C40B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C48B70-054E-1446-83B3-3CD8B61D73CA}"/>
              </a:ext>
            </a:extLst>
          </p:cNvPr>
          <p:cNvSpPr>
            <a:spLocks noGrp="1"/>
          </p:cNvSpPr>
          <p:nvPr>
            <p:ph type="dt" sz="half" idx="10"/>
          </p:nvPr>
        </p:nvSpPr>
        <p:spPr/>
        <p:txBody>
          <a:bodyPr/>
          <a:lstStyle/>
          <a:p>
            <a:fld id="{6CA23206-54AF-CF4C-AAF8-2C7B307FEA22}" type="datetimeFigureOut">
              <a:rPr lang="en-US" smtClean="0"/>
              <a:t>6/13/2022</a:t>
            </a:fld>
            <a:endParaRPr lang="en-US" dirty="0"/>
          </a:p>
        </p:txBody>
      </p:sp>
      <p:sp>
        <p:nvSpPr>
          <p:cNvPr id="8" name="Footer Placeholder 7">
            <a:extLst>
              <a:ext uri="{FF2B5EF4-FFF2-40B4-BE49-F238E27FC236}">
                <a16:creationId xmlns:a16="http://schemas.microsoft.com/office/drawing/2014/main" id="{7880EFDE-27AD-B247-865B-7A68FC95D3A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7CB08C3-16E9-5B48-8F7D-2CD7216AA2FF}"/>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4283805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FD280-287F-F546-99E6-5D7E370C4C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D52A34-B6E5-6145-A5E2-E6B58EC8E15E}"/>
              </a:ext>
            </a:extLst>
          </p:cNvPr>
          <p:cNvSpPr>
            <a:spLocks noGrp="1"/>
          </p:cNvSpPr>
          <p:nvPr>
            <p:ph type="dt" sz="half" idx="10"/>
          </p:nvPr>
        </p:nvSpPr>
        <p:spPr/>
        <p:txBody>
          <a:bodyPr/>
          <a:lstStyle/>
          <a:p>
            <a:fld id="{6CA23206-54AF-CF4C-AAF8-2C7B307FEA22}" type="datetimeFigureOut">
              <a:rPr lang="en-US" smtClean="0"/>
              <a:t>6/13/2022</a:t>
            </a:fld>
            <a:endParaRPr lang="en-US" dirty="0"/>
          </a:p>
        </p:txBody>
      </p:sp>
      <p:sp>
        <p:nvSpPr>
          <p:cNvPr id="4" name="Footer Placeholder 3">
            <a:extLst>
              <a:ext uri="{FF2B5EF4-FFF2-40B4-BE49-F238E27FC236}">
                <a16:creationId xmlns:a16="http://schemas.microsoft.com/office/drawing/2014/main" id="{4D887C02-6659-174D-A0C8-9E4E5D7653B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61D476-88CD-994D-8423-8EBF526E898E}"/>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838761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F2D001-F5A4-304E-BCD0-C192C462CA15}"/>
              </a:ext>
            </a:extLst>
          </p:cNvPr>
          <p:cNvSpPr>
            <a:spLocks noGrp="1"/>
          </p:cNvSpPr>
          <p:nvPr>
            <p:ph type="dt" sz="half" idx="10"/>
          </p:nvPr>
        </p:nvSpPr>
        <p:spPr/>
        <p:txBody>
          <a:bodyPr/>
          <a:lstStyle/>
          <a:p>
            <a:fld id="{6CA23206-54AF-CF4C-AAF8-2C7B307FEA22}" type="datetimeFigureOut">
              <a:rPr lang="en-US" smtClean="0"/>
              <a:t>6/13/2022</a:t>
            </a:fld>
            <a:endParaRPr lang="en-US" dirty="0"/>
          </a:p>
        </p:txBody>
      </p:sp>
      <p:sp>
        <p:nvSpPr>
          <p:cNvPr id="3" name="Footer Placeholder 2">
            <a:extLst>
              <a:ext uri="{FF2B5EF4-FFF2-40B4-BE49-F238E27FC236}">
                <a16:creationId xmlns:a16="http://schemas.microsoft.com/office/drawing/2014/main" id="{8C7B35E0-8582-F245-8364-24925636033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4E63E6E-E21D-024D-9841-E32951C1216A}"/>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1215051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4076-B848-7849-A9A8-37991C57AF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BA621F-20F0-894D-89D8-156CA081AE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2CE20E-D3F7-1643-8B87-46F43737A2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1F75FE-6746-DF4D-8393-971B5E9789C9}"/>
              </a:ext>
            </a:extLst>
          </p:cNvPr>
          <p:cNvSpPr>
            <a:spLocks noGrp="1"/>
          </p:cNvSpPr>
          <p:nvPr>
            <p:ph type="dt" sz="half" idx="10"/>
          </p:nvPr>
        </p:nvSpPr>
        <p:spPr/>
        <p:txBody>
          <a:bodyPr/>
          <a:lstStyle/>
          <a:p>
            <a:fld id="{6CA23206-54AF-CF4C-AAF8-2C7B307FEA22}" type="datetimeFigureOut">
              <a:rPr lang="en-US" smtClean="0"/>
              <a:t>6/13/2022</a:t>
            </a:fld>
            <a:endParaRPr lang="en-US" dirty="0"/>
          </a:p>
        </p:txBody>
      </p:sp>
      <p:sp>
        <p:nvSpPr>
          <p:cNvPr id="6" name="Footer Placeholder 5">
            <a:extLst>
              <a:ext uri="{FF2B5EF4-FFF2-40B4-BE49-F238E27FC236}">
                <a16:creationId xmlns:a16="http://schemas.microsoft.com/office/drawing/2014/main" id="{9F2E0326-DC1B-7D4B-B46E-6181C52FF9B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1167635-01AB-6144-B9CB-B44EB874E764}"/>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1328578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31799-35C2-1248-A604-4F74A95AF5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36875B-B08B-3140-A4DD-2E4F5EA357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519D889-65DB-5245-A58A-573814E76E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31CD58-8D50-864F-9E43-2E7C46667AEE}"/>
              </a:ext>
            </a:extLst>
          </p:cNvPr>
          <p:cNvSpPr>
            <a:spLocks noGrp="1"/>
          </p:cNvSpPr>
          <p:nvPr>
            <p:ph type="dt" sz="half" idx="10"/>
          </p:nvPr>
        </p:nvSpPr>
        <p:spPr/>
        <p:txBody>
          <a:bodyPr/>
          <a:lstStyle/>
          <a:p>
            <a:fld id="{6CA23206-54AF-CF4C-AAF8-2C7B307FEA22}" type="datetimeFigureOut">
              <a:rPr lang="en-US" smtClean="0"/>
              <a:t>6/13/2022</a:t>
            </a:fld>
            <a:endParaRPr lang="en-US" dirty="0"/>
          </a:p>
        </p:txBody>
      </p:sp>
      <p:sp>
        <p:nvSpPr>
          <p:cNvPr id="6" name="Footer Placeholder 5">
            <a:extLst>
              <a:ext uri="{FF2B5EF4-FFF2-40B4-BE49-F238E27FC236}">
                <a16:creationId xmlns:a16="http://schemas.microsoft.com/office/drawing/2014/main" id="{97A54542-93CE-0E4C-852C-52148664BC2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F1891D4-10C7-4041-B74B-BBFCD177DE28}"/>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789053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F42C47-BF3B-7246-97A6-70BBAD82D4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2B91ED-B141-4A41-8192-8CFEC2B7D7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E3E4E7-AD3B-6246-B598-F433B0347C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A23206-54AF-CF4C-AAF8-2C7B307FEA22}" type="datetimeFigureOut">
              <a:rPr lang="en-US" smtClean="0"/>
              <a:t>6/13/2022</a:t>
            </a:fld>
            <a:endParaRPr lang="en-US" dirty="0"/>
          </a:p>
        </p:txBody>
      </p:sp>
      <p:sp>
        <p:nvSpPr>
          <p:cNvPr id="5" name="Footer Placeholder 4">
            <a:extLst>
              <a:ext uri="{FF2B5EF4-FFF2-40B4-BE49-F238E27FC236}">
                <a16:creationId xmlns:a16="http://schemas.microsoft.com/office/drawing/2014/main" id="{8711FE3D-2F12-7345-96A5-FECA2FDE28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C45F02D-7F1E-1841-965E-68BA65A00F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F01198-F913-194D-B15C-4916AD4D7F1E}" type="slidenum">
              <a:rPr lang="en-US" smtClean="0"/>
              <a:t>‹#›</a:t>
            </a:fld>
            <a:endParaRPr lang="en-US" dirty="0"/>
          </a:p>
        </p:txBody>
      </p:sp>
    </p:spTree>
    <p:extLst>
      <p:ext uri="{BB962C8B-B14F-4D97-AF65-F5344CB8AC3E}">
        <p14:creationId xmlns:p14="http://schemas.microsoft.com/office/powerpoint/2010/main" val="4187480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youtu.be/C3kp3aUJljA"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hyperlink" Target="https://www.youtube.com/watch?v=C3kp3aUJljA"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https://digital-literacy.issbc.org/for-teacher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hyperlink" Target="https://youtu.be/MRV_WYq75rQ"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01ED96-4F67-A847-80FE-CB0D506D1B4A}"/>
              </a:ext>
            </a:extLst>
          </p:cNvPr>
          <p:cNvSpPr>
            <a:spLocks noGrp="1"/>
          </p:cNvSpPr>
          <p:nvPr>
            <p:ph type="title"/>
          </p:nvPr>
        </p:nvSpPr>
        <p:spPr>
          <a:xfrm>
            <a:off x="10342484" y="1043882"/>
            <a:ext cx="1849515" cy="614732"/>
          </a:xfrm>
        </p:spPr>
        <p:txBody>
          <a:bodyPr>
            <a:noAutofit/>
          </a:bodyPr>
          <a:lstStyle/>
          <a:p>
            <a:r>
              <a:rPr lang="en-US" sz="2400" dirty="0"/>
              <a:t>Employment</a:t>
            </a:r>
            <a:endParaRPr lang="en-US" sz="2000" dirty="0"/>
          </a:p>
        </p:txBody>
      </p:sp>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3679"/>
            <a:ext cx="2529971" cy="1196975"/>
          </a:xfrm>
          <a:prstGeom prst="rect">
            <a:avLst/>
          </a:prstGeom>
        </p:spPr>
      </p:pic>
      <p:sp>
        <p:nvSpPr>
          <p:cNvPr id="191" name="Footer Text">
            <a:extLst>
              <a:ext uri="{FF2B5EF4-FFF2-40B4-BE49-F238E27FC236}">
                <a16:creationId xmlns:a16="http://schemas.microsoft.com/office/drawing/2014/main" id="{7DD0F2F9-59C6-4FA7-9B2E-B15041C37F43}"/>
              </a:ext>
            </a:extLst>
          </p:cNvPr>
          <p:cNvSpPr txBox="1"/>
          <p:nvPr/>
        </p:nvSpPr>
        <p:spPr>
          <a:xfrm>
            <a:off x="1264985" y="2562304"/>
            <a:ext cx="9873561" cy="677108"/>
          </a:xfrm>
          <a:prstGeom prst="rect">
            <a:avLst/>
          </a:prstGeom>
          <a:noFill/>
        </p:spPr>
        <p:txBody>
          <a:bodyPr wrap="square" lIns="0" tIns="0" rIns="0" bIns="0" rtlCol="0" anchor="t">
            <a:spAutoFit/>
          </a:bodyPr>
          <a:lstStyle/>
          <a:p>
            <a:pPr algn="ctr"/>
            <a:r>
              <a:rPr lang="en-US" sz="4400" b="1" dirty="0">
                <a:solidFill>
                  <a:schemeClr val="tx1">
                    <a:lumMod val="75000"/>
                    <a:lumOff val="25000"/>
                  </a:schemeClr>
                </a:solidFill>
              </a:rPr>
              <a:t>Online Safety: Passwords</a:t>
            </a:r>
          </a:p>
        </p:txBody>
      </p:sp>
      <p:sp>
        <p:nvSpPr>
          <p:cNvPr id="8" name="TextBox 7">
            <a:extLst>
              <a:ext uri="{FF2B5EF4-FFF2-40B4-BE49-F238E27FC236}">
                <a16:creationId xmlns:a16="http://schemas.microsoft.com/office/drawing/2014/main" id="{766556F8-4FB4-43C1-AA9F-7544B3F91761}"/>
              </a:ext>
            </a:extLst>
          </p:cNvPr>
          <p:cNvSpPr txBox="1"/>
          <p:nvPr/>
        </p:nvSpPr>
        <p:spPr>
          <a:xfrm>
            <a:off x="3030416" y="1658614"/>
            <a:ext cx="6131168" cy="584775"/>
          </a:xfrm>
          <a:prstGeom prst="rect">
            <a:avLst/>
          </a:prstGeom>
          <a:noFill/>
        </p:spPr>
        <p:txBody>
          <a:bodyPr wrap="square">
            <a:spAutoFit/>
          </a:bodyPr>
          <a:lstStyle/>
          <a:p>
            <a:pPr algn="ctr"/>
            <a:r>
              <a:rPr lang="en-US" sz="3200" dirty="0">
                <a:highlight>
                  <a:srgbClr val="FFFF00"/>
                </a:highlight>
              </a:rPr>
              <a:t>Slide hidden from learner</a:t>
            </a:r>
            <a:endParaRPr lang="en-CA" sz="3200" dirty="0">
              <a:highlight>
                <a:srgbClr val="FFFF00"/>
              </a:highlight>
            </a:endParaRPr>
          </a:p>
        </p:txBody>
      </p:sp>
      <p:pic>
        <p:nvPicPr>
          <p:cNvPr id="5" name="Picture 4" descr="A screenshot of a computer log in page with password">
            <a:extLst>
              <a:ext uri="{FF2B5EF4-FFF2-40B4-BE49-F238E27FC236}">
                <a16:creationId xmlns:a16="http://schemas.microsoft.com/office/drawing/2014/main" id="{78CC5A48-9E73-4A4A-8D57-7B2693FACF9F}"/>
              </a:ext>
            </a:extLst>
          </p:cNvPr>
          <p:cNvPicPr>
            <a:picLocks noChangeAspect="1"/>
          </p:cNvPicPr>
          <p:nvPr/>
        </p:nvPicPr>
        <p:blipFill>
          <a:blip r:embed="rId4"/>
          <a:stretch>
            <a:fillRect/>
          </a:stretch>
        </p:blipFill>
        <p:spPr>
          <a:xfrm>
            <a:off x="3945073" y="3239412"/>
            <a:ext cx="4513384" cy="3008923"/>
          </a:xfrm>
          <a:prstGeom prst="rect">
            <a:avLst/>
          </a:prstGeom>
        </p:spPr>
      </p:pic>
    </p:spTree>
    <p:extLst>
      <p:ext uri="{BB962C8B-B14F-4D97-AF65-F5344CB8AC3E}">
        <p14:creationId xmlns:p14="http://schemas.microsoft.com/office/powerpoint/2010/main" val="1694661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531471"/>
            <a:ext cx="10515600" cy="1325563"/>
          </a:xfrm>
        </p:spPr>
        <p:txBody>
          <a:bodyPr/>
          <a:lstStyle/>
          <a:p>
            <a:pPr algn="ctr"/>
            <a:r>
              <a:rPr lang="en-US" dirty="0"/>
              <a:t>Set Up and Preparation</a:t>
            </a:r>
          </a:p>
        </p:txBody>
      </p:sp>
      <p:sp>
        <p:nvSpPr>
          <p:cNvPr id="5" name="TextBox 4">
            <a:extLst>
              <a:ext uri="{FF2B5EF4-FFF2-40B4-BE49-F238E27FC236}">
                <a16:creationId xmlns:a16="http://schemas.microsoft.com/office/drawing/2014/main" id="{B25DDEAB-C13E-4175-AED1-45A54FB5DD29}"/>
              </a:ext>
            </a:extLst>
          </p:cNvPr>
          <p:cNvSpPr txBox="1"/>
          <p:nvPr/>
        </p:nvSpPr>
        <p:spPr>
          <a:xfrm>
            <a:off x="3504119" y="2546870"/>
            <a:ext cx="6037332" cy="76944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4400" dirty="0"/>
              <a:t>Before Remote Tutoring</a:t>
            </a:r>
          </a:p>
        </p:txBody>
      </p:sp>
      <p:sp>
        <p:nvSpPr>
          <p:cNvPr id="6" name="TextBox 5">
            <a:extLst>
              <a:ext uri="{FF2B5EF4-FFF2-40B4-BE49-F238E27FC236}">
                <a16:creationId xmlns:a16="http://schemas.microsoft.com/office/drawing/2014/main" id="{27E3E386-405A-4494-AEC6-3A38F93A4FA2}"/>
              </a:ext>
            </a:extLst>
          </p:cNvPr>
          <p:cNvSpPr txBox="1"/>
          <p:nvPr/>
        </p:nvSpPr>
        <p:spPr>
          <a:xfrm>
            <a:off x="3780149" y="1897455"/>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pic>
        <p:nvPicPr>
          <p:cNvPr id="8" name="Picture 7" descr="Remote set up showing tutor setting up. ">
            <a:extLst>
              <a:ext uri="{FF2B5EF4-FFF2-40B4-BE49-F238E27FC236}">
                <a16:creationId xmlns:a16="http://schemas.microsoft.com/office/drawing/2014/main" id="{13C2ABFA-7D8A-419F-B4DF-36AB34F07F34}"/>
              </a:ext>
            </a:extLst>
          </p:cNvPr>
          <p:cNvPicPr>
            <a:picLocks noChangeAspect="1"/>
          </p:cNvPicPr>
          <p:nvPr/>
        </p:nvPicPr>
        <p:blipFill>
          <a:blip r:embed="rId4"/>
          <a:stretch>
            <a:fillRect/>
          </a:stretch>
        </p:blipFill>
        <p:spPr>
          <a:xfrm>
            <a:off x="3246192" y="3332791"/>
            <a:ext cx="5855065" cy="2893280"/>
          </a:xfrm>
          <a:prstGeom prst="rect">
            <a:avLst/>
          </a:prstGeom>
        </p:spPr>
      </p:pic>
    </p:spTree>
    <p:extLst>
      <p:ext uri="{BB962C8B-B14F-4D97-AF65-F5344CB8AC3E}">
        <p14:creationId xmlns:p14="http://schemas.microsoft.com/office/powerpoint/2010/main" val="3979005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838200" y="531471"/>
            <a:ext cx="10515600" cy="1325563"/>
          </a:xfrm>
        </p:spPr>
        <p:txBody>
          <a:bodyPr>
            <a:normAutofit fontScale="90000"/>
          </a:bodyPr>
          <a:lstStyle/>
          <a:p>
            <a:pPr algn="ctr"/>
            <a:br>
              <a:rPr lang="en-US" dirty="0"/>
            </a:br>
            <a:r>
              <a:rPr lang="en-US" dirty="0"/>
              <a:t>Checklist</a:t>
            </a:r>
          </a:p>
        </p:txBody>
      </p:sp>
      <p:sp>
        <p:nvSpPr>
          <p:cNvPr id="6" name="TextBox 5">
            <a:extLst>
              <a:ext uri="{FF2B5EF4-FFF2-40B4-BE49-F238E27FC236}">
                <a16:creationId xmlns:a16="http://schemas.microsoft.com/office/drawing/2014/main" id="{D75CDDD5-5E3A-4A64-9C9B-9929EA5130AB}"/>
              </a:ext>
            </a:extLst>
          </p:cNvPr>
          <p:cNvSpPr txBox="1"/>
          <p:nvPr/>
        </p:nvSpPr>
        <p:spPr>
          <a:xfrm>
            <a:off x="3077308" y="2619137"/>
            <a:ext cx="6342181" cy="76944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4400" dirty="0"/>
              <a:t>During Remote Tutoring</a:t>
            </a:r>
          </a:p>
        </p:txBody>
      </p:sp>
      <p:pic>
        <p:nvPicPr>
          <p:cNvPr id="7" name="Picture 6" descr="During a Zoom tutoring session. &#10;Learner's face showing and also a document shown using ShareScreen. ">
            <a:extLst>
              <a:ext uri="{FF2B5EF4-FFF2-40B4-BE49-F238E27FC236}">
                <a16:creationId xmlns:a16="http://schemas.microsoft.com/office/drawing/2014/main" id="{A7169F0F-C7EA-4E5D-844B-C997A5A9DA64}"/>
              </a:ext>
            </a:extLst>
          </p:cNvPr>
          <p:cNvPicPr>
            <a:picLocks noChangeAspect="1"/>
          </p:cNvPicPr>
          <p:nvPr/>
        </p:nvPicPr>
        <p:blipFill>
          <a:blip r:embed="rId4"/>
          <a:stretch>
            <a:fillRect/>
          </a:stretch>
        </p:blipFill>
        <p:spPr>
          <a:xfrm>
            <a:off x="4110086" y="3477242"/>
            <a:ext cx="3971827" cy="2482392"/>
          </a:xfrm>
          <a:prstGeom prst="rect">
            <a:avLst/>
          </a:prstGeom>
        </p:spPr>
      </p:pic>
      <p:sp>
        <p:nvSpPr>
          <p:cNvPr id="8" name="TextBox 7">
            <a:extLst>
              <a:ext uri="{FF2B5EF4-FFF2-40B4-BE49-F238E27FC236}">
                <a16:creationId xmlns:a16="http://schemas.microsoft.com/office/drawing/2014/main" id="{4382FE25-CB71-472C-9217-09592AEC6E2A}"/>
              </a:ext>
            </a:extLst>
          </p:cNvPr>
          <p:cNvSpPr txBox="1"/>
          <p:nvPr/>
        </p:nvSpPr>
        <p:spPr>
          <a:xfrm>
            <a:off x="3854823" y="1945698"/>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Tree>
    <p:extLst>
      <p:ext uri="{BB962C8B-B14F-4D97-AF65-F5344CB8AC3E}">
        <p14:creationId xmlns:p14="http://schemas.microsoft.com/office/powerpoint/2010/main" val="4145678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01ED96-4F67-A847-80FE-CB0D506D1B4A}"/>
              </a:ext>
            </a:extLst>
          </p:cNvPr>
          <p:cNvSpPr>
            <a:spLocks noGrp="1"/>
          </p:cNvSpPr>
          <p:nvPr>
            <p:ph type="title"/>
          </p:nvPr>
        </p:nvSpPr>
        <p:spPr>
          <a:xfrm>
            <a:off x="10342484" y="1043882"/>
            <a:ext cx="1849515" cy="614732"/>
          </a:xfrm>
        </p:spPr>
        <p:txBody>
          <a:bodyPr>
            <a:noAutofit/>
          </a:bodyPr>
          <a:lstStyle/>
          <a:p>
            <a:r>
              <a:rPr lang="en-US" sz="2400" dirty="0"/>
              <a:t>Employment</a:t>
            </a:r>
            <a:endParaRPr lang="en-US" sz="2000" dirty="0"/>
          </a:p>
        </p:txBody>
      </p:sp>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3679"/>
            <a:ext cx="2529971" cy="1196975"/>
          </a:xfrm>
          <a:prstGeom prst="rect">
            <a:avLst/>
          </a:prstGeom>
        </p:spPr>
      </p:pic>
      <p:sp>
        <p:nvSpPr>
          <p:cNvPr id="191" name="Footer Text">
            <a:extLst>
              <a:ext uri="{FF2B5EF4-FFF2-40B4-BE49-F238E27FC236}">
                <a16:creationId xmlns:a16="http://schemas.microsoft.com/office/drawing/2014/main" id="{7DD0F2F9-59C6-4FA7-9B2E-B15041C37F43}"/>
              </a:ext>
            </a:extLst>
          </p:cNvPr>
          <p:cNvSpPr txBox="1"/>
          <p:nvPr/>
        </p:nvSpPr>
        <p:spPr>
          <a:xfrm>
            <a:off x="1499447" y="1351248"/>
            <a:ext cx="9873561" cy="1354217"/>
          </a:xfrm>
          <a:prstGeom prst="rect">
            <a:avLst/>
          </a:prstGeom>
          <a:noFill/>
        </p:spPr>
        <p:txBody>
          <a:bodyPr wrap="square" lIns="0" tIns="0" rIns="0" bIns="0" rtlCol="0">
            <a:spAutoFit/>
          </a:bodyPr>
          <a:lstStyle/>
          <a:p>
            <a:pPr algn="ctr"/>
            <a:r>
              <a:rPr lang="en-US" sz="4400" b="1" dirty="0">
                <a:solidFill>
                  <a:schemeClr val="tx1">
                    <a:lumMod val="75000"/>
                    <a:lumOff val="25000"/>
                  </a:schemeClr>
                </a:solidFill>
              </a:rPr>
              <a:t>Online Safety:</a:t>
            </a:r>
          </a:p>
          <a:p>
            <a:pPr algn="ctr"/>
            <a:r>
              <a:rPr lang="en-US" sz="4400" b="1" dirty="0">
                <a:solidFill>
                  <a:schemeClr val="tx1">
                    <a:lumMod val="75000"/>
                    <a:lumOff val="25000"/>
                  </a:schemeClr>
                </a:solidFill>
              </a:rPr>
              <a:t>Passwords</a:t>
            </a:r>
          </a:p>
        </p:txBody>
      </p:sp>
      <p:pic>
        <p:nvPicPr>
          <p:cNvPr id="8" name="Picture 7" descr="A screenshot of a computer login page with password">
            <a:extLst>
              <a:ext uri="{FF2B5EF4-FFF2-40B4-BE49-F238E27FC236}">
                <a16:creationId xmlns:a16="http://schemas.microsoft.com/office/drawing/2014/main" id="{5DECA16E-E503-4329-80F4-12E34D3B2438}"/>
              </a:ext>
            </a:extLst>
          </p:cNvPr>
          <p:cNvPicPr>
            <a:picLocks noChangeAspect="1"/>
          </p:cNvPicPr>
          <p:nvPr/>
        </p:nvPicPr>
        <p:blipFill>
          <a:blip r:embed="rId4"/>
          <a:stretch>
            <a:fillRect/>
          </a:stretch>
        </p:blipFill>
        <p:spPr>
          <a:xfrm>
            <a:off x="4179535" y="3012831"/>
            <a:ext cx="4513384" cy="3008923"/>
          </a:xfrm>
          <a:prstGeom prst="rect">
            <a:avLst/>
          </a:prstGeom>
        </p:spPr>
      </p:pic>
    </p:spTree>
    <p:extLst>
      <p:ext uri="{BB962C8B-B14F-4D97-AF65-F5344CB8AC3E}">
        <p14:creationId xmlns:p14="http://schemas.microsoft.com/office/powerpoint/2010/main" val="47769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859093"/>
            <a:ext cx="10515600" cy="1325563"/>
          </a:xfrm>
        </p:spPr>
        <p:txBody>
          <a:bodyPr>
            <a:normAutofit/>
          </a:bodyPr>
          <a:lstStyle/>
          <a:p>
            <a:pPr algn="ctr"/>
            <a:r>
              <a:rPr lang="en-US" sz="4800" dirty="0"/>
              <a:t>Lesson Objectives-Part One </a:t>
            </a:r>
          </a:p>
        </p:txBody>
      </p:sp>
      <p:sp>
        <p:nvSpPr>
          <p:cNvPr id="2" name="TextBox 1">
            <a:extLst>
              <a:ext uri="{FF2B5EF4-FFF2-40B4-BE49-F238E27FC236}">
                <a16:creationId xmlns:a16="http://schemas.microsoft.com/office/drawing/2014/main" id="{7545A64F-CF3A-6A4F-B6E7-1CAE1354FBE0}"/>
              </a:ext>
            </a:extLst>
          </p:cNvPr>
          <p:cNvSpPr txBox="1"/>
          <p:nvPr/>
        </p:nvSpPr>
        <p:spPr>
          <a:xfrm>
            <a:off x="411415" y="2093160"/>
            <a:ext cx="10126915" cy="769441"/>
          </a:xfrm>
          <a:prstGeom prst="rect">
            <a:avLst/>
          </a:prstGeom>
          <a:noFill/>
        </p:spPr>
        <p:txBody>
          <a:bodyPr wrap="square" rtlCol="0">
            <a:spAutoFit/>
          </a:bodyPr>
          <a:lstStyle/>
          <a:p>
            <a:pPr lvl="4" algn="ctr"/>
            <a:r>
              <a:rPr lang="en-US" sz="4400" b="1" dirty="0">
                <a:latin typeface="Calibri" panose="020F0502020204030204" pitchFamily="34" charset="0"/>
                <a:cs typeface="Calibri" panose="020F0502020204030204" pitchFamily="34" charset="0"/>
              </a:rPr>
              <a:t>Create a Strong Password</a:t>
            </a:r>
          </a:p>
        </p:txBody>
      </p:sp>
      <p:pic>
        <p:nvPicPr>
          <p:cNvPr id="9" name="Picture 8" descr="2 examples of weak passwords: 12345678&#10;and password">
            <a:extLst>
              <a:ext uri="{FF2B5EF4-FFF2-40B4-BE49-F238E27FC236}">
                <a16:creationId xmlns:a16="http://schemas.microsoft.com/office/drawing/2014/main" id="{28466037-73B0-4C6B-87F2-E7AB41980344}"/>
              </a:ext>
            </a:extLst>
          </p:cNvPr>
          <p:cNvPicPr>
            <a:picLocks noChangeAspect="1"/>
          </p:cNvPicPr>
          <p:nvPr/>
        </p:nvPicPr>
        <p:blipFill>
          <a:blip r:embed="rId4"/>
          <a:stretch>
            <a:fillRect/>
          </a:stretch>
        </p:blipFill>
        <p:spPr>
          <a:xfrm>
            <a:off x="3321271" y="3227315"/>
            <a:ext cx="6039274" cy="2999371"/>
          </a:xfrm>
          <a:prstGeom prst="rect">
            <a:avLst/>
          </a:prstGeom>
        </p:spPr>
      </p:pic>
      <p:sp>
        <p:nvSpPr>
          <p:cNvPr id="10" name="TextBox 9">
            <a:extLst>
              <a:ext uri="{FF2B5EF4-FFF2-40B4-BE49-F238E27FC236}">
                <a16:creationId xmlns:a16="http://schemas.microsoft.com/office/drawing/2014/main" id="{4CCAA874-D043-4664-83CE-1FFA44E729BE}"/>
              </a:ext>
            </a:extLst>
          </p:cNvPr>
          <p:cNvSpPr txBox="1"/>
          <p:nvPr/>
        </p:nvSpPr>
        <p:spPr>
          <a:xfrm>
            <a:off x="8760371" y="2549370"/>
            <a:ext cx="2175642" cy="3939540"/>
          </a:xfrm>
          <a:prstGeom prst="rect">
            <a:avLst/>
          </a:prstGeom>
          <a:noFill/>
        </p:spPr>
        <p:txBody>
          <a:bodyPr wrap="square" rtlCol="0">
            <a:spAutoFit/>
          </a:bodyPr>
          <a:lstStyle/>
          <a:p>
            <a:r>
              <a:rPr lang="en-US" sz="25000" b="1" dirty="0">
                <a:solidFill>
                  <a:srgbClr val="FF0000"/>
                </a:solidFill>
              </a:rPr>
              <a:t>X</a:t>
            </a:r>
            <a:endParaRPr lang="en-CA" sz="25000" b="1" dirty="0">
              <a:solidFill>
                <a:srgbClr val="FF0000"/>
              </a:solidFill>
            </a:endParaRPr>
          </a:p>
        </p:txBody>
      </p:sp>
    </p:spTree>
    <p:extLst>
      <p:ext uri="{BB962C8B-B14F-4D97-AF65-F5344CB8AC3E}">
        <p14:creationId xmlns:p14="http://schemas.microsoft.com/office/powerpoint/2010/main" val="1641039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lstStyle/>
          <a:p>
            <a:pPr algn="ctr"/>
            <a:r>
              <a:rPr lang="en-US" dirty="0"/>
              <a:t>Lesson-Part One A</a:t>
            </a:r>
          </a:p>
        </p:txBody>
      </p:sp>
      <p:pic>
        <p:nvPicPr>
          <p:cNvPr id="6" name="Picture 5" descr="Link to video lesson.">
            <a:hlinkClick r:id="rId4"/>
            <a:extLst>
              <a:ext uri="{FF2B5EF4-FFF2-40B4-BE49-F238E27FC236}">
                <a16:creationId xmlns:a16="http://schemas.microsoft.com/office/drawing/2014/main" id="{F801A820-6F29-564F-BB51-0914DAF6F4D6}"/>
              </a:ext>
            </a:extLst>
          </p:cNvPr>
          <p:cNvPicPr>
            <a:picLocks noChangeAspect="1"/>
          </p:cNvPicPr>
          <p:nvPr/>
        </p:nvPicPr>
        <p:blipFill>
          <a:blip r:embed="rId5"/>
          <a:stretch>
            <a:fillRect/>
          </a:stretch>
        </p:blipFill>
        <p:spPr>
          <a:xfrm>
            <a:off x="10288833" y="1656515"/>
            <a:ext cx="1491752" cy="1491752"/>
          </a:xfrm>
          <a:prstGeom prst="rect">
            <a:avLst/>
          </a:prstGeom>
        </p:spPr>
      </p:pic>
      <p:sp>
        <p:nvSpPr>
          <p:cNvPr id="9" name="TextBox 8">
            <a:extLst>
              <a:ext uri="{FF2B5EF4-FFF2-40B4-BE49-F238E27FC236}">
                <a16:creationId xmlns:a16="http://schemas.microsoft.com/office/drawing/2014/main" id="{73D01DE0-1D36-46D1-853C-3C8A522A407C}"/>
              </a:ext>
            </a:extLst>
          </p:cNvPr>
          <p:cNvSpPr txBox="1"/>
          <p:nvPr/>
        </p:nvSpPr>
        <p:spPr>
          <a:xfrm>
            <a:off x="3048000" y="1947938"/>
            <a:ext cx="6096000" cy="1200329"/>
          </a:xfrm>
          <a:prstGeom prst="rect">
            <a:avLst/>
          </a:prstGeom>
          <a:noFill/>
        </p:spPr>
        <p:txBody>
          <a:bodyPr wrap="square">
            <a:spAutoFit/>
          </a:bodyPr>
          <a:lstStyle/>
          <a:p>
            <a:pPr lvl="1" algn="ctr"/>
            <a:r>
              <a:rPr lang="en-US" sz="3600" b="1" dirty="0">
                <a:latin typeface="Calibri" panose="020F0502020204030204" pitchFamily="34" charset="0"/>
                <a:cs typeface="Calibri" panose="020F0502020204030204" pitchFamily="34" charset="0"/>
              </a:rPr>
              <a:t>Create a Strong Password:</a:t>
            </a:r>
          </a:p>
          <a:p>
            <a:pPr lvl="1" algn="ctr"/>
            <a:r>
              <a:rPr lang="en-US" sz="3600" b="1" dirty="0">
                <a:latin typeface="Calibri" panose="020F0502020204030204" pitchFamily="34" charset="0"/>
                <a:cs typeface="Calibri" panose="020F0502020204030204" pitchFamily="34" charset="0"/>
              </a:rPr>
              <a:t>Use a Passphrase</a:t>
            </a:r>
          </a:p>
        </p:txBody>
      </p:sp>
      <p:pic>
        <p:nvPicPr>
          <p:cNvPr id="5" name="Picture 4" descr="Passphrase example">
            <a:extLst>
              <a:ext uri="{FF2B5EF4-FFF2-40B4-BE49-F238E27FC236}">
                <a16:creationId xmlns:a16="http://schemas.microsoft.com/office/drawing/2014/main" id="{5727EA09-2423-4E12-8997-CFB71DBAFF4D}"/>
              </a:ext>
            </a:extLst>
          </p:cNvPr>
          <p:cNvPicPr>
            <a:picLocks noChangeAspect="1"/>
          </p:cNvPicPr>
          <p:nvPr/>
        </p:nvPicPr>
        <p:blipFill>
          <a:blip r:embed="rId6"/>
          <a:stretch>
            <a:fillRect/>
          </a:stretch>
        </p:blipFill>
        <p:spPr>
          <a:xfrm>
            <a:off x="4462232" y="3303466"/>
            <a:ext cx="3642676" cy="2796782"/>
          </a:xfrm>
          <a:prstGeom prst="rect">
            <a:avLst/>
          </a:prstGeom>
        </p:spPr>
      </p:pic>
    </p:spTree>
    <p:extLst>
      <p:ext uri="{BB962C8B-B14F-4D97-AF65-F5344CB8AC3E}">
        <p14:creationId xmlns:p14="http://schemas.microsoft.com/office/powerpoint/2010/main" val="2849850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dirty="0"/>
              <a:t>Check Understanding</a:t>
            </a:r>
          </a:p>
        </p:txBody>
      </p:sp>
      <p:pic>
        <p:nvPicPr>
          <p:cNvPr id="6" name="Picture 5" descr="Thumb up and thumb down ">
            <a:extLst>
              <a:ext uri="{FF2B5EF4-FFF2-40B4-BE49-F238E27FC236}">
                <a16:creationId xmlns:a16="http://schemas.microsoft.com/office/drawing/2014/main" id="{8259151F-483D-4CFA-8A5E-6857374443E5}"/>
              </a:ext>
            </a:extLst>
          </p:cNvPr>
          <p:cNvPicPr>
            <a:picLocks noChangeAspect="1"/>
          </p:cNvPicPr>
          <p:nvPr/>
        </p:nvPicPr>
        <p:blipFill>
          <a:blip r:embed="rId4"/>
          <a:stretch>
            <a:fillRect/>
          </a:stretch>
        </p:blipFill>
        <p:spPr>
          <a:xfrm>
            <a:off x="3784209" y="2184282"/>
            <a:ext cx="4768947" cy="2384475"/>
          </a:xfrm>
          <a:prstGeom prst="rect">
            <a:avLst/>
          </a:prstGeom>
        </p:spPr>
      </p:pic>
    </p:spTree>
    <p:extLst>
      <p:ext uri="{BB962C8B-B14F-4D97-AF65-F5344CB8AC3E}">
        <p14:creationId xmlns:p14="http://schemas.microsoft.com/office/powerpoint/2010/main" val="3526253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DF">
            <a:alpha val="98824"/>
          </a:srgb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lstStyle/>
          <a:p>
            <a:pPr algn="ctr"/>
            <a:r>
              <a:rPr lang="en-US" dirty="0"/>
              <a:t>Practice-Part One A</a:t>
            </a:r>
          </a:p>
        </p:txBody>
      </p:sp>
      <p:sp>
        <p:nvSpPr>
          <p:cNvPr id="9" name="TextBox 8">
            <a:extLst>
              <a:ext uri="{FF2B5EF4-FFF2-40B4-BE49-F238E27FC236}">
                <a16:creationId xmlns:a16="http://schemas.microsoft.com/office/drawing/2014/main" id="{C6DB9FB5-606E-4D42-9C63-B17861F914BC}"/>
              </a:ext>
            </a:extLst>
          </p:cNvPr>
          <p:cNvSpPr txBox="1"/>
          <p:nvPr/>
        </p:nvSpPr>
        <p:spPr>
          <a:xfrm>
            <a:off x="3048000" y="1947938"/>
            <a:ext cx="6096000" cy="1200329"/>
          </a:xfrm>
          <a:prstGeom prst="rect">
            <a:avLst/>
          </a:prstGeom>
          <a:noFill/>
        </p:spPr>
        <p:txBody>
          <a:bodyPr wrap="square">
            <a:spAutoFit/>
          </a:bodyPr>
          <a:lstStyle/>
          <a:p>
            <a:pPr lvl="1" algn="ctr"/>
            <a:r>
              <a:rPr lang="en-US" sz="3600" b="1" dirty="0">
                <a:latin typeface="Calibri" panose="020F0502020204030204" pitchFamily="34" charset="0"/>
                <a:cs typeface="Calibri" panose="020F0502020204030204" pitchFamily="34" charset="0"/>
              </a:rPr>
              <a:t>Create a Strong Password:</a:t>
            </a:r>
          </a:p>
          <a:p>
            <a:pPr lvl="1" algn="ctr"/>
            <a:r>
              <a:rPr lang="en-US" sz="3600" b="1" dirty="0">
                <a:latin typeface="Calibri" panose="020F0502020204030204" pitchFamily="34" charset="0"/>
                <a:cs typeface="Calibri" panose="020F0502020204030204" pitchFamily="34" charset="0"/>
              </a:rPr>
              <a:t>Use a Passphrase</a:t>
            </a:r>
          </a:p>
        </p:txBody>
      </p:sp>
      <p:pic>
        <p:nvPicPr>
          <p:cNvPr id="10" name="Picture 9" descr="Passphrase example">
            <a:extLst>
              <a:ext uri="{FF2B5EF4-FFF2-40B4-BE49-F238E27FC236}">
                <a16:creationId xmlns:a16="http://schemas.microsoft.com/office/drawing/2014/main" id="{4E5C4398-40E2-40AF-B322-FF401AD97C76}"/>
              </a:ext>
            </a:extLst>
          </p:cNvPr>
          <p:cNvPicPr>
            <a:picLocks noChangeAspect="1"/>
          </p:cNvPicPr>
          <p:nvPr/>
        </p:nvPicPr>
        <p:blipFill>
          <a:blip r:embed="rId4"/>
          <a:stretch>
            <a:fillRect/>
          </a:stretch>
        </p:blipFill>
        <p:spPr>
          <a:xfrm>
            <a:off x="4462232" y="3303466"/>
            <a:ext cx="3642676" cy="2796782"/>
          </a:xfrm>
          <a:prstGeom prst="rect">
            <a:avLst/>
          </a:prstGeom>
        </p:spPr>
      </p:pic>
    </p:spTree>
    <p:extLst>
      <p:ext uri="{BB962C8B-B14F-4D97-AF65-F5344CB8AC3E}">
        <p14:creationId xmlns:p14="http://schemas.microsoft.com/office/powerpoint/2010/main" val="3659443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lstStyle/>
          <a:p>
            <a:pPr algn="ctr"/>
            <a:r>
              <a:rPr lang="en-US" dirty="0"/>
              <a:t>Lesson-Part One B</a:t>
            </a:r>
          </a:p>
        </p:txBody>
      </p:sp>
      <p:pic>
        <p:nvPicPr>
          <p:cNvPr id="6" name="Picture 5" descr="Link to video lesson.">
            <a:hlinkClick r:id="rId4"/>
            <a:extLst>
              <a:ext uri="{FF2B5EF4-FFF2-40B4-BE49-F238E27FC236}">
                <a16:creationId xmlns:a16="http://schemas.microsoft.com/office/drawing/2014/main" id="{F801A820-6F29-564F-BB51-0914DAF6F4D6}"/>
              </a:ext>
            </a:extLst>
          </p:cNvPr>
          <p:cNvPicPr>
            <a:picLocks noChangeAspect="1"/>
          </p:cNvPicPr>
          <p:nvPr/>
        </p:nvPicPr>
        <p:blipFill>
          <a:blip r:embed="rId5"/>
          <a:stretch>
            <a:fillRect/>
          </a:stretch>
        </p:blipFill>
        <p:spPr>
          <a:xfrm>
            <a:off x="10288833" y="1656515"/>
            <a:ext cx="1491752" cy="1491752"/>
          </a:xfrm>
          <a:prstGeom prst="rect">
            <a:avLst/>
          </a:prstGeom>
        </p:spPr>
      </p:pic>
      <p:sp>
        <p:nvSpPr>
          <p:cNvPr id="7" name="TextBox 6">
            <a:extLst>
              <a:ext uri="{FF2B5EF4-FFF2-40B4-BE49-F238E27FC236}">
                <a16:creationId xmlns:a16="http://schemas.microsoft.com/office/drawing/2014/main" id="{F1EAB516-338E-4EA8-8717-803AC641B885}"/>
              </a:ext>
            </a:extLst>
          </p:cNvPr>
          <p:cNvSpPr txBox="1"/>
          <p:nvPr/>
        </p:nvSpPr>
        <p:spPr>
          <a:xfrm>
            <a:off x="3400303" y="1865267"/>
            <a:ext cx="6563848" cy="1631216"/>
          </a:xfrm>
          <a:prstGeom prst="rect">
            <a:avLst/>
          </a:prstGeom>
          <a:noFill/>
        </p:spPr>
        <p:txBody>
          <a:bodyPr wrap="none" rtlCol="0">
            <a:spAutoFit/>
          </a:bodyPr>
          <a:lstStyle/>
          <a:p>
            <a:pPr algn="ctr"/>
            <a:r>
              <a:rPr lang="en-US" sz="3200" b="1" dirty="0">
                <a:latin typeface="Calibri" panose="020F0502020204030204" pitchFamily="34" charset="0"/>
                <a:cs typeface="Calibri" panose="020F0502020204030204" pitchFamily="34" charset="0"/>
              </a:rPr>
              <a:t>Create a Strong Password:</a:t>
            </a:r>
          </a:p>
          <a:p>
            <a:pPr algn="ctr"/>
            <a:r>
              <a:rPr lang="en-US" sz="3200" b="1" dirty="0">
                <a:latin typeface="Calibri" panose="020F0502020204030204" pitchFamily="34" charset="0"/>
                <a:cs typeface="Calibri" panose="020F0502020204030204" pitchFamily="34" charset="0"/>
              </a:rPr>
              <a:t>Use a Combination of Random Words</a:t>
            </a:r>
          </a:p>
          <a:p>
            <a:pPr algn="ctr"/>
            <a:endParaRPr lang="en-US" sz="3600" b="1" dirty="0"/>
          </a:p>
        </p:txBody>
      </p:sp>
      <p:pic>
        <p:nvPicPr>
          <p:cNvPr id="8" name="Picture 7" descr="Example of random words combination: notebook cup pen kleenex">
            <a:extLst>
              <a:ext uri="{FF2B5EF4-FFF2-40B4-BE49-F238E27FC236}">
                <a16:creationId xmlns:a16="http://schemas.microsoft.com/office/drawing/2014/main" id="{F11C0DC7-D23E-4AD0-98C3-D4D7635B2DF6}"/>
              </a:ext>
            </a:extLst>
          </p:cNvPr>
          <p:cNvPicPr>
            <a:picLocks noChangeAspect="1"/>
          </p:cNvPicPr>
          <p:nvPr/>
        </p:nvPicPr>
        <p:blipFill>
          <a:blip r:embed="rId6"/>
          <a:stretch>
            <a:fillRect/>
          </a:stretch>
        </p:blipFill>
        <p:spPr>
          <a:xfrm>
            <a:off x="3290097" y="3190830"/>
            <a:ext cx="6469941" cy="3033023"/>
          </a:xfrm>
          <a:prstGeom prst="rect">
            <a:avLst/>
          </a:prstGeom>
        </p:spPr>
      </p:pic>
    </p:spTree>
    <p:extLst>
      <p:ext uri="{BB962C8B-B14F-4D97-AF65-F5344CB8AC3E}">
        <p14:creationId xmlns:p14="http://schemas.microsoft.com/office/powerpoint/2010/main" val="3885021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dirty="0"/>
              <a:t>Check Understanding</a:t>
            </a:r>
          </a:p>
        </p:txBody>
      </p:sp>
      <p:pic>
        <p:nvPicPr>
          <p:cNvPr id="6" name="Picture 5" descr="Thumb up and thumb down ">
            <a:extLst>
              <a:ext uri="{FF2B5EF4-FFF2-40B4-BE49-F238E27FC236}">
                <a16:creationId xmlns:a16="http://schemas.microsoft.com/office/drawing/2014/main" id="{8259151F-483D-4CFA-8A5E-6857374443E5}"/>
              </a:ext>
            </a:extLst>
          </p:cNvPr>
          <p:cNvPicPr>
            <a:picLocks noChangeAspect="1"/>
          </p:cNvPicPr>
          <p:nvPr/>
        </p:nvPicPr>
        <p:blipFill>
          <a:blip r:embed="rId4"/>
          <a:stretch>
            <a:fillRect/>
          </a:stretch>
        </p:blipFill>
        <p:spPr>
          <a:xfrm>
            <a:off x="3784209" y="2184282"/>
            <a:ext cx="4768947" cy="2384475"/>
          </a:xfrm>
          <a:prstGeom prst="rect">
            <a:avLst/>
          </a:prstGeom>
        </p:spPr>
      </p:pic>
    </p:spTree>
    <p:extLst>
      <p:ext uri="{BB962C8B-B14F-4D97-AF65-F5344CB8AC3E}">
        <p14:creationId xmlns:p14="http://schemas.microsoft.com/office/powerpoint/2010/main" val="2563648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lstStyle/>
          <a:p>
            <a:pPr algn="ctr"/>
            <a:r>
              <a:rPr lang="en-US" dirty="0"/>
              <a:t>Practice-Part One B</a:t>
            </a:r>
          </a:p>
        </p:txBody>
      </p:sp>
      <p:sp>
        <p:nvSpPr>
          <p:cNvPr id="6" name="TextBox 5">
            <a:extLst>
              <a:ext uri="{FF2B5EF4-FFF2-40B4-BE49-F238E27FC236}">
                <a16:creationId xmlns:a16="http://schemas.microsoft.com/office/drawing/2014/main" id="{A73857F4-F13D-4CFA-846C-98ABD9E64A8A}"/>
              </a:ext>
            </a:extLst>
          </p:cNvPr>
          <p:cNvSpPr txBox="1"/>
          <p:nvPr/>
        </p:nvSpPr>
        <p:spPr>
          <a:xfrm>
            <a:off x="2999520" y="1865267"/>
            <a:ext cx="7365414" cy="1754326"/>
          </a:xfrm>
          <a:prstGeom prst="rect">
            <a:avLst/>
          </a:prstGeom>
          <a:noFill/>
        </p:spPr>
        <p:txBody>
          <a:bodyPr wrap="none" rtlCol="0">
            <a:spAutoFit/>
          </a:bodyPr>
          <a:lstStyle/>
          <a:p>
            <a:pPr algn="ctr"/>
            <a:r>
              <a:rPr lang="en-US" sz="3600" b="1" dirty="0">
                <a:latin typeface="Calibri" panose="020F0502020204030204" pitchFamily="34" charset="0"/>
                <a:cs typeface="Calibri" panose="020F0502020204030204" pitchFamily="34" charset="0"/>
              </a:rPr>
              <a:t>Create a Strong Password:</a:t>
            </a:r>
          </a:p>
          <a:p>
            <a:pPr algn="ctr"/>
            <a:r>
              <a:rPr lang="en-US" sz="3600" b="1" dirty="0">
                <a:latin typeface="Calibri" panose="020F0502020204030204" pitchFamily="34" charset="0"/>
                <a:cs typeface="Calibri" panose="020F0502020204030204" pitchFamily="34" charset="0"/>
              </a:rPr>
              <a:t>Use a Combination of Random Words</a:t>
            </a:r>
          </a:p>
          <a:p>
            <a:pPr algn="ctr"/>
            <a:endParaRPr lang="en-US" sz="3600" b="1" dirty="0"/>
          </a:p>
        </p:txBody>
      </p:sp>
      <p:pic>
        <p:nvPicPr>
          <p:cNvPr id="7" name="Picture 6" descr="Example of random words combination: notebook cup pen kleenex">
            <a:extLst>
              <a:ext uri="{FF2B5EF4-FFF2-40B4-BE49-F238E27FC236}">
                <a16:creationId xmlns:a16="http://schemas.microsoft.com/office/drawing/2014/main" id="{DBA7A853-7F4B-4237-8D89-AA20A594C698}"/>
              </a:ext>
            </a:extLst>
          </p:cNvPr>
          <p:cNvPicPr>
            <a:picLocks noChangeAspect="1"/>
          </p:cNvPicPr>
          <p:nvPr/>
        </p:nvPicPr>
        <p:blipFill>
          <a:blip r:embed="rId4"/>
          <a:stretch>
            <a:fillRect/>
          </a:stretch>
        </p:blipFill>
        <p:spPr>
          <a:xfrm>
            <a:off x="3290097" y="3190830"/>
            <a:ext cx="6469941" cy="3033023"/>
          </a:xfrm>
          <a:prstGeom prst="rect">
            <a:avLst/>
          </a:prstGeom>
        </p:spPr>
      </p:pic>
    </p:spTree>
    <p:extLst>
      <p:ext uri="{BB962C8B-B14F-4D97-AF65-F5344CB8AC3E}">
        <p14:creationId xmlns:p14="http://schemas.microsoft.com/office/powerpoint/2010/main" val="3256916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452350" y="416351"/>
            <a:ext cx="10515600" cy="1325563"/>
          </a:xfrm>
        </p:spPr>
        <p:txBody>
          <a:bodyPr/>
          <a:lstStyle/>
          <a:p>
            <a:pPr algn="ctr"/>
            <a:r>
              <a:rPr lang="en-US" dirty="0"/>
              <a:t>Pre-Requisite Skills</a:t>
            </a:r>
          </a:p>
        </p:txBody>
      </p:sp>
      <p:sp>
        <p:nvSpPr>
          <p:cNvPr id="5" name="TextBox 4">
            <a:extLst>
              <a:ext uri="{FF2B5EF4-FFF2-40B4-BE49-F238E27FC236}">
                <a16:creationId xmlns:a16="http://schemas.microsoft.com/office/drawing/2014/main" id="{16AD256C-9ACB-43F2-BB1F-05E5E6212118}"/>
              </a:ext>
            </a:extLst>
          </p:cNvPr>
          <p:cNvSpPr txBox="1"/>
          <p:nvPr/>
        </p:nvSpPr>
        <p:spPr>
          <a:xfrm>
            <a:off x="3799790" y="1583779"/>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
        <p:nvSpPr>
          <p:cNvPr id="6" name="Google Shape;141;p6">
            <a:extLst>
              <a:ext uri="{FF2B5EF4-FFF2-40B4-BE49-F238E27FC236}">
                <a16:creationId xmlns:a16="http://schemas.microsoft.com/office/drawing/2014/main" id="{E4F2E9AB-1C91-4889-BB46-95EE55830E85}"/>
              </a:ext>
            </a:extLst>
          </p:cNvPr>
          <p:cNvSpPr txBox="1"/>
          <p:nvPr/>
        </p:nvSpPr>
        <p:spPr>
          <a:xfrm>
            <a:off x="1452350" y="2468355"/>
            <a:ext cx="10374976" cy="4462720"/>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400"/>
              <a:buFont typeface="Arial"/>
              <a:buChar char="•"/>
            </a:pPr>
            <a:r>
              <a:rPr lang="en-US" sz="1800" b="1" i="0" u="none" strike="noStrike" dirty="0">
                <a:solidFill>
                  <a:schemeClr val="dk1"/>
                </a:solidFill>
                <a:latin typeface="Calibri"/>
                <a:ea typeface="Calibri"/>
                <a:cs typeface="Calibri"/>
                <a:sym typeface="Calibri"/>
              </a:rPr>
              <a:t>Mouse / Trackpad Skills: </a:t>
            </a:r>
            <a:r>
              <a:rPr lang="en-US" sz="1800" b="0" i="0" u="none" strike="noStrike" dirty="0">
                <a:solidFill>
                  <a:schemeClr val="dk1"/>
                </a:solidFill>
                <a:latin typeface="Calibri"/>
                <a:ea typeface="Calibri"/>
                <a:cs typeface="Calibri"/>
                <a:sym typeface="Calibri"/>
              </a:rPr>
              <a:t>hold mouse/ use trackpad correctly; hover; click; </a:t>
            </a:r>
            <a:r>
              <a:rPr lang="en-US" sz="1800" dirty="0">
                <a:solidFill>
                  <a:schemeClr val="dk1"/>
                </a:solidFill>
                <a:latin typeface="Calibri"/>
                <a:ea typeface="Calibri"/>
                <a:cs typeface="Calibri"/>
                <a:sym typeface="Calibri"/>
              </a:rPr>
              <a:t>scroll</a:t>
            </a:r>
          </a:p>
          <a:p>
            <a:pPr marL="457200" indent="-457200">
              <a:buClr>
                <a:schemeClr val="dk1"/>
              </a:buClr>
              <a:buSzPts val="2400"/>
              <a:buFont typeface="Arial"/>
              <a:buChar char="•"/>
            </a:pPr>
            <a:r>
              <a:rPr lang="en-US" sz="1800" b="1" dirty="0">
                <a:solidFill>
                  <a:schemeClr val="dk1"/>
                </a:solidFill>
                <a:latin typeface="Calibri"/>
                <a:cs typeface="Calibri"/>
                <a:sym typeface="Calibri"/>
              </a:rPr>
              <a:t>Mobile Phone Skills: </a:t>
            </a:r>
            <a:r>
              <a:rPr lang="en-US" sz="1800" dirty="0">
                <a:solidFill>
                  <a:schemeClr val="dk1"/>
                </a:solidFill>
                <a:latin typeface="Calibri"/>
                <a:cs typeface="Calibri"/>
                <a:sym typeface="Calibri"/>
              </a:rPr>
              <a:t>tap; open text messages app</a:t>
            </a:r>
            <a:endParaRPr lang="en-US" dirty="0">
              <a:solidFill>
                <a:schemeClr val="dk1"/>
              </a:solidFill>
              <a:latin typeface="Calibri"/>
              <a:cs typeface="Calibri"/>
              <a:sym typeface="Calibri"/>
            </a:endParaRPr>
          </a:p>
          <a:p>
            <a:pPr marL="457200" indent="-457200">
              <a:buClr>
                <a:schemeClr val="dk1"/>
              </a:buClr>
              <a:buSzPts val="2400"/>
              <a:buFont typeface="Arial"/>
              <a:buChar char="•"/>
            </a:pPr>
            <a:r>
              <a:rPr lang="en-US" sz="1800" b="1" i="0" u="none" strike="noStrike" dirty="0">
                <a:solidFill>
                  <a:schemeClr val="dk1"/>
                </a:solidFill>
                <a:latin typeface="Calibri"/>
                <a:ea typeface="Calibri"/>
                <a:cs typeface="Calibri"/>
                <a:sym typeface="Calibri"/>
              </a:rPr>
              <a:t>Reading:</a:t>
            </a:r>
            <a:r>
              <a:rPr lang="en-US" sz="1800" b="0" i="0" u="none" strike="noStrike" dirty="0">
                <a:solidFill>
                  <a:schemeClr val="dk1"/>
                </a:solidFill>
                <a:latin typeface="Calibri"/>
                <a:ea typeface="Calibri"/>
                <a:cs typeface="Calibri"/>
                <a:sym typeface="Calibri"/>
              </a:rPr>
              <a:t> ability to recognize simple symbols; read words and phrases</a:t>
            </a:r>
            <a:endParaRPr sz="1800" dirty="0"/>
          </a:p>
          <a:p>
            <a:pPr marL="457200" indent="-457200">
              <a:buClr>
                <a:schemeClr val="dk1"/>
              </a:buClr>
              <a:buSzPts val="2400"/>
              <a:buFont typeface="Arial"/>
              <a:buChar char="•"/>
            </a:pPr>
            <a:r>
              <a:rPr lang="en-US" sz="1800" b="1" i="0" u="none" strike="noStrike" dirty="0">
                <a:solidFill>
                  <a:srgbClr val="000000"/>
                </a:solidFill>
                <a:effectLst/>
                <a:latin typeface="Calibri" panose="020F0502020204030204" pitchFamily="34" charset="0"/>
              </a:rPr>
              <a:t>Keyboarding:</a:t>
            </a:r>
            <a:r>
              <a:rPr lang="en-US" sz="1800" b="0" i="0" u="none" strike="noStrike" dirty="0">
                <a:solidFill>
                  <a:srgbClr val="000000"/>
                </a:solidFill>
                <a:effectLst/>
                <a:latin typeface="Calibri" panose="020F0502020204030204" pitchFamily="34" charset="0"/>
              </a:rPr>
              <a:t> </a:t>
            </a:r>
            <a:r>
              <a:rPr lang="en-US" sz="1800" dirty="0">
                <a:latin typeface="Calibri" panose="020F0502020204030204" pitchFamily="34" charset="0"/>
              </a:rPr>
              <a:t>Can type</a:t>
            </a:r>
            <a:r>
              <a:rPr lang="en-US" sz="1800" b="0" i="0" u="none" strike="noStrike" dirty="0">
                <a:solidFill>
                  <a:srgbClr val="000000"/>
                </a:solidFill>
                <a:effectLst/>
                <a:latin typeface="Calibri" panose="020F0502020204030204" pitchFamily="34" charset="0"/>
              </a:rPr>
              <a:t> letters, common symbols and use Enter key on keyboard (one finger typing is ok)</a:t>
            </a:r>
            <a:endParaRPr lang="en-US" sz="1800" b="0" i="0" dirty="0">
              <a:solidFill>
                <a:srgbClr val="000000"/>
              </a:solidFill>
              <a:effectLst/>
              <a:latin typeface="Arial" panose="020B0604020202020204" pitchFamily="34" charset="0"/>
            </a:endParaRPr>
          </a:p>
          <a:p>
            <a:pPr marL="457200" marR="0" lvl="0" indent="-457200" algn="l" rtl="0">
              <a:spcBef>
                <a:spcPts val="0"/>
              </a:spcBef>
              <a:spcAft>
                <a:spcPts val="0"/>
              </a:spcAft>
              <a:buClr>
                <a:schemeClr val="dk1"/>
              </a:buClr>
              <a:buSzPts val="2400"/>
              <a:buFont typeface="Arial"/>
              <a:buChar char="•"/>
            </a:pPr>
            <a:r>
              <a:rPr lang="en-US" sz="1800" b="1" i="0" u="none" strike="noStrike" dirty="0">
                <a:solidFill>
                  <a:schemeClr val="dk1"/>
                </a:solidFill>
                <a:latin typeface="Calibri"/>
                <a:ea typeface="Calibri"/>
                <a:cs typeface="Calibri"/>
                <a:sym typeface="Calibri"/>
              </a:rPr>
              <a:t>Basic Navigation</a:t>
            </a:r>
            <a:r>
              <a:rPr lang="en-US" sz="1800" b="0" i="0" u="none" strike="noStrike" dirty="0">
                <a:solidFill>
                  <a:schemeClr val="dk1"/>
                </a:solidFill>
                <a:latin typeface="Calibri"/>
                <a:ea typeface="Calibri"/>
                <a:cs typeface="Calibri"/>
                <a:sym typeface="Calibri"/>
              </a:rPr>
              <a:t>: move the mouse around the screen to position the cursor in correct location</a:t>
            </a:r>
            <a:endParaRPr lang="en-US" sz="1800" dirty="0">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2400"/>
              <a:buFont typeface="Arial"/>
              <a:buChar char="•"/>
            </a:pPr>
            <a:r>
              <a:rPr lang="en-US" sz="1800" b="1" i="0" u="none" strike="noStrike" dirty="0">
                <a:solidFill>
                  <a:schemeClr val="dk1"/>
                </a:solidFill>
                <a:latin typeface="Calibri"/>
                <a:ea typeface="Calibri"/>
                <a:cs typeface="Calibri"/>
                <a:sym typeface="Calibri"/>
              </a:rPr>
              <a:t>Online Skills: </a:t>
            </a:r>
            <a:r>
              <a:rPr lang="en-US" sz="1800" i="0" u="none" strike="noStrike" dirty="0">
                <a:solidFill>
                  <a:schemeClr val="dk1"/>
                </a:solidFill>
                <a:latin typeface="Calibri"/>
                <a:ea typeface="Calibri"/>
                <a:cs typeface="Calibri"/>
                <a:sym typeface="Calibri"/>
              </a:rPr>
              <a:t>open a browser; </a:t>
            </a:r>
            <a:r>
              <a:rPr lang="en-US" sz="1800" b="0" i="0" u="none" strike="noStrike" dirty="0">
                <a:solidFill>
                  <a:srgbClr val="000000"/>
                </a:solidFill>
                <a:effectLst/>
                <a:latin typeface="Calibri" panose="020F0502020204030204" pitchFamily="34" charset="0"/>
              </a:rPr>
              <a:t>recognize icons; recognize text boxes; recognize links; </a:t>
            </a:r>
            <a:r>
              <a:rPr lang="en-US" sz="1800" i="0" u="none" strike="noStrike" dirty="0">
                <a:solidFill>
                  <a:schemeClr val="dk1"/>
                </a:solidFill>
                <a:latin typeface="Calibri"/>
                <a:ea typeface="Calibri"/>
                <a:cs typeface="Calibri"/>
                <a:sym typeface="Calibri"/>
              </a:rPr>
              <a:t>use the search bar; search for a website; </a:t>
            </a:r>
            <a:r>
              <a:rPr lang="en-US" sz="1800" b="0" i="0" u="none" strike="noStrike" dirty="0">
                <a:solidFill>
                  <a:srgbClr val="000000"/>
                </a:solidFill>
                <a:effectLst/>
                <a:latin typeface="Calibri" panose="020F0502020204030204" pitchFamily="34" charset="0"/>
              </a:rPr>
              <a:t>know how and where to place a cursor; use text boxes </a:t>
            </a:r>
          </a:p>
          <a:p>
            <a:pPr marL="457200" marR="0" lvl="0" indent="-457200" algn="l" rtl="0">
              <a:spcBef>
                <a:spcPts val="0"/>
              </a:spcBef>
              <a:spcAft>
                <a:spcPts val="0"/>
              </a:spcAft>
              <a:buClr>
                <a:schemeClr val="dk1"/>
              </a:buClr>
              <a:buSzPts val="2400"/>
              <a:buFont typeface="Arial"/>
              <a:buChar char="•"/>
            </a:pPr>
            <a:r>
              <a:rPr lang="en-US" sz="1800" b="1" dirty="0">
                <a:latin typeface="Calibri" panose="020F0502020204030204" pitchFamily="34" charset="0"/>
                <a:cs typeface="Calibri" panose="020F0502020204030204" pitchFamily="34" charset="0"/>
              </a:rPr>
              <a:t>Email skills: </a:t>
            </a:r>
            <a:r>
              <a:rPr lang="en-US" sz="1800" dirty="0">
                <a:latin typeface="Calibri" panose="020F0502020204030204" pitchFamily="34" charset="0"/>
                <a:cs typeface="Calibri" panose="020F0502020204030204" pitchFamily="34" charset="0"/>
              </a:rPr>
              <a:t>open email app; use Inbox; click on hyperlinks</a:t>
            </a:r>
          </a:p>
          <a:p>
            <a:pPr marL="457200" marR="0" lvl="0" indent="-457200" algn="l" rtl="0">
              <a:spcBef>
                <a:spcPts val="0"/>
              </a:spcBef>
              <a:spcAft>
                <a:spcPts val="0"/>
              </a:spcAft>
              <a:buClr>
                <a:schemeClr val="dk1"/>
              </a:buClr>
              <a:buSzPts val="2400"/>
              <a:buFont typeface="Arial"/>
              <a:buChar char="•"/>
            </a:pPr>
            <a:r>
              <a:rPr lang="en-US" b="1" dirty="0">
                <a:latin typeface="Calibri" panose="020F0502020204030204" pitchFamily="34" charset="0"/>
                <a:cs typeface="Calibri" panose="020F0502020204030204" pitchFamily="34" charset="0"/>
              </a:rPr>
              <a:t>Safety and Security: </a:t>
            </a:r>
            <a:r>
              <a:rPr lang="en-US" dirty="0">
                <a:latin typeface="Calibri" panose="020F0502020204030204" pitchFamily="34" charset="0"/>
                <a:cs typeface="Calibri" panose="020F0502020204030204" pitchFamily="34" charset="0"/>
              </a:rPr>
              <a:t>Understand weak vs. strong passwords; create a strong password; change your email password</a:t>
            </a:r>
            <a:endParaRPr lang="en-US" sz="1800" dirty="0">
              <a:latin typeface="Calibri" panose="020F0502020204030204" pitchFamily="34" charset="0"/>
              <a:cs typeface="Calibri" panose="020F0502020204030204" pitchFamily="34" charset="0"/>
            </a:endParaRPr>
          </a:p>
          <a:p>
            <a:pPr marL="457200" marR="0" lvl="0" indent="-457200" algn="l" rtl="0">
              <a:spcBef>
                <a:spcPts val="0"/>
              </a:spcBef>
              <a:spcAft>
                <a:spcPts val="0"/>
              </a:spcAft>
              <a:buClr>
                <a:schemeClr val="dk1"/>
              </a:buClr>
              <a:buSzPts val="2400"/>
              <a:buFont typeface="Arial"/>
              <a:buChar char="•"/>
            </a:pPr>
            <a:endParaRPr sz="1800" b="1"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LINK to the DLCR:</a:t>
            </a:r>
            <a:endParaRPr sz="1800" b="1" dirty="0"/>
          </a:p>
          <a:p>
            <a:pPr marL="0" marR="0" lvl="0" indent="0" algn="l" rtl="0">
              <a:spcBef>
                <a:spcPts val="0"/>
              </a:spcBef>
              <a:spcAft>
                <a:spcPts val="0"/>
              </a:spcAft>
              <a:buNone/>
            </a:pPr>
            <a:r>
              <a:rPr lang="en-US" sz="18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https://digital-literacy.issbc.org/for-teachers</a:t>
            </a:r>
            <a:r>
              <a:rPr lang="en-US" sz="1800" dirty="0">
                <a:solidFill>
                  <a:schemeClr val="dk1"/>
                </a:solidFill>
                <a:latin typeface="Calibri"/>
                <a:ea typeface="Calibri"/>
                <a:cs typeface="Calibri"/>
                <a:sym typeface="Calibri"/>
              </a:rPr>
              <a:t>/</a:t>
            </a:r>
            <a:endParaRPr sz="1800"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Password: Diglit4T</a:t>
            </a:r>
            <a:endParaRPr sz="1800" dirty="0"/>
          </a:p>
          <a:p>
            <a:pPr marL="457200" marR="0" lvl="0" indent="-254000" algn="l" rtl="0">
              <a:spcBef>
                <a:spcPts val="0"/>
              </a:spcBef>
              <a:spcAft>
                <a:spcPts val="0"/>
              </a:spcAft>
              <a:buClr>
                <a:schemeClr val="dk1"/>
              </a:buClr>
              <a:buSzPts val="3200"/>
              <a:buFont typeface="Arial"/>
              <a:buNone/>
            </a:pPr>
            <a:endParaRPr sz="3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6737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8" name="Title 1">
            <a:extLst>
              <a:ext uri="{FF2B5EF4-FFF2-40B4-BE49-F238E27FC236}">
                <a16:creationId xmlns:a16="http://schemas.microsoft.com/office/drawing/2014/main" id="{F541DAF0-E5F5-4D1B-920C-92528570D7B8}"/>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Extra Practice – Part One</a:t>
            </a:r>
          </a:p>
        </p:txBody>
      </p:sp>
      <p:pic>
        <p:nvPicPr>
          <p:cNvPr id="11" name="Picture 10" descr="A couple of women looking at a computer screen">
            <a:extLst>
              <a:ext uri="{FF2B5EF4-FFF2-40B4-BE49-F238E27FC236}">
                <a16:creationId xmlns:a16="http://schemas.microsoft.com/office/drawing/2014/main" id="{445B29A4-D7E4-49A0-AB86-44A36CA2851C}"/>
              </a:ext>
            </a:extLst>
          </p:cNvPr>
          <p:cNvPicPr>
            <a:picLocks noChangeAspect="1"/>
          </p:cNvPicPr>
          <p:nvPr/>
        </p:nvPicPr>
        <p:blipFill>
          <a:blip r:embed="rId4"/>
          <a:stretch>
            <a:fillRect/>
          </a:stretch>
        </p:blipFill>
        <p:spPr>
          <a:xfrm>
            <a:off x="3686783" y="1981739"/>
            <a:ext cx="6161662" cy="4107775"/>
          </a:xfrm>
          <a:prstGeom prst="rect">
            <a:avLst/>
          </a:prstGeom>
        </p:spPr>
      </p:pic>
    </p:spTree>
    <p:extLst>
      <p:ext uri="{BB962C8B-B14F-4D97-AF65-F5344CB8AC3E}">
        <p14:creationId xmlns:p14="http://schemas.microsoft.com/office/powerpoint/2010/main" val="4059947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676400" y="539704"/>
            <a:ext cx="10515600" cy="1325563"/>
          </a:xfrm>
        </p:spPr>
        <p:txBody>
          <a:bodyPr>
            <a:normAutofit/>
          </a:bodyPr>
          <a:lstStyle/>
          <a:p>
            <a:pPr algn="ctr"/>
            <a:r>
              <a:rPr lang="en-US" sz="4800" dirty="0"/>
              <a:t>Lesson Objectives – Part Two</a:t>
            </a:r>
          </a:p>
        </p:txBody>
      </p:sp>
      <p:sp>
        <p:nvSpPr>
          <p:cNvPr id="2" name="TextBox 1">
            <a:extLst>
              <a:ext uri="{FF2B5EF4-FFF2-40B4-BE49-F238E27FC236}">
                <a16:creationId xmlns:a16="http://schemas.microsoft.com/office/drawing/2014/main" id="{B14FCD74-E309-A741-AE8B-D3A93A54CB98}"/>
              </a:ext>
            </a:extLst>
          </p:cNvPr>
          <p:cNvSpPr txBox="1"/>
          <p:nvPr/>
        </p:nvSpPr>
        <p:spPr>
          <a:xfrm>
            <a:off x="5095193" y="1865267"/>
            <a:ext cx="3174075" cy="1200329"/>
          </a:xfrm>
          <a:prstGeom prst="rect">
            <a:avLst/>
          </a:prstGeom>
          <a:noFill/>
        </p:spPr>
        <p:txBody>
          <a:bodyPr wrap="none" rtlCol="0">
            <a:spAutoFit/>
          </a:bodyPr>
          <a:lstStyle/>
          <a:p>
            <a:pPr algn="ctr"/>
            <a:r>
              <a:rPr lang="en-US" sz="3600" b="1" dirty="0">
                <a:latin typeface="Calibri" panose="020F0502020204030204" pitchFamily="34" charset="0"/>
                <a:cs typeface="Calibri" panose="020F0502020204030204" pitchFamily="34" charset="0"/>
              </a:rPr>
              <a:t>Reset Password</a:t>
            </a:r>
          </a:p>
          <a:p>
            <a:pPr algn="ctr"/>
            <a:endParaRPr lang="en-US" sz="3600" b="1" dirty="0"/>
          </a:p>
        </p:txBody>
      </p:sp>
      <p:pic>
        <p:nvPicPr>
          <p:cNvPr id="5" name="Picture 4" descr="Indeed.ca Reset Password screenshot">
            <a:extLst>
              <a:ext uri="{FF2B5EF4-FFF2-40B4-BE49-F238E27FC236}">
                <a16:creationId xmlns:a16="http://schemas.microsoft.com/office/drawing/2014/main" id="{F7D40B7E-544A-4EB3-8CD8-20EEA0AB32C2}"/>
              </a:ext>
            </a:extLst>
          </p:cNvPr>
          <p:cNvPicPr>
            <a:picLocks noChangeAspect="1"/>
          </p:cNvPicPr>
          <p:nvPr/>
        </p:nvPicPr>
        <p:blipFill rotWithShape="1">
          <a:blip r:embed="rId4"/>
          <a:srcRect l="9600" t="12849" r="13207" b="18915"/>
          <a:stretch/>
        </p:blipFill>
        <p:spPr>
          <a:xfrm>
            <a:off x="3693865" y="2820776"/>
            <a:ext cx="5976730" cy="3140766"/>
          </a:xfrm>
          <a:prstGeom prst="rect">
            <a:avLst/>
          </a:prstGeom>
        </p:spPr>
      </p:pic>
    </p:spTree>
    <p:extLst>
      <p:ext uri="{BB962C8B-B14F-4D97-AF65-F5344CB8AC3E}">
        <p14:creationId xmlns:p14="http://schemas.microsoft.com/office/powerpoint/2010/main" val="32087935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lstStyle/>
          <a:p>
            <a:pPr algn="ctr"/>
            <a:r>
              <a:rPr lang="en-US" dirty="0"/>
              <a:t>Lesson-Part Two</a:t>
            </a:r>
          </a:p>
        </p:txBody>
      </p:sp>
      <p:pic>
        <p:nvPicPr>
          <p:cNvPr id="8" name="Picture 7" descr="Link to the video lesson.">
            <a:hlinkClick r:id="rId4"/>
            <a:extLst>
              <a:ext uri="{FF2B5EF4-FFF2-40B4-BE49-F238E27FC236}">
                <a16:creationId xmlns:a16="http://schemas.microsoft.com/office/drawing/2014/main" id="{91EB4F25-93F2-5448-B913-4D5FBA581EB5}"/>
              </a:ext>
            </a:extLst>
          </p:cNvPr>
          <p:cNvPicPr>
            <a:picLocks noChangeAspect="1"/>
          </p:cNvPicPr>
          <p:nvPr/>
        </p:nvPicPr>
        <p:blipFill>
          <a:blip r:embed="rId5"/>
          <a:stretch>
            <a:fillRect/>
          </a:stretch>
        </p:blipFill>
        <p:spPr>
          <a:xfrm>
            <a:off x="10369605" y="1560882"/>
            <a:ext cx="1491752" cy="1491752"/>
          </a:xfrm>
          <a:prstGeom prst="rect">
            <a:avLst/>
          </a:prstGeom>
        </p:spPr>
      </p:pic>
      <p:sp>
        <p:nvSpPr>
          <p:cNvPr id="9" name="TextBox 8">
            <a:extLst>
              <a:ext uri="{FF2B5EF4-FFF2-40B4-BE49-F238E27FC236}">
                <a16:creationId xmlns:a16="http://schemas.microsoft.com/office/drawing/2014/main" id="{737BFF50-D41C-40F3-BBAB-03211A7CBF61}"/>
              </a:ext>
            </a:extLst>
          </p:cNvPr>
          <p:cNvSpPr txBox="1"/>
          <p:nvPr/>
        </p:nvSpPr>
        <p:spPr>
          <a:xfrm>
            <a:off x="4862751" y="1788877"/>
            <a:ext cx="3174075" cy="1200329"/>
          </a:xfrm>
          <a:prstGeom prst="rect">
            <a:avLst/>
          </a:prstGeom>
          <a:noFill/>
        </p:spPr>
        <p:txBody>
          <a:bodyPr wrap="none" rtlCol="0">
            <a:spAutoFit/>
          </a:bodyPr>
          <a:lstStyle/>
          <a:p>
            <a:pPr algn="ctr"/>
            <a:r>
              <a:rPr lang="en-US" sz="3600" b="1" dirty="0">
                <a:latin typeface="Calibri" panose="020F0502020204030204" pitchFamily="34" charset="0"/>
                <a:cs typeface="Calibri" panose="020F0502020204030204" pitchFamily="34" charset="0"/>
              </a:rPr>
              <a:t>Reset Password</a:t>
            </a:r>
          </a:p>
          <a:p>
            <a:pPr algn="ctr"/>
            <a:endParaRPr lang="en-US" sz="3600" b="1" dirty="0"/>
          </a:p>
        </p:txBody>
      </p:sp>
      <p:pic>
        <p:nvPicPr>
          <p:cNvPr id="10" name="Picture 9" descr="Indeed.ca Reset Password screenshot">
            <a:extLst>
              <a:ext uri="{FF2B5EF4-FFF2-40B4-BE49-F238E27FC236}">
                <a16:creationId xmlns:a16="http://schemas.microsoft.com/office/drawing/2014/main" id="{1A935A88-5EF5-468F-9594-3C4ED757B394}"/>
              </a:ext>
            </a:extLst>
          </p:cNvPr>
          <p:cNvPicPr>
            <a:picLocks noChangeAspect="1"/>
          </p:cNvPicPr>
          <p:nvPr/>
        </p:nvPicPr>
        <p:blipFill rotWithShape="1">
          <a:blip r:embed="rId6"/>
          <a:srcRect l="9600" t="12849" r="13207" b="18915"/>
          <a:stretch/>
        </p:blipFill>
        <p:spPr>
          <a:xfrm>
            <a:off x="3107635" y="3052634"/>
            <a:ext cx="5976730" cy="3140766"/>
          </a:xfrm>
          <a:prstGeom prst="rect">
            <a:avLst/>
          </a:prstGeom>
        </p:spPr>
      </p:pic>
    </p:spTree>
    <p:extLst>
      <p:ext uri="{BB962C8B-B14F-4D97-AF65-F5344CB8AC3E}">
        <p14:creationId xmlns:p14="http://schemas.microsoft.com/office/powerpoint/2010/main" val="1198863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dirty="0"/>
              <a:t>Check Understanding</a:t>
            </a:r>
          </a:p>
        </p:txBody>
      </p:sp>
      <p:pic>
        <p:nvPicPr>
          <p:cNvPr id="6" name="Picture 5" descr="Thumb up and thumb down">
            <a:extLst>
              <a:ext uri="{FF2B5EF4-FFF2-40B4-BE49-F238E27FC236}">
                <a16:creationId xmlns:a16="http://schemas.microsoft.com/office/drawing/2014/main" id="{8259151F-483D-4CFA-8A5E-6857374443E5}"/>
              </a:ext>
            </a:extLst>
          </p:cNvPr>
          <p:cNvPicPr>
            <a:picLocks noChangeAspect="1"/>
          </p:cNvPicPr>
          <p:nvPr/>
        </p:nvPicPr>
        <p:blipFill>
          <a:blip r:embed="rId4"/>
          <a:stretch>
            <a:fillRect/>
          </a:stretch>
        </p:blipFill>
        <p:spPr>
          <a:xfrm>
            <a:off x="3784209" y="2184282"/>
            <a:ext cx="4768947" cy="2384475"/>
          </a:xfrm>
          <a:prstGeom prst="rect">
            <a:avLst/>
          </a:prstGeom>
        </p:spPr>
      </p:pic>
    </p:spTree>
    <p:extLst>
      <p:ext uri="{BB962C8B-B14F-4D97-AF65-F5344CB8AC3E}">
        <p14:creationId xmlns:p14="http://schemas.microsoft.com/office/powerpoint/2010/main" val="2357143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ED485-5DEA-F74C-8C52-AB952913A1D5}"/>
              </a:ext>
            </a:extLst>
          </p:cNvPr>
          <p:cNvSpPr>
            <a:spLocks noGrp="1"/>
          </p:cNvSpPr>
          <p:nvPr>
            <p:ph type="title"/>
          </p:nvPr>
        </p:nvSpPr>
        <p:spPr>
          <a:xfrm>
            <a:off x="1126472" y="470282"/>
            <a:ext cx="9796182" cy="719857"/>
          </a:xfrm>
        </p:spPr>
        <p:txBody>
          <a:bodyPr>
            <a:normAutofit fontScale="90000"/>
          </a:bodyPr>
          <a:lstStyle/>
          <a:p>
            <a:r>
              <a:rPr lang="en-US" dirty="0"/>
              <a:t>Practice-Part Two</a:t>
            </a:r>
          </a:p>
        </p:txBody>
      </p:sp>
      <p:sp>
        <p:nvSpPr>
          <p:cNvPr id="7" name="TextBox 6">
            <a:extLst>
              <a:ext uri="{FF2B5EF4-FFF2-40B4-BE49-F238E27FC236}">
                <a16:creationId xmlns:a16="http://schemas.microsoft.com/office/drawing/2014/main" id="{D1269093-08AF-4F27-8083-46382D789437}"/>
              </a:ext>
            </a:extLst>
          </p:cNvPr>
          <p:cNvSpPr txBox="1"/>
          <p:nvPr/>
        </p:nvSpPr>
        <p:spPr>
          <a:xfrm>
            <a:off x="4508962" y="1865267"/>
            <a:ext cx="3174075" cy="1200329"/>
          </a:xfrm>
          <a:prstGeom prst="rect">
            <a:avLst/>
          </a:prstGeom>
          <a:noFill/>
        </p:spPr>
        <p:txBody>
          <a:bodyPr wrap="none" rtlCol="0">
            <a:spAutoFit/>
          </a:bodyPr>
          <a:lstStyle/>
          <a:p>
            <a:pPr algn="ctr"/>
            <a:r>
              <a:rPr lang="en-US" sz="3600" b="1" dirty="0">
                <a:latin typeface="Calibri" panose="020F0502020204030204" pitchFamily="34" charset="0"/>
                <a:cs typeface="Calibri" panose="020F0502020204030204" pitchFamily="34" charset="0"/>
              </a:rPr>
              <a:t>Reset Password</a:t>
            </a:r>
          </a:p>
          <a:p>
            <a:pPr algn="ctr"/>
            <a:endParaRPr lang="en-US" sz="3600" b="1" dirty="0"/>
          </a:p>
        </p:txBody>
      </p:sp>
      <p:pic>
        <p:nvPicPr>
          <p:cNvPr id="8" name="Picture 7" descr="Indeed.ca Reset Password screenshot">
            <a:extLst>
              <a:ext uri="{FF2B5EF4-FFF2-40B4-BE49-F238E27FC236}">
                <a16:creationId xmlns:a16="http://schemas.microsoft.com/office/drawing/2014/main" id="{F3A05E78-93C6-44C3-A0E8-FE48E4DC86D6}"/>
              </a:ext>
            </a:extLst>
          </p:cNvPr>
          <p:cNvPicPr>
            <a:picLocks noChangeAspect="1"/>
          </p:cNvPicPr>
          <p:nvPr/>
        </p:nvPicPr>
        <p:blipFill rotWithShape="1">
          <a:blip r:embed="rId3"/>
          <a:srcRect l="9600" t="12849" r="13207" b="18915"/>
          <a:stretch/>
        </p:blipFill>
        <p:spPr>
          <a:xfrm>
            <a:off x="3107635" y="3065596"/>
            <a:ext cx="5976730" cy="3140766"/>
          </a:xfrm>
          <a:prstGeom prst="rect">
            <a:avLst/>
          </a:prstGeom>
        </p:spPr>
      </p:pic>
    </p:spTree>
    <p:extLst>
      <p:ext uri="{BB962C8B-B14F-4D97-AF65-F5344CB8AC3E}">
        <p14:creationId xmlns:p14="http://schemas.microsoft.com/office/powerpoint/2010/main" val="3205470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8" name="Title 1">
            <a:extLst>
              <a:ext uri="{FF2B5EF4-FFF2-40B4-BE49-F238E27FC236}">
                <a16:creationId xmlns:a16="http://schemas.microsoft.com/office/drawing/2014/main" id="{F541DAF0-E5F5-4D1B-920C-92528570D7B8}"/>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Extra Practice – Part Two</a:t>
            </a:r>
          </a:p>
        </p:txBody>
      </p:sp>
      <p:pic>
        <p:nvPicPr>
          <p:cNvPr id="11" name="Picture 10" descr="A couple of women looking at a computer screen">
            <a:extLst>
              <a:ext uri="{FF2B5EF4-FFF2-40B4-BE49-F238E27FC236}">
                <a16:creationId xmlns:a16="http://schemas.microsoft.com/office/drawing/2014/main" id="{445B29A4-D7E4-49A0-AB86-44A36CA2851C}"/>
              </a:ext>
            </a:extLst>
          </p:cNvPr>
          <p:cNvPicPr>
            <a:picLocks noChangeAspect="1"/>
          </p:cNvPicPr>
          <p:nvPr/>
        </p:nvPicPr>
        <p:blipFill>
          <a:blip r:embed="rId4"/>
          <a:stretch>
            <a:fillRect/>
          </a:stretch>
        </p:blipFill>
        <p:spPr>
          <a:xfrm>
            <a:off x="3686783" y="1981739"/>
            <a:ext cx="6161662" cy="4107775"/>
          </a:xfrm>
          <a:prstGeom prst="rect">
            <a:avLst/>
          </a:prstGeom>
        </p:spPr>
      </p:pic>
    </p:spTree>
    <p:extLst>
      <p:ext uri="{BB962C8B-B14F-4D97-AF65-F5344CB8AC3E}">
        <p14:creationId xmlns:p14="http://schemas.microsoft.com/office/powerpoint/2010/main" val="6338539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676400" y="497624"/>
            <a:ext cx="10515600" cy="1325563"/>
          </a:xfrm>
        </p:spPr>
        <p:txBody>
          <a:bodyPr/>
          <a:lstStyle/>
          <a:p>
            <a:pPr algn="ctr"/>
            <a:r>
              <a:rPr lang="en-US" dirty="0"/>
              <a:t>Practice Between Sessions </a:t>
            </a:r>
          </a:p>
        </p:txBody>
      </p:sp>
      <p:sp>
        <p:nvSpPr>
          <p:cNvPr id="2" name="TextBox 1">
            <a:extLst>
              <a:ext uri="{FF2B5EF4-FFF2-40B4-BE49-F238E27FC236}">
                <a16:creationId xmlns:a16="http://schemas.microsoft.com/office/drawing/2014/main" id="{18FF8229-4875-476B-B4FF-B63E355B0112}"/>
              </a:ext>
            </a:extLst>
          </p:cNvPr>
          <p:cNvSpPr txBox="1"/>
          <p:nvPr/>
        </p:nvSpPr>
        <p:spPr>
          <a:xfrm>
            <a:off x="2529971" y="2257124"/>
            <a:ext cx="7624682" cy="1846659"/>
          </a:xfrm>
          <a:prstGeom prst="rect">
            <a:avLst/>
          </a:prstGeom>
          <a:noFill/>
        </p:spPr>
        <p:txBody>
          <a:bodyPr wrap="square" rtlCol="0">
            <a:spAutoFit/>
          </a:bodyPr>
          <a:lstStyle/>
          <a:p>
            <a:pPr marL="457200" indent="-457200" algn="l" rtl="0" fontAlgn="base">
              <a:buFont typeface="Arial" panose="020B0604020202020204" pitchFamily="34" charset="0"/>
              <a:buChar char="•"/>
            </a:pPr>
            <a:r>
              <a:rPr lang="en-US" sz="3200" b="0" dirty="0">
                <a:solidFill>
                  <a:srgbClr val="000000"/>
                </a:solidFill>
                <a:effectLst/>
              </a:rPr>
              <a:t>What did you learn/practice today? </a:t>
            </a:r>
          </a:p>
          <a:p>
            <a:pPr marL="457200" indent="-457200" algn="l" rtl="0" fontAlgn="base">
              <a:buFont typeface="Arial" panose="020B0604020202020204" pitchFamily="34" charset="0"/>
              <a:buChar char="•"/>
            </a:pPr>
            <a:r>
              <a:rPr lang="en-US" sz="3200" b="0" dirty="0">
                <a:solidFill>
                  <a:srgbClr val="000000"/>
                </a:solidFill>
                <a:effectLst/>
              </a:rPr>
              <a:t>When are you going to practice?  </a:t>
            </a:r>
          </a:p>
          <a:p>
            <a:pPr marL="457200" indent="-457200" algn="l" rtl="0" fontAlgn="base">
              <a:buFont typeface="Arial" panose="020B0604020202020204" pitchFamily="34" charset="0"/>
              <a:buChar char="•"/>
            </a:pPr>
            <a:r>
              <a:rPr lang="en-US" sz="3200" dirty="0">
                <a:solidFill>
                  <a:srgbClr val="000000"/>
                </a:solidFill>
              </a:rPr>
              <a:t>Practice Plan</a:t>
            </a:r>
            <a:endParaRPr lang="en-US" sz="3200" b="0" dirty="0">
              <a:solidFill>
                <a:srgbClr val="000000"/>
              </a:solidFill>
              <a:effectLst/>
            </a:endParaRPr>
          </a:p>
          <a:p>
            <a:endParaRPr lang="en-CA" dirty="0"/>
          </a:p>
        </p:txBody>
      </p:sp>
      <p:pic>
        <p:nvPicPr>
          <p:cNvPr id="6" name="Picture 5" descr="Left hand on a keyboard, right hand on a mouse in front of a computer monitor. ">
            <a:extLst>
              <a:ext uri="{FF2B5EF4-FFF2-40B4-BE49-F238E27FC236}">
                <a16:creationId xmlns:a16="http://schemas.microsoft.com/office/drawing/2014/main" id="{0EBE34F0-12D9-4152-AA11-A4FEB6BCF73D}"/>
              </a:ext>
            </a:extLst>
          </p:cNvPr>
          <p:cNvPicPr>
            <a:picLocks noChangeAspect="1"/>
          </p:cNvPicPr>
          <p:nvPr/>
        </p:nvPicPr>
        <p:blipFill>
          <a:blip r:embed="rId4"/>
          <a:stretch>
            <a:fillRect/>
          </a:stretch>
        </p:blipFill>
        <p:spPr>
          <a:xfrm>
            <a:off x="8584220" y="3429000"/>
            <a:ext cx="2799080" cy="2799080"/>
          </a:xfrm>
          <a:prstGeom prst="rect">
            <a:avLst/>
          </a:prstGeom>
        </p:spPr>
      </p:pic>
    </p:spTree>
    <p:extLst>
      <p:ext uri="{BB962C8B-B14F-4D97-AF65-F5344CB8AC3E}">
        <p14:creationId xmlns:p14="http://schemas.microsoft.com/office/powerpoint/2010/main" val="36677487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614248"/>
            <a:ext cx="10515600" cy="1325563"/>
          </a:xfrm>
        </p:spPr>
        <p:txBody>
          <a:bodyPr>
            <a:normAutofit fontScale="90000"/>
          </a:bodyPr>
          <a:lstStyle/>
          <a:p>
            <a:pPr algn="ctr"/>
            <a:r>
              <a:rPr lang="en-US" dirty="0"/>
              <a:t>Confirm Next Session </a:t>
            </a:r>
            <a:br>
              <a:rPr lang="en-US" dirty="0"/>
            </a:br>
            <a:r>
              <a:rPr lang="en-US" dirty="0"/>
              <a:t>and Support </a:t>
            </a:r>
          </a:p>
        </p:txBody>
      </p:sp>
      <p:pic>
        <p:nvPicPr>
          <p:cNvPr id="3" name="Picture 2" descr="What's Next ?">
            <a:extLst>
              <a:ext uri="{FF2B5EF4-FFF2-40B4-BE49-F238E27FC236}">
                <a16:creationId xmlns:a16="http://schemas.microsoft.com/office/drawing/2014/main" id="{41F8FC54-0B2C-4098-9572-18938D03D459}"/>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3416232" y="2222863"/>
            <a:ext cx="5962650" cy="3352800"/>
          </a:xfrm>
          <a:prstGeom prst="rect">
            <a:avLst/>
          </a:prstGeom>
        </p:spPr>
      </p:pic>
    </p:spTree>
    <p:extLst>
      <p:ext uri="{BB962C8B-B14F-4D97-AF65-F5344CB8AC3E}">
        <p14:creationId xmlns:p14="http://schemas.microsoft.com/office/powerpoint/2010/main" val="7267818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62838-7CF1-C64F-A91F-EC61438F390F}"/>
              </a:ext>
            </a:extLst>
          </p:cNvPr>
          <p:cNvSpPr>
            <a:spLocks noGrp="1"/>
          </p:cNvSpPr>
          <p:nvPr>
            <p:ph type="title"/>
          </p:nvPr>
        </p:nvSpPr>
        <p:spPr>
          <a:xfrm>
            <a:off x="1197909" y="3069071"/>
            <a:ext cx="9796182" cy="719857"/>
          </a:xfrm>
        </p:spPr>
        <p:txBody>
          <a:bodyPr>
            <a:normAutofit fontScale="90000"/>
          </a:bodyPr>
          <a:lstStyle/>
          <a:p>
            <a:pPr>
              <a:lnSpc>
                <a:spcPct val="150000"/>
              </a:lnSpc>
            </a:pPr>
            <a:r>
              <a:rPr lang="en-US" dirty="0"/>
              <a:t>See you! </a:t>
            </a:r>
            <a:br>
              <a:rPr lang="en-US" dirty="0"/>
            </a:br>
            <a:r>
              <a:rPr lang="en-US" dirty="0"/>
              <a:t>Keep Practicing </a:t>
            </a:r>
          </a:p>
        </p:txBody>
      </p:sp>
    </p:spTree>
    <p:extLst>
      <p:ext uri="{BB962C8B-B14F-4D97-AF65-F5344CB8AC3E}">
        <p14:creationId xmlns:p14="http://schemas.microsoft.com/office/powerpoint/2010/main" val="3557117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6C59B-CA32-42F4-9B24-0E223A4CE67B}"/>
              </a:ext>
            </a:extLst>
          </p:cNvPr>
          <p:cNvSpPr>
            <a:spLocks noGrp="1"/>
          </p:cNvSpPr>
          <p:nvPr>
            <p:ph type="title"/>
          </p:nvPr>
        </p:nvSpPr>
        <p:spPr/>
        <p:txBody>
          <a:bodyPr>
            <a:normAutofit fontScale="90000"/>
          </a:bodyPr>
          <a:lstStyle/>
          <a:p>
            <a:r>
              <a:rPr lang="en-US" dirty="0"/>
              <a:t>Skills Reviewed in this Lesson</a:t>
            </a:r>
            <a:endParaRPr lang="en-CA" dirty="0"/>
          </a:p>
        </p:txBody>
      </p:sp>
      <p:sp>
        <p:nvSpPr>
          <p:cNvPr id="4" name="TextBox 3">
            <a:extLst>
              <a:ext uri="{FF2B5EF4-FFF2-40B4-BE49-F238E27FC236}">
                <a16:creationId xmlns:a16="http://schemas.microsoft.com/office/drawing/2014/main" id="{EFE0B9BB-6B1B-4E2D-A7E1-51DF3A6B0660}"/>
              </a:ext>
            </a:extLst>
          </p:cNvPr>
          <p:cNvSpPr txBox="1"/>
          <p:nvPr/>
        </p:nvSpPr>
        <p:spPr>
          <a:xfrm>
            <a:off x="1200150" y="2833517"/>
            <a:ext cx="10204174" cy="584775"/>
          </a:xfrm>
          <a:prstGeom prst="rect">
            <a:avLst/>
          </a:prstGeom>
          <a:noFill/>
        </p:spPr>
        <p:txBody>
          <a:bodyPr wrap="square" lIns="91440" tIns="45720" rIns="91440" bIns="45720" anchor="t">
            <a:spAutoFit/>
          </a:bodyPr>
          <a:lstStyle/>
          <a:p>
            <a:pPr algn="ctr"/>
            <a:r>
              <a:rPr lang="en-US" sz="3200">
                <a:solidFill>
                  <a:srgbClr val="000000"/>
                </a:solidFill>
                <a:highlight>
                  <a:srgbClr val="FFFF00"/>
                </a:highlight>
                <a:latin typeface="Calibri"/>
                <a:cs typeface="Calibri"/>
              </a:rPr>
              <a:t>Check the Notes of this Slide</a:t>
            </a:r>
          </a:p>
        </p:txBody>
      </p:sp>
    </p:spTree>
    <p:extLst>
      <p:ext uri="{BB962C8B-B14F-4D97-AF65-F5344CB8AC3E}">
        <p14:creationId xmlns:p14="http://schemas.microsoft.com/office/powerpoint/2010/main" val="965223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DF6BD1-5D14-1B43-B6F8-68014CF555AF}"/>
              </a:ext>
            </a:extLst>
          </p:cNvPr>
          <p:cNvSpPr txBox="1">
            <a:spLocks noGrp="1"/>
          </p:cNvSpPr>
          <p:nvPr>
            <p:ph type="title" idx="4294967295"/>
          </p:nvPr>
        </p:nvSpPr>
        <p:spPr>
          <a:xfrm>
            <a:off x="2383580" y="2599765"/>
            <a:ext cx="7424840"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n-lt"/>
                <a:ea typeface="+mn-ea"/>
                <a:cs typeface="+mn-cs"/>
              </a:rPr>
              <a:t>Instructions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n-lt"/>
                <a:ea typeface="+mn-ea"/>
                <a:cs typeface="+mn-cs"/>
              </a:rPr>
              <a:t>For Using this PowerPoint Lesson</a:t>
            </a:r>
          </a:p>
        </p:txBody>
      </p:sp>
      <p:sp>
        <p:nvSpPr>
          <p:cNvPr id="4" name="TextBox 3">
            <a:extLst>
              <a:ext uri="{FF2B5EF4-FFF2-40B4-BE49-F238E27FC236}">
                <a16:creationId xmlns:a16="http://schemas.microsoft.com/office/drawing/2014/main" id="{6C3CF8AE-4362-4028-9B97-B0C29CDCC5DA}"/>
              </a:ext>
            </a:extLst>
          </p:cNvPr>
          <p:cNvSpPr txBox="1"/>
          <p:nvPr/>
        </p:nvSpPr>
        <p:spPr>
          <a:xfrm>
            <a:off x="3799790" y="1583779"/>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Tree>
    <p:extLst>
      <p:ext uri="{BB962C8B-B14F-4D97-AF65-F5344CB8AC3E}">
        <p14:creationId xmlns:p14="http://schemas.microsoft.com/office/powerpoint/2010/main" val="3837324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676400" y="539704"/>
            <a:ext cx="10515600" cy="1325563"/>
          </a:xfrm>
        </p:spPr>
        <p:txBody>
          <a:bodyPr/>
          <a:lstStyle/>
          <a:p>
            <a:pPr algn="ctr"/>
            <a:r>
              <a:rPr lang="en-US" dirty="0"/>
              <a:t>Lesson Objectives – Part One</a:t>
            </a:r>
          </a:p>
        </p:txBody>
      </p:sp>
      <p:sp>
        <p:nvSpPr>
          <p:cNvPr id="5" name="Content Placeholder 2">
            <a:extLst>
              <a:ext uri="{FF2B5EF4-FFF2-40B4-BE49-F238E27FC236}">
                <a16:creationId xmlns:a16="http://schemas.microsoft.com/office/drawing/2014/main" id="{0D653715-7F6E-4396-9549-89F91CF53913}"/>
              </a:ext>
            </a:extLst>
          </p:cNvPr>
          <p:cNvSpPr txBox="1">
            <a:spLocks/>
          </p:cNvSpPr>
          <p:nvPr/>
        </p:nvSpPr>
        <p:spPr>
          <a:xfrm>
            <a:off x="2138493" y="2987977"/>
            <a:ext cx="9090577" cy="22202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600" dirty="0"/>
          </a:p>
        </p:txBody>
      </p:sp>
      <p:sp>
        <p:nvSpPr>
          <p:cNvPr id="6" name="TextBox 5">
            <a:extLst>
              <a:ext uri="{FF2B5EF4-FFF2-40B4-BE49-F238E27FC236}">
                <a16:creationId xmlns:a16="http://schemas.microsoft.com/office/drawing/2014/main" id="{44104F81-0ED6-4F66-85DA-8907C2EFCBDE}"/>
              </a:ext>
            </a:extLst>
          </p:cNvPr>
          <p:cNvSpPr txBox="1"/>
          <p:nvPr/>
        </p:nvSpPr>
        <p:spPr>
          <a:xfrm>
            <a:off x="3702423" y="1964674"/>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
        <p:nvSpPr>
          <p:cNvPr id="7" name="TextBox 6">
            <a:extLst>
              <a:ext uri="{FF2B5EF4-FFF2-40B4-BE49-F238E27FC236}">
                <a16:creationId xmlns:a16="http://schemas.microsoft.com/office/drawing/2014/main" id="{919F6572-7D3A-4CE7-86BE-FDE04AF7279B}"/>
              </a:ext>
            </a:extLst>
          </p:cNvPr>
          <p:cNvSpPr txBox="1"/>
          <p:nvPr/>
        </p:nvSpPr>
        <p:spPr>
          <a:xfrm>
            <a:off x="2740986" y="3212629"/>
            <a:ext cx="6619582" cy="3416320"/>
          </a:xfrm>
          <a:prstGeom prst="rect">
            <a:avLst/>
          </a:prstGeom>
          <a:noFill/>
        </p:spPr>
        <p:txBody>
          <a:bodyPr wrap="square">
            <a:spAutoFit/>
          </a:bodyPr>
          <a:lstStyle/>
          <a:p>
            <a:pPr lvl="1"/>
            <a:r>
              <a:rPr lang="en-US" sz="3600" b="1" dirty="0">
                <a:latin typeface="Calibri" panose="020F0502020204030204" pitchFamily="34" charset="0"/>
                <a:cs typeface="Calibri" panose="020F0502020204030204" pitchFamily="34" charset="0"/>
              </a:rPr>
              <a:t>Create a Strong Password:</a:t>
            </a:r>
          </a:p>
          <a:p>
            <a:pPr lvl="1"/>
            <a:r>
              <a:rPr lang="en-US" sz="3600" dirty="0">
                <a:latin typeface="Calibri" panose="020F0502020204030204" pitchFamily="34" charset="0"/>
                <a:cs typeface="Calibri" panose="020F0502020204030204" pitchFamily="34" charset="0"/>
              </a:rPr>
              <a:t>A.  Use a Passphrase</a:t>
            </a:r>
          </a:p>
          <a:p>
            <a:pPr marL="1082675" lvl="1" indent="-625475"/>
            <a:r>
              <a:rPr lang="en-US" sz="3600" dirty="0">
                <a:latin typeface="Calibri" panose="020F0502020204030204" pitchFamily="34" charset="0"/>
                <a:cs typeface="Calibri" panose="020F0502020204030204" pitchFamily="34" charset="0"/>
              </a:rPr>
              <a:t>B.  Use a Combination of Random Words</a:t>
            </a:r>
          </a:p>
          <a:p>
            <a:pPr marL="1028700" lvl="1" indent="-571500" algn="ctr">
              <a:buFont typeface="Arial" panose="020B0604020202020204" pitchFamily="34" charset="0"/>
              <a:buChar char="•"/>
            </a:pPr>
            <a:endParaRPr lang="en-US" sz="3600" b="1" dirty="0">
              <a:latin typeface="Calibri" panose="020F0502020204030204" pitchFamily="34" charset="0"/>
              <a:cs typeface="Calibri" panose="020F0502020204030204" pitchFamily="34" charset="0"/>
            </a:endParaRPr>
          </a:p>
          <a:p>
            <a:pPr marL="571500" indent="-571500" algn="ctr">
              <a:buFont typeface="Arial" panose="020B0604020202020204" pitchFamily="34" charset="0"/>
              <a:buChar char="•"/>
            </a:pPr>
            <a:endParaRPr lang="en-US"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1839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676400" y="539704"/>
            <a:ext cx="10515600" cy="1325563"/>
          </a:xfrm>
        </p:spPr>
        <p:txBody>
          <a:bodyPr/>
          <a:lstStyle/>
          <a:p>
            <a:pPr algn="ctr"/>
            <a:r>
              <a:rPr lang="en-US" dirty="0"/>
              <a:t>Lesson Objectives – Part Two</a:t>
            </a:r>
          </a:p>
        </p:txBody>
      </p:sp>
      <p:sp>
        <p:nvSpPr>
          <p:cNvPr id="6" name="TextBox 5">
            <a:extLst>
              <a:ext uri="{FF2B5EF4-FFF2-40B4-BE49-F238E27FC236}">
                <a16:creationId xmlns:a16="http://schemas.microsoft.com/office/drawing/2014/main" id="{3CBD816E-8CED-4389-9457-02A107885099}"/>
              </a:ext>
            </a:extLst>
          </p:cNvPr>
          <p:cNvSpPr txBox="1"/>
          <p:nvPr/>
        </p:nvSpPr>
        <p:spPr>
          <a:xfrm>
            <a:off x="3702423" y="2094917"/>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
        <p:nvSpPr>
          <p:cNvPr id="2" name="TextBox 1">
            <a:extLst>
              <a:ext uri="{FF2B5EF4-FFF2-40B4-BE49-F238E27FC236}">
                <a16:creationId xmlns:a16="http://schemas.microsoft.com/office/drawing/2014/main" id="{B14FCD74-E309-A741-AE8B-D3A93A54CB98}"/>
              </a:ext>
            </a:extLst>
          </p:cNvPr>
          <p:cNvSpPr txBox="1"/>
          <p:nvPr/>
        </p:nvSpPr>
        <p:spPr>
          <a:xfrm>
            <a:off x="4508963" y="3221069"/>
            <a:ext cx="3174075" cy="923330"/>
          </a:xfrm>
          <a:prstGeom prst="rect">
            <a:avLst/>
          </a:prstGeom>
          <a:noFill/>
        </p:spPr>
        <p:txBody>
          <a:bodyPr wrap="none" rtlCol="0">
            <a:spAutoFit/>
          </a:bodyPr>
          <a:lstStyle/>
          <a:p>
            <a:pPr algn="ctr"/>
            <a:r>
              <a:rPr lang="en-US" sz="3600" b="1" dirty="0">
                <a:latin typeface="Calibri" panose="020F0502020204030204" pitchFamily="34" charset="0"/>
                <a:cs typeface="Calibri" panose="020F0502020204030204" pitchFamily="34" charset="0"/>
              </a:rPr>
              <a:t>Reset Password</a:t>
            </a:r>
          </a:p>
          <a:p>
            <a:endParaRPr lang="en-US" dirty="0"/>
          </a:p>
        </p:txBody>
      </p:sp>
    </p:spTree>
    <p:extLst>
      <p:ext uri="{BB962C8B-B14F-4D97-AF65-F5344CB8AC3E}">
        <p14:creationId xmlns:p14="http://schemas.microsoft.com/office/powerpoint/2010/main" val="1034208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lstStyle/>
          <a:p>
            <a:pPr algn="ctr"/>
            <a:r>
              <a:rPr lang="en-US" dirty="0"/>
              <a:t>Keep in Mind</a:t>
            </a:r>
          </a:p>
        </p:txBody>
      </p:sp>
      <p:sp>
        <p:nvSpPr>
          <p:cNvPr id="5" name="TextBox 4">
            <a:extLst>
              <a:ext uri="{FF2B5EF4-FFF2-40B4-BE49-F238E27FC236}">
                <a16:creationId xmlns:a16="http://schemas.microsoft.com/office/drawing/2014/main" id="{F7CE0702-ADD5-4271-9909-907C64F0F930}"/>
              </a:ext>
            </a:extLst>
          </p:cNvPr>
          <p:cNvSpPr txBox="1"/>
          <p:nvPr/>
        </p:nvSpPr>
        <p:spPr>
          <a:xfrm>
            <a:off x="1861338" y="2756938"/>
            <a:ext cx="8664055" cy="2308324"/>
          </a:xfrm>
          <a:prstGeom prst="rect">
            <a:avLst/>
          </a:prstGeom>
          <a:noFill/>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t>Only do as much as the learner can absorb in one session.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t>Do one part of the video lesson at a time.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t>Check in with the learner after each part.</a:t>
            </a:r>
          </a:p>
        </p:txBody>
      </p:sp>
      <p:sp>
        <p:nvSpPr>
          <p:cNvPr id="6" name="TextBox 5">
            <a:extLst>
              <a:ext uri="{FF2B5EF4-FFF2-40B4-BE49-F238E27FC236}">
                <a16:creationId xmlns:a16="http://schemas.microsoft.com/office/drawing/2014/main" id="{3EBBD1B2-DAFC-4706-858F-621DAB76DC2B}"/>
              </a:ext>
            </a:extLst>
          </p:cNvPr>
          <p:cNvSpPr txBox="1"/>
          <p:nvPr/>
        </p:nvSpPr>
        <p:spPr>
          <a:xfrm>
            <a:off x="4129208" y="1982451"/>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Tree>
    <p:extLst>
      <p:ext uri="{BB962C8B-B14F-4D97-AF65-F5344CB8AC3E}">
        <p14:creationId xmlns:p14="http://schemas.microsoft.com/office/powerpoint/2010/main" val="4209870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31470"/>
            <a:ext cx="2533828" cy="1198800"/>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425406" y="467176"/>
            <a:ext cx="10515600" cy="1325563"/>
          </a:xfrm>
        </p:spPr>
        <p:txBody>
          <a:bodyPr/>
          <a:lstStyle/>
          <a:p>
            <a:pPr algn="ctr"/>
            <a:r>
              <a:rPr lang="en-US" dirty="0"/>
              <a:t>Set Up and Preparation</a:t>
            </a:r>
          </a:p>
        </p:txBody>
      </p:sp>
      <p:sp>
        <p:nvSpPr>
          <p:cNvPr id="5" name="TextBox 4">
            <a:extLst>
              <a:ext uri="{FF2B5EF4-FFF2-40B4-BE49-F238E27FC236}">
                <a16:creationId xmlns:a16="http://schemas.microsoft.com/office/drawing/2014/main" id="{DBE74DE8-A880-4DA4-99F7-57E57C8F9E68}"/>
              </a:ext>
            </a:extLst>
          </p:cNvPr>
          <p:cNvSpPr txBox="1"/>
          <p:nvPr/>
        </p:nvSpPr>
        <p:spPr>
          <a:xfrm>
            <a:off x="3343551" y="2117424"/>
            <a:ext cx="6292754" cy="769441"/>
          </a:xfrm>
          <a:prstGeom prst="rect">
            <a:avLst/>
          </a:prstGeom>
          <a:noFill/>
        </p:spPr>
        <p:txBody>
          <a:bodyPr wrap="square" lIns="91440" tIns="45720" rIns="91440" bIns="45720" anchor="t">
            <a:spAutoFit/>
          </a:bodyPr>
          <a:lstStyle/>
          <a:p>
            <a:pPr marR="0" lvl="0" algn="l" defTabSz="914400" rtl="0" eaLnBrk="1" fontAlgn="auto" latinLnBrk="0" hangingPunct="1">
              <a:lnSpc>
                <a:spcPct val="100000"/>
              </a:lnSpc>
              <a:spcBef>
                <a:spcPts val="0"/>
              </a:spcBef>
              <a:spcAft>
                <a:spcPts val="0"/>
              </a:spcAft>
              <a:buClrTx/>
              <a:buSzTx/>
              <a:tabLst/>
              <a:defRPr/>
            </a:pPr>
            <a:r>
              <a:rPr lang="en-US" sz="4400" dirty="0"/>
              <a:t>Before In-Person Tutoring</a:t>
            </a:r>
            <a:endParaRPr lang="en-US" dirty="0"/>
          </a:p>
        </p:txBody>
      </p:sp>
      <p:sp>
        <p:nvSpPr>
          <p:cNvPr id="6" name="TextBox 5">
            <a:extLst>
              <a:ext uri="{FF2B5EF4-FFF2-40B4-BE49-F238E27FC236}">
                <a16:creationId xmlns:a16="http://schemas.microsoft.com/office/drawing/2014/main" id="{8EBA329E-4B67-4013-9F1E-AA98BD180BB6}"/>
              </a:ext>
            </a:extLst>
          </p:cNvPr>
          <p:cNvSpPr txBox="1"/>
          <p:nvPr/>
        </p:nvSpPr>
        <p:spPr>
          <a:xfrm>
            <a:off x="4041460" y="1595191"/>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pic>
        <p:nvPicPr>
          <p:cNvPr id="9" name="Picture 8">
            <a:extLst>
              <a:ext uri="{FF2B5EF4-FFF2-40B4-BE49-F238E27FC236}">
                <a16:creationId xmlns:a16="http://schemas.microsoft.com/office/drawing/2014/main" id="{3E70419B-9F8A-4E17-A0C2-334A44C07B5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99790" y="3013340"/>
            <a:ext cx="5028823" cy="3352213"/>
          </a:xfrm>
          <a:prstGeom prst="rect">
            <a:avLst/>
          </a:prstGeom>
        </p:spPr>
      </p:pic>
    </p:spTree>
    <p:extLst>
      <p:ext uri="{BB962C8B-B14F-4D97-AF65-F5344CB8AC3E}">
        <p14:creationId xmlns:p14="http://schemas.microsoft.com/office/powerpoint/2010/main" val="3056102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838200" y="533299"/>
            <a:ext cx="10515600" cy="1325563"/>
          </a:xfrm>
        </p:spPr>
        <p:txBody>
          <a:bodyPr/>
          <a:lstStyle/>
          <a:p>
            <a:pPr algn="ctr"/>
            <a:r>
              <a:rPr lang="en-US" dirty="0"/>
              <a:t>Checklist</a:t>
            </a:r>
          </a:p>
        </p:txBody>
      </p:sp>
      <p:sp>
        <p:nvSpPr>
          <p:cNvPr id="6" name="TextBox 5">
            <a:extLst>
              <a:ext uri="{FF2B5EF4-FFF2-40B4-BE49-F238E27FC236}">
                <a16:creationId xmlns:a16="http://schemas.microsoft.com/office/drawing/2014/main" id="{D75CDDD5-5E3A-4A64-9C9B-9929EA5130AB}"/>
              </a:ext>
            </a:extLst>
          </p:cNvPr>
          <p:cNvSpPr txBox="1"/>
          <p:nvPr/>
        </p:nvSpPr>
        <p:spPr>
          <a:xfrm>
            <a:off x="3123095" y="2590220"/>
            <a:ext cx="6861165" cy="76944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4400" dirty="0"/>
              <a:t>During In-Person Tutoring</a:t>
            </a:r>
          </a:p>
        </p:txBody>
      </p:sp>
      <p:sp>
        <p:nvSpPr>
          <p:cNvPr id="7" name="TextBox 6">
            <a:extLst>
              <a:ext uri="{FF2B5EF4-FFF2-40B4-BE49-F238E27FC236}">
                <a16:creationId xmlns:a16="http://schemas.microsoft.com/office/drawing/2014/main" id="{EDFC2664-9DA0-4925-A431-C898EB6D1EE8}"/>
              </a:ext>
            </a:extLst>
          </p:cNvPr>
          <p:cNvSpPr txBox="1"/>
          <p:nvPr/>
        </p:nvSpPr>
        <p:spPr>
          <a:xfrm>
            <a:off x="3799790" y="1858862"/>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pic>
        <p:nvPicPr>
          <p:cNvPr id="3" name="Picture 2" descr="Tutor demonstrating to learner a digital skill.&#10;&#10;">
            <a:extLst>
              <a:ext uri="{FF2B5EF4-FFF2-40B4-BE49-F238E27FC236}">
                <a16:creationId xmlns:a16="http://schemas.microsoft.com/office/drawing/2014/main" id="{ED2F4DB2-B271-4D6A-A3F8-E2972021714E}"/>
              </a:ext>
            </a:extLst>
          </p:cNvPr>
          <p:cNvPicPr>
            <a:picLocks noChangeAspect="1"/>
          </p:cNvPicPr>
          <p:nvPr/>
        </p:nvPicPr>
        <p:blipFill>
          <a:blip r:embed="rId4"/>
          <a:stretch>
            <a:fillRect/>
          </a:stretch>
        </p:blipFill>
        <p:spPr>
          <a:xfrm>
            <a:off x="3345872" y="3486229"/>
            <a:ext cx="5500255" cy="3074516"/>
          </a:xfrm>
          <a:prstGeom prst="rect">
            <a:avLst/>
          </a:prstGeom>
        </p:spPr>
      </p:pic>
    </p:spTree>
    <p:extLst>
      <p:ext uri="{BB962C8B-B14F-4D97-AF65-F5344CB8AC3E}">
        <p14:creationId xmlns:p14="http://schemas.microsoft.com/office/powerpoint/2010/main" val="40261314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8531</Words>
  <Application>Microsoft Office PowerPoint</Application>
  <PresentationFormat>Widescreen</PresentationFormat>
  <Paragraphs>971</Paragraphs>
  <Slides>28</Slides>
  <Notes>28</Notes>
  <HiddenSlides>11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Calibri</vt:lpstr>
      <vt:lpstr>Calibri Light</vt:lpstr>
      <vt:lpstr>Century Gothic</vt:lpstr>
      <vt:lpstr>Livvic-Regular</vt:lpstr>
      <vt:lpstr>Melbourne</vt:lpstr>
      <vt:lpstr>Wingdings</vt:lpstr>
      <vt:lpstr>Office Theme</vt:lpstr>
      <vt:lpstr>Employment</vt:lpstr>
      <vt:lpstr>Pre-Requisite Skills</vt:lpstr>
      <vt:lpstr>Skills Reviewed in this Lesson</vt:lpstr>
      <vt:lpstr>Instructions  For Using this PowerPoint Lesson</vt:lpstr>
      <vt:lpstr>Lesson Objectives – Part One</vt:lpstr>
      <vt:lpstr>Lesson Objectives – Part Two</vt:lpstr>
      <vt:lpstr>Keep in Mind</vt:lpstr>
      <vt:lpstr>Set Up and Preparation</vt:lpstr>
      <vt:lpstr>Checklist</vt:lpstr>
      <vt:lpstr>Set Up and Preparation</vt:lpstr>
      <vt:lpstr> Checklist</vt:lpstr>
      <vt:lpstr>Employment</vt:lpstr>
      <vt:lpstr>Lesson Objectives-Part One </vt:lpstr>
      <vt:lpstr>Lesson-Part One A</vt:lpstr>
      <vt:lpstr>Check Understanding</vt:lpstr>
      <vt:lpstr>Practice-Part One A</vt:lpstr>
      <vt:lpstr>Lesson-Part One B</vt:lpstr>
      <vt:lpstr>Check Understanding</vt:lpstr>
      <vt:lpstr>Practice-Part One B</vt:lpstr>
      <vt:lpstr>Extra Practice – Part One</vt:lpstr>
      <vt:lpstr>Lesson Objectives – Part Two</vt:lpstr>
      <vt:lpstr>Lesson-Part Two</vt:lpstr>
      <vt:lpstr>Check Understanding</vt:lpstr>
      <vt:lpstr>Practice-Part Two</vt:lpstr>
      <vt:lpstr>Extra Practice – Part Two</vt:lpstr>
      <vt:lpstr>Practice Between Sessions </vt:lpstr>
      <vt:lpstr>Confirm Next Session  and Support </vt:lpstr>
      <vt:lpstr>See you!  Keep Practicing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Mouse and navigation</dc:title>
  <dc:creator/>
  <cp:lastModifiedBy/>
  <cp:revision>44</cp:revision>
  <cp:lastPrinted>2021-11-10T23:26:05Z</cp:lastPrinted>
  <dcterms:created xsi:type="dcterms:W3CDTF">2021-09-14T20:49:13Z</dcterms:created>
  <dcterms:modified xsi:type="dcterms:W3CDTF">2022-06-13T08:11:03Z</dcterms:modified>
</cp:coreProperties>
</file>