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3"/>
  </p:notesMasterIdLst>
  <p:sldIdLst>
    <p:sldId id="309" r:id="rId2"/>
    <p:sldId id="281" r:id="rId3"/>
    <p:sldId id="358" r:id="rId4"/>
    <p:sldId id="349" r:id="rId5"/>
    <p:sldId id="310" r:id="rId6"/>
    <p:sldId id="350" r:id="rId7"/>
    <p:sldId id="330" r:id="rId8"/>
    <p:sldId id="331" r:id="rId9"/>
    <p:sldId id="332" r:id="rId10"/>
    <p:sldId id="333" r:id="rId11"/>
    <p:sldId id="334" r:id="rId12"/>
    <p:sldId id="343" r:id="rId13"/>
    <p:sldId id="294" r:id="rId14"/>
    <p:sldId id="312" r:id="rId15"/>
    <p:sldId id="314" r:id="rId16"/>
    <p:sldId id="287" r:id="rId17"/>
    <p:sldId id="351" r:id="rId18"/>
    <p:sldId id="352" r:id="rId19"/>
    <p:sldId id="353" r:id="rId20"/>
    <p:sldId id="289" r:id="rId21"/>
    <p:sldId id="344" r:id="rId22"/>
    <p:sldId id="345" r:id="rId23"/>
    <p:sldId id="346" r:id="rId24"/>
    <p:sldId id="347" r:id="rId25"/>
    <p:sldId id="354" r:id="rId26"/>
    <p:sldId id="355" r:id="rId27"/>
    <p:sldId id="356" r:id="rId28"/>
    <p:sldId id="348" r:id="rId29"/>
    <p:sldId id="291" r:id="rId30"/>
    <p:sldId id="292" r:id="rId31"/>
    <p:sldId id="335" r:id="rId3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UuClpxFEzu2zkkIqCGbNw==" hashData="K8cQFqwXawaLXlBeWg7XWs3uLGUGM3+O4wSmZ/G0NK7gpJ4wjlzj20MsHY9drhoBN1r/xpFr5haHVkJ9+yBKWA=="/>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83" autoAdjust="0"/>
    <p:restoredTop sz="26221" autoAdjust="0"/>
  </p:normalViewPr>
  <p:slideViewPr>
    <p:cSldViewPr snapToGrid="0">
      <p:cViewPr varScale="1">
        <p:scale>
          <a:sx n="22" d="100"/>
          <a:sy n="22" d="100"/>
        </p:scale>
        <p:origin x="2381" y="24"/>
      </p:cViewPr>
      <p:guideLst>
        <p:guide orient="horz" pos="2160"/>
        <p:guide pos="3795"/>
      </p:guideLst>
    </p:cSldViewPr>
  </p:slideViewPr>
  <p:notesTextViewPr>
    <p:cViewPr>
      <p:scale>
        <a:sx n="120" d="100"/>
        <a:sy n="120" d="100"/>
      </p:scale>
      <p:origin x="0" y="0"/>
    </p:cViewPr>
  </p:notesTextViewPr>
  <p:sorterViewPr>
    <p:cViewPr>
      <p:scale>
        <a:sx n="63" d="100"/>
        <a:sy n="63" d="100"/>
      </p:scale>
      <p:origin x="0" y="0"/>
    </p:cViewPr>
  </p:sorter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DC004A3-E2EB-0941-B3E9-59C46FE591F5}" type="datetimeFigureOut">
              <a:rPr lang="en-US" smtClean="0"/>
              <a:t>5/15/2022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E55262-9676-444A-98B3-692BE02459E9}" type="slidenum">
              <a:rPr lang="en-US" smtClean="0"/>
              <a:t>‹#›</a:t>
            </a:fld>
            <a:endParaRPr lang="en-US" dirty="0"/>
          </a:p>
        </p:txBody>
      </p:sp>
    </p:spTree>
    <p:extLst>
      <p:ext uri="{BB962C8B-B14F-4D97-AF65-F5344CB8AC3E}">
        <p14:creationId xmlns:p14="http://schemas.microsoft.com/office/powerpoint/2010/main" val="151741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This PowerPoint lesson </a:t>
            </a:r>
            <a:r>
              <a:rPr lang="en-US" sz="1200" b="0" dirty="0">
                <a:latin typeface="Century Gothic" panose="020B0502020202020204" pitchFamily="34" charset="0"/>
              </a:rPr>
              <a:t>covers the following Online Search video lessons: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200" b="1" dirty="0">
                <a:latin typeface="Century Gothic" panose="020B0502020202020204" pitchFamily="34" charset="0"/>
              </a:rPr>
              <a:t>Part One: 	Job Search on Indeed</a:t>
            </a:r>
          </a:p>
          <a:p>
            <a:pPr marL="1085850" lvl="2" indent="-171450">
              <a:buFont typeface="Arial" panose="020B0604020202020204" pitchFamily="34" charset="0"/>
              <a:buChar char="•"/>
            </a:pPr>
            <a:r>
              <a:rPr lang="en-US" sz="1200" b="0" dirty="0">
                <a:latin typeface="Century Gothic" panose="020B0502020202020204" pitchFamily="34" charset="0"/>
              </a:rPr>
              <a:t>Search for indeed Canada Website</a:t>
            </a:r>
          </a:p>
          <a:p>
            <a:pPr marL="1085850" lvl="2" indent="-171450">
              <a:buFont typeface="Arial" panose="020B0604020202020204" pitchFamily="34" charset="0"/>
              <a:buChar char="•"/>
            </a:pPr>
            <a:r>
              <a:rPr lang="en-US" sz="1200" b="0" dirty="0">
                <a:latin typeface="Century Gothic" panose="020B0502020202020204" pitchFamily="34" charset="0"/>
              </a:rPr>
              <a:t>Navigate indeed Canada Website</a:t>
            </a:r>
          </a:p>
          <a:p>
            <a:pPr marL="628650" lvl="1" indent="-171450">
              <a:buFont typeface="Arial" panose="020B0604020202020204" pitchFamily="34" charset="0"/>
              <a:buChar char="•"/>
            </a:pPr>
            <a:endParaRPr lang="en-US" sz="1200" b="0" dirty="0">
              <a:latin typeface="Century Gothic" panose="020B0502020202020204" pitchFamily="34" charset="0"/>
            </a:endParaRPr>
          </a:p>
          <a:p>
            <a:pPr marL="171450" indent="-171450">
              <a:buFont typeface="Wingdings" pitchFamily="2" charset="2"/>
              <a:buChar char="v"/>
            </a:pPr>
            <a:r>
              <a:rPr lang="en-US" sz="1200" b="1" dirty="0">
                <a:latin typeface="Century Gothic" panose="020B0502020202020204" pitchFamily="34" charset="0"/>
              </a:rPr>
              <a:t>Part Two: 	Navigate Websites</a:t>
            </a:r>
          </a:p>
          <a:p>
            <a:pPr marL="171450" indent="-171450">
              <a:buFont typeface="Wingdings" pitchFamily="2" charset="2"/>
              <a:buChar char="v"/>
            </a:pPr>
            <a:endParaRPr lang="en-US" sz="1200" b="1" dirty="0">
              <a:latin typeface="Century Gothic" panose="020B0502020202020204" pitchFamily="34" charset="0"/>
            </a:endParaRPr>
          </a:p>
          <a:p>
            <a:pPr marL="628650" lvl="1" indent="-171450">
              <a:buFont typeface="Arial" panose="020B0604020202020204" pitchFamily="34" charset="0"/>
              <a:buChar char="•"/>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a:t>
            </a:fld>
            <a:endParaRPr lang="en-US" dirty="0"/>
          </a:p>
        </p:txBody>
      </p:sp>
    </p:spTree>
    <p:extLst>
      <p:ext uri="{BB962C8B-B14F-4D97-AF65-F5344CB8AC3E}">
        <p14:creationId xmlns:p14="http://schemas.microsoft.com/office/powerpoint/2010/main" val="231145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b="1" u="sng" dirty="0">
                <a:latin typeface="Century Gothic" panose="020B0502020202020204" pitchFamily="34" charset="0"/>
              </a:rPr>
              <a:t>SET UP</a:t>
            </a:r>
          </a:p>
          <a:p>
            <a:pPr defTabSz="966612">
              <a:defRPr/>
            </a:pPr>
            <a:r>
              <a:rPr lang="en-US" sz="1200"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LEARNER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Trouble-Shooting -Remote Tutoring </a:t>
            </a: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r>
              <a:rPr lang="en-US" sz="1200" b="1" dirty="0">
                <a:latin typeface="Century Gothic" panose="020B0502020202020204" pitchFamily="34" charset="0"/>
                <a:ea typeface="Calibri" panose="020F0502020204030204" pitchFamily="34" charset="0"/>
                <a:cs typeface="Times New Roman" panose="02020603050405020304" pitchFamily="18" charset="0"/>
              </a:rPr>
              <a:t>IMPORTANT: </a:t>
            </a:r>
          </a:p>
          <a:p>
            <a:pPr defTabSz="966612">
              <a:defRPr/>
            </a:pPr>
            <a:r>
              <a:rPr lang="en-US" sz="1200" dirty="0">
                <a:latin typeface="Century Gothic" panose="020B0502020202020204" pitchFamily="34" charset="0"/>
                <a:ea typeface="Calibri" panose="020F0502020204030204" pitchFamily="34" charset="0"/>
                <a:cs typeface="Times New Roman" panose="02020603050405020304" pitchFamily="18" charset="0"/>
              </a:rPr>
              <a:t>Go through the Learner Checklist as well. Then, you will be able to more easily troubleshoot with the learner if they have difficulty in their set up.</a:t>
            </a:r>
            <a:endParaRPr lang="en-CA" sz="1200" dirty="0">
              <a:latin typeface="Century Gothic" panose="020B0502020202020204" pitchFamily="34" charset="0"/>
            </a:endParaRPr>
          </a:p>
          <a:p>
            <a:pPr defTabSz="966612">
              <a:defRPr/>
            </a:pPr>
            <a:endParaRPr lang="en-US" sz="1200" u="sng" dirty="0">
              <a:latin typeface="Century Gothic" panose="020B0502020202020204" pitchFamily="34" charset="0"/>
            </a:endParaRPr>
          </a:p>
          <a:p>
            <a:pPr marL="0" indent="0" defTabSz="966612">
              <a:buFont typeface="+mj-lt"/>
              <a:buNone/>
              <a:defRPr/>
            </a:pPr>
            <a:r>
              <a:rPr lang="en-US" sz="1200" b="1" dirty="0">
                <a:latin typeface="Century Gothic" panose="020B0502020202020204" pitchFamily="34" charset="0"/>
              </a:rPr>
              <a:t>Communicate beforehand with the Support Person (if that learner has one):</a:t>
            </a:r>
          </a:p>
          <a:p>
            <a:pPr marL="181240" indent="-181240" defTabSz="966612">
              <a:buFont typeface="Arial" panose="020B0604020202020204" pitchFamily="34" charset="0"/>
              <a:buChar char="•"/>
              <a:defRPr/>
            </a:pPr>
            <a:r>
              <a:rPr lang="en-US" sz="1200" dirty="0">
                <a:latin typeface="Century Gothic" panose="020B0502020202020204" pitchFamily="34" charset="0"/>
              </a:rPr>
              <a:t>Email the Learner Checklist listed in #2 above to the Support Person.</a:t>
            </a:r>
          </a:p>
          <a:p>
            <a:pPr marL="181240" indent="-181240" defTabSz="966612">
              <a:buFont typeface="Arial" panose="020B0604020202020204" pitchFamily="34" charset="0"/>
              <a:buChar char="•"/>
              <a:defRPr/>
            </a:pPr>
            <a:r>
              <a:rPr lang="en-US" sz="1200" dirty="0">
                <a:latin typeface="Century Gothic" panose="020B0502020202020204" pitchFamily="34" charset="0"/>
              </a:rPr>
              <a:t>Email any instructions for this lesson to the support person (see the notes for specific slides /parts of the lesson): </a:t>
            </a:r>
          </a:p>
          <a:p>
            <a:pPr marL="181240" indent="-181240" defTabSz="966612">
              <a:buFont typeface="Arial" panose="020B0604020202020204" pitchFamily="34" charset="0"/>
              <a:buChar char="•"/>
              <a:defRPr/>
            </a:pPr>
            <a:r>
              <a:rPr lang="en-US" sz="1200" dirty="0">
                <a:latin typeface="Century Gothic" panose="020B0502020202020204" pitchFamily="34" charset="0"/>
              </a:rPr>
              <a:t>Have the support person do the preparation for the lesson on the learner’s desktop. Tutor needs to guide them re. how to do this. </a:t>
            </a: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you could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0" indent="0" defTabSz="966612">
              <a:buFont typeface="Arial" panose="020B0604020202020204" pitchFamily="34" charset="0"/>
              <a:buNone/>
              <a:defRPr/>
            </a:pP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defTabSz="966612">
              <a:defRPr/>
            </a:pPr>
            <a:r>
              <a:rPr lang="en-US" sz="1200" b="1" u="sng" dirty="0">
                <a:highlight>
                  <a:srgbClr val="FFFF00"/>
                </a:highlight>
                <a:latin typeface="Century Gothic" panose="020B0502020202020204" pitchFamily="34" charset="0"/>
              </a:rPr>
              <a:t>PREPARATION</a:t>
            </a:r>
          </a:p>
          <a:p>
            <a:pPr defTabSz="966612">
              <a:defRPr/>
            </a:pPr>
            <a:r>
              <a:rPr lang="en-US" sz="1200" b="0" u="none" dirty="0">
                <a:highlight>
                  <a:srgbClr val="FFFF00"/>
                </a:highlight>
                <a:latin typeface="Century Gothic" panose="020B0502020202020204" pitchFamily="34" charset="0"/>
              </a:rPr>
              <a:t>Preparation specific to each Part of this Lesson is in the notes of the relevant slides. </a:t>
            </a:r>
          </a:p>
          <a:p>
            <a:pPr defTabSz="966612">
              <a:defRPr/>
            </a:pPr>
            <a:endParaRPr lang="en-US" sz="1200" b="0" u="none" dirty="0">
              <a:highlight>
                <a:srgbClr val="FFFF00"/>
              </a:highlight>
              <a:latin typeface="Century Gothic" panose="020B0502020202020204" pitchFamily="34" charset="0"/>
            </a:endParaRPr>
          </a:p>
          <a:p>
            <a:endParaRPr lang="en-CA"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10</a:t>
            </a:fld>
            <a:endParaRPr lang="en-US" dirty="0"/>
          </a:p>
        </p:txBody>
      </p:sp>
    </p:spTree>
    <p:extLst>
      <p:ext uri="{BB962C8B-B14F-4D97-AF65-F5344CB8AC3E}">
        <p14:creationId xmlns:p14="http://schemas.microsoft.com/office/powerpoint/2010/main" val="388903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lnSpc>
                <a:spcPct val="107000"/>
              </a:lnSpc>
              <a:spcAft>
                <a:spcPts val="846"/>
              </a:spcAft>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During Remote Tutoring Session </a:t>
            </a:r>
          </a:p>
          <a:p>
            <a:pPr marL="241653" indent="-241653" defTabSz="966612">
              <a:buFont typeface="+mj-lt"/>
              <a:buAutoNum type="arabicPeriod"/>
              <a:defRPr/>
            </a:pPr>
            <a:r>
              <a:rPr lang="en-US" sz="1200" u="sng" dirty="0">
                <a:latin typeface="Century Gothic" panose="020B0502020202020204" pitchFamily="34" charset="0"/>
              </a:rPr>
              <a:t>Learner Instructions: How to let your Tutor have Remote Control of your Computer During a Zoom Session </a:t>
            </a:r>
          </a:p>
          <a:p>
            <a:pPr marL="241653" indent="-241653" defTabSz="966612">
              <a:lnSpc>
                <a:spcPct val="107000"/>
              </a:lnSpc>
              <a:spcAft>
                <a:spcPts val="846"/>
              </a:spcAft>
              <a:buFont typeface="+mj-lt"/>
              <a:buAutoNum type="arabicPeriod"/>
              <a:defRPr/>
            </a:pPr>
            <a:r>
              <a:rPr lang="en-US" sz="1200" u="sng" dirty="0">
                <a:latin typeface="Century Gothic" panose="020B0502020202020204" pitchFamily="34" charset="0"/>
              </a:rPr>
              <a:t>Trouble-Shooting</a:t>
            </a:r>
            <a:r>
              <a:rPr lang="en-US" sz="1200" b="0" u="sng" dirty="0">
                <a:latin typeface="Century Gothic" panose="020B0502020202020204" pitchFamily="34" charset="0"/>
              </a:rPr>
              <a:t>: Remote Tutoring </a:t>
            </a:r>
          </a:p>
          <a:p>
            <a:pPr>
              <a:lnSpc>
                <a:spcPct val="107000"/>
              </a:lnSpc>
              <a:spcAft>
                <a:spcPts val="846"/>
              </a:spcAft>
            </a:pP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lnSpc>
                <a:spcPct val="107000"/>
              </a:lnSpc>
              <a:spcAft>
                <a:spcPts val="846"/>
              </a:spcAft>
              <a:defRPr/>
            </a:pPr>
            <a:endParaRPr lang="en-US" sz="1200" b="1"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Be ready to assist learner by using the </a:t>
            </a:r>
            <a:r>
              <a:rPr lang="en-US" sz="1200" b="1" dirty="0">
                <a:latin typeface="Century Gothic" panose="020B0502020202020204" pitchFamily="34" charset="0"/>
              </a:rPr>
              <a:t>Requesting Remote Control </a:t>
            </a:r>
            <a:r>
              <a:rPr lang="en-US" sz="1200" dirty="0">
                <a:latin typeface="Century Gothic" panose="020B0502020202020204" pitchFamily="34" charset="0"/>
              </a:rPr>
              <a:t>function (refer </a:t>
            </a:r>
            <a:r>
              <a:rPr lang="en-US" sz="1200" u="none" dirty="0">
                <a:latin typeface="Century Gothic" panose="020B0502020202020204" pitchFamily="34" charset="0"/>
              </a:rPr>
              <a:t>to checklists 1 and 2 listed above</a:t>
            </a:r>
            <a:r>
              <a:rPr lang="en-US" sz="1200" dirty="0">
                <a:latin typeface="Century Gothic" panose="020B0502020202020204" pitchFamily="34" charset="0"/>
              </a:rPr>
              <a:t>). </a:t>
            </a: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You may have to set up the learner’s desktop for “Practice” activities if the learner needs support and no support person is available to do that beforehand.  This is possible to do using </a:t>
            </a:r>
            <a:r>
              <a:rPr lang="en-US" sz="1200" b="1" dirty="0">
                <a:latin typeface="Century Gothic" panose="020B0502020202020204" pitchFamily="34" charset="0"/>
              </a:rPr>
              <a:t>Request Remote Control</a:t>
            </a:r>
            <a:r>
              <a:rPr lang="en-US" sz="1200" dirty="0">
                <a:latin typeface="Century Gothic" panose="020B0502020202020204" pitchFamily="34" charset="0"/>
              </a:rPr>
              <a:t> in Zoom. </a:t>
            </a: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algn="l"/>
            <a:endParaRPr lang="en-U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11</a:t>
            </a:fld>
            <a:endParaRPr lang="en-US" dirty="0"/>
          </a:p>
        </p:txBody>
      </p:sp>
    </p:spTree>
    <p:extLst>
      <p:ext uri="{BB962C8B-B14F-4D97-AF65-F5344CB8AC3E}">
        <p14:creationId xmlns:p14="http://schemas.microsoft.com/office/powerpoint/2010/main" val="2554325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SHOW THIS SLIDE AND THE REST OF THE SLIDES FROM HERE ONWARD TO THE LEARNER</a:t>
            </a: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r>
              <a:rPr lang="en-US" i="1" dirty="0">
                <a:latin typeface="Century Gothic" panose="020B0502020202020204" pitchFamily="34" charset="0"/>
              </a:rPr>
              <a:t>Today, we’re going to learn how to search for a job posting on the Indeed Canada website.</a:t>
            </a:r>
          </a:p>
          <a:p>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12</a:t>
            </a:fld>
            <a:endParaRPr lang="en-US" dirty="0"/>
          </a:p>
        </p:txBody>
      </p:sp>
    </p:spTree>
    <p:extLst>
      <p:ext uri="{BB962C8B-B14F-4D97-AF65-F5344CB8AC3E}">
        <p14:creationId xmlns:p14="http://schemas.microsoft.com/office/powerpoint/2010/main" val="522508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pPr marL="0" indent="0">
              <a:buFont typeface="+mj-lt"/>
              <a:buNone/>
            </a:pPr>
            <a:r>
              <a:rPr lang="en-US" sz="1200" b="1" u="sng" dirty="0">
                <a:latin typeface="Century Gothic" panose="020B0502020202020204" pitchFamily="34" charset="0"/>
              </a:rPr>
              <a:t>A. Search for indeed Canada Website</a:t>
            </a:r>
          </a:p>
          <a:p>
            <a:pPr marL="0" indent="0">
              <a:buFont typeface="+mj-lt"/>
              <a:buNone/>
            </a:pPr>
            <a:r>
              <a:rPr lang="en-US" sz="1200" b="1" u="sng" dirty="0">
                <a:latin typeface="Century Gothic" panose="020B0502020202020204" pitchFamily="34" charset="0"/>
              </a:rPr>
              <a:t>B. Navigate indeed Canada Website</a:t>
            </a:r>
          </a:p>
          <a:p>
            <a:endParaRPr lang="en-US" b="1" u="sng"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r>
              <a:rPr lang="en-US" i="1" dirty="0">
                <a:latin typeface="Century Gothic" panose="020B0502020202020204" pitchFamily="34" charset="0"/>
              </a:rPr>
              <a:t>Today, we’re going to review how to search for information online.</a:t>
            </a:r>
          </a:p>
          <a:p>
            <a:r>
              <a:rPr lang="en-US" i="1" dirty="0">
                <a:latin typeface="Century Gothic" panose="020B0502020202020204" pitchFamily="34" charset="0"/>
              </a:rPr>
              <a:t>First, we’ll go over how to search for the indeed Canada website and then how to navigate the indeed Canada website.</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endParaRPr lang="en-US" dirty="0">
              <a:latin typeface="Century Gothic" panose="020B0502020202020204" pitchFamily="34" charset="0"/>
            </a:endParaRP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13</a:t>
            </a:fld>
            <a:endParaRPr lang="en-US" dirty="0"/>
          </a:p>
        </p:txBody>
      </p:sp>
    </p:spTree>
    <p:extLst>
      <p:ext uri="{BB962C8B-B14F-4D97-AF65-F5344CB8AC3E}">
        <p14:creationId xmlns:p14="http://schemas.microsoft.com/office/powerpoint/2010/main" val="2337665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Total Video length of Part One: </a:t>
            </a:r>
            <a:r>
              <a:rPr lang="en-US" b="1" dirty="0">
                <a:latin typeface="Century Gothic" panose="020B0502020202020204" pitchFamily="34" charset="0"/>
              </a:rPr>
              <a:t>5:29 mins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Century Gothic" panose="020B0502020202020204" pitchFamily="34" charset="0"/>
              </a:rPr>
              <a:t>Part One A</a:t>
            </a:r>
          </a:p>
          <a:p>
            <a:pPr marL="181240" lvl="0" indent="-181240">
              <a:buFont typeface="Arial" panose="020B0604020202020204" pitchFamily="34" charset="0"/>
              <a:buChar char="•"/>
            </a:pPr>
            <a:r>
              <a:rPr lang="en-US" b="1" dirty="0">
                <a:latin typeface="Century Gothic" panose="020B0502020202020204" pitchFamily="34" charset="0"/>
              </a:rPr>
              <a:t>Search for indeed Canada website:  0:00-1:45 mins 	[1:45 mins]</a:t>
            </a: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We are going to learn how to search for a job on the indeed.ca website. We will watch a video. </a:t>
            </a:r>
          </a:p>
          <a:p>
            <a:r>
              <a:rPr lang="en-US" b="0" i="1" dirty="0">
                <a:solidFill>
                  <a:srgbClr val="000000"/>
                </a:solidFill>
                <a:effectLst/>
                <a:latin typeface="Century Gothic" panose="020B0502020202020204" pitchFamily="34" charset="0"/>
              </a:rPr>
              <a:t>We can watch the video several times. So, don't worry if you don't catch everything the first time. </a:t>
            </a:r>
          </a:p>
          <a:p>
            <a:endParaRPr lang="en-US" dirty="0">
              <a:latin typeface="Century Gothic" panose="020B0502020202020204" pitchFamily="34" charset="0"/>
            </a:endParaRPr>
          </a:p>
          <a:p>
            <a:r>
              <a:rPr lang="en-US"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Do A only [Search for indeed Canada Website] Stop the video at 1:45 mins.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Practice-Part One A.</a:t>
            </a:r>
          </a:p>
          <a:p>
            <a:pPr marL="171450" indent="-171450">
              <a:buFont typeface="Arial" panose="020B0604020202020204" pitchFamily="34" charset="0"/>
              <a:buChar char="•"/>
            </a:pPr>
            <a:r>
              <a:rPr lang="en-US" dirty="0">
                <a:latin typeface="Century Gothic" panose="020B0502020202020204" pitchFamily="34" charset="0"/>
              </a:rPr>
              <a:t>After that, repeat the steps for Part One B [Navigate indeed Canada Website.] –These steps are in subsequent slides.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Century Gothic" panose="020B0502020202020204" pitchFamily="34" charset="0"/>
            </a:endParaRPr>
          </a:p>
          <a:p>
            <a:pPr>
              <a:buFont typeface="Arial" panose="020B0604020202020204" pitchFamily="34" charset="0"/>
              <a:buChar char="•"/>
            </a:pPr>
            <a:r>
              <a:rPr lang="en-US" dirty="0">
                <a:latin typeface="Century Gothic" panose="020B0502020202020204" pitchFamily="34" charset="0"/>
              </a:rPr>
              <a:t>Click on the PLAY icon in the slide to open the video lesson.</a:t>
            </a:r>
            <a:endParaRPr lang="en-US"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dirty="0">
                <a:latin typeface="Century Gothic" panose="020B0502020202020204" pitchFamily="34" charset="0"/>
              </a:rPr>
              <a:t>Use this link to the YouTube video if the link in the slide doesn’t work: </a:t>
            </a:r>
            <a:endParaRPr lang="en-US" dirty="0">
              <a:latin typeface="Century Gothic" panose="020B0502020202020204" pitchFamily="34" charset="0"/>
              <a:cs typeface="Calibri" panose="020F0502020204030204"/>
            </a:endParaRPr>
          </a:p>
          <a:p>
            <a:pPr marL="0" indent="0">
              <a:buFont typeface="Arial" panose="020B0604020202020204" pitchFamily="34" charset="0"/>
              <a:buNone/>
            </a:pPr>
            <a:r>
              <a:rPr lang="en-US" b="1" dirty="0">
                <a:solidFill>
                  <a:srgbClr val="000000"/>
                </a:solidFill>
                <a:latin typeface="Century Gothic" panose="020B0502020202020204" pitchFamily="34" charset="0"/>
                <a:cs typeface="Calibri" panose="020F0502020204030204"/>
              </a:rPr>
              <a:t>https://youtu.be/A9P1QzwxyPE</a:t>
            </a:r>
          </a:p>
          <a:p>
            <a:pPr marL="171450" indent="-171450">
              <a:buFont typeface="Arial" panose="020B0604020202020204" pitchFamily="34" charset="0"/>
              <a:buChar char="•"/>
            </a:pPr>
            <a:endParaRPr lang="en-US" dirty="0">
              <a:solidFill>
                <a:srgbClr val="000000"/>
              </a:solidFill>
              <a:latin typeface="Century Gothic" panose="020B0502020202020204" pitchFamily="34" charset="0"/>
              <a:cs typeface="Calibri" panose="020F0502020204030204"/>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14</a:t>
            </a:fld>
            <a:endParaRPr lang="en-US" dirty="0"/>
          </a:p>
        </p:txBody>
      </p:sp>
    </p:spTree>
    <p:extLst>
      <p:ext uri="{BB962C8B-B14F-4D97-AF65-F5344CB8AC3E}">
        <p14:creationId xmlns:p14="http://schemas.microsoft.com/office/powerpoint/2010/main" val="317687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defTabSz="966612">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b="1" i="0" dirty="0">
              <a:solidFill>
                <a:srgbClr val="000000"/>
              </a:solidFill>
              <a:effectLst/>
              <a:latin typeface="Century Gothic" panose="020B0502020202020204" pitchFamily="34" charset="0"/>
            </a:endParaRPr>
          </a:p>
          <a:p>
            <a:pPr defTabSz="966612">
              <a:defRPr/>
            </a:pPr>
            <a:endParaRPr lang="en-US" dirty="0">
              <a:latin typeface="Century Gothic" panose="020B0502020202020204" pitchFamily="34" charset="0"/>
            </a:endParaRPr>
          </a:p>
          <a:p>
            <a:r>
              <a:rPr lang="en-US" b="0" u="sng" dirty="0">
                <a:latin typeface="Century Gothic" panose="020B0502020202020204" pitchFamily="34" charset="0"/>
              </a:rPr>
              <a:t>Search for indeed Canada website</a:t>
            </a:r>
          </a:p>
          <a:p>
            <a:pPr marL="0" indent="0">
              <a:buFont typeface="Arial" panose="020B0604020202020204" pitchFamily="34" charset="0"/>
              <a:buNone/>
            </a:pPr>
            <a:r>
              <a:rPr lang="en-US" b="1" i="1" dirty="0">
                <a:latin typeface="Century Gothic" panose="020B0502020202020204" pitchFamily="34" charset="0"/>
              </a:rPr>
              <a:t>Say to the Learner:</a:t>
            </a:r>
          </a:p>
          <a:p>
            <a:pPr marL="181240" indent="-181240">
              <a:buFont typeface="Arial" panose="020B0604020202020204" pitchFamily="34" charset="0"/>
              <a:buChar char="•"/>
            </a:pPr>
            <a:r>
              <a:rPr lang="en-US" i="1" dirty="0">
                <a:latin typeface="Century Gothic" panose="020B0502020202020204" pitchFamily="34" charset="0"/>
              </a:rPr>
              <a:t>In the video lesson, which browser did she use to get on the internet? </a:t>
            </a:r>
            <a:r>
              <a:rPr lang="en-US" b="1" i="1" dirty="0">
                <a:latin typeface="Century Gothic" panose="020B0502020202020204" pitchFamily="34" charset="0"/>
              </a:rPr>
              <a:t>Answer: </a:t>
            </a:r>
            <a:r>
              <a:rPr lang="en-US" b="0" i="1" dirty="0">
                <a:latin typeface="Century Gothic" panose="020B0502020202020204" pitchFamily="34" charset="0"/>
              </a:rPr>
              <a:t>Google Chrome</a:t>
            </a:r>
          </a:p>
          <a:p>
            <a:pPr marL="181240" indent="-181240">
              <a:buFont typeface="Arial" panose="020B0604020202020204" pitchFamily="34" charset="0"/>
              <a:buChar char="•"/>
            </a:pPr>
            <a:r>
              <a:rPr lang="en-US" b="0" i="1" dirty="0">
                <a:latin typeface="Century Gothic" panose="020B0502020202020204" pitchFamily="34" charset="0"/>
              </a:rPr>
              <a:t>What browser do you usually use? </a:t>
            </a:r>
            <a:r>
              <a:rPr lang="en-US" b="1" i="1" dirty="0">
                <a:latin typeface="Century Gothic" panose="020B0502020202020204" pitchFamily="34" charset="0"/>
              </a:rPr>
              <a:t>Answer:</a:t>
            </a:r>
            <a:r>
              <a:rPr lang="en-US" b="1" i="0" dirty="0">
                <a:latin typeface="Century Gothic" panose="020B0502020202020204" pitchFamily="34" charset="0"/>
              </a:rPr>
              <a:t> </a:t>
            </a:r>
            <a:r>
              <a:rPr lang="en-US" b="0" i="1" dirty="0">
                <a:latin typeface="Century Gothic" panose="020B0502020202020204" pitchFamily="34" charset="0"/>
              </a:rPr>
              <a:t>Answers vary… Google Chrome, Microsoft Edge, Apple Safari, Mozilla Firefox</a:t>
            </a:r>
          </a:p>
          <a:p>
            <a:pPr marL="181240" indent="-181240">
              <a:buFont typeface="Arial" panose="020B0604020202020204" pitchFamily="34" charset="0"/>
              <a:buChar char="•"/>
            </a:pPr>
            <a:r>
              <a:rPr lang="en-US" b="0" i="1" dirty="0">
                <a:latin typeface="Century Gothic" panose="020B0502020202020204" pitchFamily="34" charset="0"/>
              </a:rPr>
              <a:t>What icon does the search bar have? Show me. </a:t>
            </a:r>
            <a:r>
              <a:rPr lang="en-US" b="1" i="1" dirty="0">
                <a:latin typeface="Century Gothic" panose="020B0502020202020204" pitchFamily="34" charset="0"/>
              </a:rPr>
              <a:t>Answer: </a:t>
            </a:r>
            <a:r>
              <a:rPr lang="en-US" b="0" i="1" dirty="0">
                <a:latin typeface="Century Gothic" panose="020B0502020202020204" pitchFamily="34" charset="0"/>
              </a:rPr>
              <a:t>Magnifying glass</a:t>
            </a:r>
          </a:p>
          <a:p>
            <a:pPr marL="181240" indent="-181240">
              <a:buFont typeface="Arial" panose="020B0604020202020204" pitchFamily="34" charset="0"/>
              <a:buChar char="•"/>
            </a:pPr>
            <a:r>
              <a:rPr lang="en-US" i="1" dirty="0">
                <a:latin typeface="Century Gothic" panose="020B0502020202020204" pitchFamily="34" charset="0"/>
              </a:rPr>
              <a:t>What do you press on the keyboard after you type your search in the search bar? </a:t>
            </a:r>
            <a:r>
              <a:rPr lang="en-US" b="1" i="1" dirty="0">
                <a:latin typeface="Century Gothic" panose="020B0502020202020204" pitchFamily="34" charset="0"/>
              </a:rPr>
              <a:t>Answer: </a:t>
            </a:r>
            <a:r>
              <a:rPr lang="en-US" b="0" i="1" dirty="0">
                <a:latin typeface="Century Gothic" panose="020B0502020202020204" pitchFamily="34" charset="0"/>
              </a:rPr>
              <a:t>Press Enter</a:t>
            </a:r>
          </a:p>
          <a:p>
            <a:pPr marL="181240" indent="-181240">
              <a:buFont typeface="Arial" panose="020B0604020202020204" pitchFamily="34" charset="0"/>
              <a:buChar char="•"/>
            </a:pPr>
            <a:r>
              <a:rPr lang="en-US" b="0" i="1" dirty="0">
                <a:latin typeface="Century Gothic" panose="020B0502020202020204" pitchFamily="34" charset="0"/>
              </a:rPr>
              <a:t>What does ‘ca’ in a website address mean? </a:t>
            </a:r>
            <a:r>
              <a:rPr lang="en-US" b="1" i="1" dirty="0">
                <a:latin typeface="Century Gothic" panose="020B0502020202020204" pitchFamily="34" charset="0"/>
              </a:rPr>
              <a:t>Answer: </a:t>
            </a:r>
            <a:r>
              <a:rPr lang="en-US" b="0" i="1" dirty="0">
                <a:latin typeface="Century Gothic" panose="020B0502020202020204" pitchFamily="34" charset="0"/>
              </a:rPr>
              <a:t>It’s a Canadian website.</a:t>
            </a:r>
          </a:p>
          <a:p>
            <a:pPr marL="181240" indent="-181240">
              <a:buFont typeface="Arial" panose="020B0604020202020204" pitchFamily="34" charset="0"/>
              <a:buChar char="•"/>
            </a:pPr>
            <a:r>
              <a:rPr lang="en-US" b="0" i="1" dirty="0">
                <a:latin typeface="Century Gothic" panose="020B0502020202020204" pitchFamily="34" charset="0"/>
              </a:rPr>
              <a:t>Where is the address bar on a browser? Show me. </a:t>
            </a:r>
            <a:r>
              <a:rPr lang="en-US" b="1" i="1" dirty="0">
                <a:latin typeface="Century Gothic" panose="020B0502020202020204" pitchFamily="34" charset="0"/>
              </a:rPr>
              <a:t>Answer: </a:t>
            </a:r>
            <a:r>
              <a:rPr lang="en-US" b="0" i="1" dirty="0">
                <a:latin typeface="Century Gothic" panose="020B0502020202020204" pitchFamily="34" charset="0"/>
              </a:rPr>
              <a:t>Top of the page. [Optional-not in video: you can also enter your search there in the address bar.]</a:t>
            </a:r>
          </a:p>
          <a:p>
            <a:pPr marL="0" indent="0">
              <a:buFont typeface="Arial" panose="020B0604020202020204" pitchFamily="34" charset="0"/>
              <a:buNone/>
            </a:pPr>
            <a:endParaRPr lang="en-US" i="1"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Instructions for Tutor: </a:t>
            </a:r>
          </a:p>
          <a:p>
            <a:r>
              <a:rPr lang="en-US" b="1"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IMPORTANT</a:t>
            </a: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to the Tutor: </a:t>
            </a:r>
          </a:p>
          <a:p>
            <a:r>
              <a:rPr lang="en-US" dirty="0">
                <a:latin typeface="Century Gothic" panose="020B0502020202020204" pitchFamily="34" charset="0"/>
              </a:rPr>
              <a:t>For example, learner may not know where to click on the google search homepage.</a:t>
            </a:r>
          </a:p>
          <a:p>
            <a:r>
              <a:rPr lang="en-US" dirty="0">
                <a:latin typeface="Century Gothic" panose="020B0502020202020204" pitchFamily="34" charset="0"/>
              </a:rPr>
              <a:t>If so, go to the Digital Literacy Curriculum Resource (DLCR) and use the relevant module before using this video review lesson. </a:t>
            </a:r>
          </a:p>
          <a:p>
            <a:r>
              <a:rPr lang="en-US" dirty="0">
                <a:latin typeface="Century Gothic" panose="020B0502020202020204" pitchFamily="34" charset="0"/>
              </a:rPr>
              <a:t>Teach the skills and have the learner practice. </a:t>
            </a:r>
          </a:p>
          <a:p>
            <a:endParaRPr lang="en-US" dirty="0">
              <a:latin typeface="Century Gothic" panose="020B0502020202020204" pitchFamily="34" charset="0"/>
            </a:endParaRPr>
          </a:p>
          <a:p>
            <a:r>
              <a:rPr lang="en-US" dirty="0">
                <a:latin typeface="Century Gothic" panose="020B0502020202020204" pitchFamily="34" charset="0"/>
              </a:rPr>
              <a:t>For example, use Module 3 Online Skills Basics, or Module 4 Online Skills, depending on learner needs. </a:t>
            </a:r>
          </a:p>
          <a:p>
            <a:r>
              <a:rPr lang="en-US" b="1" dirty="0">
                <a:latin typeface="Century Gothic" panose="020B0502020202020204" pitchFamily="34" charset="0"/>
              </a:rPr>
              <a:t>Tip</a:t>
            </a:r>
            <a:r>
              <a:rPr lang="en-US" dirty="0">
                <a:latin typeface="Century Gothic" panose="020B0502020202020204" pitchFamily="34" charset="0"/>
              </a:rPr>
              <a:t>: Do the Needs Assessment to determine needs; use the Needs Assessment tools in the DLCR for this.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15</a:t>
            </a:fld>
            <a:endParaRPr lang="en-US" dirty="0"/>
          </a:p>
        </p:txBody>
      </p:sp>
    </p:spTree>
    <p:extLst>
      <p:ext uri="{BB962C8B-B14F-4D97-AF65-F5344CB8AC3E}">
        <p14:creationId xmlns:p14="http://schemas.microsoft.com/office/powerpoint/2010/main" val="1911645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PRACTICE </a:t>
            </a:r>
            <a:r>
              <a:rPr lang="en-US" sz="1200" b="0" dirty="0">
                <a:latin typeface="Century Gothic" panose="020B0502020202020204" pitchFamily="34" charset="0"/>
              </a:rPr>
              <a:t>Lesson Focus: </a:t>
            </a:r>
            <a:r>
              <a:rPr lang="en-US" sz="1200" b="0" u="none" dirty="0">
                <a:latin typeface="Century Gothic" panose="020B0502020202020204" pitchFamily="34" charset="0"/>
              </a:rPr>
              <a:t>Search for indeed Canada Website</a:t>
            </a:r>
          </a:p>
          <a:p>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PREPARATION</a:t>
            </a:r>
            <a:endParaRPr lang="en-US" sz="120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learner and tutor have a laptop or computer each.</a:t>
            </a:r>
            <a:endParaRPr lang="en-CA" sz="1200" b="0" i="0" u="none" strike="noStrike" baseline="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Place one or more internet browser icons on the desktop and pin one or two icons to the taskbar on learner’s</a:t>
            </a:r>
            <a:r>
              <a:rPr lang="en-CA" sz="1200" b="0" i="0" u="none" strike="noStrike" baseline="0" dirty="0">
                <a:latin typeface="Century Gothic" panose="020B0502020202020204" pitchFamily="34" charset="0"/>
              </a:rPr>
              <a:t> computer.</a:t>
            </a:r>
          </a:p>
          <a:p>
            <a:pPr marL="285750" indent="-285750" algn="l">
              <a:buFont typeface="Arial" panose="020B0604020202020204" pitchFamily="34" charset="0"/>
              <a:buChar char="•"/>
            </a:pPr>
            <a:r>
              <a:rPr lang="en-CA" sz="1200" b="0" i="0" u="none" strike="noStrike" baseline="0" dirty="0">
                <a:latin typeface="Century Gothic" panose="020B0502020202020204" pitchFamily="34" charset="0"/>
              </a:rPr>
              <a:t>Go through the practice before the session to make sure there are enough job postings that come up, after the filters are used.</a:t>
            </a:r>
            <a:endParaRPr lang="en-US" sz="1200"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is easy for the learner to find on the desktop.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Refer to Slides #10 and 11. Tutor should be able to see learner’s computer screen and hands.</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181240" indent="-181240">
              <a:buFont typeface="Arial" panose="020B0604020202020204" pitchFamily="34" charset="0"/>
              <a:buChar char="•"/>
            </a:pPr>
            <a:endParaRPr lang="en-US" sz="1200" dirty="0">
              <a:latin typeface="Century Gothic" panose="020B0502020202020204" pitchFamily="34" charset="0"/>
            </a:endParaRPr>
          </a:p>
          <a:p>
            <a:pPr marL="0" indent="0">
              <a:buFont typeface="Arial" panose="020B0604020202020204" pitchFamily="34" charset="0"/>
              <a:buNone/>
            </a:pPr>
            <a:r>
              <a:rPr lang="en-US" sz="1200" b="1" dirty="0">
                <a:latin typeface="Century Gothic" panose="020B0502020202020204" pitchFamily="34" charset="0"/>
              </a:rPr>
              <a:t>_________________________________________________________________________________________________</a:t>
            </a:r>
          </a:p>
          <a:p>
            <a:endParaRPr lang="en-US" sz="1200" b="1" dirty="0">
              <a:latin typeface="Century Gothic" panose="020B0502020202020204" pitchFamily="34" charset="0"/>
            </a:endParaRPr>
          </a:p>
          <a:p>
            <a:r>
              <a:rPr lang="en-US" sz="1200" b="1" dirty="0">
                <a:latin typeface="Century Gothic" panose="020B0502020202020204" pitchFamily="34" charset="0"/>
              </a:rPr>
              <a:t>PRACTICE </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pPr defTabSz="966612">
              <a:defRPr/>
            </a:pPr>
            <a:endParaRPr lang="en-US" sz="1200" b="0"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learn how to find a job posting on Indeed Canada. </a:t>
            </a:r>
          </a:p>
          <a:p>
            <a:pPr defTabSz="966612">
              <a:defRPr/>
            </a:pPr>
            <a:endParaRPr lang="en-US" sz="1200" b="0" i="1" dirty="0">
              <a:latin typeface="Century Gothic" panose="020B0502020202020204" pitchFamily="34" charset="0"/>
            </a:endParaRPr>
          </a:p>
          <a:p>
            <a:pPr defTabSz="966612">
              <a:defRPr/>
            </a:pPr>
            <a:r>
              <a:rPr lang="en-US" sz="1200" b="0" i="0" dirty="0">
                <a:latin typeface="Century Gothic" panose="020B0502020202020204" pitchFamily="34" charset="0"/>
              </a:rPr>
              <a:t>[After each of the following steps, wait for the learner to complete the step. Guide the learner as needed.]</a:t>
            </a:r>
          </a:p>
          <a:p>
            <a:pPr defTabSz="966612">
              <a:defRPr/>
            </a:pPr>
            <a:endParaRPr lang="en-US" sz="1200" b="0" i="1" dirty="0">
              <a:latin typeface="Century Gothic" panose="020B0502020202020204" pitchFamily="34" charset="0"/>
            </a:endParaRPr>
          </a:p>
          <a:p>
            <a:r>
              <a:rPr lang="en-US" sz="1200" b="1" u="sng" dirty="0">
                <a:latin typeface="Century Gothic" panose="020B0502020202020204" pitchFamily="34" charset="0"/>
              </a:rPr>
              <a:t>Search for indeed Canada Website</a:t>
            </a:r>
          </a:p>
          <a:p>
            <a:pPr marL="241653" indent="-241653">
              <a:buAutoNum type="arabicParenR"/>
            </a:pPr>
            <a:r>
              <a:rPr lang="en-US" sz="1200" b="0" i="1" dirty="0">
                <a:latin typeface="Century Gothic" panose="020B0502020202020204" pitchFamily="34" charset="0"/>
              </a:rPr>
              <a:t>Open your browser. </a:t>
            </a:r>
          </a:p>
          <a:p>
            <a:pPr marL="241653" indent="-241653">
              <a:buAutoNum type="arabicParenR"/>
            </a:pPr>
            <a:r>
              <a:rPr lang="en-US" sz="1200" b="0" i="1" dirty="0">
                <a:latin typeface="Century Gothic" panose="020B0502020202020204" pitchFamily="34" charset="0"/>
              </a:rPr>
              <a:t>Find the search bar.</a:t>
            </a:r>
          </a:p>
          <a:p>
            <a:pPr marL="241653" indent="-241653">
              <a:buAutoNum type="arabicParenR"/>
            </a:pPr>
            <a:r>
              <a:rPr lang="en-US" sz="1200" b="0" i="1" dirty="0">
                <a:latin typeface="Century Gothic" panose="020B0502020202020204" pitchFamily="34" charset="0"/>
              </a:rPr>
              <a:t>Click in the box and type Indeed Canada or Indeed.ca</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Press enter on your keyboard.</a:t>
            </a:r>
            <a:endParaRPr lang="en-CA" sz="1200" i="1" dirty="0">
              <a:effectLst/>
              <a:latin typeface="Century Gothic" panose="020B0502020202020204" pitchFamily="34" charset="0"/>
              <a:ea typeface="Calibri" panose="020F0502020204030204" pitchFamily="34" charset="0"/>
              <a:cs typeface="Arial" panose="020B0604020202020204" pitchFamily="34" charset="0"/>
            </a:endParaRP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Choose the ca.indeed.com website. </a:t>
            </a:r>
            <a:endParaRPr lang="en-CA" sz="1200" i="1" dirty="0">
              <a:effectLst/>
              <a:latin typeface="Century Gothic" panose="020B0502020202020204" pitchFamily="34" charset="0"/>
              <a:ea typeface="Calibri" panose="020F0502020204030204" pitchFamily="34" charset="0"/>
              <a:cs typeface="Arial" panose="020B0604020202020204" pitchFamily="34" charset="0"/>
            </a:endParaRP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Click on the name or the website address. You are in the indeed Canada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effectLst/>
                <a:latin typeface="Century Gothic" panose="020B0502020202020204" pitchFamily="34" charset="0"/>
              </a:rPr>
              <a:t>Have the learner repeat this activity and practice as many times as they need (at least three times.)</a:t>
            </a:r>
          </a:p>
          <a:p>
            <a:pPr marL="302066" indent="-302066" defTabSz="966612">
              <a:buFont typeface="Arial" panose="020B0604020202020204" pitchFamily="34" charset="0"/>
              <a:buChar char="•"/>
              <a:defRPr/>
            </a:pPr>
            <a:endParaRPr lang="en-US" sz="1200" dirty="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Remote tutoring only:</a:t>
            </a:r>
          </a:p>
          <a:p>
            <a:pPr marL="171450" indent="-171450">
              <a:buFont typeface="Arial" panose="020B0604020202020204" pitchFamily="34" charset="0"/>
              <a:buChar char="•"/>
            </a:pPr>
            <a:r>
              <a:rPr lang="en-US" sz="1200" b="0" dirty="0">
                <a:latin typeface="Century Gothic" panose="020B0502020202020204" pitchFamily="34" charset="0"/>
              </a:rPr>
              <a:t>[Support person would have to make sure the learner is following all the steps. </a:t>
            </a:r>
          </a:p>
          <a:p>
            <a:pPr marL="171450" indent="-171450">
              <a:buFont typeface="Arial" panose="020B0604020202020204" pitchFamily="34" charset="0"/>
              <a:buChar char="•"/>
            </a:pPr>
            <a:r>
              <a:rPr lang="en-US" sz="1200" b="0" dirty="0">
                <a:latin typeface="Century Gothic" panose="020B0502020202020204" pitchFamily="34" charset="0"/>
              </a:rPr>
              <a:t>It would also be good if the tutor can see the learner’s screen and hands to make sure the learner is following.]</a:t>
            </a:r>
          </a:p>
          <a:p>
            <a:pPr marL="0" indent="0">
              <a:buNone/>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 </a:t>
            </a:r>
            <a:endParaRPr lang="en-US" sz="1200" dirty="0">
              <a:latin typeface="Century Gothic" panose="020B0502020202020204" pitchFamily="34" charset="0"/>
              <a:ea typeface="Arial"/>
              <a:cs typeface="Arial"/>
              <a:sym typeface="Arial"/>
            </a:endParaRPr>
          </a:p>
          <a:p>
            <a:pPr marL="0" indent="0" defTabSz="966612">
              <a:buFont typeface="Arial" panose="020B0604020202020204" pitchFamily="34" charset="0"/>
              <a:buNone/>
              <a:defRPr/>
            </a:pPr>
            <a:endParaRPr lang="en-US" sz="1200" dirty="0">
              <a:effectLst/>
              <a:latin typeface="Century Gothic" panose="020B0502020202020204" pitchFamily="34" charset="0"/>
            </a:endParaRPr>
          </a:p>
          <a:p>
            <a:pPr marL="0" indent="0">
              <a:buNone/>
            </a:pPr>
            <a:endParaRPr lang="en-US" sz="1200"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16</a:t>
            </a:fld>
            <a:endParaRPr lang="en-US" dirty="0"/>
          </a:p>
        </p:txBody>
      </p:sp>
    </p:spTree>
    <p:extLst>
      <p:ext uri="{BB962C8B-B14F-4D97-AF65-F5344CB8AC3E}">
        <p14:creationId xmlns:p14="http://schemas.microsoft.com/office/powerpoint/2010/main" val="1427834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Total Video length of Part One: </a:t>
            </a:r>
            <a:r>
              <a:rPr lang="en-US" b="1" dirty="0">
                <a:latin typeface="Century Gothic" panose="020B0502020202020204" pitchFamily="34" charset="0"/>
              </a:rPr>
              <a:t>5:29 mins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Century Gothic" panose="020B0502020202020204" pitchFamily="34" charset="0"/>
              </a:rPr>
              <a:t>Part One B: </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Century Gothic" panose="020B0502020202020204" pitchFamily="34" charset="0"/>
              </a:rPr>
              <a:t>Navigate indeed Canada website: 	</a:t>
            </a:r>
            <a:r>
              <a:rPr lang="en-US" b="0" dirty="0">
                <a:latin typeface="Century Gothic" panose="020B0502020202020204" pitchFamily="34" charset="0"/>
              </a:rPr>
              <a:t>1:45- 5:29/END </a:t>
            </a:r>
            <a:r>
              <a:rPr lang="en-US" b="1" dirty="0">
                <a:latin typeface="Century Gothic" panose="020B0502020202020204" pitchFamily="34" charset="0"/>
              </a:rPr>
              <a:t>	[3:44 mins]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latin typeface="Century Gothic" panose="020B0502020202020204" pitchFamily="34" charset="0"/>
            </a:endParaRPr>
          </a:p>
          <a:p>
            <a:pPr marL="1543050"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1" dirty="0">
                <a:latin typeface="Century Gothic" panose="020B0502020202020204" pitchFamily="34" charset="0"/>
              </a:rPr>
              <a:t>‘What’ and ‘Where’ Boxes 	</a:t>
            </a:r>
            <a:r>
              <a:rPr lang="en-US" b="0" dirty="0">
                <a:latin typeface="Century Gothic" panose="020B0502020202020204" pitchFamily="34" charset="0"/>
              </a:rPr>
              <a:t>1:45 – 2:45 </a:t>
            </a:r>
            <a:r>
              <a:rPr lang="en-US" b="1" dirty="0">
                <a:latin typeface="Century Gothic" panose="020B0502020202020204" pitchFamily="34" charset="0"/>
              </a:rPr>
              <a:t>		[ 1 min ]</a:t>
            </a:r>
          </a:p>
          <a:p>
            <a:pPr marL="1543050"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1" dirty="0">
                <a:latin typeface="Century Gothic" panose="020B0502020202020204" pitchFamily="34" charset="0"/>
              </a:rPr>
              <a:t>Filters: 		</a:t>
            </a:r>
            <a:r>
              <a:rPr lang="en-US" b="0" dirty="0">
                <a:latin typeface="Century Gothic" panose="020B0502020202020204" pitchFamily="34" charset="0"/>
              </a:rPr>
              <a:t>2:46 – 4:21 mins </a:t>
            </a:r>
            <a:r>
              <a:rPr lang="en-US" b="1" dirty="0">
                <a:latin typeface="Century Gothic" panose="020B0502020202020204" pitchFamily="34" charset="0"/>
              </a:rPr>
              <a:t>	[1:35 mins]</a:t>
            </a:r>
          </a:p>
          <a:p>
            <a:pPr marL="1543050"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1" dirty="0">
                <a:latin typeface="Century Gothic" panose="020B0502020202020204" pitchFamily="34" charset="0"/>
              </a:rPr>
              <a:t>Job Postings: 		</a:t>
            </a:r>
            <a:r>
              <a:rPr lang="en-US" b="0" dirty="0">
                <a:latin typeface="Century Gothic" panose="020B0502020202020204" pitchFamily="34" charset="0"/>
              </a:rPr>
              <a:t>4:22 – 5:29 mins /End</a:t>
            </a:r>
            <a:r>
              <a:rPr lang="en-US" b="1" dirty="0">
                <a:latin typeface="Century Gothic" panose="020B0502020202020204" pitchFamily="34" charset="0"/>
              </a:rPr>
              <a:t>	[1:04 mins]</a:t>
            </a: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We are going to learn how to navigate the indeed Canada website to find job postings. We will watch a video. </a:t>
            </a:r>
          </a:p>
          <a:p>
            <a:r>
              <a:rPr lang="en-US" b="0" i="1" dirty="0">
                <a:solidFill>
                  <a:srgbClr val="000000"/>
                </a:solidFill>
                <a:effectLst/>
                <a:latin typeface="Century Gothic" panose="020B0502020202020204" pitchFamily="34" charset="0"/>
              </a:rPr>
              <a:t>We can watch the video several times. So, don't worry if you don't catch everything the first time. </a:t>
            </a:r>
          </a:p>
          <a:p>
            <a:endParaRPr lang="en-US" dirty="0">
              <a:latin typeface="Century Gothic" panose="020B0502020202020204" pitchFamily="34" charset="0"/>
            </a:endParaRPr>
          </a:p>
          <a:p>
            <a:r>
              <a:rPr lang="en-US"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Part One B video lesson starts at 1:46 mins in the video. </a:t>
            </a:r>
            <a:r>
              <a:rPr lang="en-US" b="1" dirty="0">
                <a:latin typeface="Century Gothic" panose="020B0502020202020204" pitchFamily="34" charset="0"/>
              </a:rPr>
              <a:t>Cue the video before the session.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Depending on the level of your learner, you may want to play the video from start to finish or stop at each segment as outlined above.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 Part Two B.</a:t>
            </a:r>
          </a:p>
          <a:p>
            <a:pPr marL="171450" indent="-171450">
              <a:buFont typeface="Arial" panose="020B0604020202020204" pitchFamily="34" charset="0"/>
              <a:buChar char="•"/>
            </a:pPr>
            <a:r>
              <a:rPr lang="en-US" dirty="0">
                <a:latin typeface="Century Gothic" panose="020B0502020202020204" pitchFamily="34" charset="0"/>
              </a:rPr>
              <a:t>After that, learner can continue with the Extra Practice.</a:t>
            </a:r>
          </a:p>
          <a:p>
            <a:pPr marL="171450" indent="-171450">
              <a:buFont typeface="Arial" panose="020B0604020202020204" pitchFamily="34" charset="0"/>
              <a:buChar char="•"/>
            </a:pPr>
            <a:endParaRPr lang="en-US" dirty="0">
              <a:latin typeface="Century Gothic" panose="020B0502020202020204" pitchFamily="34" charset="0"/>
            </a:endParaRPr>
          </a:p>
          <a:p>
            <a:pPr>
              <a:buFont typeface="Arial" panose="020B0604020202020204" pitchFamily="34" charset="0"/>
              <a:buChar char="•"/>
            </a:pPr>
            <a:r>
              <a:rPr lang="en-US" dirty="0">
                <a:latin typeface="Century Gothic" panose="020B0502020202020204" pitchFamily="34" charset="0"/>
              </a:rPr>
              <a:t>Click on the PLAY icon in the slide to open the video lesson.</a:t>
            </a:r>
            <a:endParaRPr lang="en-US"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dirty="0">
                <a:latin typeface="Century Gothic" panose="020B0502020202020204" pitchFamily="34" charset="0"/>
              </a:rPr>
              <a:t>Use this link to the YouTube video if the link in the slide doesn’t work: </a:t>
            </a:r>
            <a:endParaRPr lang="en-US" dirty="0">
              <a:latin typeface="Century Gothic" panose="020B0502020202020204" pitchFamily="34" charset="0"/>
              <a:cs typeface="Calibri" panose="020F0502020204030204"/>
            </a:endParaRPr>
          </a:p>
          <a:p>
            <a:pPr marL="0" indent="0">
              <a:buFont typeface="Arial" panose="020B0604020202020204" pitchFamily="34" charset="0"/>
              <a:buNone/>
            </a:pPr>
            <a:r>
              <a:rPr lang="en-US" b="1" dirty="0">
                <a:solidFill>
                  <a:srgbClr val="000000"/>
                </a:solidFill>
                <a:latin typeface="Century Gothic" panose="020B0502020202020204" pitchFamily="34" charset="0"/>
                <a:cs typeface="Calibri" panose="020F0502020204030204"/>
              </a:rPr>
              <a:t>https://youtu.be/A9P1QzwxyPE</a:t>
            </a:r>
          </a:p>
          <a:p>
            <a:pPr marL="0" indent="0">
              <a:buFont typeface="Arial" panose="020B0604020202020204" pitchFamily="34" charset="0"/>
              <a:buNone/>
            </a:pPr>
            <a:endParaRPr lang="en-US" dirty="0">
              <a:solidFill>
                <a:srgbClr val="000000"/>
              </a:solidFill>
              <a:latin typeface="Century Gothic" panose="020B0502020202020204" pitchFamily="34" charset="0"/>
              <a:cs typeface="Calibri" panose="020F0502020204030204"/>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17</a:t>
            </a:fld>
            <a:endParaRPr lang="en-US" dirty="0"/>
          </a:p>
        </p:txBody>
      </p:sp>
    </p:spTree>
    <p:extLst>
      <p:ext uri="{BB962C8B-B14F-4D97-AF65-F5344CB8AC3E}">
        <p14:creationId xmlns:p14="http://schemas.microsoft.com/office/powerpoint/2010/main" val="416807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the segment of the video lesson, check understanding (review and elicit) before moving on. </a:t>
            </a:r>
          </a:p>
          <a:p>
            <a:pPr defTabSz="966612">
              <a:defRPr/>
            </a:pP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marL="0" indent="0">
              <a:buFont typeface="Arial" panose="020B0604020202020204" pitchFamily="34" charset="0"/>
              <a:buNone/>
            </a:pPr>
            <a:endParaRPr lang="en-US" sz="1200" i="1" dirty="0">
              <a:latin typeface="Century Gothic" panose="020B0502020202020204" pitchFamily="34" charset="0"/>
            </a:endParaRPr>
          </a:p>
          <a:p>
            <a:pPr marL="0" indent="0">
              <a:buFont typeface="Arial" panose="020B0604020202020204" pitchFamily="34" charset="0"/>
              <a:buNone/>
            </a:pPr>
            <a:endParaRPr lang="en-US" sz="1200" i="1" dirty="0">
              <a:latin typeface="Century Gothic" panose="020B0502020202020204" pitchFamily="34" charset="0"/>
            </a:endParaRPr>
          </a:p>
          <a:p>
            <a:r>
              <a:rPr lang="en-US" sz="1200" b="1" u="sng" dirty="0">
                <a:latin typeface="Century Gothic" panose="020B0502020202020204" pitchFamily="34" charset="0"/>
              </a:rPr>
              <a:t>Navigating indeed Canada website: </a:t>
            </a:r>
          </a:p>
          <a:p>
            <a:endParaRPr lang="en-US" sz="1200" b="0" u="sng" dirty="0">
              <a:latin typeface="Century Gothic" panose="020B0502020202020204" pitchFamily="34" charset="0"/>
            </a:endParaRPr>
          </a:p>
          <a:p>
            <a:r>
              <a:rPr lang="en-US" sz="1200" b="0" u="sng" dirty="0">
                <a:latin typeface="Century Gothic" panose="020B0502020202020204" pitchFamily="34" charset="0"/>
              </a:rPr>
              <a:t>‘What’ and ‘Where’ Boxes</a:t>
            </a:r>
            <a:endParaRPr lang="en-US" sz="1200" b="0" i="1" u="sng" dirty="0">
              <a:latin typeface="Century Gothic" panose="020B0502020202020204" pitchFamily="34" charset="0"/>
            </a:endParaRPr>
          </a:p>
          <a:p>
            <a:pPr marL="0" indent="0">
              <a:buFont typeface="Arial" panose="020B0604020202020204" pitchFamily="34" charset="0"/>
              <a:buNone/>
            </a:pPr>
            <a:r>
              <a:rPr lang="en-US" sz="1200" b="1" i="1" dirty="0">
                <a:latin typeface="Century Gothic" panose="020B0502020202020204" pitchFamily="34" charset="0"/>
              </a:rPr>
              <a:t>Say to the Learner:</a:t>
            </a:r>
          </a:p>
          <a:p>
            <a:pPr marL="181240" indent="-181240">
              <a:buFont typeface="Arial" panose="020B0604020202020204" pitchFamily="34" charset="0"/>
              <a:buChar char="•"/>
            </a:pPr>
            <a:r>
              <a:rPr lang="en-US" sz="1200" i="1" dirty="0">
                <a:latin typeface="Century Gothic" panose="020B0502020202020204" pitchFamily="34" charset="0"/>
              </a:rPr>
              <a:t>What kind of words can you enter in the ‘What’ search box? </a:t>
            </a:r>
            <a:r>
              <a:rPr lang="en-US" sz="1200" b="1" i="1" dirty="0">
                <a:latin typeface="Century Gothic" panose="020B0502020202020204" pitchFamily="34" charset="0"/>
              </a:rPr>
              <a:t>Answer: </a:t>
            </a:r>
            <a:r>
              <a:rPr lang="en-US" sz="1200" i="1" dirty="0">
                <a:effectLst/>
                <a:latin typeface="Century Gothic" panose="020B0502020202020204" pitchFamily="34" charset="0"/>
                <a:ea typeface="Calibri" panose="020F0502020204030204" pitchFamily="34" charset="0"/>
                <a:cs typeface="Arial" panose="020B0604020202020204" pitchFamily="34" charset="0"/>
              </a:rPr>
              <a:t>Job Title, Keywords or Company</a:t>
            </a:r>
          </a:p>
          <a:p>
            <a:pPr marL="181240" indent="-181240">
              <a:buFont typeface="Arial" panose="020B0604020202020204" pitchFamily="34" charset="0"/>
              <a:buChar char="•"/>
            </a:pPr>
            <a:r>
              <a:rPr lang="en-US" sz="1200" i="1" dirty="0">
                <a:latin typeface="Century Gothic" panose="020B0502020202020204" pitchFamily="34" charset="0"/>
              </a:rPr>
              <a:t>What kind of words can you enter in the ‘Where’ search box? </a:t>
            </a:r>
            <a:r>
              <a:rPr lang="en-US" sz="1200" b="1" i="1" dirty="0">
                <a:latin typeface="Century Gothic" panose="020B0502020202020204" pitchFamily="34" charset="0"/>
              </a:rPr>
              <a:t>Answer: </a:t>
            </a:r>
            <a:r>
              <a:rPr lang="en-US" sz="1200" b="0" i="1" dirty="0">
                <a:latin typeface="Century Gothic" panose="020B0502020202020204" pitchFamily="34" charset="0"/>
              </a:rPr>
              <a:t>Location of the job you want</a:t>
            </a:r>
          </a:p>
          <a:p>
            <a:pPr marL="181240" indent="-181240">
              <a:buFont typeface="Arial" panose="020B0604020202020204" pitchFamily="34" charset="0"/>
              <a:buChar char="•"/>
            </a:pPr>
            <a:r>
              <a:rPr lang="en-US" sz="1200" b="0" i="1" dirty="0">
                <a:latin typeface="Century Gothic" panose="020B0502020202020204" pitchFamily="34" charset="0"/>
              </a:rPr>
              <a:t>What button do you click after you enter the ‘What’ and ‘Where’ search boxes? </a:t>
            </a:r>
            <a:r>
              <a:rPr lang="en-US" sz="1200" b="1" i="1" dirty="0">
                <a:latin typeface="Century Gothic" panose="020B0502020202020204" pitchFamily="34" charset="0"/>
              </a:rPr>
              <a:t>Answer: </a:t>
            </a:r>
            <a:r>
              <a:rPr lang="en-US" sz="1200" b="0" i="1" dirty="0">
                <a:latin typeface="Century Gothic" panose="020B0502020202020204" pitchFamily="34" charset="0"/>
              </a:rPr>
              <a:t>Find jobs.</a:t>
            </a:r>
          </a:p>
          <a:p>
            <a:pPr marL="181240" indent="-181240">
              <a:buFont typeface="Arial" panose="020B0604020202020204" pitchFamily="34" charset="0"/>
              <a:buChar char="•"/>
            </a:pPr>
            <a:endParaRPr lang="en-US" sz="1200" i="1" dirty="0">
              <a:latin typeface="Century Gothic" panose="020B0502020202020204" pitchFamily="34" charset="0"/>
            </a:endParaRPr>
          </a:p>
          <a:p>
            <a:r>
              <a:rPr lang="en-US" sz="1200" b="0" i="0" u="sng" dirty="0">
                <a:latin typeface="Century Gothic" panose="020B0502020202020204" pitchFamily="34" charset="0"/>
              </a:rPr>
              <a:t>Filters</a:t>
            </a:r>
          </a:p>
          <a:p>
            <a:pPr marL="0" indent="0">
              <a:buFont typeface="Arial" panose="020B0604020202020204" pitchFamily="34" charset="0"/>
              <a:buNone/>
            </a:pPr>
            <a:r>
              <a:rPr lang="en-US" sz="1200" b="1" i="1" u="none" dirty="0">
                <a:latin typeface="Century Gothic" panose="020B0502020202020204" pitchFamily="34" charset="0"/>
              </a:rPr>
              <a:t>Say to the Learner: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dirty="0">
                <a:latin typeface="Century Gothic" panose="020B0502020202020204" pitchFamily="34" charset="0"/>
              </a:rPr>
              <a:t>These help us narrow down our search results (point to filters). What are they called? </a:t>
            </a:r>
            <a:r>
              <a:rPr lang="en-US" sz="1200" b="1" i="1" u="none" dirty="0">
                <a:latin typeface="Century Gothic" panose="020B0502020202020204" pitchFamily="34" charset="0"/>
              </a:rPr>
              <a:t>Answer: </a:t>
            </a:r>
            <a:r>
              <a:rPr lang="en-US" sz="1200" b="0" i="1" u="none" dirty="0">
                <a:latin typeface="Century Gothic" panose="020B0502020202020204" pitchFamily="34" charset="0"/>
              </a:rPr>
              <a:t>Filters.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dirty="0">
                <a:latin typeface="Century Gothic" panose="020B0502020202020204" pitchFamily="34" charset="0"/>
              </a:rPr>
              <a:t>Give three examples of the filters you see on the Indeed.ca website. </a:t>
            </a:r>
            <a:r>
              <a:rPr lang="en-US" sz="1200" b="1" i="1" u="none" dirty="0">
                <a:latin typeface="Century Gothic" panose="020B0502020202020204" pitchFamily="34" charset="0"/>
              </a:rPr>
              <a:t>Answer:</a:t>
            </a:r>
            <a:r>
              <a:rPr lang="en-US" sz="1200" b="0" i="1" u="none" dirty="0">
                <a:latin typeface="Century Gothic" panose="020B0502020202020204" pitchFamily="34" charset="0"/>
              </a:rPr>
              <a:t> Remote, Date posted, Salary estimate, Job type, Location, Company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dirty="0">
                <a:latin typeface="Century Gothic" panose="020B0502020202020204" pitchFamily="34" charset="0"/>
              </a:rPr>
              <a:t>What happens when we click on a filter? </a:t>
            </a:r>
            <a:r>
              <a:rPr lang="en-US" sz="1200" b="1" i="1" u="none" dirty="0">
                <a:latin typeface="Century Gothic" panose="020B0502020202020204" pitchFamily="34" charset="0"/>
              </a:rPr>
              <a:t>Answer:</a:t>
            </a:r>
            <a:r>
              <a:rPr lang="en-US" sz="1200" b="0" i="1" u="none" dirty="0">
                <a:latin typeface="Century Gothic" panose="020B0502020202020204" pitchFamily="34" charset="0"/>
              </a:rPr>
              <a:t> It opens a drop-down menu. Show me the drop down menu.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dirty="0">
                <a:latin typeface="Century Gothic" panose="020B0502020202020204" pitchFamily="34" charset="0"/>
              </a:rPr>
              <a:t>Are the filters we use lighter or darker? </a:t>
            </a:r>
            <a:r>
              <a:rPr lang="en-US" sz="1200" b="1" i="1" u="none" dirty="0">
                <a:latin typeface="Century Gothic" panose="020B0502020202020204" pitchFamily="34" charset="0"/>
              </a:rPr>
              <a:t>Answer:</a:t>
            </a:r>
            <a:r>
              <a:rPr lang="en-US" sz="1200" b="0" i="1" u="none" dirty="0">
                <a:latin typeface="Century Gothic" panose="020B0502020202020204" pitchFamily="34" charset="0"/>
              </a:rPr>
              <a:t> The filters we use are darker.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u="none" dirty="0">
              <a:latin typeface="Century Gothic" panose="020B0502020202020204" pitchFamily="34" charset="0"/>
            </a:endParaRPr>
          </a:p>
          <a:p>
            <a:r>
              <a:rPr lang="en-US" sz="1200" b="0" u="sng" dirty="0">
                <a:latin typeface="Century Gothic" panose="020B0502020202020204" pitchFamily="34" charset="0"/>
              </a:rPr>
              <a:t>Job Postings</a:t>
            </a:r>
            <a:endParaRPr lang="en-US" sz="1200" b="0" i="1" u="sng"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1" u="none" dirty="0">
                <a:latin typeface="Century Gothic" panose="020B0502020202020204" pitchFamily="34" charset="0"/>
              </a:rPr>
              <a:t>Say to the Learner: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There are quite a few job postings in the results page. How do you go through quickly to see the job postings farther down the page? </a:t>
            </a:r>
            <a:r>
              <a:rPr lang="en-US" sz="1200" b="1" i="1" dirty="0">
                <a:latin typeface="Century Gothic" panose="020B0502020202020204" pitchFamily="34" charset="0"/>
              </a:rPr>
              <a:t>Answer: </a:t>
            </a:r>
            <a:r>
              <a:rPr lang="en-US" sz="1200" b="0" i="1" dirty="0">
                <a:latin typeface="Century Gothic" panose="020B0502020202020204" pitchFamily="34" charset="0"/>
              </a:rPr>
              <a:t>Scroll 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Where do you click on the job posting to open it? Show me. </a:t>
            </a:r>
            <a:r>
              <a:rPr lang="en-US" sz="1200" b="1" i="1" dirty="0">
                <a:latin typeface="Century Gothic" panose="020B0502020202020204" pitchFamily="34" charset="0"/>
              </a:rPr>
              <a:t>Answer: </a:t>
            </a:r>
            <a:r>
              <a:rPr lang="en-US" sz="1200" b="0" i="1" dirty="0">
                <a:latin typeface="Century Gothic" panose="020B0502020202020204" pitchFamily="34" charset="0"/>
              </a:rPr>
              <a:t>Anywhere inside the box of the job posting.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How do you read through all the information in the job posting? </a:t>
            </a:r>
            <a:r>
              <a:rPr lang="en-US" sz="1200" b="1" i="1" dirty="0">
                <a:latin typeface="Century Gothic" panose="020B0502020202020204" pitchFamily="34" charset="0"/>
              </a:rPr>
              <a:t>Answer: </a:t>
            </a:r>
            <a:r>
              <a:rPr lang="en-US" sz="1200" b="0" i="1" dirty="0">
                <a:latin typeface="Century Gothic" panose="020B0502020202020204" pitchFamily="34" charset="0"/>
              </a:rPr>
              <a:t>Use the scroll bar to scroll through the job posting. Show me the scroll bar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Instructions for Tutor: </a:t>
            </a:r>
          </a:p>
          <a:p>
            <a:r>
              <a:rPr lang="en-US" sz="1200" b="1" dirty="0">
                <a:latin typeface="Century Gothic" panose="020B0502020202020204" pitchFamily="34" charset="0"/>
              </a:rPr>
              <a:t>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Instructions to the Tutor: </a:t>
            </a:r>
          </a:p>
          <a:p>
            <a:r>
              <a:rPr lang="en-US" sz="1200" dirty="0">
                <a:latin typeface="Century Gothic" panose="020B0502020202020204" pitchFamily="34" charset="0"/>
              </a:rPr>
              <a:t>For example, learner may not know how to scroll.</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dirty="0">
                <a:latin typeface="Century Gothic" panose="020B0502020202020204" pitchFamily="34" charset="0"/>
              </a:rPr>
              <a:t>For example, use Module 3 Online Skills Basics, or Module 4 Online Skills, or Module 1 Mouse and Navigation, depending on learner needs. </a:t>
            </a: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18</a:t>
            </a:fld>
            <a:endParaRPr lang="en-US" dirty="0"/>
          </a:p>
        </p:txBody>
      </p:sp>
    </p:spTree>
    <p:extLst>
      <p:ext uri="{BB962C8B-B14F-4D97-AF65-F5344CB8AC3E}">
        <p14:creationId xmlns:p14="http://schemas.microsoft.com/office/powerpoint/2010/main" val="3361141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endParaRPr lang="en-US" sz="1200" b="1" dirty="0">
              <a:latin typeface="Century Gothic" panose="020B0502020202020204" pitchFamily="34" charset="0"/>
            </a:endParaRPr>
          </a:p>
          <a:p>
            <a:r>
              <a:rPr lang="en-US" sz="1200" b="1" dirty="0">
                <a:latin typeface="Century Gothic" panose="020B0502020202020204" pitchFamily="34" charset="0"/>
              </a:rPr>
              <a:t>PRACTICE </a:t>
            </a:r>
          </a:p>
          <a:p>
            <a:r>
              <a:rPr lang="en-US" sz="1200" b="0" dirty="0">
                <a:latin typeface="Century Gothic" panose="020B0502020202020204" pitchFamily="34" charset="0"/>
              </a:rPr>
              <a:t>Lesson Focus: </a:t>
            </a:r>
            <a:r>
              <a:rPr lang="en-US" sz="1200" b="1" dirty="0">
                <a:latin typeface="Century Gothic" panose="020B0502020202020204" pitchFamily="34" charset="0"/>
              </a:rPr>
              <a:t>Navigate indeed Canada Website</a:t>
            </a:r>
          </a:p>
          <a:p>
            <a:endParaRPr lang="en-US" sz="1200" dirty="0">
              <a:latin typeface="Century Gothic" panose="020B0502020202020204" pitchFamily="34" charset="0"/>
            </a:endParaRPr>
          </a:p>
          <a:p>
            <a:r>
              <a:rPr lang="en-US" sz="1200" b="1" dirty="0">
                <a:latin typeface="Century Gothic" panose="020B0502020202020204" pitchFamily="34" charset="0"/>
              </a:rPr>
              <a:t>PREPARATION</a:t>
            </a:r>
            <a:endParaRPr lang="en-US" sz="120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learner and tutor have a laptop or computer each.</a:t>
            </a:r>
            <a:endParaRPr lang="en-CA" sz="1200" b="0" i="0" u="none" strike="noStrike" baseline="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Place one or more internet browser icons on the desktop and pin one or two icons to the taskbar on learner’s</a:t>
            </a:r>
            <a:r>
              <a:rPr lang="en-CA" sz="1200" b="0" i="0" u="none" strike="noStrike" baseline="0" dirty="0">
                <a:latin typeface="Century Gothic" panose="020B0502020202020204" pitchFamily="34" charset="0"/>
              </a:rPr>
              <a:t> computer.</a:t>
            </a:r>
          </a:p>
          <a:p>
            <a:pPr marL="285750" indent="-285750" algn="l">
              <a:buFont typeface="Arial" panose="020B0604020202020204" pitchFamily="34" charset="0"/>
              <a:buChar char="•"/>
            </a:pPr>
            <a:r>
              <a:rPr lang="en-CA" sz="1200" b="0" i="0" u="none" strike="noStrike" baseline="0" dirty="0">
                <a:latin typeface="Century Gothic" panose="020B0502020202020204" pitchFamily="34" charset="0"/>
              </a:rPr>
              <a:t>Go through the practice before the session to make sure there are enough job postings that come up in the search results, after the filters are used.</a:t>
            </a:r>
            <a:endParaRPr lang="en-US" sz="1200"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is easy for the learner to find on the desktop.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Refer to Slides #10 and 11. Tutor should be able to see learner’s computer screen and hands.</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181240" indent="-181240">
              <a:buFont typeface="Arial" panose="020B0604020202020204" pitchFamily="34" charset="0"/>
              <a:buChar char="•"/>
            </a:pPr>
            <a:endParaRPr lang="en-US" sz="1200" dirty="0">
              <a:latin typeface="Century Gothic" panose="020B0502020202020204" pitchFamily="34" charset="0"/>
            </a:endParaRPr>
          </a:p>
          <a:p>
            <a:pPr marL="0" indent="0">
              <a:buFont typeface="Arial" panose="020B0604020202020204" pitchFamily="34" charset="0"/>
              <a:buNone/>
            </a:pPr>
            <a:r>
              <a:rPr lang="en-US" sz="1200" b="1" dirty="0">
                <a:latin typeface="Century Gothic" panose="020B0502020202020204" pitchFamily="34" charset="0"/>
              </a:rPr>
              <a:t>_________________________________________________________________________________________________</a:t>
            </a:r>
          </a:p>
          <a:p>
            <a:endParaRPr lang="en-US" sz="1200" b="1" dirty="0">
              <a:latin typeface="Century Gothic" panose="020B0502020202020204" pitchFamily="34" charset="0"/>
            </a:endParaRPr>
          </a:p>
          <a:p>
            <a:r>
              <a:rPr lang="en-US" sz="1200" b="1" dirty="0">
                <a:latin typeface="Century Gothic" panose="020B0502020202020204" pitchFamily="34" charset="0"/>
              </a:rPr>
              <a:t>PRACTICE </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pPr defTabSz="966612">
              <a:defRPr/>
            </a:pPr>
            <a:endParaRPr lang="en-US" sz="1200" b="0"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learn how to find a job posting on Indeed Canada. </a:t>
            </a:r>
          </a:p>
          <a:p>
            <a:pPr defTabSz="966612">
              <a:defRPr/>
            </a:pPr>
            <a:endParaRPr lang="en-US" sz="1200" b="0" i="1" dirty="0">
              <a:latin typeface="Century Gothic" panose="020B0502020202020204" pitchFamily="34" charset="0"/>
            </a:endParaRPr>
          </a:p>
          <a:p>
            <a:pPr defTabSz="966612">
              <a:defRPr/>
            </a:pPr>
            <a:r>
              <a:rPr lang="en-US" sz="1200" b="0" i="0" dirty="0">
                <a:latin typeface="Century Gothic" panose="020B0502020202020204" pitchFamily="34" charset="0"/>
              </a:rPr>
              <a:t>[After each of the following steps, wait for the learner to complete the step. Guide the learner as needed.]</a:t>
            </a:r>
          </a:p>
          <a:p>
            <a:pPr defTabSz="966612">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dirty="0">
                <a:effectLst/>
                <a:latin typeface="Century Gothic" panose="020B0502020202020204" pitchFamily="34" charset="0"/>
                <a:ea typeface="Calibri" panose="020F0502020204030204" pitchFamily="34" charset="0"/>
                <a:cs typeface="Arial" panose="020B0604020202020204" pitchFamily="34" charset="0"/>
              </a:rPr>
              <a:t>Navigating indeed Canada Website</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In the “What” search box, </a:t>
            </a:r>
            <a:r>
              <a:rPr lang="en-US" sz="1200" i="1" dirty="0">
                <a:effectLst/>
                <a:highlight>
                  <a:srgbClr val="D3D3D3"/>
                </a:highlight>
                <a:latin typeface="Century Gothic" panose="020B0502020202020204" pitchFamily="34" charset="0"/>
                <a:ea typeface="Calibri" panose="020F0502020204030204" pitchFamily="34" charset="0"/>
                <a:cs typeface="Arial" panose="020B0604020202020204" pitchFamily="34" charset="0"/>
              </a:rPr>
              <a:t>type Grocery Clerk.</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highlight>
                  <a:srgbClr val="D3D3D3"/>
                </a:highlight>
                <a:latin typeface="Century Gothic" panose="020B0502020202020204" pitchFamily="34" charset="0"/>
                <a:ea typeface="Calibri" panose="020F0502020204030204" pitchFamily="34" charset="0"/>
                <a:cs typeface="Arial" panose="020B0604020202020204" pitchFamily="34" charset="0"/>
              </a:rPr>
              <a:t>In the ‘Where’ search box, type </a:t>
            </a:r>
            <a:r>
              <a:rPr lang="en-US" sz="1200" i="1" u="sng" dirty="0">
                <a:effectLst/>
                <a:highlight>
                  <a:srgbClr val="D3D3D3"/>
                </a:highlight>
                <a:latin typeface="Century Gothic" panose="020B0502020202020204" pitchFamily="34" charset="0"/>
                <a:ea typeface="Calibri" panose="020F0502020204030204" pitchFamily="34" charset="0"/>
                <a:cs typeface="Arial" panose="020B0604020202020204" pitchFamily="34" charset="0"/>
              </a:rPr>
              <a:t>Vancouver</a:t>
            </a:r>
            <a:r>
              <a:rPr lang="en-US" sz="1200" i="1" dirty="0">
                <a:effectLst/>
                <a:highlight>
                  <a:srgbClr val="D3D3D3"/>
                </a:highlight>
                <a:latin typeface="Century Gothic" panose="020B0502020202020204" pitchFamily="34" charset="0"/>
                <a:ea typeface="Calibri" panose="020F0502020204030204" pitchFamily="34" charset="0"/>
                <a:cs typeface="Arial" panose="020B0604020202020204" pitchFamily="34" charset="0"/>
              </a:rPr>
              <a:t>, BC </a:t>
            </a:r>
            <a:r>
              <a:rPr lang="en-US" sz="1200" i="0" dirty="0">
                <a:effectLst/>
                <a:highlight>
                  <a:srgbClr val="D3D3D3"/>
                </a:highlight>
                <a:latin typeface="Century Gothic" panose="020B0502020202020204" pitchFamily="34" charset="0"/>
                <a:ea typeface="Calibri" panose="020F0502020204030204" pitchFamily="34" charset="0"/>
                <a:cs typeface="Arial" panose="020B0604020202020204" pitchFamily="34" charset="0"/>
              </a:rPr>
              <a:t>[or the region the learner lives in].</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Let’s use filters to narrow our search. Click on Location </a:t>
            </a:r>
            <a:r>
              <a:rPr lang="en-US" sz="1200" i="1" dirty="0">
                <a:effectLst/>
                <a:highlight>
                  <a:srgbClr val="D3D3D3"/>
                </a:highlight>
                <a:latin typeface="Century Gothic" panose="020B0502020202020204" pitchFamily="34" charset="0"/>
                <a:ea typeface="Calibri" panose="020F0502020204030204" pitchFamily="34" charset="0"/>
                <a:cs typeface="Arial" panose="020B0604020202020204" pitchFamily="34" charset="0"/>
              </a:rPr>
              <a:t>and choose </a:t>
            </a:r>
            <a:r>
              <a:rPr lang="en-US" sz="1200" i="1" u="sng" dirty="0">
                <a:effectLst/>
                <a:highlight>
                  <a:srgbClr val="D3D3D3"/>
                </a:highlight>
                <a:latin typeface="Century Gothic" panose="020B0502020202020204" pitchFamily="34" charset="0"/>
                <a:ea typeface="Calibri" panose="020F0502020204030204" pitchFamily="34" charset="0"/>
                <a:cs typeface="Arial" panose="020B0604020202020204" pitchFamily="34" charset="0"/>
              </a:rPr>
              <a:t>Burnaby </a:t>
            </a:r>
            <a:r>
              <a:rPr lang="en-US" sz="1200" i="0" u="none" dirty="0">
                <a:effectLst/>
                <a:highlight>
                  <a:srgbClr val="D3D3D3"/>
                </a:highlight>
                <a:latin typeface="Century Gothic" panose="020B0502020202020204" pitchFamily="34" charset="0"/>
                <a:ea typeface="Calibri" panose="020F0502020204030204" pitchFamily="34" charset="0"/>
                <a:cs typeface="Arial" panose="020B0604020202020204" pitchFamily="34" charset="0"/>
              </a:rPr>
              <a:t>[or the city learner lives in; omit this if the learner lives in a small city-there may not be enough job postings for filtering].</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Click on “Job type” and choose “Permanent”.</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This looks interesting. Let’s click on this job posting. </a:t>
            </a:r>
            <a:r>
              <a:rPr lang="en-US" sz="1200" i="0" dirty="0">
                <a:effectLst/>
                <a:latin typeface="Century Gothic" panose="020B0502020202020204" pitchFamily="34" charset="0"/>
                <a:ea typeface="Calibri" panose="020F0502020204030204" pitchFamily="34" charset="0"/>
                <a:cs typeface="Arial" panose="020B0604020202020204" pitchFamily="34" charset="0"/>
              </a:rPr>
              <a:t>[Choose a job posting]</a:t>
            </a: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Scroll through to read all the information in the job posting.</a:t>
            </a:r>
            <a:endParaRPr lang="en-CA" sz="1200" i="1" dirty="0">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highlight>
                <a:srgbClr val="D3D3D3"/>
              </a:highlight>
              <a:latin typeface="Century Gothic" panose="020B0502020202020204" pitchFamily="34" charset="0"/>
              <a:ea typeface="Calibri" panose="020F0502020204030204" pitchFamily="34" charset="0"/>
              <a:cs typeface="Arial" panose="020B0604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effectLst/>
                <a:latin typeface="Century Gothic" panose="020B0502020202020204" pitchFamily="34" charset="0"/>
              </a:rPr>
              <a:t>Have the learner repeat this activity and practice as many times as they need (at least three times.)</a:t>
            </a:r>
          </a:p>
          <a:p>
            <a:pPr marL="302066" indent="-302066" defTabSz="966612">
              <a:buFont typeface="Arial" panose="020B0604020202020204" pitchFamily="34" charset="0"/>
              <a:buChar char="•"/>
              <a:defRPr/>
            </a:pPr>
            <a:endParaRPr lang="en-US" sz="1200" dirty="0">
              <a:effectLst/>
              <a:latin typeface="Century Gothic" panose="020B0502020202020204" pitchFamily="34" charset="0"/>
            </a:endParaRPr>
          </a:p>
          <a:p>
            <a:pPr marL="302066" indent="-302066" defTabSz="966612">
              <a:buFont typeface="Arial" panose="020B0604020202020204" pitchFamily="34" charset="0"/>
              <a:buChar char="•"/>
              <a:defRPr/>
            </a:pPr>
            <a:endParaRPr lang="en-US" sz="1200" dirty="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Remote tutoring only:</a:t>
            </a:r>
          </a:p>
          <a:p>
            <a:pPr marL="171450" indent="-171450">
              <a:buFont typeface="Arial" panose="020B0604020202020204" pitchFamily="34" charset="0"/>
              <a:buChar char="•"/>
            </a:pPr>
            <a:r>
              <a:rPr lang="en-US" sz="1200" b="0" dirty="0">
                <a:latin typeface="Century Gothic" panose="020B0502020202020204" pitchFamily="34" charset="0"/>
              </a:rPr>
              <a:t>[Support person would have to make sure the learner is following all the steps. </a:t>
            </a:r>
          </a:p>
          <a:p>
            <a:pPr marL="171450" indent="-171450">
              <a:buFont typeface="Arial" panose="020B0604020202020204" pitchFamily="34" charset="0"/>
              <a:buChar char="•"/>
            </a:pPr>
            <a:r>
              <a:rPr lang="en-US" sz="1200" b="0" dirty="0">
                <a:latin typeface="Century Gothic" panose="020B0502020202020204" pitchFamily="34" charset="0"/>
              </a:rPr>
              <a:t>It would also be good if the tutor can see the learner’s screen and hands to make sure the learner is following.]</a:t>
            </a:r>
          </a:p>
          <a:p>
            <a:pPr marL="0" indent="0">
              <a:buNone/>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sz="1200" dirty="0">
                <a:effectLst/>
                <a:latin typeface="Century Gothic" panose="020B0502020202020204" pitchFamily="34" charset="0"/>
              </a:rPr>
              <a:t>Have the learner show you they can do the skills at least three times without support. </a:t>
            </a:r>
            <a:r>
              <a:rPr lang="en-US" sz="1200" dirty="0">
                <a:latin typeface="Century Gothic" panose="020B0502020202020204" pitchFamily="34" charset="0"/>
                <a:ea typeface="Quattrocento Sans"/>
                <a:cs typeface="Quattrocento Sans"/>
                <a:sym typeface="Quattrocento Sans"/>
              </a:rPr>
              <a:t>If so, then they are ready to move on to the next part. </a:t>
            </a:r>
            <a:endParaRPr lang="en-US" sz="1200" dirty="0">
              <a:latin typeface="Century Gothic" panose="020B0502020202020204" pitchFamily="34" charset="0"/>
              <a:ea typeface="Arial"/>
              <a:cs typeface="Arial"/>
              <a:sym typeface="Arial"/>
            </a:endParaRPr>
          </a:p>
          <a:p>
            <a:pPr marL="0" indent="0" defTabSz="966612">
              <a:buFont typeface="Arial" panose="020B0604020202020204" pitchFamily="34" charset="0"/>
              <a:buNone/>
              <a:defRPr/>
            </a:pPr>
            <a:endParaRPr lang="en-US" sz="1200" dirty="0">
              <a:effectLst/>
              <a:latin typeface="Century Gothic" panose="020B0502020202020204" pitchFamily="34" charset="0"/>
            </a:endParaRPr>
          </a:p>
          <a:p>
            <a:pPr marL="0" indent="0">
              <a:buNone/>
            </a:pPr>
            <a:endParaRPr lang="en-US" sz="1200"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19</a:t>
            </a:fld>
            <a:endParaRPr lang="en-US" dirty="0"/>
          </a:p>
        </p:txBody>
      </p:sp>
    </p:spTree>
    <p:extLst>
      <p:ext uri="{BB962C8B-B14F-4D97-AF65-F5344CB8AC3E}">
        <p14:creationId xmlns:p14="http://schemas.microsoft.com/office/powerpoint/2010/main" val="2226707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latin typeface="Century Gothic" panose="020B0502020202020204" pitchFamily="34" charset="0"/>
              </a:rPr>
              <a:t>Slide hidden from the learner.</a:t>
            </a:r>
          </a:p>
          <a:p>
            <a:endParaRPr lang="en-US" b="0" u="sng"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panose="020B0502020202020204" pitchFamily="34" charset="0"/>
              </a:rPr>
              <a:t>Information for the Tutor.</a:t>
            </a:r>
          </a:p>
          <a:p>
            <a:endParaRPr lang="en-US" b="0" u="sng" dirty="0">
              <a:latin typeface="Century Gothic" panose="020B0502020202020204" pitchFamily="34" charset="0"/>
            </a:endParaRPr>
          </a:p>
          <a:p>
            <a:r>
              <a:rPr lang="en-US" b="1" u="sng" dirty="0">
                <a:latin typeface="Century Gothic" panose="020B0502020202020204" pitchFamily="34" charset="0"/>
              </a:rPr>
              <a:t>Pre-Requisite Skills</a:t>
            </a:r>
            <a:endParaRPr lang="en-US" dirty="0">
              <a:latin typeface="Century Gothic" panose="020B0502020202020204" pitchFamily="34" charset="0"/>
            </a:endParaRPr>
          </a:p>
          <a:p>
            <a:endParaRPr lang="en-US" dirty="0">
              <a:latin typeface="Century Gothic" panose="020B0502020202020204" pitchFamily="34" charset="0"/>
            </a:endParaRPr>
          </a:p>
          <a:p>
            <a:pPr defTabSz="966612">
              <a:defRPr/>
            </a:pPr>
            <a:r>
              <a:rPr lang="en-US" dirty="0">
                <a:latin typeface="Century Gothic" panose="020B0502020202020204" pitchFamily="34" charset="0"/>
              </a:rPr>
              <a:t>Remember: like all lessons in Module 9 – Employment (Review), this is a </a:t>
            </a:r>
            <a:r>
              <a:rPr lang="en-US" b="1" u="sng" dirty="0">
                <a:latin typeface="Century Gothic" panose="020B0502020202020204" pitchFamily="34" charset="0"/>
              </a:rPr>
              <a:t>review</a:t>
            </a:r>
            <a:r>
              <a:rPr lang="en-US" dirty="0">
                <a:latin typeface="Century Gothic" panose="020B0502020202020204" pitchFamily="34" charset="0"/>
              </a:rPr>
              <a:t> lesson of the digital skills, and the learners may not be ready for this lesson.  </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Make sure the learner has the “Prerequisite Skills” listed in the slide. </a:t>
            </a:r>
          </a:p>
          <a:p>
            <a:pPr defTabSz="966612">
              <a:defRPr/>
            </a:pPr>
            <a:r>
              <a:rPr lang="en-US" dirty="0">
                <a:latin typeface="Century Gothic" panose="020B0502020202020204" pitchFamily="34" charset="0"/>
              </a:rPr>
              <a:t>If the learner struggles, stop the lesson and go to the following modules in the Digital Literacy Curriculum Resource (DLCR) and teach the pre-requisite skills before doing this lesson: </a:t>
            </a:r>
          </a:p>
          <a:p>
            <a:pPr lvl="0">
              <a:defRPr/>
            </a:pPr>
            <a:r>
              <a:rPr lang="en-US" dirty="0">
                <a:latin typeface="Century Gothic" panose="020B0502020202020204" pitchFamily="34" charset="0"/>
              </a:rPr>
              <a:t>Module 1-Mouse and Navigating</a:t>
            </a:r>
          </a:p>
          <a:p>
            <a:pPr lvl="0">
              <a:defRPr/>
            </a:pPr>
            <a:r>
              <a:rPr lang="en-US" dirty="0">
                <a:latin typeface="Century Gothic" panose="020B0502020202020204" pitchFamily="34" charset="0"/>
              </a:rPr>
              <a:t>Module 2-Keyboarding</a:t>
            </a:r>
          </a:p>
          <a:p>
            <a:pPr lvl="0">
              <a:defRPr/>
            </a:pPr>
            <a:r>
              <a:rPr lang="en-US" dirty="0">
                <a:latin typeface="Century Gothic" panose="020B0502020202020204" pitchFamily="34" charset="0"/>
              </a:rPr>
              <a:t>Module 3-Online Skills Basics</a:t>
            </a:r>
          </a:p>
          <a:p>
            <a:pPr lvl="0">
              <a:defRPr/>
            </a:pPr>
            <a:r>
              <a:rPr lang="en-US" dirty="0">
                <a:latin typeface="Century Gothic" panose="020B0502020202020204" pitchFamily="34" charset="0"/>
              </a:rPr>
              <a:t>Module 4-Online Skills</a:t>
            </a:r>
          </a:p>
          <a:p>
            <a:pPr lvl="0">
              <a:defRPr/>
            </a:pPr>
            <a:endParaRPr lang="en-US" dirty="0">
              <a:latin typeface="Century Gothic" panose="020B0502020202020204" pitchFamily="34" charset="0"/>
            </a:endParaRPr>
          </a:p>
          <a:p>
            <a:pPr marL="181240" indent="-181240">
              <a:buFont typeface="Arial" panose="020B0604020202020204" pitchFamily="34" charset="0"/>
              <a:buChar char="•"/>
            </a:pPr>
            <a:r>
              <a:rPr lang="en-US" dirty="0">
                <a:latin typeface="Century Gothic" panose="020B0502020202020204" pitchFamily="34" charset="0"/>
              </a:rPr>
              <a:t>https://digital-literacy.issbc.org.  </a:t>
            </a:r>
          </a:p>
          <a:p>
            <a:pPr marL="181240" indent="-181240">
              <a:buFont typeface="Arial" panose="020B0604020202020204" pitchFamily="34" charset="0"/>
              <a:buChar char="•"/>
            </a:pPr>
            <a:r>
              <a:rPr lang="en-US" dirty="0">
                <a:latin typeface="Century Gothic" panose="020B0502020202020204" pitchFamily="34" charset="0"/>
              </a:rPr>
              <a:t>Go to the </a:t>
            </a:r>
            <a:r>
              <a:rPr lang="en-US" b="1" dirty="0">
                <a:latin typeface="Century Gothic" panose="020B0502020202020204" pitchFamily="34" charset="0"/>
              </a:rPr>
              <a:t>Teachers </a:t>
            </a:r>
            <a:r>
              <a:rPr lang="en-US" dirty="0">
                <a:latin typeface="Century Gothic" panose="020B0502020202020204" pitchFamily="34" charset="0"/>
              </a:rPr>
              <a:t>tab. </a:t>
            </a:r>
          </a:p>
          <a:p>
            <a:pPr marL="181240" indent="-181240">
              <a:buFont typeface="Arial" panose="020B0604020202020204" pitchFamily="34" charset="0"/>
              <a:buChar char="•"/>
            </a:pPr>
            <a:r>
              <a:rPr lang="en-US" dirty="0">
                <a:latin typeface="Century Gothic" panose="020B0502020202020204" pitchFamily="34" charset="0"/>
              </a:rPr>
              <a:t>Password: Diglit4T</a:t>
            </a: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a:t>
            </a:fld>
            <a:endParaRPr lang="en-US" dirty="0"/>
          </a:p>
        </p:txBody>
      </p:sp>
    </p:spTree>
    <p:extLst>
      <p:ext uri="{BB962C8B-B14F-4D97-AF65-F5344CB8AC3E}">
        <p14:creationId xmlns:p14="http://schemas.microsoft.com/office/powerpoint/2010/main" val="3529447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a:t>
            </a:r>
          </a:p>
          <a:p>
            <a:pPr defTabSz="966612">
              <a:defRPr/>
            </a:pPr>
            <a:endParaRPr lang="en-US" sz="1200" dirty="0">
              <a:latin typeface="Century Gothic" panose="020B0502020202020204" pitchFamily="34" charset="0"/>
            </a:endParaRPr>
          </a:p>
          <a:p>
            <a:r>
              <a:rPr lang="en-US" sz="1200" b="1" dirty="0">
                <a:latin typeface="Century Gothic" panose="020B0502020202020204" pitchFamily="34" charset="0"/>
              </a:rPr>
              <a:t>Preparation</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learner and tutor have a laptop or computer each.</a:t>
            </a:r>
            <a:endParaRPr lang="en-CA" sz="1200" b="0" i="0" u="none" strike="noStrike" baseline="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Place one or more internet browser icons on the desktop and pin one or two icons to the taskbar on learner’s</a:t>
            </a:r>
            <a:r>
              <a:rPr lang="en-CA" sz="1200" b="0" i="0" u="none" strike="noStrike" baseline="0" dirty="0">
                <a:latin typeface="Century Gothic" panose="020B0502020202020204" pitchFamily="34" charset="0"/>
              </a:rPr>
              <a:t> computer.</a:t>
            </a:r>
          </a:p>
          <a:p>
            <a:pPr marL="285750" indent="-285750" algn="l">
              <a:buFont typeface="Arial" panose="020B0604020202020204" pitchFamily="34" charset="0"/>
              <a:buChar char="•"/>
            </a:pPr>
            <a:r>
              <a:rPr lang="en-CA" sz="1200" b="0" i="0" u="none" strike="noStrike" baseline="0" dirty="0">
                <a:latin typeface="Century Gothic" panose="020B0502020202020204" pitchFamily="34" charset="0"/>
              </a:rPr>
              <a:t>Make sure learner’s computer’s browser is closed. </a:t>
            </a:r>
          </a:p>
          <a:p>
            <a:pPr marL="285750" indent="-285750" algn="l">
              <a:buFont typeface="Arial" panose="020B0604020202020204" pitchFamily="34" charset="0"/>
              <a:buChar char="•"/>
            </a:pPr>
            <a:r>
              <a:rPr lang="en-CA" sz="1200" b="0" i="0" u="none" strike="noStrike" baseline="0" dirty="0">
                <a:latin typeface="Century Gothic" panose="020B0502020202020204" pitchFamily="34" charset="0"/>
              </a:rPr>
              <a:t>Go through the practice before the session to make sure there are enough job postings that come up, after the filters are used.</a:t>
            </a:r>
            <a:endParaRPr lang="en-US" sz="1200"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#10 and 11. Tutor should be able to see learner’s computer screen and hands.</a:t>
            </a:r>
          </a:p>
          <a:p>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Extra Practice</a:t>
            </a: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i="1" dirty="0">
                <a:latin typeface="Century Gothic" panose="020B0502020202020204" pitchFamily="34" charset="0"/>
              </a:rPr>
              <a:t>Let’s practice some more.</a:t>
            </a:r>
          </a:p>
          <a:p>
            <a:endParaRPr lang="en-US" sz="1200" i="1" dirty="0">
              <a:latin typeface="Century Gothic" panose="020B0502020202020204" pitchFamily="34" charset="0"/>
            </a:endParaRPr>
          </a:p>
          <a:p>
            <a:pPr marL="241653" indent="-241653">
              <a:buFont typeface="+mj-lt"/>
              <a:buAutoNum type="arabicParenR"/>
            </a:pPr>
            <a:r>
              <a:rPr lang="en-US" sz="1200" i="1" dirty="0">
                <a:latin typeface="Century Gothic" panose="020B0502020202020204" pitchFamily="34" charset="0"/>
              </a:rPr>
              <a:t>You are in your desktop. Let’s open Google Chrome </a:t>
            </a:r>
            <a:r>
              <a:rPr lang="en-US" sz="1200" i="0" dirty="0">
                <a:latin typeface="Century Gothic" panose="020B0502020202020204" pitchFamily="34" charset="0"/>
              </a:rPr>
              <a:t>[or any other browser learner uses]</a:t>
            </a:r>
            <a:r>
              <a:rPr lang="en-US" sz="1200" i="1" dirty="0">
                <a:latin typeface="Century Gothic" panose="020B0502020202020204" pitchFamily="34" charset="0"/>
              </a:rPr>
              <a:t>. </a:t>
            </a:r>
            <a:endParaRPr lang="en-US" sz="1200" i="0" dirty="0">
              <a:latin typeface="Century Gothic" panose="020B0502020202020204" pitchFamily="34" charset="0"/>
            </a:endParaRPr>
          </a:p>
          <a:p>
            <a:pPr marL="241653" indent="-241653">
              <a:buFont typeface="+mj-lt"/>
              <a:buAutoNum type="arabicParenR"/>
            </a:pPr>
            <a:r>
              <a:rPr lang="en-US" sz="1200" i="1" dirty="0">
                <a:latin typeface="Century Gothic" panose="020B0502020202020204" pitchFamily="34" charset="0"/>
              </a:rPr>
              <a:t>Search for indeed Canada.</a:t>
            </a:r>
          </a:p>
          <a:p>
            <a:pPr marL="241653" indent="-241653">
              <a:buFont typeface="+mj-lt"/>
              <a:buAutoNum type="arabicParenR"/>
            </a:pPr>
            <a:r>
              <a:rPr lang="en-US" sz="1200" i="1" dirty="0">
                <a:latin typeface="Century Gothic" panose="020B0502020202020204" pitchFamily="34" charset="0"/>
              </a:rPr>
              <a:t>You’re in indeed Canada. Look for ‘Warehouse Worker’ in </a:t>
            </a:r>
            <a:r>
              <a:rPr lang="en-US" sz="1200" i="1" u="sng" dirty="0">
                <a:latin typeface="Century Gothic" panose="020B0502020202020204" pitchFamily="34" charset="0"/>
              </a:rPr>
              <a:t>location </a:t>
            </a:r>
            <a:r>
              <a:rPr lang="en-US" sz="1200" i="0" u="none" dirty="0">
                <a:latin typeface="Century Gothic" panose="020B0502020202020204" pitchFamily="34" charset="0"/>
              </a:rPr>
              <a:t>[city where learner lives]</a:t>
            </a:r>
          </a:p>
          <a:p>
            <a:pPr marL="241653" indent="-241653">
              <a:buFont typeface="+mj-lt"/>
              <a:buAutoNum type="arabicParenR"/>
            </a:pPr>
            <a:r>
              <a:rPr lang="en-US" sz="1200" i="1" u="none" dirty="0">
                <a:latin typeface="Century Gothic" panose="020B0502020202020204" pitchFamily="34" charset="0"/>
              </a:rPr>
              <a:t>Let’s use some filters. Find only Part-time jobs. </a:t>
            </a:r>
          </a:p>
          <a:p>
            <a:pPr marL="241653" indent="-241653">
              <a:buFont typeface="+mj-lt"/>
              <a:buAutoNum type="arabicParenR"/>
            </a:pPr>
            <a:r>
              <a:rPr lang="en-US" sz="1200" i="1" u="none" dirty="0">
                <a:latin typeface="Century Gothic" panose="020B0502020202020204" pitchFamily="34" charset="0"/>
              </a:rPr>
              <a:t>Find jobs that pay $15+/hour.</a:t>
            </a:r>
          </a:p>
          <a:p>
            <a:pPr marL="241653" indent="-241653">
              <a:buFont typeface="+mj-lt"/>
              <a:buAutoNum type="arabicParenR"/>
            </a:pPr>
            <a:r>
              <a:rPr lang="en-US" sz="1200" i="1" u="none" dirty="0">
                <a:latin typeface="Century Gothic" panose="020B0502020202020204" pitchFamily="34" charset="0"/>
              </a:rPr>
              <a:t>Click on the </a:t>
            </a:r>
            <a:r>
              <a:rPr lang="en-US" sz="1200" i="1" u="sng" dirty="0">
                <a:latin typeface="Century Gothic" panose="020B0502020202020204" pitchFamily="34" charset="0"/>
              </a:rPr>
              <a:t>second</a:t>
            </a:r>
            <a:r>
              <a:rPr lang="en-US" sz="1200" i="1" u="none" dirty="0">
                <a:latin typeface="Century Gothic" panose="020B0502020202020204" pitchFamily="34" charset="0"/>
              </a:rPr>
              <a:t> posting </a:t>
            </a:r>
            <a:r>
              <a:rPr lang="en-US" sz="1200" i="0" u="none" dirty="0">
                <a:latin typeface="Century Gothic" panose="020B0502020202020204" pitchFamily="34" charset="0"/>
              </a:rPr>
              <a:t>[or whichever tutor sees fit]</a:t>
            </a:r>
            <a:r>
              <a:rPr lang="en-US" sz="1200" i="1" u="none" dirty="0">
                <a:latin typeface="Century Gothic" panose="020B0502020202020204" pitchFamily="34" charset="0"/>
              </a:rPr>
              <a:t>.</a:t>
            </a:r>
          </a:p>
          <a:p>
            <a:pPr marL="241653" indent="-241653">
              <a:buFont typeface="+mj-lt"/>
              <a:buAutoNum type="arabicParenR"/>
            </a:pPr>
            <a:r>
              <a:rPr lang="en-US" sz="1200" i="1" u="none" dirty="0">
                <a:latin typeface="Century Gothic" panose="020B0502020202020204" pitchFamily="34" charset="0"/>
              </a:rPr>
              <a:t>Scroll to read the job posting. Scroll up again.</a:t>
            </a:r>
          </a:p>
          <a:p>
            <a:pPr marL="241653" indent="-241653">
              <a:buFont typeface="+mj-lt"/>
              <a:buAutoNum type="arabicParenR"/>
            </a:pPr>
            <a:r>
              <a:rPr lang="en-US" sz="1200" i="1" u="none" dirty="0">
                <a:latin typeface="Century Gothic" panose="020B0502020202020204" pitchFamily="34" charset="0"/>
              </a:rPr>
              <a:t>Does it say how much it pays? If yes, how much?</a:t>
            </a:r>
          </a:p>
          <a:p>
            <a:pPr marL="241653" indent="-241653">
              <a:buFont typeface="+mj-lt"/>
              <a:buAutoNum type="arabicParenR"/>
            </a:pPr>
            <a:endParaRPr lang="en-US" sz="1200"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latin typeface="Century Gothic" panose="020B0502020202020204" pitchFamily="34" charset="0"/>
              </a:rPr>
              <a:t>Have the learner repeat this activity and practice as many times as they need (at least three times.)</a:t>
            </a:r>
          </a:p>
          <a:p>
            <a:pPr marL="302066" indent="-302066" defTabSz="966612">
              <a:buFont typeface="Arial" panose="020B0604020202020204" pitchFamily="34" charset="0"/>
              <a:buChar char="•"/>
              <a:defRPr/>
            </a:pPr>
            <a:r>
              <a:rPr lang="en-US" sz="1200" dirty="0">
                <a:latin typeface="Century Gothic" panose="020B0502020202020204" pitchFamily="34" charset="0"/>
              </a:rPr>
              <a:t>You can change the job searched each time. For example, cleaner, security guard, carpenter etc.</a:t>
            </a:r>
          </a:p>
          <a:p>
            <a:pPr marL="302066" indent="-302066" defTabSz="966612">
              <a:buFont typeface="Arial" panose="020B0604020202020204" pitchFamily="34" charset="0"/>
              <a:buChar char="•"/>
              <a:defRPr/>
            </a:pPr>
            <a:r>
              <a:rPr lang="en-US" sz="1200" dirty="0">
                <a:latin typeface="Century Gothic" panose="020B0502020202020204" pitchFamily="34" charset="0"/>
              </a:rPr>
              <a:t>You can also change the filters used.</a:t>
            </a:r>
          </a:p>
          <a:p>
            <a:pPr marL="0" indent="0" defTabSz="966612">
              <a:buFont typeface="Arial" panose="020B0604020202020204" pitchFamily="34" charset="0"/>
              <a:buNone/>
              <a:defRPr/>
            </a:pPr>
            <a:endParaRPr lang="en-US" sz="1200" dirty="0">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 </a:t>
            </a:r>
            <a:endParaRPr lang="en-US" sz="1200" dirty="0">
              <a:latin typeface="Century Gothic" panose="020B0502020202020204" pitchFamily="34" charset="0"/>
              <a:ea typeface="Arial"/>
              <a:cs typeface="Arial"/>
              <a:sym typeface="Arial"/>
            </a:endParaRPr>
          </a:p>
          <a:p>
            <a:endParaRPr lang="en-CA"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20</a:t>
            </a:fld>
            <a:endParaRPr lang="en-US" dirty="0"/>
          </a:p>
        </p:txBody>
      </p:sp>
    </p:spTree>
    <p:extLst>
      <p:ext uri="{BB962C8B-B14F-4D97-AF65-F5344CB8AC3E}">
        <p14:creationId xmlns:p14="http://schemas.microsoft.com/office/powerpoint/2010/main" val="733075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Navigate Websites Part A: 	7</a:t>
            </a:r>
            <a:r>
              <a:rPr lang="en-US" b="1" dirty="0">
                <a:latin typeface="Century Gothic" panose="020B0502020202020204" pitchFamily="34" charset="0"/>
              </a:rPr>
              <a:t>:38 mins</a:t>
            </a:r>
          </a:p>
          <a:p>
            <a:r>
              <a:rPr lang="en-US" b="1" dirty="0">
                <a:latin typeface="Century Gothic" panose="020B0502020202020204" pitchFamily="34" charset="0"/>
              </a:rPr>
              <a:t>	          </a:t>
            </a:r>
            <a:r>
              <a:rPr lang="en-US" b="1" dirty="0">
                <a:highlight>
                  <a:srgbClr val="FFFF00"/>
                </a:highlight>
                <a:latin typeface="Century Gothic" panose="020B0502020202020204" pitchFamily="34" charset="0"/>
              </a:rPr>
              <a:t>Navigate Websites Part B: 	4</a:t>
            </a:r>
            <a:r>
              <a:rPr lang="en-US" b="1" dirty="0">
                <a:latin typeface="Century Gothic" panose="020B0502020202020204" pitchFamily="34" charset="0"/>
              </a:rPr>
              <a:t>:02 mins	</a:t>
            </a:r>
          </a:p>
          <a:p>
            <a:endParaRPr lang="en-US" b="1"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We are going to learn how to navigate a company website to find useful information for a job interview.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We will watch two videos. </a:t>
            </a:r>
          </a:p>
          <a:p>
            <a:r>
              <a:rPr lang="en-US" b="0" i="1" dirty="0">
                <a:solidFill>
                  <a:srgbClr val="000000"/>
                </a:solidFill>
                <a:effectLst/>
                <a:latin typeface="Century Gothic" panose="020B0502020202020204" pitchFamily="34" charset="0"/>
              </a:rPr>
              <a:t>We can watch the videos several times. So, don't worry if you don't catch everything the first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entury Gothic" panose="020B0502020202020204" pitchFamily="34" charset="0"/>
            </a:endParaRPr>
          </a:p>
          <a:p>
            <a:endParaRPr lang="en-US" dirty="0">
              <a:latin typeface="Century Gothic" panose="020B0502020202020204" pitchFamily="34" charset="0"/>
            </a:endParaRP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21</a:t>
            </a:fld>
            <a:endParaRPr lang="en-US" dirty="0"/>
          </a:p>
        </p:txBody>
      </p:sp>
    </p:spTree>
    <p:extLst>
      <p:ext uri="{BB962C8B-B14F-4D97-AF65-F5344CB8AC3E}">
        <p14:creationId xmlns:p14="http://schemas.microsoft.com/office/powerpoint/2010/main" val="2337665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ighlight>
                  <a:srgbClr val="FFFF00"/>
                </a:highlight>
                <a:latin typeface="Century Gothic" panose="020B0502020202020204" pitchFamily="34" charset="0"/>
              </a:rPr>
              <a:t>Total Video length: </a:t>
            </a:r>
            <a:r>
              <a:rPr lang="en-US" b="1" dirty="0">
                <a:latin typeface="Century Gothic" panose="020B0502020202020204" pitchFamily="34" charset="0"/>
              </a:rPr>
              <a:t>7:38 mins</a:t>
            </a:r>
          </a:p>
          <a:p>
            <a:endParaRPr lang="en-US" b="1" dirty="0">
              <a:latin typeface="Century Gothic" panose="020B0502020202020204" pitchFamily="34" charset="0"/>
            </a:endParaRPr>
          </a:p>
          <a:p>
            <a:pPr marL="171450" lvl="0" indent="-171450">
              <a:buFont typeface="Arial" panose="020B0604020202020204" pitchFamily="34" charset="0"/>
              <a:buChar char="•"/>
            </a:pPr>
            <a:r>
              <a:rPr lang="en-US" b="1" dirty="0">
                <a:latin typeface="Century Gothic" panose="020B0502020202020204" pitchFamily="34" charset="0"/>
              </a:rPr>
              <a:t>Navigate Websites Part A</a:t>
            </a:r>
          </a:p>
          <a:p>
            <a:pPr marL="628650" lvl="1" indent="-171450">
              <a:buFont typeface="Wingdings" panose="05000000000000000000" pitchFamily="2" charset="2"/>
              <a:buChar char="Ø"/>
            </a:pPr>
            <a:r>
              <a:rPr lang="en-US" b="0" dirty="0">
                <a:latin typeface="Century Gothic" panose="020B0502020202020204" pitchFamily="34" charset="0"/>
              </a:rPr>
              <a:t>Search for Save-on-Foods website:  	0:00-2:07 mins 	</a:t>
            </a:r>
            <a:r>
              <a:rPr lang="en-US" b="1" dirty="0">
                <a:latin typeface="Century Gothic" panose="020B0502020202020204" pitchFamily="34" charset="0"/>
              </a:rPr>
              <a:t>[2:07 mins]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latin typeface="Century Gothic" panose="020B0502020202020204" pitchFamily="34" charset="0"/>
              </a:rPr>
              <a:t>Explore the Save on Foods Homepage:	2:08 – 4:43 		</a:t>
            </a:r>
            <a:r>
              <a:rPr lang="en-US" b="1" dirty="0">
                <a:latin typeface="Century Gothic" panose="020B0502020202020204" pitchFamily="34" charset="0"/>
              </a:rPr>
              <a:t>[2:35 min]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latin typeface="Century Gothic" panose="020B0502020202020204" pitchFamily="34" charset="0"/>
              </a:rPr>
              <a:t>Navigate About Us Page: 		4:43 – 7:38 /End mins	</a:t>
            </a:r>
            <a:r>
              <a:rPr lang="en-US" b="1" dirty="0">
                <a:latin typeface="Century Gothic" panose="020B0502020202020204" pitchFamily="34" charset="0"/>
              </a:rPr>
              <a:t>[2:55 mins]</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b="0" dirty="0">
              <a:latin typeface="Century Gothic" panose="020B0502020202020204" pitchFamily="34" charset="0"/>
            </a:endParaRPr>
          </a:p>
          <a:p>
            <a:r>
              <a:rPr lang="en-US"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Let’s watch how to navigate the Save-on-Foods website to find useful information for a job interview.</a:t>
            </a:r>
            <a:endParaRPr lang="en-US" b="0" i="1" dirty="0">
              <a:solidFill>
                <a:srgbClr val="000000"/>
              </a:solidFill>
              <a:effectLst/>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and stop at each segment as outlined above.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 Part Two A.</a:t>
            </a:r>
          </a:p>
          <a:p>
            <a:pPr marL="171450" indent="-171450">
              <a:buFont typeface="Arial" panose="020B0604020202020204" pitchFamily="34" charset="0"/>
              <a:buChar char="•"/>
            </a:pPr>
            <a:r>
              <a:rPr lang="en-US" dirty="0">
                <a:latin typeface="Century Gothic" panose="020B0502020202020204" pitchFamily="34" charset="0"/>
              </a:rPr>
              <a:t>After that, repeat the steps for Part Two B [Navigate Websites Part B] –These steps are in subsequent slides.   </a:t>
            </a:r>
          </a:p>
          <a:p>
            <a:pPr marL="171450" indent="-171450">
              <a:buFont typeface="Arial" panose="020B0604020202020204" pitchFamily="34" charset="0"/>
              <a:buChar char="•"/>
            </a:pPr>
            <a:endParaRPr lang="en-US" dirty="0">
              <a:latin typeface="Century Gothic" panose="020B0502020202020204" pitchFamily="34" charset="0"/>
            </a:endParaRPr>
          </a:p>
          <a:p>
            <a:pPr>
              <a:buFont typeface="Arial" panose="020B0604020202020204" pitchFamily="34" charset="0"/>
              <a:buChar char="•"/>
            </a:pPr>
            <a:r>
              <a:rPr lang="en-US" dirty="0">
                <a:latin typeface="Century Gothic" panose="020B0502020202020204" pitchFamily="34" charset="0"/>
              </a:rPr>
              <a:t>Click on the PLAY icon in the slide to open the video lesson.</a:t>
            </a:r>
            <a:endParaRPr lang="en-US"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dirty="0">
                <a:latin typeface="Century Gothic" panose="020B0502020202020204" pitchFamily="34" charset="0"/>
              </a:rPr>
              <a:t>Use this link to the YouTube video if the link in the slide doesn’t work: </a:t>
            </a:r>
            <a:endParaRPr lang="en-US" dirty="0">
              <a:latin typeface="Century Gothic" panose="020B0502020202020204" pitchFamily="34" charset="0"/>
              <a:cs typeface="Calibri" panose="020F0502020204030204"/>
            </a:endParaRPr>
          </a:p>
          <a:p>
            <a:pPr marL="0" indent="0">
              <a:buFont typeface="Arial" panose="020B0604020202020204" pitchFamily="34" charset="0"/>
              <a:buNone/>
            </a:pPr>
            <a:r>
              <a:rPr lang="en-US" b="1" dirty="0">
                <a:solidFill>
                  <a:srgbClr val="000000"/>
                </a:solidFill>
                <a:latin typeface="Century Gothic" panose="020B0502020202020204" pitchFamily="34" charset="0"/>
                <a:cs typeface="Calibri" panose="020F0502020204030204"/>
              </a:rPr>
              <a:t>https://youtu.be/arBQ6f72Ujc</a:t>
            </a:r>
          </a:p>
          <a:p>
            <a:pPr marL="0" indent="0">
              <a:buFont typeface="Arial" panose="020B0604020202020204" pitchFamily="34" charset="0"/>
              <a:buNone/>
            </a:pPr>
            <a:endParaRPr lang="en-US" dirty="0">
              <a:solidFill>
                <a:srgbClr val="000000"/>
              </a:solidFill>
              <a:latin typeface="Century Gothic" panose="020B0502020202020204" pitchFamily="34" charset="0"/>
              <a:cs typeface="Calibri" panose="020F0502020204030204"/>
            </a:endParaRPr>
          </a:p>
          <a:p>
            <a:pPr marL="0" indent="0">
              <a:buFont typeface="Arial" panose="020B0604020202020204" pitchFamily="34" charset="0"/>
              <a:buNone/>
            </a:pPr>
            <a:endParaRPr lang="en-US" dirty="0">
              <a:solidFill>
                <a:srgbClr val="000000"/>
              </a:solidFill>
              <a:latin typeface="Century Gothic" panose="020B0502020202020204" pitchFamily="34" charset="0"/>
              <a:cs typeface="Calibri" panose="020F0502020204030204"/>
            </a:endParaRPr>
          </a:p>
          <a:p>
            <a:pPr marL="181240" indent="-181240">
              <a:buFont typeface="Arial" panose="020B0604020202020204" pitchFamily="34" charset="0"/>
              <a:buChar char="•"/>
            </a:pPr>
            <a:r>
              <a:rPr lang="en-US" b="1" i="0" dirty="0">
                <a:solidFill>
                  <a:srgbClr val="000000"/>
                </a:solidFill>
                <a:effectLst/>
                <a:latin typeface="Century Gothic" panose="020B0502020202020204" pitchFamily="34" charset="0"/>
              </a:rPr>
              <a:t>For remote tutoring</a:t>
            </a:r>
            <a:r>
              <a:rPr lang="en-US" b="0" i="0" dirty="0">
                <a:solidFill>
                  <a:srgbClr val="000000"/>
                </a:solidFill>
                <a:effectLst/>
                <a:latin typeface="Century Gothic" panose="020B0502020202020204" pitchFamily="34" charset="0"/>
              </a:rPr>
              <a:t>,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22</a:t>
            </a:fld>
            <a:endParaRPr lang="en-US" dirty="0"/>
          </a:p>
        </p:txBody>
      </p:sp>
    </p:spTree>
    <p:extLst>
      <p:ext uri="{BB962C8B-B14F-4D97-AF65-F5344CB8AC3E}">
        <p14:creationId xmlns:p14="http://schemas.microsoft.com/office/powerpoint/2010/main" val="317687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the segment of the video lesson, check understanding (review and elicit) before moving on. </a:t>
            </a:r>
          </a:p>
          <a:p>
            <a:pPr defTabSz="966612">
              <a:defRPr/>
            </a:pP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sz="1200" dirty="0">
              <a:latin typeface="Century Gothic" panose="020B0502020202020204" pitchFamily="34" charset="0"/>
            </a:endParaRPr>
          </a:p>
          <a:p>
            <a:r>
              <a:rPr lang="en-US" sz="1200" b="0" u="sng" dirty="0">
                <a:latin typeface="Century Gothic" panose="020B0502020202020204" pitchFamily="34" charset="0"/>
              </a:rPr>
              <a:t>Search for Save-on-Foods website</a:t>
            </a:r>
          </a:p>
          <a:p>
            <a:pPr marL="0" indent="0">
              <a:buFont typeface="Arial" panose="020B0604020202020204" pitchFamily="34" charset="0"/>
              <a:buNone/>
            </a:pPr>
            <a:r>
              <a:rPr lang="en-US" sz="1200" b="1" i="1" dirty="0">
                <a:latin typeface="Century Gothic" panose="020B0502020202020204" pitchFamily="34" charset="0"/>
              </a:rPr>
              <a:t>Say to the Learner:</a:t>
            </a:r>
          </a:p>
          <a:p>
            <a:pPr marL="181240" indent="-181240">
              <a:buFont typeface="Arial" panose="020B0604020202020204" pitchFamily="34" charset="0"/>
              <a:buChar char="•"/>
            </a:pPr>
            <a:r>
              <a:rPr lang="en-US" sz="1200" b="0" i="1" dirty="0">
                <a:latin typeface="Century Gothic" panose="020B0502020202020204" pitchFamily="34" charset="0"/>
              </a:rPr>
              <a:t>What icon does the search bar have? Show me. </a:t>
            </a:r>
            <a:r>
              <a:rPr lang="en-US" sz="1200" b="1" i="1" dirty="0">
                <a:latin typeface="Century Gothic" panose="020B0502020202020204" pitchFamily="34" charset="0"/>
              </a:rPr>
              <a:t>Answer: </a:t>
            </a:r>
            <a:r>
              <a:rPr lang="en-US" sz="1200" b="0" i="1" dirty="0">
                <a:latin typeface="Century Gothic" panose="020B0502020202020204" pitchFamily="34" charset="0"/>
              </a:rPr>
              <a:t>Magnifying glass</a:t>
            </a:r>
          </a:p>
          <a:p>
            <a:pPr marL="181240" indent="-181240">
              <a:buFont typeface="Arial" panose="020B0604020202020204" pitchFamily="34" charset="0"/>
              <a:buChar char="•"/>
            </a:pPr>
            <a:r>
              <a:rPr lang="en-US" sz="1200" i="1" dirty="0">
                <a:latin typeface="Century Gothic" panose="020B0502020202020204" pitchFamily="34" charset="0"/>
              </a:rPr>
              <a:t>What do you press on the keyboard after you type in your search in the search bar? </a:t>
            </a:r>
            <a:r>
              <a:rPr lang="en-US" sz="1200" b="1" i="1" dirty="0">
                <a:latin typeface="Century Gothic" panose="020B0502020202020204" pitchFamily="34" charset="0"/>
              </a:rPr>
              <a:t>Answer: </a:t>
            </a:r>
            <a:r>
              <a:rPr lang="en-US" sz="1200" b="0" i="1" dirty="0">
                <a:latin typeface="Century Gothic" panose="020B0502020202020204" pitchFamily="34" charset="0"/>
              </a:rPr>
              <a:t>Press Enter</a:t>
            </a:r>
          </a:p>
          <a:p>
            <a:pPr marL="181240" indent="-181240">
              <a:buFont typeface="Arial" panose="020B0604020202020204" pitchFamily="34" charset="0"/>
              <a:buChar char="•"/>
            </a:pPr>
            <a:r>
              <a:rPr lang="en-US" sz="1200" b="0" i="1" dirty="0">
                <a:latin typeface="Century Gothic" panose="020B0502020202020204" pitchFamily="34" charset="0"/>
              </a:rPr>
              <a:t>What does it mean when the cursor changes from an arrow to a hand? </a:t>
            </a:r>
            <a:r>
              <a:rPr lang="en-US" sz="1200" b="1" i="1" dirty="0">
                <a:latin typeface="Century Gothic" panose="020B0502020202020204" pitchFamily="34" charset="0"/>
              </a:rPr>
              <a:t>Answer: </a:t>
            </a:r>
            <a:r>
              <a:rPr lang="en-US" sz="1200" b="0" i="1" dirty="0">
                <a:latin typeface="Century Gothic" panose="020B0502020202020204" pitchFamily="34" charset="0"/>
              </a:rPr>
              <a:t>It’s a hyperlink; you can click on the link to bring you to another page.</a:t>
            </a:r>
          </a:p>
          <a:p>
            <a:pPr marL="0" indent="0">
              <a:buFont typeface="Arial" panose="020B0604020202020204" pitchFamily="34" charset="0"/>
              <a:buNone/>
            </a:pPr>
            <a:endParaRPr lang="en-US" sz="1200" i="1" dirty="0">
              <a:latin typeface="Century Gothic" panose="020B0502020202020204" pitchFamily="34" charset="0"/>
            </a:endParaRPr>
          </a:p>
          <a:p>
            <a:r>
              <a:rPr lang="en-US" sz="1200" b="0" u="sng" dirty="0">
                <a:latin typeface="Century Gothic" panose="020B0502020202020204" pitchFamily="34" charset="0"/>
              </a:rPr>
              <a:t>Explore the Save on Foods Homepage</a:t>
            </a:r>
            <a:endParaRPr lang="en-US" sz="1200" b="0" i="1" u="sng" dirty="0">
              <a:latin typeface="Century Gothic" panose="020B0502020202020204" pitchFamily="34" charset="0"/>
            </a:endParaRPr>
          </a:p>
          <a:p>
            <a:pPr marL="0" indent="0">
              <a:buFont typeface="Arial" panose="020B0604020202020204" pitchFamily="34" charset="0"/>
              <a:buNone/>
            </a:pPr>
            <a:r>
              <a:rPr lang="en-US" sz="1200" b="1" i="1" dirty="0">
                <a:latin typeface="Century Gothic" panose="020B0502020202020204" pitchFamily="34" charset="0"/>
              </a:rPr>
              <a:t>Say to the Learner:</a:t>
            </a:r>
          </a:p>
          <a:p>
            <a:pPr marL="181240" indent="-181240">
              <a:buFont typeface="Arial" panose="020B0604020202020204" pitchFamily="34" charset="0"/>
              <a:buChar char="•"/>
            </a:pPr>
            <a:r>
              <a:rPr lang="en-US" sz="1200" i="1" dirty="0">
                <a:latin typeface="Century Gothic" panose="020B0502020202020204" pitchFamily="34" charset="0"/>
              </a:rPr>
              <a:t>What is the first page of a website called? </a:t>
            </a:r>
            <a:r>
              <a:rPr lang="en-US" sz="1200" b="1" i="1" dirty="0">
                <a:latin typeface="Century Gothic" panose="020B0502020202020204" pitchFamily="34" charset="0"/>
              </a:rPr>
              <a:t>Answer: </a:t>
            </a:r>
            <a:r>
              <a:rPr lang="en-US" sz="1200" b="0" i="1" dirty="0">
                <a:latin typeface="Century Gothic" panose="020B0502020202020204" pitchFamily="34" charset="0"/>
              </a:rPr>
              <a:t>Homepage</a:t>
            </a: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marL="181240" indent="-181240">
              <a:buFont typeface="Arial" panose="020B0604020202020204" pitchFamily="34" charset="0"/>
              <a:buChar char="•"/>
            </a:pPr>
            <a:r>
              <a:rPr lang="en-US" sz="1200" i="1" dirty="0">
                <a:latin typeface="Century Gothic" panose="020B0502020202020204" pitchFamily="34" charset="0"/>
              </a:rPr>
              <a:t>Where is the main menu? Show me. </a:t>
            </a:r>
            <a:r>
              <a:rPr lang="en-US" sz="1200" b="1" i="1" dirty="0">
                <a:latin typeface="Century Gothic" panose="020B0502020202020204" pitchFamily="34" charset="0"/>
              </a:rPr>
              <a:t>Answer: </a:t>
            </a:r>
            <a:r>
              <a:rPr lang="en-US" sz="1200" b="0" i="1" dirty="0">
                <a:latin typeface="Century Gothic" panose="020B0502020202020204" pitchFamily="34" charset="0"/>
              </a:rPr>
              <a:t>At the top: the menu that shows Department, Deals, Recipes etc.</a:t>
            </a:r>
          </a:p>
          <a:p>
            <a:pPr marL="181240" indent="-181240">
              <a:buFont typeface="Arial" panose="020B0604020202020204" pitchFamily="34" charset="0"/>
              <a:buChar char="•"/>
            </a:pPr>
            <a:r>
              <a:rPr lang="en-US" sz="1200" b="0" i="1" dirty="0">
                <a:latin typeface="Century Gothic" panose="020B0502020202020204" pitchFamily="34" charset="0"/>
              </a:rPr>
              <a:t>How do you open the Departments menu?  </a:t>
            </a:r>
            <a:r>
              <a:rPr lang="en-US" sz="1200" b="1" i="1" dirty="0">
                <a:latin typeface="Century Gothic" panose="020B0502020202020204" pitchFamily="34" charset="0"/>
              </a:rPr>
              <a:t>Answer: </a:t>
            </a:r>
            <a:r>
              <a:rPr lang="en-US" sz="1200" b="0" i="1" dirty="0">
                <a:latin typeface="Century Gothic" panose="020B0502020202020204" pitchFamily="34" charset="0"/>
              </a:rPr>
              <a:t>Click on Departments – the drop-down menu opens up.</a:t>
            </a:r>
          </a:p>
          <a:p>
            <a:pPr marL="181240" indent="-181240">
              <a:buFont typeface="Arial" panose="020B0604020202020204" pitchFamily="34" charset="0"/>
              <a:buChar char="•"/>
            </a:pPr>
            <a:r>
              <a:rPr lang="en-US" sz="1200" b="0" i="1" dirty="0">
                <a:latin typeface="Century Gothic" panose="020B0502020202020204" pitchFamily="34" charset="0"/>
              </a:rPr>
              <a:t>How do you close the Departments menu? </a:t>
            </a:r>
            <a:r>
              <a:rPr lang="en-US" sz="1200" b="1" i="1" dirty="0">
                <a:latin typeface="Century Gothic" panose="020B0502020202020204" pitchFamily="34" charset="0"/>
              </a:rPr>
              <a:t>Answer: </a:t>
            </a:r>
            <a:r>
              <a:rPr lang="en-US" sz="1200" b="0" i="1" dirty="0">
                <a:latin typeface="Century Gothic" panose="020B0502020202020204" pitchFamily="34" charset="0"/>
              </a:rPr>
              <a:t>Find the X. Click on it. Show me the X.</a:t>
            </a:r>
          </a:p>
          <a:p>
            <a:pPr marL="181240" indent="-181240">
              <a:buFont typeface="Arial" panose="020B0604020202020204" pitchFamily="34" charset="0"/>
              <a:buChar char="•"/>
            </a:pPr>
            <a:r>
              <a:rPr lang="en-US" sz="1200" b="0" i="1" dirty="0">
                <a:latin typeface="Century Gothic" panose="020B0502020202020204" pitchFamily="34" charset="0"/>
              </a:rPr>
              <a:t>How do you go down the page? </a:t>
            </a:r>
            <a:r>
              <a:rPr lang="en-US" sz="1200" b="1" i="1" dirty="0">
                <a:latin typeface="Century Gothic" panose="020B0502020202020204" pitchFamily="34" charset="0"/>
              </a:rPr>
              <a:t>Answer: </a:t>
            </a:r>
            <a:r>
              <a:rPr lang="en-US" sz="1200" b="0" i="1" dirty="0">
                <a:latin typeface="Century Gothic" panose="020B0502020202020204" pitchFamily="34" charset="0"/>
              </a:rPr>
              <a:t>Scroll down – Hover over the scroll bar. Left click,  hold and drag the scroll bar downwards. Or, use the scroll wheel to scroll downwards. Show me the scroll bar. </a:t>
            </a:r>
          </a:p>
          <a:p>
            <a:pPr marL="181240" indent="-181240">
              <a:buFont typeface="Arial" panose="020B0604020202020204" pitchFamily="34" charset="0"/>
              <a:buChar char="•"/>
            </a:pPr>
            <a:r>
              <a:rPr lang="en-US" sz="1200" b="0" i="1" dirty="0">
                <a:latin typeface="Century Gothic" panose="020B0502020202020204" pitchFamily="34" charset="0"/>
              </a:rPr>
              <a:t>How do you hover over a link? </a:t>
            </a:r>
            <a:r>
              <a:rPr lang="en-US" sz="1200" b="1" i="1" dirty="0">
                <a:latin typeface="Century Gothic" panose="020B0502020202020204" pitchFamily="34" charset="0"/>
              </a:rPr>
              <a:t>Answer: </a:t>
            </a:r>
            <a:r>
              <a:rPr lang="en-US" sz="1200" b="0" i="1" dirty="0">
                <a:latin typeface="Century Gothic" panose="020B0502020202020204" pitchFamily="34" charset="0"/>
              </a:rPr>
              <a:t>Move the mouse over a link or button but don’t click. </a:t>
            </a:r>
          </a:p>
          <a:p>
            <a:pPr marL="181240" indent="-181240">
              <a:buFont typeface="Arial" panose="020B0604020202020204" pitchFamily="34" charset="0"/>
              <a:buChar char="•"/>
            </a:pPr>
            <a:r>
              <a:rPr lang="en-US" sz="1200" b="0" i="1" dirty="0">
                <a:latin typeface="Century Gothic" panose="020B0502020202020204" pitchFamily="34" charset="0"/>
              </a:rPr>
              <a:t>When you hover over the </a:t>
            </a:r>
            <a:r>
              <a:rPr lang="en-US" sz="1200" b="1" i="1" dirty="0">
                <a:latin typeface="Century Gothic" panose="020B0502020202020204" pitchFamily="34" charset="0"/>
              </a:rPr>
              <a:t>Shop Now </a:t>
            </a:r>
            <a:r>
              <a:rPr lang="en-US" sz="1200" b="0" i="1" dirty="0">
                <a:latin typeface="Century Gothic" panose="020B0502020202020204" pitchFamily="34" charset="0"/>
              </a:rPr>
              <a:t>button, what color does it change to? </a:t>
            </a:r>
            <a:r>
              <a:rPr lang="en-US" sz="1200" b="1" i="1" dirty="0">
                <a:latin typeface="Century Gothic" panose="020B0502020202020204" pitchFamily="34" charset="0"/>
              </a:rPr>
              <a:t>Answer: </a:t>
            </a:r>
            <a:r>
              <a:rPr lang="en-US" sz="1200" b="0" i="1" dirty="0">
                <a:latin typeface="Century Gothic" panose="020B0502020202020204" pitchFamily="34" charset="0"/>
              </a:rPr>
              <a:t>Green.</a:t>
            </a:r>
          </a:p>
          <a:p>
            <a:pPr marL="181240" indent="-181240">
              <a:buFont typeface="Arial" panose="020B0604020202020204" pitchFamily="34" charset="0"/>
              <a:buChar char="•"/>
            </a:pPr>
            <a:r>
              <a:rPr lang="en-US" sz="1200" b="0" i="1" dirty="0">
                <a:latin typeface="Century Gothic" panose="020B0502020202020204" pitchFamily="34" charset="0"/>
              </a:rPr>
              <a:t>Where is the company information about Save on Foods located on the home page? Show me. </a:t>
            </a:r>
            <a:r>
              <a:rPr lang="en-US" sz="1200" b="1" i="1" dirty="0">
                <a:latin typeface="Century Gothic" panose="020B0502020202020204" pitchFamily="34" charset="0"/>
              </a:rPr>
              <a:t>Answer: </a:t>
            </a:r>
            <a:r>
              <a:rPr lang="en-US" sz="1200" b="0" i="1" dirty="0">
                <a:latin typeface="Century Gothic" panose="020B0502020202020204" pitchFamily="34" charset="0"/>
              </a:rPr>
              <a:t>At the bottom of the page under Our Company.</a:t>
            </a:r>
          </a:p>
          <a:p>
            <a:pPr marL="181240" indent="-181240">
              <a:buFont typeface="Arial" panose="020B0604020202020204" pitchFamily="34" charset="0"/>
              <a:buChar char="•"/>
            </a:pPr>
            <a:r>
              <a:rPr lang="en-US" sz="1200" b="0" i="1" dirty="0">
                <a:latin typeface="Century Gothic" panose="020B0502020202020204" pitchFamily="34" charset="0"/>
              </a:rPr>
              <a:t>What are the three main categories you can find at the bottom of the page? </a:t>
            </a:r>
            <a:r>
              <a:rPr lang="en-US" sz="1200" b="1" i="1" dirty="0">
                <a:latin typeface="Century Gothic" panose="020B0502020202020204" pitchFamily="34" charset="0"/>
              </a:rPr>
              <a:t>Answer: </a:t>
            </a:r>
            <a:r>
              <a:rPr lang="en-US" sz="1200" b="0" i="1" dirty="0">
                <a:latin typeface="Century Gothic" panose="020B0502020202020204" pitchFamily="34" charset="0"/>
              </a:rPr>
              <a:t>Our company, Customer Service and Quick Links.</a:t>
            </a:r>
          </a:p>
          <a:p>
            <a:pPr marL="0" indent="0">
              <a:buFont typeface="Arial" panose="020B0604020202020204" pitchFamily="34" charset="0"/>
              <a:buNone/>
            </a:pPr>
            <a:endParaRPr lang="en-US" sz="1200" b="0" i="1" dirty="0">
              <a:latin typeface="Century Gothic" panose="020B0502020202020204" pitchFamily="34" charset="0"/>
            </a:endParaRPr>
          </a:p>
          <a:p>
            <a:pPr marL="0" indent="0">
              <a:buFont typeface="Arial" panose="020B0604020202020204" pitchFamily="34" charset="0"/>
              <a:buNone/>
            </a:pPr>
            <a:r>
              <a:rPr lang="en-US" sz="1200" b="0" i="0" u="sng" dirty="0">
                <a:latin typeface="Century Gothic" panose="020B0502020202020204" pitchFamily="34" charset="0"/>
              </a:rPr>
              <a:t>Navigate About Us Page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1" u="none" dirty="0">
                <a:latin typeface="Century Gothic" panose="020B0502020202020204" pitchFamily="34" charset="0"/>
              </a:rPr>
              <a:t>Say to the Learner:</a:t>
            </a:r>
          </a:p>
          <a:p>
            <a:pPr marL="181240" indent="-181240">
              <a:buFont typeface="Arial" panose="020B0604020202020204" pitchFamily="34" charset="0"/>
              <a:buChar char="•"/>
            </a:pPr>
            <a:r>
              <a:rPr lang="en-US" sz="1200" b="0" i="1" dirty="0">
                <a:latin typeface="Century Gothic" panose="020B0502020202020204" pitchFamily="34" charset="0"/>
              </a:rPr>
              <a:t>What happens when you click on “Read More” under “Get to Know Us”? </a:t>
            </a:r>
            <a:r>
              <a:rPr lang="en-US" sz="1200" b="1" i="1" dirty="0">
                <a:latin typeface="Century Gothic" panose="020B0502020202020204" pitchFamily="34" charset="0"/>
              </a:rPr>
              <a:t>Answer: </a:t>
            </a:r>
            <a:r>
              <a:rPr lang="en-US" sz="1200" b="0" i="1" dirty="0">
                <a:latin typeface="Century Gothic" panose="020B0502020202020204" pitchFamily="34" charset="0"/>
              </a:rPr>
              <a:t>It shows the full text of the “Get to Know Us” section.</a:t>
            </a:r>
          </a:p>
          <a:p>
            <a:pPr marL="181240" indent="-181240">
              <a:buFont typeface="Arial" panose="020B0604020202020204" pitchFamily="34" charset="0"/>
              <a:buChar char="•"/>
            </a:pPr>
            <a:r>
              <a:rPr lang="en-US" sz="1200" b="0" i="1" dirty="0">
                <a:latin typeface="Century Gothic" panose="020B0502020202020204" pitchFamily="34" charset="0"/>
              </a:rPr>
              <a:t>What happens when you click on “Meet our Leadership Team” under “Darrell’s Story”? </a:t>
            </a:r>
            <a:r>
              <a:rPr lang="en-US" sz="1200" b="1" i="1" dirty="0">
                <a:latin typeface="Century Gothic" panose="020B0502020202020204" pitchFamily="34" charset="0"/>
              </a:rPr>
              <a:t>Answer: </a:t>
            </a:r>
            <a:r>
              <a:rPr lang="en-US" sz="1200" b="0" i="1" dirty="0">
                <a:latin typeface="Century Gothic" panose="020B0502020202020204" pitchFamily="34" charset="0"/>
              </a:rPr>
              <a:t>It brings you to the “Leadership team” page.</a:t>
            </a:r>
          </a:p>
          <a:p>
            <a:pPr marL="181240" indent="-181240">
              <a:buFont typeface="Arial" panose="020B0604020202020204" pitchFamily="34" charset="0"/>
              <a:buChar char="•"/>
            </a:pPr>
            <a:r>
              <a:rPr lang="en-US" sz="1200" b="0" i="1" dirty="0">
                <a:latin typeface="Century Gothic" panose="020B0502020202020204" pitchFamily="34" charset="0"/>
              </a:rPr>
              <a:t>How do you go back to the “About Us” page from the Leadership team page? </a:t>
            </a:r>
            <a:r>
              <a:rPr lang="en-US" sz="1200" b="1" i="1" dirty="0">
                <a:latin typeface="Century Gothic" panose="020B0502020202020204" pitchFamily="34" charset="0"/>
              </a:rPr>
              <a:t>Answer: </a:t>
            </a:r>
            <a:r>
              <a:rPr lang="en-US" sz="1200" b="0" i="1" dirty="0">
                <a:latin typeface="Century Gothic" panose="020B0502020202020204" pitchFamily="34" charset="0"/>
              </a:rPr>
              <a:t>Click on the back button at the top left corner of the page. Show me the back button.</a:t>
            </a:r>
          </a:p>
          <a:p>
            <a:pPr marL="181240" indent="-181240">
              <a:buFont typeface="Arial" panose="020B0604020202020204" pitchFamily="34" charset="0"/>
              <a:buChar char="•"/>
            </a:pPr>
            <a:r>
              <a:rPr lang="en-US" sz="1200" b="0" i="1" dirty="0">
                <a:latin typeface="Century Gothic" panose="020B0502020202020204" pitchFamily="34" charset="0"/>
              </a:rPr>
              <a:t>You’re back at the “Get to Know Us” page. How do you see further down the page? </a:t>
            </a:r>
            <a:r>
              <a:rPr lang="en-US" sz="1200" b="1" i="1" dirty="0">
                <a:latin typeface="Century Gothic" panose="020B0502020202020204" pitchFamily="34" charset="0"/>
              </a:rPr>
              <a:t>Answer:</a:t>
            </a:r>
            <a:r>
              <a:rPr lang="en-US" sz="1200" b="0" i="1" dirty="0">
                <a:latin typeface="Century Gothic" panose="020B0502020202020204" pitchFamily="34" charset="0"/>
              </a:rPr>
              <a:t> Scroll down. Show me the scroll bar.</a:t>
            </a:r>
          </a:p>
          <a:p>
            <a:pPr marL="181240" indent="-181240">
              <a:buFont typeface="Arial" panose="020B0604020202020204" pitchFamily="34" charset="0"/>
              <a:buChar char="•"/>
            </a:pPr>
            <a:r>
              <a:rPr lang="en-US" sz="1200" b="0" i="1" dirty="0">
                <a:latin typeface="Century Gothic" panose="020B0502020202020204" pitchFamily="34" charset="0"/>
              </a:rPr>
              <a:t>How do you get back to the top of the page? </a:t>
            </a:r>
            <a:r>
              <a:rPr lang="en-US" sz="1200" b="1" i="1" dirty="0">
                <a:latin typeface="Century Gothic" panose="020B0502020202020204" pitchFamily="34" charset="0"/>
              </a:rPr>
              <a:t>Answer:</a:t>
            </a:r>
            <a:r>
              <a:rPr lang="en-US" sz="1200" b="0" i="1" dirty="0">
                <a:latin typeface="Century Gothic" panose="020B0502020202020204" pitchFamily="34" charset="0"/>
              </a:rPr>
              <a:t> Scroll up.</a:t>
            </a:r>
          </a:p>
          <a:p>
            <a:pPr marL="0" indent="0">
              <a:buFont typeface="Arial" panose="020B0604020202020204" pitchFamily="34" charset="0"/>
              <a:buNone/>
            </a:pPr>
            <a:endParaRPr lang="en-US" sz="1200" i="1" dirty="0">
              <a:latin typeface="Century Gothic" panose="020B0502020202020204" pitchFamily="34" charset="0"/>
            </a:endParaRPr>
          </a:p>
          <a:p>
            <a:pPr marL="0" indent="0">
              <a:buFont typeface="Arial" panose="020B0604020202020204" pitchFamily="34" charset="0"/>
              <a:buNone/>
            </a:pPr>
            <a:endParaRPr lang="en-US" sz="1200" i="1" dirty="0">
              <a:latin typeface="Century Gothic" panose="020B0502020202020204" pitchFamily="34" charset="0"/>
            </a:endParaRPr>
          </a:p>
          <a:p>
            <a:pPr defTabSz="966612">
              <a:defRPr/>
            </a:pPr>
            <a:r>
              <a:rPr lang="en-US" sz="1200" b="1" dirty="0">
                <a:latin typeface="Century Gothic" panose="020B0502020202020204" pitchFamily="34" charset="0"/>
              </a:rPr>
              <a:t>Instructions for Tutor: </a:t>
            </a:r>
          </a:p>
          <a:p>
            <a:r>
              <a:rPr lang="en-US" sz="1200" b="1" dirty="0">
                <a:latin typeface="Century Gothic" panose="020B0502020202020204" pitchFamily="34" charset="0"/>
              </a:rPr>
              <a:t>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Instructions to the Tutor: </a:t>
            </a:r>
          </a:p>
          <a:p>
            <a:r>
              <a:rPr lang="en-US" sz="1200" dirty="0">
                <a:latin typeface="Century Gothic" panose="020B0502020202020204" pitchFamily="34" charset="0"/>
              </a:rPr>
              <a:t>For example, learner may not know how to use the back button to go back to the previous page.</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dirty="0">
                <a:latin typeface="Century Gothic" panose="020B0502020202020204" pitchFamily="34" charset="0"/>
              </a:rPr>
              <a:t>For example, use Module 3 Online Skills Basics, or Module 4 Online Skills, depending on learner needs. </a:t>
            </a: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23</a:t>
            </a:fld>
            <a:endParaRPr lang="en-US" dirty="0"/>
          </a:p>
        </p:txBody>
      </p:sp>
    </p:spTree>
    <p:extLst>
      <p:ext uri="{BB962C8B-B14F-4D97-AF65-F5344CB8AC3E}">
        <p14:creationId xmlns:p14="http://schemas.microsoft.com/office/powerpoint/2010/main" val="1911645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endParaRPr lang="en-US" sz="1200" b="1" dirty="0">
              <a:latin typeface="Century Gothic" panose="020B0502020202020204" pitchFamily="34" charset="0"/>
            </a:endParaRPr>
          </a:p>
          <a:p>
            <a:r>
              <a:rPr lang="en-US" sz="1200" b="1" dirty="0">
                <a:latin typeface="Century Gothic" panose="020B0502020202020204" pitchFamily="34" charset="0"/>
              </a:rPr>
              <a:t>PRACTICE </a:t>
            </a:r>
            <a:r>
              <a:rPr lang="en-US" sz="1200" b="0" dirty="0">
                <a:latin typeface="Century Gothic" panose="020B0502020202020204" pitchFamily="34" charset="0"/>
              </a:rPr>
              <a:t>Lesson Focus: </a:t>
            </a:r>
            <a:r>
              <a:rPr lang="en-US" sz="1200" b="1" dirty="0">
                <a:latin typeface="Century Gothic" panose="020B0502020202020204" pitchFamily="34" charset="0"/>
              </a:rPr>
              <a:t>Navigate Websites Part Two A</a:t>
            </a:r>
          </a:p>
          <a:p>
            <a:endParaRPr lang="en-US" sz="1200" dirty="0">
              <a:latin typeface="Century Gothic" panose="020B0502020202020204" pitchFamily="34" charset="0"/>
            </a:endParaRPr>
          </a:p>
          <a:p>
            <a:r>
              <a:rPr lang="en-US" sz="1200" b="1" dirty="0">
                <a:latin typeface="Century Gothic" panose="020B0502020202020204" pitchFamily="34" charset="0"/>
              </a:rPr>
              <a:t>PREPARATION</a:t>
            </a:r>
            <a:endParaRPr lang="en-US" sz="120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learner and tutor have a laptop or computer each.</a:t>
            </a:r>
            <a:endParaRPr lang="en-CA" sz="1200" b="0" i="0" u="none" strike="noStrike" baseline="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Place one or more internet browser icons on the desktop and pin one or two icons to the taskbar on learner’s</a:t>
            </a:r>
            <a:r>
              <a:rPr lang="en-CA" sz="1200" b="0" i="0" u="none" strike="noStrike" baseline="0" dirty="0">
                <a:latin typeface="Century Gothic" panose="020B0502020202020204" pitchFamily="34" charset="0"/>
              </a:rPr>
              <a:t> computer.</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Websites often update and change. Navigate the website before the lesson, to make sure it is still the same or take note of the changes and adapt accordingly. </a:t>
            </a:r>
          </a:p>
          <a:p>
            <a:pPr marL="285750" indent="-285750" algn="l">
              <a:buFont typeface="Arial" panose="020B0604020202020204" pitchFamily="34" charset="0"/>
              <a:buChar char="•"/>
            </a:pPr>
            <a:endParaRPr lang="en-US" sz="1200" b="1"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#10 and 11. Tutor should be able to see learner’s computer screen and hands.</a:t>
            </a:r>
          </a:p>
          <a:p>
            <a:pPr marL="0" indent="0">
              <a:buFont typeface="Arial" panose="020B0604020202020204" pitchFamily="34" charset="0"/>
              <a:buNone/>
            </a:pPr>
            <a:r>
              <a:rPr lang="en-US" sz="1200" b="1" dirty="0">
                <a:latin typeface="Century Gothic" panose="020B0502020202020204" pitchFamily="34" charset="0"/>
              </a:rPr>
              <a:t>_________________________________________________________________________________________________</a:t>
            </a:r>
          </a:p>
          <a:p>
            <a:endParaRPr lang="en-US" sz="1200" b="1" dirty="0">
              <a:latin typeface="Century Gothic" panose="020B0502020202020204" pitchFamily="34" charset="0"/>
            </a:endParaRPr>
          </a:p>
          <a:p>
            <a:r>
              <a:rPr lang="en-US" sz="1200" b="1" dirty="0">
                <a:latin typeface="Century Gothic" panose="020B0502020202020204" pitchFamily="34" charset="0"/>
              </a:rPr>
              <a:t>PRACTICE </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pPr defTabSz="966612">
              <a:defRPr/>
            </a:pPr>
            <a:endParaRPr lang="en-US" sz="1200" b="0"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learn how to navigate the Save-on-Foods website.</a:t>
            </a:r>
          </a:p>
          <a:p>
            <a:pPr defTabSz="966612">
              <a:defRPr/>
            </a:pPr>
            <a:endParaRPr lang="en-US" sz="1200" b="0" i="1" dirty="0">
              <a:latin typeface="Century Gothic" panose="020B0502020202020204" pitchFamily="34" charset="0"/>
            </a:endParaRPr>
          </a:p>
          <a:p>
            <a:pPr defTabSz="966612">
              <a:defRPr/>
            </a:pPr>
            <a:r>
              <a:rPr lang="en-US" sz="1200" b="0" i="0" dirty="0">
                <a:latin typeface="Century Gothic" panose="020B0502020202020204" pitchFamily="34" charset="0"/>
              </a:rPr>
              <a:t>[After each of the following steps, wait for the learner to complete the step. Guide the learner as needed.]</a:t>
            </a:r>
          </a:p>
          <a:p>
            <a:pPr defTabSz="966612">
              <a:defRPr/>
            </a:pPr>
            <a:endParaRPr lang="en-US" sz="1200" b="0" i="1" dirty="0">
              <a:latin typeface="Century Gothic" panose="020B0502020202020204" pitchFamily="34" charset="0"/>
            </a:endParaRPr>
          </a:p>
          <a:p>
            <a:pPr defTabSz="966612">
              <a:defRPr/>
            </a:pPr>
            <a:r>
              <a:rPr lang="en-US" sz="1200" b="1" i="0" u="sng" dirty="0">
                <a:latin typeface="Century Gothic" panose="020B0502020202020204" pitchFamily="34" charset="0"/>
              </a:rPr>
              <a:t>Explore the Save-on-Foods Homepage</a:t>
            </a:r>
          </a:p>
          <a:p>
            <a:pPr marL="241653" indent="-241653">
              <a:buAutoNum type="arabicParenR"/>
            </a:pPr>
            <a:r>
              <a:rPr lang="en-US" sz="1200" b="0" i="1" dirty="0">
                <a:latin typeface="Century Gothic" panose="020B0502020202020204" pitchFamily="34" charset="0"/>
              </a:rPr>
              <a:t>Open your browser. </a:t>
            </a:r>
          </a:p>
          <a:p>
            <a:pPr marL="241653" indent="-241653">
              <a:buAutoNum type="arabicParenR"/>
            </a:pPr>
            <a:r>
              <a:rPr lang="en-US" sz="1200" b="0" i="1" dirty="0">
                <a:latin typeface="Century Gothic" panose="020B0502020202020204" pitchFamily="34" charset="0"/>
              </a:rPr>
              <a:t>In the search bar, type “Save on foods.”</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Press enter on your keyboard.</a:t>
            </a:r>
            <a:endParaRPr lang="en-CA" sz="1200" i="1" dirty="0">
              <a:effectLst/>
              <a:latin typeface="Century Gothic" panose="020B0502020202020204" pitchFamily="34" charset="0"/>
              <a:ea typeface="Calibri" panose="020F0502020204030204" pitchFamily="34" charset="0"/>
              <a:cs typeface="Arial" panose="020B0604020202020204" pitchFamily="34" charset="0"/>
            </a:endParaRP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Choose the Save-on-Foods website. </a:t>
            </a:r>
            <a:endParaRPr lang="en-CA" sz="1200" i="1" dirty="0">
              <a:effectLst/>
              <a:latin typeface="Century Gothic" panose="020B0502020202020204" pitchFamily="34" charset="0"/>
              <a:ea typeface="Calibri" panose="020F0502020204030204" pitchFamily="34" charset="0"/>
              <a:cs typeface="Arial" panose="020B0604020202020204" pitchFamily="34" charset="0"/>
            </a:endParaRP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Click on the name or the website address. You are in the Save-on-Foods website homepage.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Hover over some links in the main menu: “Departments, Deals, Recipes, Pharmacy &amp; Health” etc… Don’t click.</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Hover over “Departments”. Click on it. A drop-down menu opens.</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Hover over some links…”Fruits and Vegetables, Baby Care, Meat &amp; Seafood.” But don’t click.</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These are not about the company. Click X to close this menu.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Scroll down slowly. Is there any information about the company? No… not really, it looks like this website is for online shopping.</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Scroll down to the bottom of the page.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Here’s information about the company! “Find Our company.”</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Hover over “About Us, Join Our Team, Retail Careers”…etc.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endParaRPr lang="en-US" sz="1200" b="0" i="1" dirty="0">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dirty="0">
                <a:effectLst/>
                <a:latin typeface="Century Gothic" panose="020B0502020202020204" pitchFamily="34" charset="0"/>
                <a:ea typeface="Calibri" panose="020F0502020204030204" pitchFamily="34" charset="0"/>
                <a:cs typeface="Arial" panose="020B0604020202020204" pitchFamily="34" charset="0"/>
              </a:rPr>
              <a:t>Navigate About Us Page</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Move the cursor over “About Us.” Click on it.</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Find “Get to Know Us” and read a bit about the company. Click on “Read More” to read all the text.</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Scroll down to “Darrell’s Story”…Read the information.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Then click on the button “Meet our leadership team”</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Scroll down to see who is in the leadership team.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Scroll up again.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Now, let’s go back...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To go back, find the Back button in the top left corner. Click on it.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You are back to where you were before.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Let’s continue exploring this page. Scroll down some more. “Supporting Local, Community Support”…</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Click on “Learn More”. More information.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Let’s go back again. Click on the back button.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Scroll down some more.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Join Our Team….</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Click “Learn More”.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endParaRPr lang="en-US" sz="1200" b="0" i="1" dirty="0">
              <a:effectLst/>
              <a:latin typeface="Century Gothic" panose="020B0502020202020204" pitchFamily="34" charset="0"/>
              <a:ea typeface="Calibri" panose="020F0502020204030204" pitchFamily="34" charset="0"/>
              <a:cs typeface="Arial" panose="020B0604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effectLst/>
                <a:latin typeface="Century Gothic" panose="020B0502020202020204" pitchFamily="34" charset="0"/>
              </a:rPr>
              <a:t>Have the learner repeat this activity and practice as many times as they need (at least three times.)</a:t>
            </a:r>
          </a:p>
          <a:p>
            <a:pPr marL="0" indent="0" defTabSz="966612">
              <a:buFont typeface="Arial" panose="020B0604020202020204" pitchFamily="34" charset="0"/>
              <a:buNone/>
              <a:defRPr/>
            </a:pPr>
            <a:endParaRPr lang="en-US" sz="1200" dirty="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Remote tutoring only:</a:t>
            </a:r>
          </a:p>
          <a:p>
            <a:pPr marL="171450" indent="-171450">
              <a:buFont typeface="Arial" panose="020B0604020202020204" pitchFamily="34" charset="0"/>
              <a:buChar char="•"/>
            </a:pPr>
            <a:r>
              <a:rPr lang="en-US" sz="1200" b="0" dirty="0">
                <a:latin typeface="Century Gothic" panose="020B0502020202020204" pitchFamily="34" charset="0"/>
              </a:rPr>
              <a:t>[Support person would have to make sure the learner is following all the steps. </a:t>
            </a:r>
          </a:p>
          <a:p>
            <a:pPr marL="171450" indent="-171450">
              <a:buFont typeface="Arial" panose="020B0604020202020204" pitchFamily="34" charset="0"/>
              <a:buChar char="•"/>
            </a:pPr>
            <a:r>
              <a:rPr lang="en-US" sz="1200" b="0" dirty="0">
                <a:latin typeface="Century Gothic" panose="020B0502020202020204" pitchFamily="34" charset="0"/>
              </a:rPr>
              <a:t>It would also be good if the tutor can see the learner’s screen and hands to make sure the learner is following.]</a:t>
            </a:r>
          </a:p>
          <a:p>
            <a:pPr marL="0" indent="0">
              <a:buNone/>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 </a:t>
            </a:r>
            <a:endParaRPr lang="en-US" sz="1200" dirty="0">
              <a:latin typeface="Century Gothic" panose="020B0502020202020204" pitchFamily="34" charset="0"/>
              <a:ea typeface="Arial"/>
              <a:cs typeface="Arial"/>
              <a:sym typeface="Arial"/>
            </a:endParaRPr>
          </a:p>
          <a:p>
            <a:pPr marL="0" indent="0">
              <a:buNone/>
            </a:pPr>
            <a:endParaRPr lang="en-US" sz="1200"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24</a:t>
            </a:fld>
            <a:endParaRPr lang="en-US" dirty="0"/>
          </a:p>
        </p:txBody>
      </p:sp>
    </p:spTree>
    <p:extLst>
      <p:ext uri="{BB962C8B-B14F-4D97-AF65-F5344CB8AC3E}">
        <p14:creationId xmlns:p14="http://schemas.microsoft.com/office/powerpoint/2010/main" val="630187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ighlight>
                  <a:srgbClr val="FFFF00"/>
                </a:highlight>
                <a:latin typeface="Century Gothic" panose="020B0502020202020204" pitchFamily="34" charset="0"/>
              </a:rPr>
              <a:t>Total Video length: </a:t>
            </a:r>
            <a:r>
              <a:rPr lang="en-US" b="1" dirty="0">
                <a:latin typeface="Century Gothic" panose="020B0502020202020204" pitchFamily="34" charset="0"/>
              </a:rPr>
              <a:t>4:18 mins</a:t>
            </a:r>
          </a:p>
          <a:p>
            <a:endParaRPr lang="en-US" b="1" dirty="0">
              <a:latin typeface="Century Gothic" panose="020B0502020202020204" pitchFamily="34" charset="0"/>
            </a:endParaRPr>
          </a:p>
          <a:p>
            <a:pPr marL="628650" lvl="1" indent="-171450">
              <a:buFont typeface="Arial" panose="020B0604020202020204" pitchFamily="34" charset="0"/>
              <a:buChar char="•"/>
            </a:pPr>
            <a:r>
              <a:rPr lang="en-US" b="1" dirty="0">
                <a:latin typeface="Century Gothic" panose="020B0502020202020204" pitchFamily="34" charset="0"/>
              </a:rPr>
              <a:t>Navigate Websites Part Two B</a:t>
            </a:r>
          </a:p>
          <a:p>
            <a:pPr marL="1543050"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latin typeface="Century Gothic" panose="020B0502020202020204" pitchFamily="34" charset="0"/>
              </a:rPr>
              <a:t>Navigate Join Our Team Page: 	0:00 – 04:18 mins	</a:t>
            </a:r>
            <a:r>
              <a:rPr lang="en-US" b="1" dirty="0">
                <a:latin typeface="Century Gothic" panose="020B0502020202020204" pitchFamily="34" charset="0"/>
              </a:rPr>
              <a:t> [4.18 mins]</a:t>
            </a:r>
          </a:p>
          <a:p>
            <a:pPr marL="1371600"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0" dirty="0">
              <a:latin typeface="Century Gothic" panose="020B0502020202020204" pitchFamily="34" charset="0"/>
            </a:endParaRPr>
          </a:p>
          <a:p>
            <a:r>
              <a:rPr lang="en-US"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Let’s continue to watch how to </a:t>
            </a:r>
            <a:r>
              <a:rPr lang="en-US" b="1" i="1" dirty="0">
                <a:latin typeface="Century Gothic" panose="020B0502020202020204" pitchFamily="34" charset="0"/>
              </a:rPr>
              <a:t>navigate the Save-on-Foods website </a:t>
            </a:r>
            <a:r>
              <a:rPr lang="en-US" i="1" dirty="0">
                <a:latin typeface="Century Gothic" panose="020B0502020202020204" pitchFamily="34" charset="0"/>
              </a:rPr>
              <a:t>to find useful information for a job interview.</a:t>
            </a:r>
            <a:endParaRPr lang="en-US" b="0" i="1" dirty="0">
              <a:solidFill>
                <a:srgbClr val="000000"/>
              </a:solidFill>
              <a:effectLst/>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 Part Two B.</a:t>
            </a:r>
          </a:p>
          <a:p>
            <a:pPr marL="171450" indent="-171450">
              <a:buFont typeface="Arial" panose="020B0604020202020204" pitchFamily="34" charset="0"/>
              <a:buChar char="•"/>
            </a:pPr>
            <a:r>
              <a:rPr lang="en-US" dirty="0">
                <a:latin typeface="Century Gothic" panose="020B0502020202020204" pitchFamily="34" charset="0"/>
              </a:rPr>
              <a:t>After that, learner can continue with the Extra Practice.</a:t>
            </a:r>
          </a:p>
          <a:p>
            <a:pPr marL="171450" indent="-171450">
              <a:buFont typeface="Arial" panose="020B0604020202020204" pitchFamily="34" charset="0"/>
              <a:buChar char="•"/>
            </a:pPr>
            <a:endParaRPr lang="en-US" dirty="0">
              <a:latin typeface="Century Gothic" panose="020B0502020202020204" pitchFamily="34" charset="0"/>
            </a:endParaRPr>
          </a:p>
          <a:p>
            <a:pPr>
              <a:buFont typeface="Arial" panose="020B0604020202020204" pitchFamily="34" charset="0"/>
              <a:buChar char="•"/>
            </a:pPr>
            <a:r>
              <a:rPr lang="en-US" dirty="0">
                <a:latin typeface="Century Gothic" panose="020B0502020202020204" pitchFamily="34" charset="0"/>
              </a:rPr>
              <a:t>Click on the PLAY icon in the slide to open the video lesson.</a:t>
            </a:r>
            <a:endParaRPr lang="en-US"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dirty="0">
                <a:latin typeface="Century Gothic" panose="020B0502020202020204" pitchFamily="34" charset="0"/>
              </a:rPr>
              <a:t>Use this link to the YouTube video if the link in the slide doesn’t work: </a:t>
            </a:r>
            <a:endParaRPr lang="en-US" dirty="0">
              <a:latin typeface="Century Gothic" panose="020B0502020202020204" pitchFamily="34" charset="0"/>
              <a:cs typeface="Calibri" panose="020F0502020204030204"/>
            </a:endParaRPr>
          </a:p>
          <a:p>
            <a:pPr marL="0" indent="0">
              <a:buFont typeface="Arial" panose="020B0604020202020204" pitchFamily="34" charset="0"/>
              <a:buNone/>
            </a:pPr>
            <a:r>
              <a:rPr lang="en-US" b="1" dirty="0">
                <a:solidFill>
                  <a:srgbClr val="000000"/>
                </a:solidFill>
                <a:latin typeface="Century Gothic" panose="020B0502020202020204" pitchFamily="34" charset="0"/>
                <a:cs typeface="Calibri" panose="020F0502020204030204"/>
              </a:rPr>
              <a:t>https://youtu.be/OmTosAnmisk</a:t>
            </a:r>
          </a:p>
          <a:p>
            <a:pPr marL="0" indent="0">
              <a:buFont typeface="Arial" panose="020B0604020202020204" pitchFamily="34" charset="0"/>
              <a:buNone/>
            </a:pPr>
            <a:endParaRPr lang="en-US" dirty="0">
              <a:solidFill>
                <a:srgbClr val="000000"/>
              </a:solidFill>
              <a:latin typeface="Century Gothic" panose="020B0502020202020204" pitchFamily="34" charset="0"/>
              <a:cs typeface="Calibri" panose="020F0502020204030204"/>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25</a:t>
            </a:fld>
            <a:endParaRPr lang="en-US" dirty="0"/>
          </a:p>
        </p:txBody>
      </p:sp>
    </p:spTree>
    <p:extLst>
      <p:ext uri="{BB962C8B-B14F-4D97-AF65-F5344CB8AC3E}">
        <p14:creationId xmlns:p14="http://schemas.microsoft.com/office/powerpoint/2010/main" val="2427325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the segment of the video lesson, check understanding (review and elicit) before moving on. </a:t>
            </a:r>
          </a:p>
          <a:p>
            <a:pPr defTabSz="966612">
              <a:defRPr/>
            </a:pP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sz="1200" dirty="0">
              <a:latin typeface="Century Gothic" panose="020B0502020202020204" pitchFamily="34" charset="0"/>
            </a:endParaRPr>
          </a:p>
          <a:p>
            <a:r>
              <a:rPr lang="en-US" sz="1200" b="0" u="sng" dirty="0">
                <a:latin typeface="Century Gothic" panose="020B0502020202020204" pitchFamily="34" charset="0"/>
              </a:rPr>
              <a:t>Navigate Join our Team Page:</a:t>
            </a:r>
          </a:p>
          <a:p>
            <a:pPr marL="0" indent="0">
              <a:buFont typeface="Arial" panose="020B0604020202020204" pitchFamily="34" charset="0"/>
              <a:buNone/>
            </a:pPr>
            <a:r>
              <a:rPr lang="en-US" sz="1200" b="1" i="1" u="none" dirty="0">
                <a:latin typeface="Century Gothic" panose="020B0502020202020204" pitchFamily="34" charset="0"/>
              </a:rPr>
              <a:t>Say to the Learner: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dirty="0">
                <a:latin typeface="Century Gothic" panose="020B0502020202020204" pitchFamily="34" charset="0"/>
              </a:rPr>
              <a:t>There’s a video on this page. How do you play the video?  </a:t>
            </a:r>
            <a:r>
              <a:rPr lang="en-US" sz="1200" b="1" i="1" u="none" dirty="0">
                <a:latin typeface="Century Gothic" panose="020B0502020202020204" pitchFamily="34" charset="0"/>
              </a:rPr>
              <a:t>Answer: </a:t>
            </a:r>
            <a:r>
              <a:rPr lang="en-US" sz="1200" b="0" i="1" u="none" dirty="0">
                <a:latin typeface="Century Gothic" panose="020B0502020202020204" pitchFamily="34" charset="0"/>
              </a:rPr>
              <a:t>Click on the play button in the middle of the video; it looks like a triangle pointing right in a red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dirty="0">
                <a:latin typeface="Century Gothic" panose="020B0502020202020204" pitchFamily="34" charset="0"/>
              </a:rPr>
              <a:t>How do you pause the video? </a:t>
            </a:r>
            <a:r>
              <a:rPr lang="en-US" sz="1200" b="1" i="1" u="none" dirty="0">
                <a:latin typeface="Century Gothic" panose="020B0502020202020204" pitchFamily="34" charset="0"/>
              </a:rPr>
              <a:t>Answer: </a:t>
            </a:r>
            <a:r>
              <a:rPr lang="en-US" sz="1200" b="0" i="1" u="none" dirty="0">
                <a:latin typeface="Century Gothic" panose="020B0502020202020204" pitchFamily="34" charset="0"/>
              </a:rPr>
              <a:t>Click on the video again or click on the pause button; it looks like two vertical lines. Show me the pause button.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How do you go back to the home page? </a:t>
            </a:r>
            <a:r>
              <a:rPr lang="en-US" sz="1200" b="1" i="1" dirty="0">
                <a:latin typeface="Century Gothic" panose="020B0502020202020204" pitchFamily="34" charset="0"/>
              </a:rPr>
              <a:t>Answer: </a:t>
            </a:r>
            <a:r>
              <a:rPr lang="en-US" sz="1200" b="0" i="1" dirty="0">
                <a:latin typeface="Century Gothic" panose="020B0502020202020204" pitchFamily="34" charset="0"/>
              </a:rPr>
              <a:t> Click on the Save-on-Foods logo at the top left corner of the page.</a:t>
            </a:r>
          </a:p>
          <a:p>
            <a:pPr marL="0" indent="0">
              <a:buFont typeface="Arial" panose="020B0604020202020204" pitchFamily="34" charset="0"/>
              <a:buNone/>
            </a:pPr>
            <a:endParaRPr lang="en-US" sz="1200" i="1" dirty="0">
              <a:latin typeface="Century Gothic" panose="020B0502020202020204" pitchFamily="34" charset="0"/>
            </a:endParaRPr>
          </a:p>
          <a:p>
            <a:pPr marL="0" indent="0">
              <a:buFont typeface="Arial" panose="020B0604020202020204" pitchFamily="34" charset="0"/>
              <a:buNone/>
            </a:pPr>
            <a:endParaRPr lang="en-US" sz="1200" i="1" dirty="0">
              <a:latin typeface="Century Gothic" panose="020B0502020202020204" pitchFamily="34" charset="0"/>
            </a:endParaRPr>
          </a:p>
          <a:p>
            <a:pPr defTabSz="966612">
              <a:defRPr/>
            </a:pPr>
            <a:r>
              <a:rPr lang="en-US" sz="1200" b="1" dirty="0">
                <a:latin typeface="Century Gothic" panose="020B0502020202020204" pitchFamily="34" charset="0"/>
              </a:rPr>
              <a:t>Instructions for Tutor: </a:t>
            </a:r>
          </a:p>
          <a:p>
            <a:r>
              <a:rPr lang="en-US" sz="1200" b="1" dirty="0">
                <a:latin typeface="Century Gothic" panose="020B0502020202020204" pitchFamily="34" charset="0"/>
              </a:rPr>
              <a:t>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Instructions to the Tutor: </a:t>
            </a:r>
          </a:p>
          <a:p>
            <a:r>
              <a:rPr lang="en-US" sz="1200" dirty="0">
                <a:latin typeface="Century Gothic" panose="020B0502020202020204" pitchFamily="34" charset="0"/>
              </a:rPr>
              <a:t>For example, learner may not know how to use the back button to go back to the previous page.</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dirty="0">
                <a:latin typeface="Century Gothic" panose="020B0502020202020204" pitchFamily="34" charset="0"/>
              </a:rPr>
              <a:t>For example, use Module 3 Online Skills Basics, or Module 4 Online Skills, depending on learner needs. </a:t>
            </a: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26</a:t>
            </a:fld>
            <a:endParaRPr lang="en-US" dirty="0"/>
          </a:p>
        </p:txBody>
      </p:sp>
    </p:spTree>
    <p:extLst>
      <p:ext uri="{BB962C8B-B14F-4D97-AF65-F5344CB8AC3E}">
        <p14:creationId xmlns:p14="http://schemas.microsoft.com/office/powerpoint/2010/main" val="3886767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endParaRPr lang="en-US" sz="1200" b="1" dirty="0">
              <a:latin typeface="Century Gothic" panose="020B0502020202020204" pitchFamily="34" charset="0"/>
            </a:endParaRPr>
          </a:p>
          <a:p>
            <a:r>
              <a:rPr lang="en-US" sz="1200" b="1" dirty="0">
                <a:latin typeface="Century Gothic" panose="020B0502020202020204" pitchFamily="34" charset="0"/>
              </a:rPr>
              <a:t>PRACTICE </a:t>
            </a:r>
            <a:r>
              <a:rPr lang="en-US" sz="1200" b="0" dirty="0">
                <a:latin typeface="Century Gothic" panose="020B0502020202020204" pitchFamily="34" charset="0"/>
              </a:rPr>
              <a:t>Lesson Focus: </a:t>
            </a:r>
            <a:r>
              <a:rPr lang="en-US" sz="1200" b="1" dirty="0">
                <a:latin typeface="Century Gothic" panose="020B0502020202020204" pitchFamily="34" charset="0"/>
              </a:rPr>
              <a:t>Navigate Websites Part Two B</a:t>
            </a:r>
          </a:p>
          <a:p>
            <a:endParaRPr lang="en-US" sz="1200" dirty="0">
              <a:latin typeface="Century Gothic" panose="020B0502020202020204" pitchFamily="34" charset="0"/>
            </a:endParaRPr>
          </a:p>
          <a:p>
            <a:r>
              <a:rPr lang="en-US" sz="1200" b="1" dirty="0">
                <a:latin typeface="Century Gothic" panose="020B0502020202020204" pitchFamily="34" charset="0"/>
              </a:rPr>
              <a:t>PREPARATION</a:t>
            </a:r>
            <a:endParaRPr lang="en-US" sz="120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learner and tutor have a laptop or computer each.</a:t>
            </a:r>
            <a:endParaRPr lang="en-CA" sz="1200" b="0" i="0" u="none" strike="noStrike" baseline="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Place one or more internet browser icons on the desktop and pin one or two icons to the taskbar on learner’s</a:t>
            </a:r>
            <a:r>
              <a:rPr lang="en-CA" sz="1200" b="0" i="0" u="none" strike="noStrike" baseline="0" dirty="0">
                <a:latin typeface="Century Gothic" panose="020B0502020202020204" pitchFamily="34" charset="0"/>
              </a:rPr>
              <a:t> computer.</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Websites often update and change. Navigate the website before the lesson, to make sure it is still the same or take note of the changes and adapt accordingly. </a:t>
            </a:r>
          </a:p>
          <a:p>
            <a:pPr marL="285750" indent="-285750" algn="l">
              <a:buFont typeface="Arial" panose="020B0604020202020204" pitchFamily="34" charset="0"/>
              <a:buChar char="•"/>
            </a:pPr>
            <a:endParaRPr lang="en-US" sz="1200" b="1"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#10 and 11. Tutor should be able to see learner’s computer screen and hands.</a:t>
            </a:r>
          </a:p>
          <a:p>
            <a:pPr marL="0" indent="0">
              <a:buFont typeface="Arial" panose="020B0604020202020204" pitchFamily="34" charset="0"/>
              <a:buNone/>
            </a:pPr>
            <a:r>
              <a:rPr lang="en-US" sz="1200" b="1" dirty="0">
                <a:latin typeface="Century Gothic" panose="020B0502020202020204" pitchFamily="34" charset="0"/>
              </a:rPr>
              <a:t>_________________________________________________________________________________________________</a:t>
            </a:r>
          </a:p>
          <a:p>
            <a:endParaRPr lang="en-US" sz="1200" b="1" dirty="0">
              <a:latin typeface="Century Gothic" panose="020B0502020202020204" pitchFamily="34" charset="0"/>
            </a:endParaRPr>
          </a:p>
          <a:p>
            <a:r>
              <a:rPr lang="en-US" sz="1200" b="1" dirty="0">
                <a:latin typeface="Century Gothic" panose="020B0502020202020204" pitchFamily="34" charset="0"/>
              </a:rPr>
              <a:t>PRACTICE </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pPr defTabSz="966612">
              <a:defRPr/>
            </a:pPr>
            <a:endParaRPr lang="en-US" sz="1200" b="0"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learn how to </a:t>
            </a:r>
            <a:r>
              <a:rPr lang="en-US" sz="1200" b="1" i="1" dirty="0">
                <a:latin typeface="Century Gothic" panose="020B0502020202020204" pitchFamily="34" charset="0"/>
              </a:rPr>
              <a:t>navigate the Save-on-Foods website.</a:t>
            </a:r>
          </a:p>
          <a:p>
            <a:pPr defTabSz="966612">
              <a:defRPr/>
            </a:pPr>
            <a:endParaRPr lang="en-US" sz="1200" b="0" i="1" dirty="0">
              <a:latin typeface="Century Gothic" panose="020B0502020202020204" pitchFamily="34" charset="0"/>
            </a:endParaRPr>
          </a:p>
          <a:p>
            <a:pPr defTabSz="966612">
              <a:defRPr/>
            </a:pPr>
            <a:r>
              <a:rPr lang="en-US" sz="1200" b="0" i="0" dirty="0">
                <a:latin typeface="Century Gothic" panose="020B0502020202020204" pitchFamily="34" charset="0"/>
              </a:rPr>
              <a:t>[After each of the following steps, wait for the learner to complete the step. Guide the learner as needed.]</a:t>
            </a:r>
          </a:p>
          <a:p>
            <a:pPr defTabSz="966612">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dirty="0">
                <a:effectLst/>
                <a:latin typeface="Century Gothic" panose="020B0502020202020204" pitchFamily="34" charset="0"/>
                <a:ea typeface="Calibri" panose="020F0502020204030204" pitchFamily="34" charset="0"/>
                <a:cs typeface="Arial" panose="020B0604020202020204" pitchFamily="34" charset="0"/>
              </a:rPr>
              <a:t>Navigate Join our Team Page</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You are in the “About Us” page.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Scroll down to find “Join our Team”. Click Learn more.</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You see “Join our Team” again.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Hover over “View Current Opportunities and “Apply Here”. Don’t click.</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Scroll down some more to “Why join the Save-on-Foods team?”</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Click Learn more. There’s a lot of information here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“Community…. Diversity…”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Let’s go back to the previous page.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Find the video on the right of the screen. Click on it to play the video a bit.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Click pause to pause the video.</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Scroll down slowly. There is a lot of useful information on this page.</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Now, let’s go back to the homepage. Find the Save-on-Foods logo. Click on it.</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sz="1200" b="0" i="1" dirty="0">
                <a:effectLst/>
                <a:latin typeface="Century Gothic" panose="020B0502020202020204" pitchFamily="34" charset="0"/>
                <a:ea typeface="Calibri" panose="020F0502020204030204" pitchFamily="34" charset="0"/>
                <a:cs typeface="Arial" panose="020B0604020202020204" pitchFamily="34" charset="0"/>
              </a:rPr>
              <a:t>You’re back at the homepage!</a:t>
            </a: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effectLst/>
                <a:latin typeface="Century Gothic" panose="020B0502020202020204" pitchFamily="34" charset="0"/>
              </a:rPr>
              <a:t>Have the learner repeat this activity and practice as many times as they need (at least three times.)</a:t>
            </a:r>
          </a:p>
          <a:p>
            <a:pPr marL="0" indent="0" defTabSz="966612">
              <a:buFont typeface="Arial" panose="020B0604020202020204" pitchFamily="34" charset="0"/>
              <a:buNone/>
              <a:defRPr/>
            </a:pPr>
            <a:endParaRPr lang="en-US" sz="1200" dirty="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Remote tutoring only:</a:t>
            </a:r>
          </a:p>
          <a:p>
            <a:pPr marL="171450" indent="-171450">
              <a:buFont typeface="Arial" panose="020B0604020202020204" pitchFamily="34" charset="0"/>
              <a:buChar char="•"/>
            </a:pPr>
            <a:r>
              <a:rPr lang="en-US" sz="1200" b="0" dirty="0">
                <a:latin typeface="Century Gothic" panose="020B0502020202020204" pitchFamily="34" charset="0"/>
              </a:rPr>
              <a:t>[Support person would have to make sure the learner is following all the steps. </a:t>
            </a:r>
          </a:p>
          <a:p>
            <a:pPr marL="171450" indent="-171450">
              <a:buFont typeface="Arial" panose="020B0604020202020204" pitchFamily="34" charset="0"/>
              <a:buChar char="•"/>
            </a:pPr>
            <a:r>
              <a:rPr lang="en-US" sz="1200" b="0" dirty="0">
                <a:latin typeface="Century Gothic" panose="020B0502020202020204" pitchFamily="34" charset="0"/>
              </a:rPr>
              <a:t>It would also be good if the tutor can see the learner’s screen and hands to make sure the learner is following.]</a:t>
            </a:r>
          </a:p>
          <a:p>
            <a:pPr marL="0" indent="0">
              <a:buNone/>
            </a:pPr>
            <a:endParaRPr lang="en-US" sz="1200" b="1" dirty="0">
              <a:latin typeface="Century Gothic" panose="020B0502020202020204" pitchFamily="34" charset="0"/>
            </a:endParaRPr>
          </a:p>
          <a:p>
            <a:pPr marL="0" indent="0">
              <a:buNone/>
            </a:pPr>
            <a:endParaRPr lang="en-US" sz="1200" b="1" dirty="0">
              <a:latin typeface="Century Gothic" panose="020B0502020202020204" pitchFamily="34" charset="0"/>
            </a:endParaRPr>
          </a:p>
          <a:p>
            <a:pPr defTabSz="966612">
              <a:defRPr/>
            </a:pPr>
            <a:r>
              <a:rPr lang="en-US"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 </a:t>
            </a:r>
            <a:endParaRPr lang="en-US" sz="1200" dirty="0">
              <a:latin typeface="Century Gothic" panose="020B0502020202020204" pitchFamily="34" charset="0"/>
              <a:ea typeface="Arial"/>
              <a:cs typeface="Arial"/>
              <a:sym typeface="Arial"/>
            </a:endParaRPr>
          </a:p>
          <a:p>
            <a:pPr marL="0" indent="0" defTabSz="966612">
              <a:buFont typeface="Arial" panose="020B0604020202020204" pitchFamily="34" charset="0"/>
              <a:buNone/>
              <a:defRPr/>
            </a:pPr>
            <a:endParaRPr lang="en-US" sz="1200" dirty="0">
              <a:effectLst/>
              <a:latin typeface="Century Gothic" panose="020B0502020202020204" pitchFamily="34" charset="0"/>
            </a:endParaRPr>
          </a:p>
          <a:p>
            <a:pPr marL="0" indent="0">
              <a:buNone/>
            </a:pPr>
            <a:endParaRPr lang="en-US" sz="1200"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27</a:t>
            </a:fld>
            <a:endParaRPr lang="en-US" dirty="0"/>
          </a:p>
        </p:txBody>
      </p:sp>
    </p:spTree>
    <p:extLst>
      <p:ext uri="{BB962C8B-B14F-4D97-AF65-F5344CB8AC3E}">
        <p14:creationId xmlns:p14="http://schemas.microsoft.com/office/powerpoint/2010/main" val="2840480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a:t>
            </a:r>
          </a:p>
          <a:p>
            <a:pPr defTabSz="966612">
              <a:defRPr/>
            </a:pPr>
            <a:endParaRPr lang="en-US" sz="1200" dirty="0">
              <a:latin typeface="Century Gothic" panose="020B0502020202020204" pitchFamily="34" charset="0"/>
            </a:endParaRPr>
          </a:p>
          <a:p>
            <a:r>
              <a:rPr lang="en-US" sz="1200" b="1" dirty="0">
                <a:latin typeface="Century Gothic" panose="020B0502020202020204" pitchFamily="34" charset="0"/>
              </a:rPr>
              <a:t>Preparation</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learner and tutor have a laptop or computer each.</a:t>
            </a:r>
            <a:endParaRPr lang="en-CA" sz="1200" b="0" i="0" u="none" strike="noStrike" baseline="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Place one or more internet browser icons on the desktop and pin one or two icons to the taskbar on learner’s</a:t>
            </a:r>
            <a:r>
              <a:rPr lang="en-CA" sz="1200" b="0" i="0" u="none" strike="noStrike" baseline="0" dirty="0">
                <a:latin typeface="Century Gothic" panose="020B0502020202020204" pitchFamily="34" charset="0"/>
              </a:rPr>
              <a:t> computer.</a:t>
            </a:r>
          </a:p>
          <a:p>
            <a:pPr marL="285750" indent="-285750" algn="l">
              <a:buFont typeface="Arial" panose="020B0604020202020204" pitchFamily="34" charset="0"/>
              <a:buChar char="•"/>
            </a:pPr>
            <a:r>
              <a:rPr lang="en-CA" sz="1200" b="0" i="0" u="none" strike="noStrike" baseline="0" dirty="0">
                <a:latin typeface="Century Gothic" panose="020B0502020202020204" pitchFamily="34" charset="0"/>
              </a:rPr>
              <a:t>Make sure learner’s computer’s browser is closed. </a:t>
            </a:r>
          </a:p>
          <a:p>
            <a:pPr marL="285750" indent="-285750" algn="l">
              <a:buFont typeface="Arial" panose="020B0604020202020204" pitchFamily="34" charset="0"/>
              <a:buChar char="•"/>
            </a:pPr>
            <a:r>
              <a:rPr lang="en-CA" sz="1200" b="0" i="0" u="none" strike="noStrike" baseline="0" dirty="0">
                <a:latin typeface="Century Gothic" panose="020B0502020202020204" pitchFamily="34" charset="0"/>
              </a:rPr>
              <a:t>Do the practice before the lesson so you know the steps.</a:t>
            </a:r>
            <a:endParaRPr lang="en-US" sz="1200"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#10 and 11. Tutor should be able to see learner’s computer screen and hands.</a:t>
            </a:r>
          </a:p>
          <a:p>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Extra Practice</a:t>
            </a: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i="1" dirty="0">
                <a:latin typeface="Century Gothic" panose="020B0502020202020204" pitchFamily="34" charset="0"/>
              </a:rPr>
              <a:t>Let’s practice some more.</a:t>
            </a:r>
          </a:p>
          <a:p>
            <a:endParaRPr lang="en-US" sz="1200" i="1" dirty="0">
              <a:latin typeface="Century Gothic" panose="020B0502020202020204" pitchFamily="34" charset="0"/>
            </a:endParaRPr>
          </a:p>
          <a:p>
            <a:pPr marL="241653" indent="-241653">
              <a:buFont typeface="+mj-lt"/>
              <a:buAutoNum type="arabicParenR"/>
            </a:pPr>
            <a:r>
              <a:rPr lang="en-US" sz="1200" i="1" dirty="0">
                <a:latin typeface="Century Gothic" panose="020B0502020202020204" pitchFamily="34" charset="0"/>
              </a:rPr>
              <a:t>We’re at the Save-on-Foods homepage. Let’s explore the links at the top of the page. Like the main menu, these links also appear on every page of the Save-on-Foods website. </a:t>
            </a:r>
          </a:p>
          <a:p>
            <a:pPr marL="241653" marR="0" lvl="0" indent="-241653"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Hover over the links at the top of the homepage… “More Rewards, Western Family, Save-on-Foods blog.”</a:t>
            </a:r>
          </a:p>
          <a:p>
            <a:pPr marL="241653" marR="0" lvl="0" indent="-241653"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Let’s click on “More Rewards”. Oh, an invitation to join “More Rewards”? No, not now. Find the X. Click on it.</a:t>
            </a:r>
          </a:p>
          <a:p>
            <a:pPr marL="241653" marR="0" lvl="0" indent="-241653"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Scroll through the information on this page. Oh… this is about the Save-on-Foods rewards program.</a:t>
            </a:r>
          </a:p>
          <a:p>
            <a:pPr marL="241653" marR="0" lvl="0" indent="-241653"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Let’s go back to the previous page. Wait! The back arrow button is greyed out. We can’t go back that way. </a:t>
            </a:r>
          </a:p>
          <a:p>
            <a:pPr marL="241653" marR="0" lvl="0" indent="-241653"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Oh! This page opened in a new tab. Sometimes, a link will open in a new tab. To go back to the previous page, click on the Save-on-Foods tab. Or you can click on the X on the “More Rewards” tab to close it.</a:t>
            </a:r>
          </a:p>
          <a:p>
            <a:pPr marL="241653" marR="0" lvl="0" indent="-241653"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You’re back at the Save-on-Foods homepage.</a:t>
            </a:r>
          </a:p>
          <a:p>
            <a:pPr marL="241653" marR="0" lvl="0" indent="-241653"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Let’s go to the top right links: “Join our Team, Help &amp; FAQ, Contact Us…”</a:t>
            </a:r>
          </a:p>
          <a:p>
            <a:pPr marL="241653" marR="0" lvl="0" indent="-241653" algn="l" defTabSz="914400" rtl="0" eaLnBrk="1" fontAlgn="auto" latinLnBrk="0" hangingPunct="1">
              <a:lnSpc>
                <a:spcPct val="100000"/>
              </a:lnSpc>
              <a:spcBef>
                <a:spcPts val="0"/>
              </a:spcBef>
              <a:spcAft>
                <a:spcPts val="0"/>
              </a:spcAft>
              <a:buClrTx/>
              <a:buSzTx/>
              <a:buFont typeface="+mj-lt"/>
              <a:buAutoNum type="arabicParenR"/>
              <a:tabLst/>
              <a:defRPr/>
            </a:pPr>
            <a:r>
              <a:rPr lang="en-US" sz="1200" i="1" u="none" dirty="0">
                <a:effectLst/>
                <a:latin typeface="Century Gothic" panose="020B0502020202020204" pitchFamily="34" charset="0"/>
                <a:cs typeface="Arial" panose="020B0604020202020204" pitchFamily="34" charset="0"/>
              </a:rPr>
              <a:t>Click on “Join our Team”. Oh! This is the same page that we visited before. Sometimes, websites put important pages in more than one place, so it’s easy for people to find.</a:t>
            </a:r>
          </a:p>
          <a:p>
            <a:pPr marL="241653" marR="0" lvl="0" indent="-241653" algn="l" defTabSz="914400" rtl="0" eaLnBrk="1" fontAlgn="auto" latinLnBrk="0" hangingPunct="1">
              <a:lnSpc>
                <a:spcPct val="100000"/>
              </a:lnSpc>
              <a:spcBef>
                <a:spcPts val="0"/>
              </a:spcBef>
              <a:spcAft>
                <a:spcPts val="0"/>
              </a:spcAft>
              <a:buClrTx/>
              <a:buSzTx/>
              <a:buFont typeface="+mj-lt"/>
              <a:buAutoNum type="arabicParenR"/>
              <a:tabLst/>
              <a:defRPr/>
            </a:pPr>
            <a:r>
              <a:rPr lang="en-US" sz="1200" i="1" u="none" dirty="0">
                <a:effectLst/>
                <a:latin typeface="Century Gothic" panose="020B0502020202020204" pitchFamily="34" charset="0"/>
                <a:cs typeface="Arial" panose="020B0604020202020204" pitchFamily="34" charset="0"/>
              </a:rPr>
              <a:t>Let’s click on “Help &amp; FAQ”, then click on “Contact Us”. </a:t>
            </a:r>
          </a:p>
          <a:p>
            <a:pPr marL="241653" marR="0" lvl="0" indent="-241653" algn="l" defTabSz="914400" rtl="0" eaLnBrk="1" fontAlgn="auto" latinLnBrk="0" hangingPunct="1">
              <a:lnSpc>
                <a:spcPct val="100000"/>
              </a:lnSpc>
              <a:spcBef>
                <a:spcPts val="0"/>
              </a:spcBef>
              <a:spcAft>
                <a:spcPts val="0"/>
              </a:spcAft>
              <a:buClrTx/>
              <a:buSzTx/>
              <a:buFont typeface="+mj-lt"/>
              <a:buAutoNum type="arabicParenR"/>
              <a:tabLst/>
              <a:defRPr/>
            </a:pPr>
            <a:r>
              <a:rPr lang="en-US" sz="1200" i="1" u="none" dirty="0">
                <a:effectLst/>
                <a:latin typeface="Century Gothic" panose="020B0502020202020204" pitchFamily="34" charset="0"/>
                <a:cs typeface="Arial" panose="020B0604020202020204" pitchFamily="34" charset="0"/>
              </a:rPr>
              <a:t>Let’s scroll down to the bottom of the page. Find “Help &amp; FAQ” and “Contact Us” at the bottom of the page. Click on them. They are the same pages. </a:t>
            </a:r>
          </a:p>
          <a:p>
            <a:pPr marL="241653" marR="0" lvl="0" indent="-241653" algn="l" defTabSz="914400" rtl="0" eaLnBrk="1" fontAlgn="auto" latinLnBrk="0" hangingPunct="1">
              <a:lnSpc>
                <a:spcPct val="100000"/>
              </a:lnSpc>
              <a:spcBef>
                <a:spcPts val="0"/>
              </a:spcBef>
              <a:spcAft>
                <a:spcPts val="0"/>
              </a:spcAft>
              <a:buClrTx/>
              <a:buSzTx/>
              <a:buFont typeface="+mj-lt"/>
              <a:buAutoNum type="arabicParenR"/>
              <a:tabLst/>
              <a:defRPr/>
            </a:pPr>
            <a:r>
              <a:rPr lang="en-US" sz="1200" i="1" u="none" dirty="0">
                <a:effectLst/>
                <a:latin typeface="Century Gothic" panose="020B0502020202020204" pitchFamily="34" charset="0"/>
                <a:cs typeface="Arial" panose="020B0604020202020204" pitchFamily="34" charset="0"/>
              </a:rPr>
              <a:t>There’s more than one way to go to these important pages.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i="1" u="none" dirty="0">
              <a:effectLst/>
              <a:latin typeface="Century Gothic" panose="020B0502020202020204" pitchFamily="34" charset="0"/>
              <a:cs typeface="Arial" panose="020B0604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latin typeface="Century Gothic" panose="020B0502020202020204" pitchFamily="34" charset="0"/>
              </a:rPr>
              <a:t>Have the learner repeat this activity and practice as many times as they need (at least three times.)</a:t>
            </a:r>
          </a:p>
          <a:p>
            <a:pPr marL="0" indent="0" defTabSz="966612">
              <a:buFont typeface="Arial" panose="020B0604020202020204" pitchFamily="34" charset="0"/>
              <a:buNone/>
              <a:defRPr/>
            </a:pPr>
            <a:endParaRPr lang="en-US" sz="1200" dirty="0">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 </a:t>
            </a:r>
            <a:endParaRPr lang="en-US" sz="1200" dirty="0">
              <a:latin typeface="Century Gothic" panose="020B0502020202020204" pitchFamily="34" charset="0"/>
              <a:ea typeface="Arial"/>
              <a:cs typeface="Arial"/>
              <a:sym typeface="Arial"/>
            </a:endParaRP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endParaRPr lang="en-CA"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28</a:t>
            </a:fld>
            <a:endParaRPr lang="en-US" dirty="0"/>
          </a:p>
        </p:txBody>
      </p:sp>
    </p:spTree>
    <p:extLst>
      <p:ext uri="{BB962C8B-B14F-4D97-AF65-F5344CB8AC3E}">
        <p14:creationId xmlns:p14="http://schemas.microsoft.com/office/powerpoint/2010/main" val="2645103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u="none" dirty="0">
              <a:latin typeface="Century Gothic" panose="020B0502020202020204" pitchFamily="34" charset="0"/>
            </a:endParaRPr>
          </a:p>
          <a:p>
            <a:r>
              <a:rPr lang="en-US" sz="1200" b="1" u="none" dirty="0">
                <a:latin typeface="Century Gothic" panose="020B0502020202020204" pitchFamily="34" charset="0"/>
              </a:rPr>
              <a:t>INSTRUCTIONS FOR THE TUTOR:</a:t>
            </a:r>
          </a:p>
          <a:p>
            <a:endParaRPr lang="en-US" sz="1200" b="1" u="none" dirty="0">
              <a:latin typeface="Century Gothic" panose="020B0502020202020204" pitchFamily="34" charset="0"/>
            </a:endParaRPr>
          </a:p>
          <a:p>
            <a:r>
              <a:rPr lang="en-US" sz="1200" b="1" u="sng" dirty="0">
                <a:latin typeface="Century Gothic" panose="020B0502020202020204" pitchFamily="34" charset="0"/>
              </a:rPr>
              <a:t>In-person tutoring and Remote Tutoring: </a:t>
            </a:r>
          </a:p>
          <a:p>
            <a:pPr marL="181240" indent="-181240">
              <a:buFont typeface="Arial" panose="020B0604020202020204" pitchFamily="34" charset="0"/>
              <a:buChar char="•"/>
            </a:pPr>
            <a:r>
              <a:rPr lang="en-US" sz="1200" dirty="0">
                <a:latin typeface="Century Gothic" panose="020B0502020202020204" pitchFamily="34" charset="0"/>
              </a:rPr>
              <a:t>Make sure the learner knows how to access the video lesson(s) you just used so they can practice between tutoring sessions. </a:t>
            </a:r>
          </a:p>
          <a:p>
            <a:pPr marL="181240" indent="-181240">
              <a:buFont typeface="Arial" panose="020B0604020202020204" pitchFamily="34" charset="0"/>
              <a:buChar char="•"/>
            </a:pPr>
            <a:r>
              <a:rPr lang="en-US" sz="1200" dirty="0">
                <a:latin typeface="Century Gothic" panose="020B0502020202020204" pitchFamily="34" charset="0"/>
              </a:rPr>
              <a:t>If relevant, make sure the support person at home knows how to access the video(s) too. </a:t>
            </a:r>
          </a:p>
          <a:p>
            <a:endParaRPr lang="en-US" sz="1200" b="1" dirty="0">
              <a:latin typeface="Century Gothic" panose="020B0502020202020204" pitchFamily="34" charset="0"/>
            </a:endParaRPr>
          </a:p>
          <a:p>
            <a:r>
              <a:rPr lang="en-US" sz="1200" b="1" dirty="0">
                <a:latin typeface="Century Gothic" panose="020B0502020202020204" pitchFamily="34" charset="0"/>
              </a:rPr>
              <a:t>Option One</a:t>
            </a:r>
          </a:p>
          <a:p>
            <a:pPr marL="181240" indent="-181240">
              <a:buFont typeface="Arial" panose="020B0604020202020204" pitchFamily="34" charset="0"/>
              <a:buChar char="•"/>
            </a:pPr>
            <a:r>
              <a:rPr lang="en-US" sz="1200" dirty="0">
                <a:latin typeface="Century Gothic" panose="020B0502020202020204" pitchFamily="34" charset="0"/>
              </a:rPr>
              <a:t>Email the video link to the learner, and if relevant the at-home support person. They can use the link in the email to access the video lesson(s).</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dirty="0">
                <a:latin typeface="Century Gothic" panose="020B0502020202020204" pitchFamily="34" charset="0"/>
              </a:rPr>
              <a:t>Option Two </a:t>
            </a:r>
          </a:p>
          <a:p>
            <a:pPr marL="181240" indent="-181240" defTabSz="966612">
              <a:buFont typeface="Arial" panose="020B0604020202020204" pitchFamily="34" charset="0"/>
              <a:buChar char="•"/>
              <a:defRPr/>
            </a:pPr>
            <a:r>
              <a:rPr lang="en-US" sz="1200" dirty="0">
                <a:latin typeface="Century Gothic" panose="020B0502020202020204" pitchFamily="34" charset="0"/>
              </a:rPr>
              <a:t>Put a link to the specific video lesson(s) you did on the learner’s desktop so they can access the video easily. </a:t>
            </a:r>
          </a:p>
          <a:p>
            <a:pPr marL="483306" lvl="1" defTabSz="966612">
              <a:defRPr/>
            </a:pPr>
            <a:r>
              <a:rPr lang="en-US" sz="1200" b="1" dirty="0">
                <a:latin typeface="Century Gothic" panose="020B0502020202020204" pitchFamily="34" charset="0"/>
              </a:rPr>
              <a:t>How</a:t>
            </a:r>
            <a:r>
              <a:rPr lang="en-US" sz="1200" dirty="0">
                <a:latin typeface="Century Gothic" panose="020B0502020202020204" pitchFamily="34" charset="0"/>
              </a:rPr>
              <a:t>: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Open the website address for the lesson in the browser.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In the address bar, click to highlight the lesson address.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Drag the address (link) onto the desktop. It will make an icon on the desktop.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Find the icon on the desktop and check that the link works.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Show the learner where it is. Tell them to just click to access it for practice.  </a:t>
            </a:r>
          </a:p>
          <a:p>
            <a:pPr marL="181240" indent="-181240">
              <a:buFont typeface="Arial" panose="020B0604020202020204" pitchFamily="34" charset="0"/>
              <a:buChar char="•"/>
            </a:pPr>
            <a:endParaRPr lang="en-US" sz="1200" dirty="0">
              <a:latin typeface="Century Gothic" panose="020B0502020202020204" pitchFamily="34" charset="0"/>
            </a:endParaRPr>
          </a:p>
          <a:p>
            <a:endParaRPr lang="en-US" sz="1200" b="1" u="sng" dirty="0">
              <a:latin typeface="Century Gothic" panose="020B0502020202020204" pitchFamily="34" charset="0"/>
            </a:endParaRPr>
          </a:p>
          <a:p>
            <a:r>
              <a:rPr lang="en-US" sz="1200" b="1" u="sng" dirty="0">
                <a:latin typeface="Century Gothic" panose="020B0502020202020204" pitchFamily="34" charset="0"/>
              </a:rPr>
              <a:t>Remote Tutoring Only: </a:t>
            </a:r>
          </a:p>
          <a:p>
            <a:r>
              <a:rPr lang="en-US" sz="1200" dirty="0">
                <a:latin typeface="Century Gothic" panose="020B0502020202020204" pitchFamily="34" charset="0"/>
              </a:rPr>
              <a:t>You can do Option Two above by using </a:t>
            </a:r>
            <a:r>
              <a:rPr lang="en-US" sz="1200" b="1" dirty="0">
                <a:latin typeface="Century Gothic" panose="020B0502020202020204" pitchFamily="34" charset="0"/>
              </a:rPr>
              <a:t>Request Remote Control </a:t>
            </a:r>
            <a:r>
              <a:rPr lang="en-US" sz="1200" dirty="0">
                <a:latin typeface="Century Gothic" panose="020B0502020202020204" pitchFamily="34" charset="0"/>
              </a:rPr>
              <a:t>in Zoom during the tutoring session.  </a:t>
            </a:r>
          </a:p>
          <a:p>
            <a:pPr rtl="0" fontAlgn="base"/>
            <a:r>
              <a:rPr lang="en-US" sz="1200" dirty="0">
                <a:latin typeface="Century Gothic" panose="020B0502020202020204" pitchFamily="34" charset="0"/>
              </a:rPr>
              <a:t>Refer to the following for the steps on how to do that:  </a:t>
            </a:r>
            <a:endParaRPr lang="en-US" sz="1200" b="1" dirty="0">
              <a:latin typeface="Century Gothic" panose="020B0502020202020204" pitchFamily="34" charset="0"/>
            </a:endParaRPr>
          </a:p>
          <a:p>
            <a:pPr marL="181240" indent="-181240" fontAlgn="base">
              <a:buFont typeface="Arial" panose="020B0604020202020204" pitchFamily="34" charset="0"/>
              <a:buChar char="•"/>
            </a:pPr>
            <a:r>
              <a:rPr lang="en-US" sz="1200" b="1" dirty="0">
                <a:latin typeface="Century Gothic" panose="020B0502020202020204" pitchFamily="34" charset="0"/>
              </a:rPr>
              <a:t>Tutor Checklist-During Remote Tutoring Sessions </a:t>
            </a:r>
          </a:p>
          <a:p>
            <a:pPr marL="181240" indent="-181240" fontAlgn="base">
              <a:buFont typeface="Arial" panose="020B0604020202020204" pitchFamily="34" charset="0"/>
              <a:buChar char="•"/>
            </a:pPr>
            <a:r>
              <a:rPr lang="en-US" sz="1200" b="1" i="0" kern="1200" dirty="0">
                <a:solidFill>
                  <a:schemeClr val="tx1"/>
                </a:solidFill>
                <a:effectLst/>
                <a:latin typeface="Century Gothic" panose="020B0502020202020204" pitchFamily="34" charset="0"/>
                <a:ea typeface="+mn-ea"/>
                <a:cs typeface="+mn-cs"/>
              </a:rPr>
              <a:t>Learner Instructions:</a:t>
            </a:r>
            <a:r>
              <a:rPr lang="en-US" sz="1200" dirty="0">
                <a:latin typeface="Century Gothic" panose="020B0502020202020204" pitchFamily="34" charset="0"/>
              </a:rPr>
              <a:t> </a:t>
            </a:r>
            <a:r>
              <a:rPr lang="en-US" sz="1200" b="1" dirty="0">
                <a:latin typeface="Century Gothic" panose="020B0502020202020204" pitchFamily="34" charset="0"/>
              </a:rPr>
              <a:t>L</a:t>
            </a:r>
            <a:r>
              <a:rPr lang="en-US" sz="1200" b="1" i="0" kern="1200" dirty="0">
                <a:solidFill>
                  <a:schemeClr val="tx1"/>
                </a:solidFill>
                <a:effectLst/>
                <a:latin typeface="Century Gothic" panose="020B0502020202020204" pitchFamily="34" charset="0"/>
                <a:ea typeface="+mn-ea"/>
                <a:cs typeface="+mn-cs"/>
              </a:rPr>
              <a:t>et Tutor have Remote Control of your Computer During a Zoom Session</a:t>
            </a:r>
            <a:r>
              <a:rPr lang="en-US" sz="1200" b="0" i="0" kern="1200" dirty="0">
                <a:solidFill>
                  <a:schemeClr val="tx1"/>
                </a:solidFill>
                <a:effectLst/>
                <a:latin typeface="Century Gothic" panose="020B0502020202020204" pitchFamily="34" charset="0"/>
                <a:ea typeface="+mn-ea"/>
                <a:cs typeface="+mn-cs"/>
              </a:rPr>
              <a:t> </a:t>
            </a:r>
          </a:p>
          <a:p>
            <a:pPr marL="181240" indent="-181240" fontAlgn="base">
              <a:buFont typeface="Arial" panose="020B0604020202020204" pitchFamily="34" charset="0"/>
              <a:buChar char="•"/>
            </a:pPr>
            <a:endParaRPr lang="en-US" sz="1200" b="0" i="0" kern="1200" dirty="0">
              <a:solidFill>
                <a:schemeClr val="tx1"/>
              </a:solidFill>
              <a:effectLst/>
              <a:latin typeface="Century Gothic" panose="020B0502020202020204" pitchFamily="34" charset="0"/>
              <a:ea typeface="+mn-ea"/>
              <a:cs typeface="+mn-cs"/>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483306" lvl="1" fontAlgn="base"/>
            <a:endParaRPr lang="en-US" sz="1200" dirty="0">
              <a:latin typeface="Century Gothic" panose="020B0502020202020204" pitchFamily="34" charset="0"/>
            </a:endParaRPr>
          </a:p>
          <a:p>
            <a:pPr marL="26106" lvl="0" fontAlgn="base"/>
            <a:r>
              <a:rPr lang="en-US" sz="1200" dirty="0">
                <a:latin typeface="Century Gothic" panose="020B0502020202020204" pitchFamily="34" charset="0"/>
              </a:rPr>
              <a:t>********************************************************************************************************************************</a:t>
            </a:r>
          </a:p>
          <a:p>
            <a:pPr marL="483306" lvl="1" fontAlgn="base"/>
            <a:endParaRPr lang="en-US" sz="1200" dirty="0">
              <a:latin typeface="Century Gothic" panose="020B0502020202020204" pitchFamily="34" charset="0"/>
            </a:endParaRPr>
          </a:p>
          <a:p>
            <a:r>
              <a:rPr lang="en-US" sz="1200" b="1" dirty="0">
                <a:solidFill>
                  <a:srgbClr val="FF0000"/>
                </a:solidFill>
                <a:highlight>
                  <a:srgbClr val="C0C0C0"/>
                </a:highlight>
                <a:latin typeface="Century Gothic" panose="020B0502020202020204" pitchFamily="34" charset="0"/>
              </a:rPr>
              <a:t>SAY TO THE LEARNER: </a:t>
            </a:r>
          </a:p>
          <a:p>
            <a:pPr marL="181240" indent="-181240" defTabSz="966612">
              <a:buFont typeface="Arial" panose="020B0604020202020204" pitchFamily="34" charset="0"/>
              <a:buChar char="•"/>
              <a:defRPr/>
            </a:pPr>
            <a:r>
              <a:rPr lang="en-US" sz="1200" b="0" i="1" dirty="0">
                <a:latin typeface="Century Gothic" panose="020B0502020202020204" pitchFamily="34" charset="0"/>
              </a:rPr>
              <a:t>You did well today. </a:t>
            </a:r>
          </a:p>
          <a:p>
            <a:pPr marL="181240" indent="-181240" defTabSz="966612">
              <a:buFont typeface="Arial" panose="020B0604020202020204" pitchFamily="34" charset="0"/>
              <a:buChar char="•"/>
              <a:defRPr/>
            </a:pPr>
            <a:r>
              <a:rPr lang="en-US" sz="1200" b="0" i="1" dirty="0">
                <a:latin typeface="Century Gothic" panose="020B0502020202020204" pitchFamily="34" charset="0"/>
              </a:rPr>
              <a:t>So, what did you learn and practice today? </a:t>
            </a:r>
            <a:r>
              <a:rPr lang="en-US" sz="1200" i="1" dirty="0">
                <a:latin typeface="Century Gothic" panose="020B0502020202020204" pitchFamily="34" charset="0"/>
                <a:sym typeface="Wingdings" pitchFamily="2" charset="2"/>
              </a:rPr>
              <a:t></a:t>
            </a:r>
          </a:p>
          <a:p>
            <a:pPr lvl="1">
              <a:defRPr/>
            </a:pPr>
            <a:r>
              <a:rPr lang="en-US" sz="1200" b="0" i="1" dirty="0">
                <a:latin typeface="Century Gothic" panose="020B0502020202020204" pitchFamily="34" charset="0"/>
              </a:rPr>
              <a:t> Today, we learned and practiced how to search for information online:  [o</a:t>
            </a:r>
            <a:r>
              <a:rPr lang="en-US" sz="1200" i="1" dirty="0">
                <a:latin typeface="Century Gothic" panose="020B0502020202020204" pitchFamily="34" charset="0"/>
              </a:rPr>
              <a:t>nly mention the parts you covered]</a:t>
            </a:r>
          </a:p>
          <a:p>
            <a:pPr lvl="1">
              <a:defRPr/>
            </a:pPr>
            <a:endParaRPr lang="en-US" sz="1200" b="0" i="1" dirty="0">
              <a:latin typeface="Century Gothic" panose="020B0502020202020204" pitchFamily="34" charset="0"/>
            </a:endParaRPr>
          </a:p>
          <a:p>
            <a:pPr marL="826206"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latin typeface="Century Gothic" panose="020B0502020202020204" pitchFamily="34" charset="0"/>
              </a:rPr>
              <a:t>Use the </a:t>
            </a:r>
            <a:r>
              <a:rPr lang="en-US" sz="1200" i="1" u="none" dirty="0">
                <a:latin typeface="Century Gothic" panose="020B0502020202020204" pitchFamily="34" charset="0"/>
              </a:rPr>
              <a:t>browser </a:t>
            </a:r>
            <a:r>
              <a:rPr lang="en-US" sz="1200" b="0" i="1" u="none" dirty="0">
                <a:latin typeface="Century Gothic" panose="020B0502020202020204" pitchFamily="34" charset="0"/>
              </a:rPr>
              <a:t>to search for the indeed Canada website</a:t>
            </a:r>
          </a:p>
          <a:p>
            <a:pPr marL="826206"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US" sz="1200" b="0" i="1" u="none" dirty="0">
                <a:latin typeface="Century Gothic" panose="020B0502020202020204" pitchFamily="34" charset="0"/>
              </a:rPr>
              <a:t>Navigate the indeed Canada website to look for job postings. You</a:t>
            </a:r>
          </a:p>
          <a:p>
            <a:pPr marL="1226256" marR="0" lvl="2" indent="-2857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Used the ‘what’ and ‘where’ boxes;</a:t>
            </a:r>
          </a:p>
          <a:p>
            <a:pPr marL="1226256" marR="0" lvl="2" indent="-2857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Used filters to look for job postings;</a:t>
            </a:r>
          </a:p>
          <a:p>
            <a:pPr marL="1226256" marR="0" lvl="2" indent="-2857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Read job postings.</a:t>
            </a:r>
          </a:p>
          <a:p>
            <a:pPr marL="826206" marR="0" lvl="1" indent="-342900" algn="l" defTabSz="914400" rtl="0" eaLnBrk="1" fontAlgn="auto" latinLnBrk="0" hangingPunct="1">
              <a:lnSpc>
                <a:spcPct val="100000"/>
              </a:lnSpc>
              <a:spcBef>
                <a:spcPts val="0"/>
              </a:spcBef>
              <a:spcAft>
                <a:spcPts val="0"/>
              </a:spcAft>
              <a:buClrTx/>
              <a:buSzTx/>
              <a:buFont typeface="+mj-lt"/>
              <a:buAutoNum type="arabicParenR" startAt="3"/>
              <a:tabLst/>
              <a:defRPr/>
            </a:pPr>
            <a:r>
              <a:rPr lang="en-US" sz="1200" b="0" i="1" u="none" dirty="0">
                <a:latin typeface="Century Gothic" panose="020B0502020202020204" pitchFamily="34" charset="0"/>
              </a:rPr>
              <a:t>Navigate the Save-on-Foods website</a:t>
            </a:r>
          </a:p>
          <a:p>
            <a:pPr marL="1226256" marR="0" lvl="2" indent="-2857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Explore the Save on Foods Homepage</a:t>
            </a:r>
          </a:p>
          <a:p>
            <a:pPr marL="1226256" marR="0" lvl="2" indent="-2857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Navigate About Us Page</a:t>
            </a:r>
          </a:p>
          <a:p>
            <a:pPr marL="1226256" marR="0" lvl="2" indent="-2857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Navigate Join our Team Page</a:t>
            </a:r>
          </a:p>
          <a:p>
            <a:pPr marL="1226256" marR="0" lvl="2" indent="-285750" algn="l" defTabSz="914400" rtl="0" eaLnBrk="1" fontAlgn="auto" latinLnBrk="0" hangingPunct="1">
              <a:lnSpc>
                <a:spcPct val="100000"/>
              </a:lnSpc>
              <a:spcBef>
                <a:spcPts val="0"/>
              </a:spcBef>
              <a:spcAft>
                <a:spcPts val="0"/>
              </a:spcAft>
              <a:buClrTx/>
              <a:buSzTx/>
              <a:buFontTx/>
              <a:buChar char="-"/>
              <a:tabLst/>
              <a:defRPr/>
            </a:pPr>
            <a:endParaRPr lang="en-US" sz="1200" b="0" i="1" u="none" dirty="0">
              <a:latin typeface="Century Gothic" panose="020B0502020202020204" pitchFamily="34" charset="0"/>
            </a:endParaRPr>
          </a:p>
          <a:p>
            <a:pPr marL="171450" indent="-171450">
              <a:buFont typeface="Arial" panose="020B0604020202020204" pitchFamily="34" charset="0"/>
              <a:buChar char="•"/>
            </a:pPr>
            <a:r>
              <a:rPr lang="en-US" sz="1200" b="0" i="1" dirty="0">
                <a:latin typeface="Century Gothic" panose="020B0502020202020204" pitchFamily="34" charset="0"/>
              </a:rPr>
              <a:t>It’s really important to review and practice as much as you can! Please do that before our next tutoring session. </a:t>
            </a:r>
          </a:p>
          <a:p>
            <a:pPr marL="181240" indent="-181240">
              <a:buFont typeface="Arial" panose="020B0604020202020204" pitchFamily="34" charset="0"/>
              <a:buChar char="•"/>
            </a:pPr>
            <a:r>
              <a:rPr lang="en-US" sz="1200" b="0" i="1" dirty="0">
                <a:latin typeface="Century Gothic" panose="020B0502020202020204" pitchFamily="34" charset="0"/>
              </a:rPr>
              <a:t>Watch the video again, as many times as you need.</a:t>
            </a:r>
          </a:p>
          <a:p>
            <a:pPr marL="181240" indent="-181240">
              <a:buFont typeface="Arial" panose="020B0604020202020204" pitchFamily="34" charset="0"/>
              <a:buChar char="•"/>
            </a:pPr>
            <a:r>
              <a:rPr lang="en-US" sz="1200" b="0" i="1" dirty="0">
                <a:latin typeface="Century Gothic" panose="020B0502020202020204" pitchFamily="34" charset="0"/>
              </a:rPr>
              <a:t>I’ve emailed you the link. Let’s make sure you can open it. </a:t>
            </a:r>
          </a:p>
          <a:p>
            <a:pPr marL="483306" lvl="1"/>
            <a:r>
              <a:rPr lang="en-US" sz="1200" b="0" i="1" dirty="0">
                <a:latin typeface="Century Gothic" panose="020B0502020202020204" pitchFamily="34" charset="0"/>
              </a:rPr>
              <a:t>(OR) </a:t>
            </a:r>
          </a:p>
          <a:p>
            <a:pPr marL="181240" indent="-181240">
              <a:buFont typeface="Arial" panose="020B0604020202020204" pitchFamily="34" charset="0"/>
              <a:buChar char="•"/>
            </a:pPr>
            <a:r>
              <a:rPr lang="en-US" sz="1200" b="0" i="1" dirty="0">
                <a:latin typeface="Century Gothic" panose="020B0502020202020204" pitchFamily="34" charset="0"/>
              </a:rPr>
              <a:t>We’ve put the link on your desktop. Here it is. Just click on it to watch the video. </a:t>
            </a:r>
            <a:r>
              <a:rPr lang="en-US" sz="1200" i="1" dirty="0">
                <a:latin typeface="Century Gothic" panose="020B0502020202020204" pitchFamily="34" charset="0"/>
              </a:rPr>
              <a:t>Let’s make sure it works ok. </a:t>
            </a:r>
            <a:endParaRPr lang="en-US" sz="1200" b="0" i="1" dirty="0">
              <a:latin typeface="Century Gothic" panose="020B0502020202020204" pitchFamily="34" charset="0"/>
            </a:endParaRPr>
          </a:p>
          <a:p>
            <a:endParaRPr lang="en-US" sz="1200" b="0" dirty="0">
              <a:latin typeface="Century Gothic" panose="020B0502020202020204" pitchFamily="34" charset="0"/>
            </a:endParaRPr>
          </a:p>
          <a:p>
            <a:pPr algn="l" rtl="0" fontAlgn="base">
              <a:buFont typeface="+mj-lt"/>
              <a:buNone/>
            </a:pPr>
            <a:r>
              <a:rPr lang="en-US" sz="1200" b="1" i="0" u="sng" dirty="0">
                <a:solidFill>
                  <a:srgbClr val="000000"/>
                </a:solidFill>
                <a:effectLst/>
                <a:latin typeface="Century Gothic" panose="020B0502020202020204" pitchFamily="34" charset="0"/>
              </a:rPr>
              <a:t>Practice Plan</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200" b="0" i="0" dirty="0">
                <a:solidFill>
                  <a:srgbClr val="000000"/>
                </a:solidFill>
                <a:latin typeface="Century Gothic" panose="020B0502020202020204" pitchFamily="34" charset="0"/>
              </a:rPr>
              <a:t>Adapt the following according to what you reviewed in the session. </a:t>
            </a:r>
          </a:p>
          <a:p>
            <a:pPr algn="l" rtl="0" fontAlgn="base">
              <a:buFont typeface="+mj-lt"/>
              <a:buNone/>
            </a:pPr>
            <a:endParaRPr lang="en-US" sz="1200" b="1" i="0" u="sng" dirty="0">
              <a:solidFill>
                <a:srgbClr val="000000"/>
              </a:solidFill>
              <a:effectLst/>
              <a:latin typeface="Century Gothic" panose="020B0502020202020204" pitchFamily="34" charset="0"/>
            </a:endParaRPr>
          </a:p>
          <a:p>
            <a:pPr algn="l" rtl="0" fontAlgn="base">
              <a:buFont typeface="+mj-lt"/>
              <a:buNone/>
            </a:pPr>
            <a:r>
              <a:rPr lang="en-US" sz="1200" b="1" i="0" dirty="0">
                <a:solidFill>
                  <a:srgbClr val="000000"/>
                </a:solidFill>
                <a:effectLst/>
                <a:latin typeface="Century Gothic" panose="020B0502020202020204" pitchFamily="34" charset="0"/>
              </a:rPr>
              <a:t>Say to the learner:</a:t>
            </a:r>
          </a:p>
          <a:p>
            <a:pPr marL="181240" indent="-181240">
              <a:buFont typeface="Arial" panose="020B0604020202020204" pitchFamily="34" charset="0"/>
              <a:buChar char="•"/>
            </a:pPr>
            <a:r>
              <a:rPr lang="en-US" sz="1200" b="0" i="1" dirty="0">
                <a:latin typeface="Century Gothic" panose="020B0502020202020204" pitchFamily="34" charset="0"/>
              </a:rPr>
              <a:t>P</a:t>
            </a:r>
            <a:r>
              <a:rPr lang="en-US" sz="1200" i="1" dirty="0">
                <a:latin typeface="Century Gothic" panose="020B0502020202020204" pitchFamily="34" charset="0"/>
              </a:rPr>
              <a:t>ractice at least three more times before our next session. </a:t>
            </a:r>
            <a:endParaRPr lang="en-US" sz="1200" b="0" i="1"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1" dirty="0">
                <a:solidFill>
                  <a:srgbClr val="000000"/>
                </a:solidFill>
                <a:effectLst/>
                <a:latin typeface="Century Gothic" panose="020B0502020202020204" pitchFamily="34" charset="0"/>
              </a:rPr>
              <a:t>Here is what to practice: </a:t>
            </a:r>
          </a:p>
          <a:p>
            <a:pPr marL="171450" lvl="0" indent="-171450">
              <a:buFont typeface="Arial" panose="020B0604020202020204" pitchFamily="34" charset="0"/>
              <a:buChar char="•"/>
            </a:pPr>
            <a:r>
              <a:rPr lang="en-US" sz="1200" b="0" i="1" dirty="0">
                <a:solidFill>
                  <a:srgbClr val="000000"/>
                </a:solidFill>
                <a:effectLst/>
                <a:latin typeface="Century Gothic" panose="020B0502020202020204" pitchFamily="34" charset="0"/>
              </a:rPr>
              <a:t>I will email you this Practice Plan (see below). Please reply to the email so I know you got it and have what you need to do the practice</a:t>
            </a:r>
            <a:r>
              <a:rPr lang="en-US" sz="1200" b="0" i="0" dirty="0">
                <a:solidFill>
                  <a:srgbClr val="000000"/>
                </a:solidFill>
                <a:effectLst/>
                <a:latin typeface="Century Gothic" panose="020B0502020202020204" pitchFamily="34" charset="0"/>
              </a:rPr>
              <a:t>.</a:t>
            </a:r>
          </a:p>
          <a:p>
            <a:pPr marL="302066" indent="-302066" fontAlgn="base">
              <a:buFont typeface="Arial" panose="020B0604020202020204" pitchFamily="34" charset="0"/>
              <a:buChar char="•"/>
            </a:pPr>
            <a:endParaRPr lang="en-US" sz="1200" b="0" i="0" dirty="0">
              <a:solidFill>
                <a:srgbClr val="000000"/>
              </a:solidFill>
              <a:effectLst/>
              <a:latin typeface="Century Gothic" panose="020B0502020202020204" pitchFamily="34" charset="0"/>
            </a:endParaRPr>
          </a:p>
          <a:p>
            <a:pPr defTabSz="966612" fontAlgn="base">
              <a:defRPr/>
            </a:pPr>
            <a:r>
              <a:rPr lang="en-US" sz="1200" dirty="0">
                <a:latin typeface="Century Gothic" panose="020B0502020202020204" pitchFamily="34" charset="0"/>
              </a:rPr>
              <a:t>[Get learner to confirm they will practice and tell you when. Get specific.] </a:t>
            </a:r>
          </a:p>
          <a:p>
            <a:pPr marL="302066" indent="-302066" fontAlgn="base">
              <a:buFont typeface="Arial" panose="020B0604020202020204" pitchFamily="34" charset="0"/>
              <a:buChar char="•"/>
            </a:pPr>
            <a:r>
              <a:rPr lang="en-US" sz="1200" i="1" dirty="0">
                <a:latin typeface="Century Gothic" panose="020B0502020202020204" pitchFamily="34" charset="0"/>
              </a:rPr>
              <a:t>When are you going to do the practice? How many times? etc.</a:t>
            </a:r>
          </a:p>
          <a:p>
            <a:pPr algn="l" rtl="0" fontAlgn="base">
              <a:buFont typeface="Arial" panose="020B0604020202020204" pitchFamily="34" charset="0"/>
              <a:buNone/>
            </a:pPr>
            <a:endParaRPr lang="en-US" sz="1200" b="0" i="0" u="none" dirty="0">
              <a:solidFill>
                <a:srgbClr val="000000"/>
              </a:solidFill>
              <a:effectLst/>
              <a:latin typeface="Century Gothic" panose="020B0502020202020204" pitchFamily="34" charset="0"/>
            </a:endParaRPr>
          </a:p>
          <a:p>
            <a:r>
              <a:rPr lang="en-US" sz="1200" b="1" u="none" dirty="0">
                <a:latin typeface="Century Gothic" panose="020B0502020202020204" pitchFamily="34" charset="0"/>
              </a:rPr>
              <a:t>Instructions for the Tutor:</a:t>
            </a:r>
          </a:p>
          <a:p>
            <a:r>
              <a:rPr lang="en-US" sz="1200" b="0" u="none" dirty="0">
                <a:latin typeface="Century Gothic" panose="020B0502020202020204" pitchFamily="34" charset="0"/>
              </a:rPr>
              <a:t>Email the practice plans to the support person and learner. Please go through Practice Plans beforehand to make sure the website has not had recent updates. Please adapt Practice Plans accordingly if website has been updated.</a:t>
            </a:r>
            <a:endParaRPr lang="en-US" sz="1200" b="0" dirty="0">
              <a:latin typeface="Century Gothic" panose="020B0502020202020204" pitchFamily="34" charset="0"/>
            </a:endParaRPr>
          </a:p>
          <a:p>
            <a:endParaRPr lang="en-US" sz="1200" b="0" u="none" dirty="0">
              <a:latin typeface="Century Gothic" panose="020B0502020202020204" pitchFamily="34" charset="0"/>
            </a:endParaRPr>
          </a:p>
          <a:p>
            <a:r>
              <a:rPr lang="en-US" sz="1200" b="1" u="none" dirty="0">
                <a:latin typeface="Century Gothic" panose="020B0502020202020204" pitchFamily="34" charset="0"/>
              </a:rPr>
              <a:t>Practice Plan Part One:</a:t>
            </a:r>
          </a:p>
          <a:p>
            <a:pPr marL="228600" indent="-228600">
              <a:buFont typeface="+mj-lt"/>
              <a:buAutoNum type="arabicPeriod"/>
            </a:pPr>
            <a:r>
              <a:rPr lang="en-US" sz="1200" i="0" dirty="0">
                <a:latin typeface="Century Gothic" panose="020B0502020202020204" pitchFamily="34" charset="0"/>
              </a:rPr>
              <a:t>Use the browser to search for indeed Canada.</a:t>
            </a:r>
          </a:p>
          <a:p>
            <a:pPr marL="228600" indent="-228600">
              <a:buFont typeface="+mj-lt"/>
              <a:buAutoNum type="arabicPeriod"/>
            </a:pPr>
            <a:r>
              <a:rPr lang="en-US" sz="1200" i="0" dirty="0">
                <a:latin typeface="Century Gothic" panose="020B0502020202020204" pitchFamily="34" charset="0"/>
              </a:rPr>
              <a:t>You’re in indeed Canada. Look for three jobs using filters:</a:t>
            </a:r>
          </a:p>
          <a:p>
            <a:pPr marL="0" indent="0">
              <a:buFont typeface="+mj-lt"/>
              <a:buNone/>
            </a:pPr>
            <a:endParaRPr lang="en-US" sz="1200" i="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i="0" dirty="0">
                <a:latin typeface="Century Gothic" panose="020B0502020202020204" pitchFamily="34" charset="0"/>
              </a:rPr>
              <a:t>‘Grocery Clerk’ in </a:t>
            </a:r>
            <a:r>
              <a:rPr lang="en-US" sz="1200" i="0" u="sng" dirty="0">
                <a:latin typeface="Century Gothic" panose="020B0502020202020204" pitchFamily="34" charset="0"/>
              </a:rPr>
              <a:t>location </a:t>
            </a:r>
            <a:r>
              <a:rPr lang="en-US" sz="1200" i="0" u="none" dirty="0">
                <a:latin typeface="Century Gothic" panose="020B0502020202020204" pitchFamily="34" charset="0"/>
              </a:rPr>
              <a:t>(city where learner lives)</a:t>
            </a:r>
          </a:p>
          <a:p>
            <a:pPr marL="457200" lvl="1" indent="0">
              <a:buFont typeface="+mj-lt"/>
              <a:buNone/>
            </a:pPr>
            <a:r>
              <a:rPr lang="en-US" sz="1200" i="0" dirty="0">
                <a:latin typeface="Century Gothic" panose="020B0502020202020204" pitchFamily="34" charset="0"/>
              </a:rPr>
              <a:t>Filters: permanent jobs; posted in the last 7 days; pays </a:t>
            </a:r>
            <a:r>
              <a:rPr lang="en-US" sz="1200" i="0" u="none" dirty="0">
                <a:latin typeface="Century Gothic" panose="020B0502020202020204" pitchFamily="34" charset="0"/>
              </a:rPr>
              <a:t>$15+/hour</a:t>
            </a:r>
          </a:p>
          <a:p>
            <a:pPr marL="0" indent="0">
              <a:buFont typeface="+mj-lt"/>
              <a:buNone/>
            </a:pPr>
            <a:endParaRPr lang="en-US" sz="1200" i="0" u="none" dirty="0">
              <a:latin typeface="Century Gothic" panose="020B0502020202020204" pitchFamily="34" charset="0"/>
            </a:endParaRPr>
          </a:p>
          <a:p>
            <a:pPr marL="0" indent="0">
              <a:buFont typeface="+mj-lt"/>
              <a:buNone/>
            </a:pPr>
            <a:r>
              <a:rPr lang="en-US" sz="1200" i="0" u="none" dirty="0">
                <a:latin typeface="Century Gothic" panose="020B0502020202020204" pitchFamily="34" charset="0"/>
              </a:rPr>
              <a:t>b.    </a:t>
            </a:r>
            <a:r>
              <a:rPr lang="en-US" sz="1200" i="0" dirty="0">
                <a:latin typeface="Century Gothic" panose="020B0502020202020204" pitchFamily="34" charset="0"/>
              </a:rPr>
              <a:t>Warehouse worker in </a:t>
            </a:r>
            <a:r>
              <a:rPr lang="en-US" sz="1200" i="0" u="sng" dirty="0">
                <a:latin typeface="Century Gothic" panose="020B0502020202020204" pitchFamily="34" charset="0"/>
              </a:rPr>
              <a:t>location </a:t>
            </a:r>
            <a:r>
              <a:rPr lang="en-US" sz="1200" i="0" u="none" dirty="0">
                <a:latin typeface="Century Gothic" panose="020B0502020202020204" pitchFamily="34" charset="0"/>
              </a:rPr>
              <a:t>(city where learner lives)</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200" i="0" dirty="0">
                <a:latin typeface="Century Gothic" panose="020B0502020202020204" pitchFamily="34" charset="0"/>
              </a:rPr>
              <a:t>Filters: </a:t>
            </a:r>
            <a:r>
              <a:rPr lang="en-US" sz="1200" i="0" u="none" dirty="0">
                <a:latin typeface="Century Gothic" panose="020B0502020202020204" pitchFamily="34" charset="0"/>
              </a:rPr>
              <a:t>full-time job; posted in the last 14 days; pays $15+/hour</a:t>
            </a:r>
          </a:p>
          <a:p>
            <a:pPr marL="0" indent="0">
              <a:buFont typeface="+mj-lt"/>
              <a:buNone/>
            </a:pPr>
            <a:endParaRPr lang="en-US" sz="1200" i="0" dirty="0">
              <a:latin typeface="Century Gothic" panose="020B0502020202020204" pitchFamily="34" charset="0"/>
            </a:endParaRPr>
          </a:p>
          <a:p>
            <a:pPr marL="0" indent="0">
              <a:buFont typeface="+mj-lt"/>
              <a:buNone/>
            </a:pPr>
            <a:r>
              <a:rPr lang="en-US" sz="1200" i="0" dirty="0">
                <a:latin typeface="Century Gothic" panose="020B0502020202020204" pitchFamily="34" charset="0"/>
              </a:rPr>
              <a:t>c.    Cleaner in </a:t>
            </a:r>
            <a:r>
              <a:rPr lang="en-US" sz="1200" i="0" u="sng" dirty="0">
                <a:latin typeface="Century Gothic" panose="020B0502020202020204" pitchFamily="34" charset="0"/>
              </a:rPr>
              <a:t>location </a:t>
            </a:r>
            <a:r>
              <a:rPr lang="en-US" sz="1200" i="0" u="none" dirty="0">
                <a:latin typeface="Century Gothic" panose="020B0502020202020204" pitchFamily="34" charset="0"/>
              </a:rPr>
              <a:t>(city where learner lives)</a:t>
            </a:r>
          </a:p>
          <a:p>
            <a:pPr marL="457200" lvl="1" indent="0">
              <a:buFont typeface="+mj-lt"/>
              <a:buNone/>
            </a:pPr>
            <a:r>
              <a:rPr lang="en-US" sz="1200" i="0" u="none" dirty="0">
                <a:latin typeface="Century Gothic" panose="020B0502020202020204" pitchFamily="34" charset="0"/>
              </a:rPr>
              <a:t>Filters: part-time jobs; posted in the last 14 days; pays $20+/hour</a:t>
            </a:r>
          </a:p>
          <a:p>
            <a:pPr marL="228600" indent="-228600">
              <a:buFont typeface="+mj-lt"/>
              <a:buAutoNum type="alphaLcParenR"/>
            </a:pPr>
            <a:endParaRPr lang="en-US" sz="1200" i="0" u="none" dirty="0">
              <a:latin typeface="Century Gothic" panose="020B0502020202020204" pitchFamily="34" charset="0"/>
            </a:endParaRPr>
          </a:p>
          <a:p>
            <a:pPr marL="0" indent="0">
              <a:buFont typeface="+mj-lt"/>
              <a:buNone/>
            </a:pPr>
            <a:r>
              <a:rPr lang="en-US" sz="1200" i="0" u="none" dirty="0">
                <a:latin typeface="Century Gothic" panose="020B0502020202020204" pitchFamily="34" charset="0"/>
              </a:rPr>
              <a:t>3.    Click on the first job posting for each job. Scroll to read the job posting. </a:t>
            </a:r>
          </a:p>
          <a:p>
            <a:endParaRPr lang="en-US" sz="1200" b="1" u="sng" dirty="0">
              <a:latin typeface="Century Gothic" panose="020B0502020202020204" pitchFamily="34" charset="0"/>
            </a:endParaRPr>
          </a:p>
          <a:p>
            <a:r>
              <a:rPr lang="en-US" sz="1200" b="1" u="none" dirty="0">
                <a:latin typeface="Century Gothic" panose="020B0502020202020204" pitchFamily="34" charset="0"/>
              </a:rPr>
              <a:t>Practice Plan Part Two:</a:t>
            </a:r>
          </a:p>
          <a:p>
            <a:endParaRPr lang="en-US" sz="1200" b="1" u="none" dirty="0">
              <a:latin typeface="Century Gothic" panose="020B0502020202020204" pitchFamily="34" charset="0"/>
            </a:endParaRPr>
          </a:p>
          <a:p>
            <a:r>
              <a:rPr lang="en-US" sz="1200" b="0" u="none" dirty="0">
                <a:latin typeface="Century Gothic" panose="020B0502020202020204" pitchFamily="34" charset="0"/>
              </a:rPr>
              <a:t>You may email “Practice – Part Two” and “Extra Practice – Part Two” as part of the Practice Plan. </a:t>
            </a:r>
          </a:p>
          <a:p>
            <a:r>
              <a:rPr lang="en-US" sz="1200" b="0" u="none" dirty="0">
                <a:latin typeface="Century Gothic" panose="020B0502020202020204" pitchFamily="34" charset="0"/>
              </a:rPr>
              <a:t>Below is another Practice Plan:</a:t>
            </a:r>
          </a:p>
          <a:p>
            <a:endParaRPr lang="en-US" sz="1200" b="0" u="none" dirty="0">
              <a:latin typeface="Century Gothic" panose="020B0502020202020204" pitchFamily="34" charset="0"/>
            </a:endParaRPr>
          </a:p>
          <a:p>
            <a:pPr marL="228600" indent="-228600">
              <a:buFont typeface="+mj-lt"/>
              <a:buAutoNum type="arabicPeriod"/>
            </a:pPr>
            <a:r>
              <a:rPr lang="en-US" sz="1200" b="0" u="none" dirty="0">
                <a:latin typeface="Century Gothic" panose="020B0502020202020204" pitchFamily="34" charset="0"/>
              </a:rPr>
              <a:t>Open your browser.</a:t>
            </a:r>
          </a:p>
          <a:p>
            <a:pPr marL="228600" indent="-228600">
              <a:buFont typeface="+mj-lt"/>
              <a:buAutoNum type="arabicPeriod"/>
            </a:pPr>
            <a:r>
              <a:rPr lang="en-US" sz="1200" b="0" u="none" dirty="0">
                <a:latin typeface="Century Gothic" panose="020B0502020202020204" pitchFamily="34" charset="0"/>
              </a:rPr>
              <a:t>In the Google search bar, enter “Save on Foods”</a:t>
            </a:r>
          </a:p>
          <a:p>
            <a:pPr marL="228600" indent="-228600">
              <a:buFont typeface="+mj-lt"/>
              <a:buAutoNum type="arabicPeriod"/>
            </a:pPr>
            <a:r>
              <a:rPr lang="en-US" sz="1200" b="0" u="none" dirty="0">
                <a:latin typeface="Century Gothic" panose="020B0502020202020204" pitchFamily="34" charset="0"/>
              </a:rPr>
              <a:t>Click on the Save-on-Foods link.</a:t>
            </a:r>
          </a:p>
          <a:p>
            <a:pPr marL="228600" indent="-228600">
              <a:buFont typeface="+mj-lt"/>
              <a:buAutoNum type="arabicPeriod"/>
            </a:pPr>
            <a:r>
              <a:rPr lang="en-US" sz="1200" b="0" u="none" dirty="0">
                <a:latin typeface="Century Gothic" panose="020B0502020202020204" pitchFamily="34" charset="0"/>
              </a:rPr>
              <a:t>You’re on the Save-on-Foods homepage.</a:t>
            </a:r>
          </a:p>
          <a:p>
            <a:pPr marL="228600" indent="-228600">
              <a:buFont typeface="+mj-lt"/>
              <a:buAutoNum type="arabicPeriod"/>
            </a:pPr>
            <a:r>
              <a:rPr lang="en-US" sz="1200" b="0" u="none" dirty="0">
                <a:latin typeface="Century Gothic" panose="020B0502020202020204" pitchFamily="34" charset="0"/>
              </a:rPr>
              <a:t>Scroll down to the bottom of the page.</a:t>
            </a:r>
          </a:p>
          <a:p>
            <a:pPr marL="228600" indent="-228600">
              <a:buFont typeface="+mj-lt"/>
              <a:buAutoNum type="arabicPeriod"/>
            </a:pPr>
            <a:r>
              <a:rPr lang="en-US" sz="1200" b="0" u="none" dirty="0">
                <a:latin typeface="Century Gothic" panose="020B0502020202020204" pitchFamily="34" charset="0"/>
              </a:rPr>
              <a:t>Look for “Retail Careers”. It is under “Our Company” in the left column</a:t>
            </a:r>
          </a:p>
          <a:p>
            <a:pPr marL="228600" indent="-228600">
              <a:buFont typeface="+mj-lt"/>
              <a:buAutoNum type="arabicPeriod"/>
            </a:pPr>
            <a:r>
              <a:rPr lang="en-US" sz="1200" b="0" u="none" dirty="0">
                <a:latin typeface="Century Gothic" panose="020B0502020202020204" pitchFamily="34" charset="0"/>
              </a:rPr>
              <a:t>Click on “Retail Careers”.</a:t>
            </a:r>
          </a:p>
          <a:p>
            <a:pPr marL="228600" indent="-228600">
              <a:buFont typeface="+mj-lt"/>
              <a:buAutoNum type="arabicPeriod"/>
            </a:pPr>
            <a:r>
              <a:rPr lang="en-US" sz="1200" b="0" u="none" dirty="0">
                <a:latin typeface="Century Gothic" panose="020B0502020202020204" pitchFamily="34" charset="0"/>
              </a:rPr>
              <a:t>Read “Benefits &amp; Perks” in the middle of the page.</a:t>
            </a:r>
          </a:p>
          <a:p>
            <a:pPr marL="228600" indent="-228600">
              <a:buFont typeface="+mj-lt"/>
              <a:buAutoNum type="arabicPeriod"/>
            </a:pPr>
            <a:r>
              <a:rPr lang="en-US" sz="1200" b="0" u="none" dirty="0">
                <a:latin typeface="Century Gothic" panose="020B0502020202020204" pitchFamily="34" charset="0"/>
              </a:rPr>
              <a:t>Scroll down to the bottom of the page.</a:t>
            </a:r>
          </a:p>
          <a:p>
            <a:pPr marL="228600" indent="-228600">
              <a:buFont typeface="+mj-lt"/>
              <a:buAutoNum type="arabicPeriod"/>
            </a:pPr>
            <a:r>
              <a:rPr lang="en-US" sz="1200" b="0" u="none" dirty="0">
                <a:latin typeface="Century Gothic" panose="020B0502020202020204" pitchFamily="34" charset="0"/>
              </a:rPr>
              <a:t>Look for “In the News” in the middle column, under “Customer Service”.</a:t>
            </a:r>
          </a:p>
          <a:p>
            <a:pPr marL="228600" indent="-228600">
              <a:buFont typeface="+mj-lt"/>
              <a:buAutoNum type="arabicPeriod"/>
            </a:pPr>
            <a:r>
              <a:rPr lang="en-US" sz="1200" b="0" u="none" dirty="0">
                <a:latin typeface="Century Gothic" panose="020B0502020202020204" pitchFamily="34" charset="0"/>
              </a:rPr>
              <a:t>Click on it.</a:t>
            </a:r>
          </a:p>
          <a:p>
            <a:pPr marL="228600" indent="-228600">
              <a:buFont typeface="+mj-lt"/>
              <a:buAutoNum type="arabicPeriod"/>
            </a:pPr>
            <a:r>
              <a:rPr lang="en-US" sz="1200" b="0" u="none" dirty="0">
                <a:latin typeface="Century Gothic" panose="020B0502020202020204" pitchFamily="34" charset="0"/>
              </a:rPr>
              <a:t>Click on the latest news/media release. </a:t>
            </a:r>
          </a:p>
          <a:p>
            <a:pPr marL="228600" indent="-228600">
              <a:buFont typeface="+mj-lt"/>
              <a:buAutoNum type="arabicPeriod"/>
            </a:pPr>
            <a:r>
              <a:rPr lang="en-US" sz="1200" b="0" u="none" dirty="0">
                <a:latin typeface="Century Gothic" panose="020B0502020202020204" pitchFamily="34" charset="0"/>
              </a:rPr>
              <a:t>Click ‘X’ to close the news/media release.</a:t>
            </a:r>
          </a:p>
          <a:p>
            <a:pPr marL="228600" indent="-228600">
              <a:buFont typeface="+mj-lt"/>
              <a:buAutoNum type="arabicPeriod"/>
            </a:pPr>
            <a:r>
              <a:rPr lang="en-US" sz="1200" b="0" u="none" dirty="0">
                <a:latin typeface="Century Gothic" panose="020B0502020202020204" pitchFamily="34" charset="0"/>
              </a:rPr>
              <a:t>On the “In the News” page, click the back button to go back to the previous page.</a:t>
            </a:r>
          </a:p>
          <a:p>
            <a:pPr marL="228600" indent="-228600">
              <a:buFont typeface="+mj-lt"/>
              <a:buAutoNum type="arabicPeriod"/>
            </a:pPr>
            <a:r>
              <a:rPr lang="en-US" sz="1200" b="0" u="none" dirty="0">
                <a:latin typeface="Century Gothic" panose="020B0502020202020204" pitchFamily="34" charset="0"/>
              </a:rPr>
              <a:t>You’re back at the “Retail Careers” page. Click on the Save-on-Foods logo to go back to the homepage.</a:t>
            </a:r>
          </a:p>
          <a:p>
            <a:pPr marL="0" indent="0">
              <a:buFont typeface="+mj-lt"/>
              <a:buNone/>
            </a:pPr>
            <a:endParaRPr lang="en-US" sz="1200" b="0" u="none"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29</a:t>
            </a:fld>
            <a:endParaRPr lang="en-US" dirty="0"/>
          </a:p>
        </p:txBody>
      </p:sp>
    </p:spTree>
    <p:extLst>
      <p:ext uri="{BB962C8B-B14F-4D97-AF65-F5344CB8AC3E}">
        <p14:creationId xmlns:p14="http://schemas.microsoft.com/office/powerpoint/2010/main" val="3388402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Information for the Tutor</a:t>
            </a:r>
          </a:p>
          <a:p>
            <a:endParaRPr lang="en-CA" dirty="0">
              <a:latin typeface="Century Gothic" panose="020B0502020202020204" pitchFamily="34" charset="0"/>
            </a:endParaRPr>
          </a:p>
          <a:p>
            <a:r>
              <a:rPr lang="en-CA" dirty="0">
                <a:latin typeface="Century Gothic" panose="020B0502020202020204" pitchFamily="34" charset="0"/>
              </a:rPr>
              <a:t>These skills are specifically reviewed in this lesson.</a:t>
            </a:r>
          </a:p>
          <a:p>
            <a:r>
              <a:rPr lang="en-CA" dirty="0">
                <a:latin typeface="Century Gothic" panose="020B0502020202020204" pitchFamily="34" charset="0"/>
              </a:rPr>
              <a:t>It is assumed the learner has already learned these skills and is doing this lesson as a review. </a:t>
            </a:r>
          </a:p>
          <a:p>
            <a:endParaRPr lang="en-CA" dirty="0">
              <a:latin typeface="Century Gothic" panose="020B0502020202020204" pitchFamily="34" charset="0"/>
            </a:endParaRPr>
          </a:p>
          <a:p>
            <a:r>
              <a:rPr lang="en-US" sz="1200" b="1" dirty="0">
                <a:solidFill>
                  <a:srgbClr val="000000"/>
                </a:solidFill>
                <a:latin typeface="Century Gothic" panose="020B0502020202020204" pitchFamily="34" charset="0"/>
              </a:rPr>
              <a:t>Job Search on indeed – Search for indeed Canada Website</a:t>
            </a:r>
            <a:endParaRPr lang="en-US" sz="1200" b="1"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Mouse skills: hold the mouse, left click, double click, scroll, hover, different shapes of the cursor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Identify and open a browser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Differentiate between the address bar and a search bar/box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Enter a keyword in the browser search bar/box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search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Go to a website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000000"/>
                </a:solidFill>
                <a:latin typeface="Century Gothic" panose="020B0502020202020204" pitchFamily="34" charset="0"/>
              </a:rPr>
              <a:t>Job Search on indeed –</a:t>
            </a:r>
            <a:r>
              <a:rPr lang="en-US" sz="1200" b="1" i="0" u="none" strike="noStrike" dirty="0">
                <a:solidFill>
                  <a:srgbClr val="000000"/>
                </a:solidFill>
                <a:effectLst/>
                <a:latin typeface="Century Gothic" panose="020B0502020202020204" pitchFamily="34" charset="0"/>
              </a:rPr>
              <a:t> Navigate indeed Canada Website</a:t>
            </a: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dirty="0">
                <a:solidFill>
                  <a:srgbClr val="000000"/>
                </a:solidFill>
                <a:effectLst/>
                <a:latin typeface="Century Gothic" panose="020B0502020202020204" pitchFamily="34" charset="0"/>
              </a:rPr>
              <a:t>Search for information on a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Locate and use the website search bar on the home page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Identify and use: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dirty="0">
                <a:solidFill>
                  <a:srgbClr val="000000"/>
                </a:solidFill>
                <a:effectLst/>
                <a:latin typeface="Century Gothic" panose="020B0502020202020204" pitchFamily="34" charset="0"/>
              </a:rPr>
              <a:t>website menus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dirty="0">
                <a:solidFill>
                  <a:srgbClr val="000000"/>
                </a:solidFill>
                <a:effectLst/>
                <a:latin typeface="Century Gothic" panose="020B0502020202020204" pitchFamily="34" charset="0"/>
              </a:rPr>
              <a:t>links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Navigate Websites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Mouse skills: hold the mouse, left click, double click, scroll, hover, different shapes of the cursor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Identify and open a browser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Differentiate between the address bar and a search bar/box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Enter a keyword in the browser search bar/box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search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Go to a website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Search for information on a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Locate and use the website search bar on the home page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Identify and use: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dirty="0">
                <a:solidFill>
                  <a:srgbClr val="000000"/>
                </a:solidFill>
                <a:effectLst/>
                <a:latin typeface="Century Gothic" panose="020B0502020202020204" pitchFamily="34" charset="0"/>
              </a:rPr>
              <a:t>website menus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dirty="0">
                <a:solidFill>
                  <a:srgbClr val="000000"/>
                </a:solidFill>
                <a:effectLst/>
                <a:latin typeface="Century Gothic" panose="020B0502020202020204" pitchFamily="34" charset="0"/>
              </a:rPr>
              <a:t>links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Identify common browser commands: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dirty="0">
                <a:solidFill>
                  <a:srgbClr val="000000"/>
                </a:solidFill>
                <a:effectLst/>
                <a:latin typeface="Century Gothic" panose="020B0502020202020204" pitchFamily="34" charset="0"/>
              </a:rPr>
              <a:t>return to the previous page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dirty="0">
                <a:solidFill>
                  <a:srgbClr val="000000"/>
                </a:solidFill>
                <a:effectLst/>
                <a:latin typeface="Century Gothic" panose="020B0502020202020204" pitchFamily="34" charset="0"/>
              </a:rPr>
              <a:t>Open and close a new tab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Identify and use the Play and Pause buttons in online video players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dirty="0">
              <a:solidFill>
                <a:srgbClr val="000000"/>
              </a:solidFill>
              <a:effectLst/>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3</a:t>
            </a:fld>
            <a:endParaRPr lang="en-US" dirty="0"/>
          </a:p>
        </p:txBody>
      </p:sp>
    </p:spTree>
    <p:extLst>
      <p:ext uri="{BB962C8B-B14F-4D97-AF65-F5344CB8AC3E}">
        <p14:creationId xmlns:p14="http://schemas.microsoft.com/office/powerpoint/2010/main" val="2600461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u="none" dirty="0">
                <a:latin typeface="Century Gothic" panose="020B0502020202020204" pitchFamily="34" charset="0"/>
              </a:rPr>
              <a:t>Instructions for the Tutor:</a:t>
            </a:r>
          </a:p>
          <a:p>
            <a:pPr marL="181240" indent="-181240">
              <a:buFont typeface="Arial" panose="020B0604020202020204" pitchFamily="34" charset="0"/>
              <a:buChar char="•"/>
            </a:pPr>
            <a:r>
              <a:rPr lang="en-US" dirty="0">
                <a:latin typeface="Century Gothic" panose="020B0502020202020204" pitchFamily="34" charset="0"/>
              </a:rPr>
              <a:t>Confirm the next tutoring session.</a:t>
            </a:r>
          </a:p>
          <a:p>
            <a:pPr marL="181240" indent="-181240">
              <a:buFont typeface="Arial" panose="020B0604020202020204" pitchFamily="34" charset="0"/>
              <a:buChar char="•"/>
            </a:pPr>
            <a:r>
              <a:rPr lang="en-US" dirty="0">
                <a:latin typeface="Century Gothic" panose="020B0502020202020204" pitchFamily="34" charset="0"/>
              </a:rPr>
              <a:t>Clarify any support in-between sessions if you are offering that.  </a:t>
            </a:r>
          </a:p>
          <a:p>
            <a:pPr marL="483306" lvl="1" defTabSz="966612">
              <a:defRPr/>
            </a:pPr>
            <a:r>
              <a:rPr lang="en-US" dirty="0">
                <a:latin typeface="Century Gothic" panose="020B0502020202020204" pitchFamily="34" charset="0"/>
              </a:rPr>
              <a:t>If offering support outside the session time, put boundaries, be clear about when and how you are giving support. </a:t>
            </a:r>
          </a:p>
          <a:p>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e.g. Great work today! etc. </a:t>
            </a:r>
          </a:p>
          <a:p>
            <a:r>
              <a:rPr lang="en-US" i="1" dirty="0">
                <a:latin typeface="Century Gothic" panose="020B0502020202020204" pitchFamily="34" charset="0"/>
              </a:rPr>
              <a:t>Let’s meet again on X date at X time. Does that work for you? </a:t>
            </a:r>
          </a:p>
          <a:p>
            <a:r>
              <a:rPr lang="en-US" i="1" dirty="0">
                <a:latin typeface="Century Gothic" panose="020B0502020202020204" pitchFamily="34" charset="0"/>
              </a:rPr>
              <a:t>Wonderful. </a:t>
            </a:r>
          </a:p>
          <a:p>
            <a:endParaRPr lang="en-US" dirty="0">
              <a:latin typeface="Century Gothic" panose="020B0502020202020204" pitchFamily="34" charset="0"/>
            </a:endParaRPr>
          </a:p>
          <a:p>
            <a:r>
              <a:rPr lang="en-US" dirty="0">
                <a:latin typeface="Century Gothic" panose="020B0502020202020204" pitchFamily="34" charset="0"/>
              </a:rPr>
              <a:t>[If offering support before next session:]</a:t>
            </a:r>
          </a:p>
          <a:p>
            <a:r>
              <a:rPr lang="en-US" i="1" dirty="0">
                <a:latin typeface="Century Gothic" panose="020B0502020202020204" pitchFamily="34" charset="0"/>
              </a:rPr>
              <a:t>If you need support before our next session, please ......... </a:t>
            </a:r>
          </a:p>
          <a:p>
            <a:endParaRPr lang="en-US" dirty="0">
              <a:latin typeface="Century Gothic" panose="020B0502020202020204" pitchFamily="34" charset="0"/>
            </a:endParaRPr>
          </a:p>
          <a:p>
            <a:r>
              <a:rPr lang="en-US" dirty="0">
                <a:latin typeface="Century Gothic" panose="020B0502020202020204" pitchFamily="34" charset="0"/>
              </a:rPr>
              <a:t>[For remote support</a:t>
            </a:r>
            <a:r>
              <a:rPr lang="en-US" dirty="0">
                <a:latin typeface="Century Gothic" panose="020B0502020202020204" pitchFamily="34" charset="0"/>
                <a:sym typeface="Wingdings" pitchFamily="2" charset="2"/>
              </a:rPr>
              <a:t>:]</a:t>
            </a:r>
            <a:r>
              <a:rPr lang="en-US" dirty="0">
                <a:latin typeface="Century Gothic" panose="020B0502020202020204" pitchFamily="34" charset="0"/>
              </a:rPr>
              <a:t> </a:t>
            </a:r>
          </a:p>
          <a:p>
            <a:r>
              <a:rPr lang="en-US" i="1" dirty="0">
                <a:latin typeface="Century Gothic" panose="020B0502020202020204" pitchFamily="34" charset="0"/>
              </a:rPr>
              <a:t>I will send you the Zoom link the day before the tutoring session. </a:t>
            </a:r>
          </a:p>
          <a:p>
            <a:r>
              <a:rPr lang="en-US" i="1" dirty="0">
                <a:latin typeface="Century Gothic" panose="020B0502020202020204" pitchFamily="34" charset="0"/>
              </a:rPr>
              <a:t>etc. </a:t>
            </a: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30</a:t>
            </a:fld>
            <a:endParaRPr lang="en-US" dirty="0"/>
          </a:p>
        </p:txBody>
      </p:sp>
    </p:spTree>
    <p:extLst>
      <p:ext uri="{BB962C8B-B14F-4D97-AF65-F5344CB8AC3E}">
        <p14:creationId xmlns:p14="http://schemas.microsoft.com/office/powerpoint/2010/main" val="2578306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Bye and see you on X date at X time. </a:t>
            </a:r>
          </a:p>
          <a:p>
            <a:endParaRPr lang="en-US" dirty="0">
              <a:latin typeface="Century Gothic" panose="020B0502020202020204" pitchFamily="34" charset="0"/>
            </a:endParaRPr>
          </a:p>
          <a:p>
            <a:r>
              <a:rPr lang="en-US" dirty="0">
                <a:latin typeface="Century Gothic" panose="020B0502020202020204" pitchFamily="34" charset="0"/>
              </a:rPr>
              <a:t>Keep practicing!</a:t>
            </a:r>
          </a:p>
        </p:txBody>
      </p:sp>
      <p:sp>
        <p:nvSpPr>
          <p:cNvPr id="4" name="Slide Number Placeholder 3"/>
          <p:cNvSpPr>
            <a:spLocks noGrp="1"/>
          </p:cNvSpPr>
          <p:nvPr>
            <p:ph type="sldNum" sz="quarter" idx="5"/>
          </p:nvPr>
        </p:nvSpPr>
        <p:spPr/>
        <p:txBody>
          <a:bodyPr/>
          <a:lstStyle/>
          <a:p>
            <a:fld id="{84E55262-9676-444A-98B3-692BE02459E9}" type="slidenum">
              <a:rPr lang="en-US" smtClean="0"/>
              <a:t>31</a:t>
            </a:fld>
            <a:endParaRPr lang="en-US" dirty="0"/>
          </a:p>
        </p:txBody>
      </p:sp>
    </p:spTree>
    <p:extLst>
      <p:ext uri="{BB962C8B-B14F-4D97-AF65-F5344CB8AC3E}">
        <p14:creationId xmlns:p14="http://schemas.microsoft.com/office/powerpoint/2010/main" val="347278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none" dirty="0">
                <a:latin typeface="Century Gothic" panose="020B0502020202020204" pitchFamily="34" charset="0"/>
              </a:rPr>
              <a:t>Slide hidden from learner</a:t>
            </a:r>
            <a:endParaRPr lang="en-US" b="1" dirty="0">
              <a:latin typeface="Century Gothic" panose="020B0502020202020204" pitchFamily="34" charset="0"/>
            </a:endParaRP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This PowerPoint lesson contains everything the tutor needs: the lesson notes, suggested instructional language, the links to the video lesson(s), and also Practice for each part.  ​</a:t>
            </a:r>
          </a:p>
          <a:p>
            <a:pPr marL="0" lvl="0" indent="0" algn="l" rtl="0">
              <a:spcBef>
                <a:spcPts val="0"/>
              </a:spcBef>
              <a:spcAft>
                <a:spcPts val="0"/>
              </a:spcAft>
              <a:buNone/>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rPr>
              <a:t>IMPORTANT</a:t>
            </a:r>
            <a:br>
              <a:rPr lang="en-US" b="1" dirty="0">
                <a:latin typeface="Century Gothic" panose="020B0502020202020204" pitchFamily="34" charset="0"/>
              </a:rPr>
            </a:br>
            <a:r>
              <a:rPr lang="en-US" dirty="0">
                <a:latin typeface="Century Gothic" panose="020B0502020202020204" pitchFamily="34" charset="0"/>
              </a:rPr>
              <a:t>Read through the </a:t>
            </a:r>
            <a:r>
              <a:rPr lang="en-US" b="1" u="sng" dirty="0">
                <a:latin typeface="Century Gothic" panose="020B0502020202020204" pitchFamily="34" charset="0"/>
              </a:rPr>
              <a:t>entire lesson </a:t>
            </a:r>
            <a:r>
              <a:rPr lang="en-US" dirty="0">
                <a:latin typeface="Century Gothic" panose="020B0502020202020204" pitchFamily="34" charset="0"/>
              </a:rPr>
              <a:t>a few days before tutoring so you are clear about what to do and have time to get any questions answered and to do any preparation. </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The first 11 slides are hidden from the learner; they contain information and instructions for the tutor. </a:t>
            </a:r>
          </a:p>
          <a:p>
            <a:pPr marL="171450" lvl="0" indent="-171450" algn="l" rtl="0">
              <a:spcBef>
                <a:spcPts val="0"/>
              </a:spcBef>
              <a:spcAft>
                <a:spcPts val="0"/>
              </a:spcAft>
              <a:buFont typeface="Arial" panose="020B0604020202020204" pitchFamily="34" charset="0"/>
              <a:buChar char="•"/>
            </a:pPr>
            <a:r>
              <a:rPr lang="en-US" dirty="0">
                <a:latin typeface="Century Gothic" panose="020B0502020202020204" pitchFamily="34" charset="0"/>
              </a:rPr>
              <a:t>Green Slides 	= Lesson Objectives</a:t>
            </a:r>
          </a:p>
          <a:p>
            <a:pPr marL="171450" lvl="0" indent="-171450" algn="l" rtl="0">
              <a:spcBef>
                <a:spcPts val="0"/>
              </a:spcBef>
              <a:spcAft>
                <a:spcPts val="0"/>
              </a:spcAft>
              <a:buFont typeface="Arial" panose="020B0604020202020204" pitchFamily="34" charset="0"/>
              <a:buChar char="•"/>
            </a:pPr>
            <a:r>
              <a:rPr lang="en-US" dirty="0">
                <a:latin typeface="Century Gothic" panose="020B0502020202020204" pitchFamily="34" charset="0"/>
              </a:rPr>
              <a:t>Blue Slides		= The Start of each Part of the Lesson</a:t>
            </a:r>
          </a:p>
          <a:p>
            <a:pPr marL="171450" lvl="0" indent="-171450" algn="l" rtl="0">
              <a:spcBef>
                <a:spcPts val="0"/>
              </a:spcBef>
              <a:spcAft>
                <a:spcPts val="0"/>
              </a:spcAft>
              <a:buFont typeface="Arial" panose="020B0604020202020204" pitchFamily="34" charset="0"/>
              <a:buChar char="•"/>
            </a:pPr>
            <a:r>
              <a:rPr lang="en-US" dirty="0">
                <a:latin typeface="Century Gothic" panose="020B0502020202020204" pitchFamily="34" charset="0"/>
              </a:rPr>
              <a:t>Yellow Slides	= Practice Activities</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Instructions specific to each lesson </a:t>
            </a:r>
            <a:r>
              <a:rPr lang="en-US" dirty="0">
                <a:latin typeface="Century Gothic" panose="020B0502020202020204" pitchFamily="34" charset="0"/>
              </a:rPr>
              <a:t>are</a:t>
            </a:r>
            <a:r>
              <a:rPr lang="en-US" b="1" dirty="0">
                <a:latin typeface="Century Gothic" panose="020B0502020202020204" pitchFamily="34" charset="0"/>
              </a:rPr>
              <a:t> </a:t>
            </a:r>
            <a:r>
              <a:rPr lang="en-US" dirty="0">
                <a:latin typeface="Century Gothic" panose="020B0502020202020204" pitchFamily="34" charset="0"/>
              </a:rPr>
              <a:t>in the notes pages of each PowerPoint. ​</a:t>
            </a:r>
          </a:p>
          <a:p>
            <a:pPr marL="0" lvl="0" indent="0" algn="l" rtl="0">
              <a:spcBef>
                <a:spcPts val="0"/>
              </a:spcBef>
              <a:spcAft>
                <a:spcPts val="0"/>
              </a:spcAft>
              <a:buNone/>
            </a:pPr>
            <a:r>
              <a:rPr lang="en-US" dirty="0">
                <a:latin typeface="Century Gothic" panose="020B0502020202020204" pitchFamily="34" charset="0"/>
              </a:rPr>
              <a:t>Identical notes are also available as a separate PDF for tutors who prefer that format. ​See Option B below. </a:t>
            </a:r>
          </a:p>
          <a:p>
            <a:pPr marL="0" lvl="0" indent="0" algn="l" rtl="0">
              <a:spcBef>
                <a:spcPts val="0"/>
              </a:spcBef>
              <a:spcAft>
                <a:spcPts val="0"/>
              </a:spcAft>
              <a:buNone/>
            </a:pPr>
            <a:r>
              <a:rPr lang="en-US" dirty="0">
                <a:latin typeface="Century Gothic" panose="020B0502020202020204" pitchFamily="34" charset="0"/>
              </a:rPr>
              <a:t> </a:t>
            </a:r>
          </a:p>
          <a:p>
            <a:pPr marL="0" lvl="0" indent="0" algn="l" rtl="0">
              <a:spcBef>
                <a:spcPts val="0"/>
              </a:spcBef>
              <a:spcAft>
                <a:spcPts val="0"/>
              </a:spcAft>
              <a:buNone/>
            </a:pPr>
            <a:r>
              <a:rPr lang="en-US" dirty="0">
                <a:latin typeface="Century Gothic" panose="020B0502020202020204" pitchFamily="34" charset="0"/>
              </a:rPr>
              <a:t>You will </a:t>
            </a:r>
            <a:r>
              <a:rPr lang="en-US" b="1" dirty="0">
                <a:latin typeface="Century Gothic" panose="020B0502020202020204" pitchFamily="34" charset="0"/>
              </a:rPr>
              <a:t>NOT</a:t>
            </a:r>
            <a:r>
              <a:rPr lang="en-US" dirty="0">
                <a:latin typeface="Century Gothic" panose="020B0502020202020204" pitchFamily="34" charset="0"/>
              </a:rPr>
              <a:t> be able to copy and paste from this PowerPoint because it is “Read Only”. </a:t>
            </a:r>
          </a:p>
          <a:p>
            <a:pPr marL="0" lvl="0" indent="0" algn="l" rtl="0">
              <a:spcBef>
                <a:spcPts val="0"/>
              </a:spcBef>
              <a:spcAft>
                <a:spcPts val="0"/>
              </a:spcAft>
              <a:buNone/>
            </a:pPr>
            <a:r>
              <a:rPr lang="en-US" dirty="0">
                <a:latin typeface="Century Gothic" panose="020B0502020202020204" pitchFamily="34" charset="0"/>
              </a:rPr>
              <a:t>In the Practice for each Part of this lesson, you may be asked to copy some text from this lesson and paste it into a Word document to use with the learner. </a:t>
            </a:r>
          </a:p>
          <a:p>
            <a:pPr marL="0" lvl="0" indent="0" algn="l" rtl="0">
              <a:spcBef>
                <a:spcPts val="0"/>
              </a:spcBef>
              <a:spcAft>
                <a:spcPts val="0"/>
              </a:spcAft>
              <a:buNone/>
            </a:pPr>
            <a:r>
              <a:rPr lang="en-US" dirty="0">
                <a:latin typeface="Century Gothic" panose="020B0502020202020204" pitchFamily="34" charset="0"/>
              </a:rPr>
              <a:t>You will not be able to do that from this PowerPoint lesson. Instead, copy and paste the text from the PDF version of the (same) lesson. </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Option A</a:t>
            </a: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Use a printed version of the notes for you as tutor (not for the learner) </a:t>
            </a:r>
          </a:p>
          <a:p>
            <a:pPr marL="0" lvl="0" indent="0" algn="l" rtl="0">
              <a:spcBef>
                <a:spcPts val="0"/>
              </a:spcBef>
              <a:spcAft>
                <a:spcPts val="0"/>
              </a:spcAft>
              <a:buNone/>
            </a:pPr>
            <a:r>
              <a:rPr lang="en-US" dirty="0">
                <a:latin typeface="Century Gothic" panose="020B0502020202020204" pitchFamily="34" charset="0"/>
              </a:rPr>
              <a:t>plus</a:t>
            </a:r>
          </a:p>
          <a:p>
            <a:pPr marL="0" lvl="0" indent="0" algn="l" rtl="0">
              <a:spcBef>
                <a:spcPts val="0"/>
              </a:spcBef>
              <a:spcAft>
                <a:spcPts val="0"/>
              </a:spcAft>
              <a:buNone/>
            </a:pPr>
            <a:r>
              <a:rPr lang="en-US" dirty="0">
                <a:latin typeface="Century Gothic" panose="020B0502020202020204" pitchFamily="34" charset="0"/>
              </a:rPr>
              <a:t>Use the PowerPoint slideshow for the learner. </a:t>
            </a:r>
          </a:p>
          <a:p>
            <a:pPr marL="0" lvl="0" indent="0" algn="l" rtl="0">
              <a:spcBef>
                <a:spcPts val="0"/>
              </a:spcBef>
              <a:spcAft>
                <a:spcPts val="0"/>
              </a:spcAft>
              <a:buNone/>
            </a:pPr>
            <a:r>
              <a:rPr lang="en-US" b="1" dirty="0">
                <a:latin typeface="Century Gothic" panose="020B0502020202020204" pitchFamily="34" charset="0"/>
              </a:rPr>
              <a:t>How: </a:t>
            </a:r>
            <a:endParaRPr lang="en-US"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dirty="0">
                <a:latin typeface="Century Gothic" panose="020B0502020202020204" pitchFamily="34" charset="0"/>
              </a:rPr>
              <a:t>Open the PowerPoint, download and save it. </a:t>
            </a:r>
          </a:p>
          <a:p>
            <a:pPr marL="228600" lvl="0" indent="-228600" algn="l" rtl="0">
              <a:spcBef>
                <a:spcPts val="0"/>
              </a:spcBef>
              <a:spcAft>
                <a:spcPts val="0"/>
              </a:spcAft>
              <a:buFont typeface="+mj-lt"/>
              <a:buAutoNum type="arabicPeriod"/>
            </a:pPr>
            <a:r>
              <a:rPr lang="en-US" dirty="0">
                <a:latin typeface="Century Gothic" panose="020B0502020202020204" pitchFamily="34" charset="0"/>
              </a:rPr>
              <a:t>Click “File” then "Print" ​ </a:t>
            </a:r>
          </a:p>
          <a:p>
            <a:pPr marL="228600" lvl="0" indent="-228600" algn="l" rtl="0">
              <a:spcBef>
                <a:spcPts val="0"/>
              </a:spcBef>
              <a:spcAft>
                <a:spcPts val="0"/>
              </a:spcAft>
              <a:buFont typeface="+mj-lt"/>
              <a:buAutoNum type="arabicPeriod"/>
            </a:pPr>
            <a:r>
              <a:rPr lang="en-US" dirty="0">
                <a:latin typeface="Century Gothic" panose="020B0502020202020204" pitchFamily="34" charset="0"/>
              </a:rPr>
              <a:t>Then under “Settings” choose " Notes Pages" .</a:t>
            </a:r>
          </a:p>
          <a:p>
            <a:pPr marL="228600" lvl="0" indent="-228600" algn="l" rtl="0">
              <a:spcBef>
                <a:spcPts val="0"/>
              </a:spcBef>
              <a:spcAft>
                <a:spcPts val="0"/>
              </a:spcAft>
              <a:buFont typeface="+mj-lt"/>
              <a:buAutoNum type="arabicPeriod"/>
            </a:pPr>
            <a:r>
              <a:rPr lang="en-US" dirty="0">
                <a:latin typeface="Century Gothic" panose="020B0502020202020204" pitchFamily="34" charset="0"/>
              </a:rPr>
              <a:t>Print</a:t>
            </a:r>
          </a:p>
          <a:p>
            <a:pPr marL="228600" lvl="0" indent="-228600" algn="l" rtl="0">
              <a:spcBef>
                <a:spcPts val="0"/>
              </a:spcBef>
              <a:spcAft>
                <a:spcPts val="0"/>
              </a:spcAft>
              <a:buFont typeface="+mj-lt"/>
              <a:buAutoNum type="arabicPeriod"/>
            </a:pPr>
            <a:r>
              <a:rPr lang="en-US" dirty="0">
                <a:latin typeface="Century Gothic" panose="020B0502020202020204" pitchFamily="34" charset="0"/>
              </a:rPr>
              <a:t>Now, you can use the printed version for tutoring. </a:t>
            </a:r>
          </a:p>
          <a:p>
            <a:pPr marL="457200" lvl="1" indent="0" algn="l" rtl="0">
              <a:spcBef>
                <a:spcPts val="0"/>
              </a:spcBef>
              <a:spcAft>
                <a:spcPts val="0"/>
              </a:spcAft>
              <a:buNone/>
            </a:pPr>
            <a:r>
              <a:rPr lang="en-US" dirty="0">
                <a:latin typeface="Century Gothic" panose="020B0502020202020204" pitchFamily="34" charset="0"/>
              </a:rPr>
              <a:t> </a:t>
            </a:r>
          </a:p>
          <a:p>
            <a:pPr marL="0" lvl="0" indent="0" algn="l" rtl="0">
              <a:spcBef>
                <a:spcPts val="0"/>
              </a:spcBef>
              <a:spcAft>
                <a:spcPts val="0"/>
              </a:spcAft>
              <a:buNone/>
            </a:pPr>
            <a:r>
              <a:rPr lang="en-US" b="1" dirty="0">
                <a:latin typeface="Century Gothic" panose="020B0502020202020204" pitchFamily="34" charset="0"/>
              </a:rPr>
              <a:t>Option B</a:t>
            </a: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Use the separate electronic PDF of the PowerPoint slides and notes for you as tutor (if you don’t have PowerPoint on your computer or if you prefer to use a PDF version)</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Plus</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Use the PowerPoint slideshow for the learner, or the PDF-Slides Only version (if the learner’s computer doesn’t have PowerPoint).  ​</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You can have the PDF open to use for you as tutor beside the PowerPoint slideshow, or the PDF version of the slides (for the learner). </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Option C</a:t>
            </a: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Use the PowerPoint slideshow in “Presenter View”. </a:t>
            </a:r>
          </a:p>
          <a:p>
            <a:pPr marL="0" lvl="0" indent="0" algn="l" rtl="0">
              <a:spcBef>
                <a:spcPts val="0"/>
              </a:spcBef>
              <a:spcAft>
                <a:spcPts val="0"/>
              </a:spcAft>
              <a:buNone/>
            </a:pPr>
            <a:r>
              <a:rPr lang="en-US" dirty="0">
                <a:latin typeface="Century Gothic" panose="020B0502020202020204" pitchFamily="34" charset="0"/>
              </a:rPr>
              <a:t>This lets you show the slideshow to the learner, and also lets you see the notes as well as the slideshow that the learner sees. </a:t>
            </a:r>
          </a:p>
          <a:p>
            <a:pPr marL="0" lvl="0" indent="0" algn="l" rtl="0">
              <a:spcBef>
                <a:spcPts val="0"/>
              </a:spcBef>
              <a:spcAft>
                <a:spcPts val="0"/>
              </a:spcAft>
              <a:buNone/>
            </a:pPr>
            <a:r>
              <a:rPr lang="en-US" dirty="0">
                <a:latin typeface="Century Gothic" panose="020B0502020202020204" pitchFamily="34" charset="0"/>
              </a:rPr>
              <a:t>This works for remote and in-person tutoring. </a:t>
            </a:r>
          </a:p>
          <a:p>
            <a:pPr marL="0" lvl="0" indent="0" algn="l" rtl="0">
              <a:spcBef>
                <a:spcPts val="0"/>
              </a:spcBef>
              <a:spcAft>
                <a:spcPts val="0"/>
              </a:spcAft>
              <a:buNone/>
            </a:pPr>
            <a:r>
              <a:rPr lang="en-US" dirty="0">
                <a:latin typeface="Century Gothic" panose="020B0502020202020204" pitchFamily="34" charset="0"/>
              </a:rPr>
              <a:t>However, for in person tutoring for small groups you need a separate monitor or projector to do this: one for you and one for the learners. </a:t>
            </a: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4</a:t>
            </a:fld>
            <a:endParaRPr lang="en-US" dirty="0"/>
          </a:p>
        </p:txBody>
      </p:sp>
    </p:spTree>
    <p:extLst>
      <p:ext uri="{BB962C8B-B14F-4D97-AF65-F5344CB8AC3E}">
        <p14:creationId xmlns:p14="http://schemas.microsoft.com/office/powerpoint/2010/main" val="2130962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u="none" dirty="0">
                <a:latin typeface="Century Gothic" panose="020B0502020202020204" pitchFamily="34" charset="0"/>
              </a:rPr>
              <a:t>Slide hidden from learner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pPr marL="0" indent="0">
              <a:buNone/>
            </a:pPr>
            <a:r>
              <a:rPr lang="en-US" sz="4000" b="1" dirty="0"/>
              <a:t>Job Search on indeed</a:t>
            </a:r>
          </a:p>
          <a:p>
            <a:pPr marL="0" lvl="0" indent="0">
              <a:buFont typeface="+mj-lt"/>
              <a:buNone/>
            </a:pPr>
            <a:r>
              <a:rPr lang="en-US" sz="3200" dirty="0"/>
              <a:t>Part One A: Search for indeed Canada Website</a:t>
            </a:r>
          </a:p>
          <a:p>
            <a:pPr marL="0" lvl="0" indent="0">
              <a:buFont typeface="+mj-lt"/>
              <a:buNone/>
            </a:pPr>
            <a:r>
              <a:rPr lang="en-US" sz="3200" dirty="0"/>
              <a:t>Part One B: Navigate indeed Canada Website</a:t>
            </a:r>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r>
              <a:rPr lang="en-US" b="1" dirty="0">
                <a:latin typeface="Century Gothic" panose="020B0502020202020204" pitchFamily="34" charset="0"/>
              </a:rPr>
              <a:t>0:0</a:t>
            </a:r>
            <a:r>
              <a:rPr lang="en-US" b="1" dirty="0">
                <a:highlight>
                  <a:srgbClr val="FFFF00"/>
                </a:highlight>
                <a:latin typeface="Century Gothic" panose="020B0502020202020204" pitchFamily="34" charset="0"/>
              </a:rPr>
              <a:t>5:29 mins</a:t>
            </a:r>
          </a:p>
          <a:p>
            <a:pPr marL="628650" lvl="1" indent="-171450">
              <a:buFont typeface="Arial" panose="020B0604020202020204" pitchFamily="34" charset="0"/>
              <a:buChar char="•"/>
            </a:pPr>
            <a:r>
              <a:rPr lang="en-US" b="1" dirty="0">
                <a:highlight>
                  <a:srgbClr val="FFFF00"/>
                </a:highlight>
                <a:latin typeface="Century Gothic" panose="020B0502020202020204" pitchFamily="34" charset="0"/>
              </a:rPr>
              <a:t>Part </a:t>
            </a:r>
            <a:r>
              <a:rPr lang="en-US" b="1" dirty="0">
                <a:latin typeface="Century Gothic" panose="020B0502020202020204" pitchFamily="34" charset="0"/>
              </a:rPr>
              <a:t>One A: Search for indeed Canada website</a:t>
            </a:r>
            <a:r>
              <a:rPr lang="en-US" b="0" dirty="0">
                <a:latin typeface="Century Gothic" panose="020B0502020202020204" pitchFamily="34" charset="0"/>
              </a:rPr>
              <a:t>:  	0:00-1:45 mins 	</a:t>
            </a:r>
            <a:r>
              <a:rPr lang="en-US" b="1" dirty="0">
                <a:latin typeface="Century Gothic" panose="020B0502020202020204" pitchFamily="34" charset="0"/>
              </a:rPr>
              <a:t>[1:45 mins</a:t>
            </a:r>
            <a:r>
              <a:rPr lang="en-US" b="0" dirty="0">
                <a:latin typeface="Century Gothic" panose="020B0502020202020204" pitchFamily="34" charset="0"/>
              </a:rPr>
              <a:t>]</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Century Gothic" panose="020B0502020202020204" pitchFamily="34" charset="0"/>
              </a:rPr>
              <a:t>Part One B: Navigate indeed Canada website</a:t>
            </a:r>
            <a:r>
              <a:rPr lang="en-US" b="0" dirty="0">
                <a:latin typeface="Century Gothic" panose="020B0502020202020204" pitchFamily="34" charset="0"/>
              </a:rPr>
              <a:t>: 		1:45- 5:29/END 	</a:t>
            </a:r>
            <a:r>
              <a:rPr lang="en-US" b="1" dirty="0">
                <a:latin typeface="Century Gothic" panose="020B0502020202020204" pitchFamily="34" charset="0"/>
              </a:rPr>
              <a:t>[3:44 mins]</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latin typeface="Century Gothic" panose="020B0502020202020204" pitchFamily="34" charset="0"/>
            </a:endParaRPr>
          </a:p>
          <a:p>
            <a:pPr marL="1543050"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latin typeface="Century Gothic" panose="020B0502020202020204" pitchFamily="34" charset="0"/>
              </a:rPr>
              <a:t>‘What’ and ‘Where’ Boxes 		1:45 – 2:45 		</a:t>
            </a:r>
            <a:r>
              <a:rPr lang="en-US" b="1" dirty="0">
                <a:latin typeface="Century Gothic" panose="020B0502020202020204" pitchFamily="34" charset="0"/>
              </a:rPr>
              <a:t>[1 min]</a:t>
            </a:r>
          </a:p>
          <a:p>
            <a:pPr marL="1543050"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latin typeface="Century Gothic" panose="020B0502020202020204" pitchFamily="34" charset="0"/>
              </a:rPr>
              <a:t>Filters: 			2:46 – 4:21 mins 	</a:t>
            </a:r>
            <a:r>
              <a:rPr lang="en-US" b="1" dirty="0">
                <a:latin typeface="Century Gothic" panose="020B0502020202020204" pitchFamily="34" charset="0"/>
              </a:rPr>
              <a:t>[1:35 mins</a:t>
            </a:r>
            <a:r>
              <a:rPr lang="en-US" b="0" dirty="0">
                <a:latin typeface="Century Gothic" panose="020B0502020202020204" pitchFamily="34" charset="0"/>
              </a:rPr>
              <a:t>]</a:t>
            </a:r>
          </a:p>
          <a:p>
            <a:pPr marL="1543050"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latin typeface="Century Gothic" panose="020B0502020202020204" pitchFamily="34" charset="0"/>
              </a:rPr>
              <a:t>Job Postings: 			4:22 – 5:26  mins 	</a:t>
            </a:r>
            <a:r>
              <a:rPr lang="en-US" b="1" dirty="0">
                <a:latin typeface="Century Gothic" panose="020B0502020202020204" pitchFamily="34" charset="0"/>
              </a:rPr>
              <a:t>[1:04 mins]</a:t>
            </a:r>
          </a:p>
          <a:p>
            <a:endParaRPr lang="en-US" b="1" dirty="0">
              <a:latin typeface="Century Gothic" panose="020B0502020202020204" pitchFamily="34" charset="0"/>
            </a:endParaRP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5</a:t>
            </a:fld>
            <a:endParaRPr lang="en-US" dirty="0"/>
          </a:p>
        </p:txBody>
      </p:sp>
    </p:spTree>
    <p:extLst>
      <p:ext uri="{BB962C8B-B14F-4D97-AF65-F5344CB8AC3E}">
        <p14:creationId xmlns:p14="http://schemas.microsoft.com/office/powerpoint/2010/main" val="175506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pPr marL="0" indent="0">
              <a:buNone/>
            </a:pPr>
            <a:r>
              <a:rPr lang="en-US" sz="1200" dirty="0"/>
              <a:t>Part Two A: 	</a:t>
            </a:r>
          </a:p>
          <a:p>
            <a:pPr marL="0" indent="0">
              <a:buNone/>
            </a:pPr>
            <a:r>
              <a:rPr lang="en-US" sz="1200" b="1" dirty="0"/>
              <a:t>Navigate Websites </a:t>
            </a:r>
          </a:p>
          <a:p>
            <a:pPr marL="0" indent="0">
              <a:buNone/>
            </a:pPr>
            <a:r>
              <a:rPr lang="en-US" b="1" dirty="0">
                <a:highlight>
                  <a:srgbClr val="FFFF00"/>
                </a:highlight>
                <a:latin typeface="Century Gothic" panose="020B0502020202020204" pitchFamily="34" charset="0"/>
              </a:rPr>
              <a:t>Total Video length: </a:t>
            </a:r>
            <a:r>
              <a:rPr lang="en-US" b="1" dirty="0">
                <a:latin typeface="Century Gothic" panose="020B0502020202020204" pitchFamily="34" charset="0"/>
              </a:rPr>
              <a:t>7:38 mins</a:t>
            </a:r>
          </a:p>
          <a:p>
            <a:pPr marL="628650" lvl="1" indent="-171450">
              <a:buFont typeface="Wingdings" panose="05000000000000000000" pitchFamily="2" charset="2"/>
              <a:buChar char="Ø"/>
            </a:pPr>
            <a:r>
              <a:rPr lang="en-US" b="0" dirty="0">
                <a:latin typeface="Century Gothic" panose="020B0502020202020204" pitchFamily="34" charset="0"/>
              </a:rPr>
              <a:t>Search for Save-on-Foods website:  	0:00-1:45 mins 	[1.45 mins]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latin typeface="Century Gothic" panose="020B0502020202020204" pitchFamily="34" charset="0"/>
              </a:rPr>
              <a:t>Explore the Save on Foods Homepage:	1:46 – 4:42 		[2.56 min]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latin typeface="Century Gothic" panose="020B0502020202020204" pitchFamily="34" charset="0"/>
              </a:rPr>
              <a:t>Navigate About Us Page: 		4:43 – 7:38 /End mins 	[2.55 mins]</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b="0" dirty="0">
              <a:latin typeface="Century Gothic" panose="020B0502020202020204" pitchFamily="34" charset="0"/>
            </a:endParaRPr>
          </a:p>
          <a:p>
            <a:pPr marL="0" indent="0">
              <a:buNone/>
            </a:pPr>
            <a:endParaRPr lang="en-US" sz="1200" dirty="0"/>
          </a:p>
          <a:p>
            <a:pPr marL="0" indent="0">
              <a:buNone/>
            </a:pPr>
            <a:r>
              <a:rPr lang="en-US" sz="1200" dirty="0"/>
              <a:t>Part Two B: 	</a:t>
            </a:r>
          </a:p>
          <a:p>
            <a:pPr marL="0" indent="0">
              <a:buNone/>
            </a:pPr>
            <a:r>
              <a:rPr lang="en-US" sz="1200" b="1" dirty="0"/>
              <a:t>Navigate Websites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latin typeface="Century Gothic" panose="020B0502020202020204" pitchFamily="34" charset="0"/>
              </a:rPr>
              <a:t>Total Video length: 4</a:t>
            </a:r>
            <a:r>
              <a:rPr lang="en-US" b="1" dirty="0">
                <a:latin typeface="Century Gothic" panose="020B0502020202020204" pitchFamily="34" charset="0"/>
              </a:rPr>
              <a:t>:02 mins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latin typeface="Century Gothic" panose="020B0502020202020204" pitchFamily="34" charset="0"/>
              </a:rPr>
              <a:t>Navigate Join Our Team Page: 		0:00 – 04:02 mins 	[4.02 min]</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6</a:t>
            </a:fld>
            <a:endParaRPr lang="en-US" dirty="0"/>
          </a:p>
        </p:txBody>
      </p:sp>
    </p:spTree>
    <p:extLst>
      <p:ext uri="{BB962C8B-B14F-4D97-AF65-F5344CB8AC3E}">
        <p14:creationId xmlns:p14="http://schemas.microsoft.com/office/powerpoint/2010/main" val="231169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dirty="0">
              <a:latin typeface="Century Gothic" panose="020B0502020202020204" pitchFamily="34" charset="0"/>
            </a:endParaRPr>
          </a:p>
          <a:p>
            <a:r>
              <a:rPr lang="en-US" dirty="0">
                <a:latin typeface="Century Gothic" panose="020B0502020202020204" pitchFamily="34" charset="0"/>
              </a:rPr>
              <a:t>According to the learner’s pace, do one part of the video lesson, check their understanding, and have the learner practice the skills. </a:t>
            </a:r>
          </a:p>
          <a:p>
            <a:r>
              <a:rPr lang="en-US" dirty="0">
                <a:latin typeface="Century Gothic" panose="020B0502020202020204" pitchFamily="34" charset="0"/>
              </a:rPr>
              <a:t>Then, let them show you they can do the skills (at least three times) before proceeding to the next part.</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Look for signs of learner fatigue. </a:t>
            </a:r>
          </a:p>
          <a:p>
            <a:pPr defTabSz="966612">
              <a:defRPr/>
            </a:pPr>
            <a:r>
              <a:rPr lang="en-US" dirty="0">
                <a:latin typeface="Century Gothic" panose="020B0502020202020204" pitchFamily="34" charset="0"/>
              </a:rPr>
              <a:t>Check in with learner after each part. </a:t>
            </a:r>
          </a:p>
          <a:p>
            <a:r>
              <a:rPr lang="en-US" dirty="0">
                <a:latin typeface="Century Gothic" panose="020B0502020202020204" pitchFamily="34" charset="0"/>
              </a:rPr>
              <a:t>Is the learner doing any of the following? : </a:t>
            </a:r>
          </a:p>
          <a:p>
            <a:pPr marL="181240" indent="-181240">
              <a:buFont typeface="Arial" panose="020B0604020202020204" pitchFamily="34" charset="0"/>
              <a:buChar char="•"/>
            </a:pPr>
            <a:r>
              <a:rPr lang="en-US" dirty="0">
                <a:latin typeface="Century Gothic" panose="020B0502020202020204" pitchFamily="34" charset="0"/>
              </a:rPr>
              <a:t>Expressing frustration </a:t>
            </a:r>
          </a:p>
          <a:p>
            <a:pPr marL="181240" indent="-181240">
              <a:buFont typeface="Arial" panose="020B0604020202020204" pitchFamily="34" charset="0"/>
              <a:buChar char="•"/>
            </a:pPr>
            <a:r>
              <a:rPr lang="en-US" dirty="0">
                <a:latin typeface="Century Gothic" panose="020B0502020202020204" pitchFamily="34" charset="0"/>
              </a:rPr>
              <a:t>Not asking questions, shutting down, not taking in what you are saying</a:t>
            </a:r>
          </a:p>
          <a:p>
            <a:pPr marL="181240" indent="-181240">
              <a:buFont typeface="Arial" panose="020B0604020202020204" pitchFamily="34" charset="0"/>
              <a:buChar char="•"/>
            </a:pPr>
            <a:r>
              <a:rPr lang="en-US" dirty="0">
                <a:latin typeface="Century Gothic" panose="020B0502020202020204" pitchFamily="34" charset="0"/>
              </a:rPr>
              <a:t>Seeming overwhelmed</a:t>
            </a:r>
          </a:p>
          <a:p>
            <a:pPr marL="181240" indent="-181240">
              <a:buFont typeface="Arial" panose="020B0604020202020204" pitchFamily="34" charset="0"/>
              <a:buChar char="•"/>
            </a:pPr>
            <a:r>
              <a:rPr lang="en-US" dirty="0">
                <a:latin typeface="Century Gothic" panose="020B0502020202020204" pitchFamily="34" charset="0"/>
              </a:rPr>
              <a:t>Saying, “Are we done yet?” etc. </a:t>
            </a:r>
          </a:p>
          <a:p>
            <a:pPr marL="181240" indent="-181240">
              <a:buFont typeface="Arial" panose="020B0604020202020204" pitchFamily="34" charset="0"/>
              <a:buChar char="•"/>
            </a:pPr>
            <a:r>
              <a:rPr lang="en-US" dirty="0">
                <a:latin typeface="Century Gothic" panose="020B0502020202020204" pitchFamily="34" charset="0"/>
              </a:rPr>
              <a:t>Lots of yawning etc.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These are clues that it is time to stop the session and resume another day. </a:t>
            </a:r>
          </a:p>
          <a:p>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7</a:t>
            </a:fld>
            <a:endParaRPr lang="en-US" dirty="0"/>
          </a:p>
        </p:txBody>
      </p:sp>
    </p:spTree>
    <p:extLst>
      <p:ext uri="{BB962C8B-B14F-4D97-AF65-F5344CB8AC3E}">
        <p14:creationId xmlns:p14="http://schemas.microsoft.com/office/powerpoint/2010/main" val="220898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algn="r" defTabSz="966612">
              <a:defRPr/>
            </a:pPr>
            <a:endParaRPr lang="en-US" sz="1200" dirty="0">
              <a:highlight>
                <a:srgbClr val="FFFF00"/>
              </a:highlight>
              <a:latin typeface="Century Gothic" panose="020B0502020202020204" pitchFamily="34" charset="0"/>
            </a:endParaRPr>
          </a:p>
          <a:p>
            <a:pPr defTabSz="966612">
              <a:defRPr/>
            </a:pPr>
            <a:r>
              <a:rPr lang="en-US" sz="1200" b="1" dirty="0">
                <a:latin typeface="Century Gothic" panose="020B0502020202020204" pitchFamily="34" charset="0"/>
              </a:rPr>
              <a:t>SET UP</a:t>
            </a:r>
          </a:p>
          <a:p>
            <a:pPr defTabSz="966612">
              <a:defRPr/>
            </a:pPr>
            <a:r>
              <a:rPr lang="en-US" sz="1200" dirty="0">
                <a:latin typeface="Century Gothic" panose="020B0502020202020204" pitchFamily="34" charset="0"/>
              </a:rPr>
              <a:t>Refer to </a:t>
            </a:r>
            <a:r>
              <a:rPr lang="en-US" sz="1200" u="sng" dirty="0">
                <a:latin typeface="Century Gothic" panose="020B0502020202020204" pitchFamily="34" charset="0"/>
              </a:rPr>
              <a:t>TUTOR CHECKLIST- Set up for In-Person Tutoring </a:t>
            </a:r>
          </a:p>
          <a:p>
            <a:pPr defTabSz="966612">
              <a:defRPr/>
            </a:pPr>
            <a:endParaRPr lang="en-US" sz="1200" b="0" u="sng" dirty="0">
              <a:latin typeface="Century Gothic" panose="020B0502020202020204" pitchFamily="34" charset="0"/>
            </a:endParaRPr>
          </a:p>
          <a:p>
            <a:pPr defTabSz="966612">
              <a:defRPr/>
            </a:pPr>
            <a:endParaRPr lang="en-US" sz="1200" b="0" u="sng" dirty="0">
              <a:latin typeface="Century Gothic" panose="020B0502020202020204" pitchFamily="34" charset="0"/>
            </a:endParaRPr>
          </a:p>
          <a:p>
            <a:pPr defTabSz="966612">
              <a:defRPr/>
            </a:pPr>
            <a:r>
              <a:rPr lang="en-US" sz="1200" b="1" u="none" dirty="0">
                <a:latin typeface="Century Gothic" panose="020B0502020202020204" pitchFamily="34" charset="0"/>
              </a:rPr>
              <a:t>PREPARATION</a:t>
            </a:r>
          </a:p>
          <a:p>
            <a:pPr defTabSz="966612">
              <a:defRPr/>
            </a:pPr>
            <a:r>
              <a:rPr lang="en-US" sz="1200" b="0" u="none" dirty="0">
                <a:latin typeface="Century Gothic" panose="020B0502020202020204" pitchFamily="34" charset="0"/>
              </a:rPr>
              <a:t>Preparation specific to the </a:t>
            </a:r>
            <a:r>
              <a:rPr lang="en-US" sz="1200" b="1" u="none" dirty="0">
                <a:latin typeface="Century Gothic" panose="020B0502020202020204" pitchFamily="34" charset="0"/>
              </a:rPr>
              <a:t>PRACTICE</a:t>
            </a:r>
            <a:r>
              <a:rPr lang="en-US" sz="1200" b="0" u="none" dirty="0">
                <a:latin typeface="Century Gothic" panose="020B0502020202020204" pitchFamily="34" charset="0"/>
              </a:rPr>
              <a:t> for each Part of this lesson is in the notes of each “PRACTICE” slide. </a:t>
            </a:r>
          </a:p>
          <a:p>
            <a:pPr defTabSz="966612">
              <a:defRPr/>
            </a:pPr>
            <a:endParaRPr lang="en-US" sz="1200" b="1" u="sng" dirty="0">
              <a:latin typeface="Century Gothic" panose="020B0502020202020204" pitchFamily="34" charset="0"/>
            </a:endParaRPr>
          </a:p>
          <a:p>
            <a:pPr defTabSz="966612">
              <a:defRPr/>
            </a:pPr>
            <a:endParaRPr lang="en-US" sz="1200" b="1" u="sng" dirty="0">
              <a:latin typeface="Century Gothic" panose="020B0502020202020204" pitchFamily="34" charset="0"/>
            </a:endParaRPr>
          </a:p>
          <a:p>
            <a:endParaRPr lang="en-CA"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8</a:t>
            </a:fld>
            <a:endParaRPr lang="en-US" dirty="0"/>
          </a:p>
        </p:txBody>
      </p:sp>
    </p:spTree>
    <p:extLst>
      <p:ext uri="{BB962C8B-B14F-4D97-AF65-F5344CB8AC3E}">
        <p14:creationId xmlns:p14="http://schemas.microsoft.com/office/powerpoint/2010/main" val="376048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 </a:t>
            </a:r>
          </a:p>
          <a:p>
            <a:pPr defTabSz="966612">
              <a:defRPr/>
            </a:pPr>
            <a:r>
              <a:rPr lang="en-US" sz="1200" b="0" u="sng" dirty="0">
                <a:latin typeface="Century Gothic" panose="020B0502020202020204" pitchFamily="34" charset="0"/>
              </a:rPr>
              <a:t>TUTOR CHECKLIST- During In-Person Tutoring Sessions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ndParaRPr>
          </a:p>
          <a:p>
            <a:pPr defTabSz="966612">
              <a:defRPr/>
            </a:pPr>
            <a:endParaRPr lang="en-U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9</a:t>
            </a:fld>
            <a:endParaRPr lang="en-US" dirty="0"/>
          </a:p>
        </p:txBody>
      </p:sp>
    </p:spTree>
    <p:extLst>
      <p:ext uri="{BB962C8B-B14F-4D97-AF65-F5344CB8AC3E}">
        <p14:creationId xmlns:p14="http://schemas.microsoft.com/office/powerpoint/2010/main" val="3886687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4335-7512-8E4D-A34B-983AB1D3B1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A7AE3-BBF2-3340-92C2-2DE5E0C02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D354D5-AC41-D640-9EB6-18773B7E4CFE}"/>
              </a:ext>
            </a:extLst>
          </p:cNvPr>
          <p:cNvSpPr>
            <a:spLocks noGrp="1"/>
          </p:cNvSpPr>
          <p:nvPr>
            <p:ph type="dt" sz="half" idx="10"/>
          </p:nvPr>
        </p:nvSpPr>
        <p:spPr/>
        <p:txBody>
          <a:bodyPr/>
          <a:lstStyle/>
          <a:p>
            <a:fld id="{6CA23206-54AF-CF4C-AAF8-2C7B307FEA22}" type="datetimeFigureOut">
              <a:rPr lang="en-US" smtClean="0"/>
              <a:t>5/15/2022</a:t>
            </a:fld>
            <a:endParaRPr lang="en-US" dirty="0"/>
          </a:p>
        </p:txBody>
      </p:sp>
      <p:sp>
        <p:nvSpPr>
          <p:cNvPr id="5" name="Footer Placeholder 4">
            <a:extLst>
              <a:ext uri="{FF2B5EF4-FFF2-40B4-BE49-F238E27FC236}">
                <a16:creationId xmlns:a16="http://schemas.microsoft.com/office/drawing/2014/main" id="{ECC7F920-760E-9C45-871D-DF1C24B31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EF1861-BCDB-6941-9267-9ACABA9795BB}"/>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78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B26F-33B1-1F45-8A88-680C09FEAE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479A4-D01C-FB46-82A3-CB28AE5083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B45C5-6A3A-8341-AD31-8F3DE7CC2D2E}"/>
              </a:ext>
            </a:extLst>
          </p:cNvPr>
          <p:cNvSpPr>
            <a:spLocks noGrp="1"/>
          </p:cNvSpPr>
          <p:nvPr>
            <p:ph type="dt" sz="half" idx="10"/>
          </p:nvPr>
        </p:nvSpPr>
        <p:spPr/>
        <p:txBody>
          <a:bodyPr/>
          <a:lstStyle/>
          <a:p>
            <a:fld id="{6CA23206-54AF-CF4C-AAF8-2C7B307FEA22}" type="datetimeFigureOut">
              <a:rPr lang="en-US" smtClean="0"/>
              <a:t>5/15/2022</a:t>
            </a:fld>
            <a:endParaRPr lang="en-US" dirty="0"/>
          </a:p>
        </p:txBody>
      </p:sp>
      <p:sp>
        <p:nvSpPr>
          <p:cNvPr id="5" name="Footer Placeholder 4">
            <a:extLst>
              <a:ext uri="{FF2B5EF4-FFF2-40B4-BE49-F238E27FC236}">
                <a16:creationId xmlns:a16="http://schemas.microsoft.com/office/drawing/2014/main" id="{2CF98A78-2F01-584A-AFFD-7C549D93A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3B55BB-AFC9-8C44-B327-19DB559D1442}"/>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1992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3330D-34D1-4F49-9A29-2EBBEC6466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26C956-9044-4E48-A427-CF07691B3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4D212-956E-2146-A6C7-87B8CE6E0CB2}"/>
              </a:ext>
            </a:extLst>
          </p:cNvPr>
          <p:cNvSpPr>
            <a:spLocks noGrp="1"/>
          </p:cNvSpPr>
          <p:nvPr>
            <p:ph type="dt" sz="half" idx="10"/>
          </p:nvPr>
        </p:nvSpPr>
        <p:spPr/>
        <p:txBody>
          <a:bodyPr/>
          <a:lstStyle/>
          <a:p>
            <a:fld id="{6CA23206-54AF-CF4C-AAF8-2C7B307FEA22}" type="datetimeFigureOut">
              <a:rPr lang="en-US" smtClean="0"/>
              <a:t>5/15/2022</a:t>
            </a:fld>
            <a:endParaRPr lang="en-US" dirty="0"/>
          </a:p>
        </p:txBody>
      </p:sp>
      <p:sp>
        <p:nvSpPr>
          <p:cNvPr id="5" name="Footer Placeholder 4">
            <a:extLst>
              <a:ext uri="{FF2B5EF4-FFF2-40B4-BE49-F238E27FC236}">
                <a16:creationId xmlns:a16="http://schemas.microsoft.com/office/drawing/2014/main" id="{EA856656-388C-2A4A-9E2E-48D68E47C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9D97E4-FAFB-9346-A5F0-C1CC6524B0C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65121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7870" y="581613"/>
            <a:ext cx="1024130" cy="478537"/>
          </a:xfrm>
          <a:prstGeom prst="rect">
            <a:avLst/>
          </a:prstGeom>
        </p:spPr>
      </p:pic>
      <p:sp>
        <p:nvSpPr>
          <p:cNvPr id="11" name="Title 10">
            <a:extLst>
              <a:ext uri="{FF2B5EF4-FFF2-40B4-BE49-F238E27FC236}">
                <a16:creationId xmlns:a16="http://schemas.microsoft.com/office/drawing/2014/main" id="{9AF8F468-A464-3442-8CF2-A790F04FF7E9}"/>
              </a:ext>
            </a:extLst>
          </p:cNvPr>
          <p:cNvSpPr>
            <a:spLocks noGrp="1"/>
          </p:cNvSpPr>
          <p:nvPr>
            <p:ph type="title" hasCustomPrompt="1"/>
          </p:nvPr>
        </p:nvSpPr>
        <p:spPr>
          <a:xfrm>
            <a:off x="1200150" y="1196975"/>
            <a:ext cx="9796182" cy="719857"/>
          </a:xfrm>
          <a:prstGeom prst="rect">
            <a:avLst/>
          </a:prstGeom>
        </p:spPr>
        <p:txBody>
          <a:bodyPr/>
          <a:lstStyle>
            <a:lvl1pPr algn="ctr">
              <a:defRPr sz="5400" b="1">
                <a:solidFill>
                  <a:srgbClr val="B10937"/>
                </a:solidFill>
                <a:latin typeface="Melbourne" panose="02000000000000000000" pitchFamily="2" charset="0"/>
              </a:defRPr>
            </a:lvl1pPr>
          </a:lstStyle>
          <a:p>
            <a:r>
              <a:rPr lang="en-US"/>
              <a:t>CLICK TO EDIT TITLE</a:t>
            </a:r>
          </a:p>
        </p:txBody>
      </p:sp>
      <p:pic>
        <p:nvPicPr>
          <p:cNvPr id="3" name="Picture 2">
            <a:extLst>
              <a:ext uri="{FF2B5EF4-FFF2-40B4-BE49-F238E27FC236}">
                <a16:creationId xmlns:a16="http://schemas.microsoft.com/office/drawing/2014/main" id="{2F36A60D-06E4-314B-8502-5D16B1132EF2}"/>
              </a:ext>
            </a:extLst>
          </p:cNvPr>
          <p:cNvPicPr>
            <a:picLocks noChangeAspect="1"/>
          </p:cNvPicPr>
          <p:nvPr userDrawn="1"/>
        </p:nvPicPr>
        <p:blipFill>
          <a:blip r:embed="rId3"/>
          <a:stretch>
            <a:fillRect/>
          </a:stretch>
        </p:blipFill>
        <p:spPr>
          <a:xfrm>
            <a:off x="0" y="5851304"/>
            <a:ext cx="1286297" cy="567662"/>
          </a:xfrm>
          <a:prstGeom prst="rect">
            <a:avLst/>
          </a:prstGeom>
        </p:spPr>
      </p:pic>
    </p:spTree>
    <p:extLst>
      <p:ext uri="{BB962C8B-B14F-4D97-AF65-F5344CB8AC3E}">
        <p14:creationId xmlns:p14="http://schemas.microsoft.com/office/powerpoint/2010/main" val="218181131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579E-4826-7640-B544-AECEFE9AD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2C51A-2B31-5B4B-8D35-8B23A1154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EC836-D2AA-9649-9707-4A69E82EA246}"/>
              </a:ext>
            </a:extLst>
          </p:cNvPr>
          <p:cNvSpPr>
            <a:spLocks noGrp="1"/>
          </p:cNvSpPr>
          <p:nvPr>
            <p:ph type="dt" sz="half" idx="10"/>
          </p:nvPr>
        </p:nvSpPr>
        <p:spPr/>
        <p:txBody>
          <a:bodyPr/>
          <a:lstStyle/>
          <a:p>
            <a:fld id="{6CA23206-54AF-CF4C-AAF8-2C7B307FEA22}" type="datetimeFigureOut">
              <a:rPr lang="en-US" smtClean="0"/>
              <a:t>5/15/2022</a:t>
            </a:fld>
            <a:endParaRPr lang="en-US" dirty="0"/>
          </a:p>
        </p:txBody>
      </p:sp>
      <p:sp>
        <p:nvSpPr>
          <p:cNvPr id="5" name="Footer Placeholder 4">
            <a:extLst>
              <a:ext uri="{FF2B5EF4-FFF2-40B4-BE49-F238E27FC236}">
                <a16:creationId xmlns:a16="http://schemas.microsoft.com/office/drawing/2014/main" id="{3228166A-920C-C64A-8070-A22AA97BA5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C8BF7F-6134-F047-B99D-63FFA04B4519}"/>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38791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FE4B-A3A9-5744-BD2E-B4289B26A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1318D-A864-AF4C-886E-F3CFBAF6D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23FBE-C2E5-8945-9189-D77E8F6E485A}"/>
              </a:ext>
            </a:extLst>
          </p:cNvPr>
          <p:cNvSpPr>
            <a:spLocks noGrp="1"/>
          </p:cNvSpPr>
          <p:nvPr>
            <p:ph type="dt" sz="half" idx="10"/>
          </p:nvPr>
        </p:nvSpPr>
        <p:spPr/>
        <p:txBody>
          <a:bodyPr/>
          <a:lstStyle/>
          <a:p>
            <a:fld id="{6CA23206-54AF-CF4C-AAF8-2C7B307FEA22}" type="datetimeFigureOut">
              <a:rPr lang="en-US" smtClean="0"/>
              <a:t>5/15/2022</a:t>
            </a:fld>
            <a:endParaRPr lang="en-US" dirty="0"/>
          </a:p>
        </p:txBody>
      </p:sp>
      <p:sp>
        <p:nvSpPr>
          <p:cNvPr id="5" name="Footer Placeholder 4">
            <a:extLst>
              <a:ext uri="{FF2B5EF4-FFF2-40B4-BE49-F238E27FC236}">
                <a16:creationId xmlns:a16="http://schemas.microsoft.com/office/drawing/2014/main" id="{DB89DFEC-D0F2-054D-9AD0-4426BEB60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0C2DEE-91C1-5148-A565-C89085F05CA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981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F560-4DEB-C340-8712-677B50631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9242B-932A-7C47-90D5-189A34462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D10DC-A40F-984D-B2FF-3716183A5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060FD-C628-034F-B1CF-17A132018088}"/>
              </a:ext>
            </a:extLst>
          </p:cNvPr>
          <p:cNvSpPr>
            <a:spLocks noGrp="1"/>
          </p:cNvSpPr>
          <p:nvPr>
            <p:ph type="dt" sz="half" idx="10"/>
          </p:nvPr>
        </p:nvSpPr>
        <p:spPr/>
        <p:txBody>
          <a:bodyPr/>
          <a:lstStyle/>
          <a:p>
            <a:fld id="{6CA23206-54AF-CF4C-AAF8-2C7B307FEA22}" type="datetimeFigureOut">
              <a:rPr lang="en-US" smtClean="0"/>
              <a:t>5/15/2022</a:t>
            </a:fld>
            <a:endParaRPr lang="en-US" dirty="0"/>
          </a:p>
        </p:txBody>
      </p:sp>
      <p:sp>
        <p:nvSpPr>
          <p:cNvPr id="6" name="Footer Placeholder 5">
            <a:extLst>
              <a:ext uri="{FF2B5EF4-FFF2-40B4-BE49-F238E27FC236}">
                <a16:creationId xmlns:a16="http://schemas.microsoft.com/office/drawing/2014/main" id="{AEB781B0-73A1-3E40-80A6-F5F9062D6B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8683D9-DF13-4745-AB07-D6DCCD05A127}"/>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328616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E96F-F269-F546-9243-4494DE8FCC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49DAEC-F154-6341-A7FB-B852CF8E3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6647A6-F65A-6246-9C48-3C8E0CCA8B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06761B-ED6E-264B-8996-42877FAB4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C6C43F-8F1B-EC4A-B8D8-8BC2B8C40B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48B70-054E-1446-83B3-3CD8B61D73CA}"/>
              </a:ext>
            </a:extLst>
          </p:cNvPr>
          <p:cNvSpPr>
            <a:spLocks noGrp="1"/>
          </p:cNvSpPr>
          <p:nvPr>
            <p:ph type="dt" sz="half" idx="10"/>
          </p:nvPr>
        </p:nvSpPr>
        <p:spPr/>
        <p:txBody>
          <a:bodyPr/>
          <a:lstStyle/>
          <a:p>
            <a:fld id="{6CA23206-54AF-CF4C-AAF8-2C7B307FEA22}" type="datetimeFigureOut">
              <a:rPr lang="en-US" smtClean="0"/>
              <a:t>5/15/2022</a:t>
            </a:fld>
            <a:endParaRPr lang="en-US" dirty="0"/>
          </a:p>
        </p:txBody>
      </p:sp>
      <p:sp>
        <p:nvSpPr>
          <p:cNvPr id="8" name="Footer Placeholder 7">
            <a:extLst>
              <a:ext uri="{FF2B5EF4-FFF2-40B4-BE49-F238E27FC236}">
                <a16:creationId xmlns:a16="http://schemas.microsoft.com/office/drawing/2014/main" id="{7880EFDE-27AD-B247-865B-7A68FC95D3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CB08C3-16E9-5B48-8F7D-2CD7216AA2FF}"/>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428380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D280-287F-F546-99E6-5D7E370C4C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52A34-B6E5-6145-A5E2-E6B58EC8E15E}"/>
              </a:ext>
            </a:extLst>
          </p:cNvPr>
          <p:cNvSpPr>
            <a:spLocks noGrp="1"/>
          </p:cNvSpPr>
          <p:nvPr>
            <p:ph type="dt" sz="half" idx="10"/>
          </p:nvPr>
        </p:nvSpPr>
        <p:spPr/>
        <p:txBody>
          <a:bodyPr/>
          <a:lstStyle/>
          <a:p>
            <a:fld id="{6CA23206-54AF-CF4C-AAF8-2C7B307FEA22}" type="datetimeFigureOut">
              <a:rPr lang="en-US" smtClean="0"/>
              <a:t>5/15/2022</a:t>
            </a:fld>
            <a:endParaRPr lang="en-US" dirty="0"/>
          </a:p>
        </p:txBody>
      </p:sp>
      <p:sp>
        <p:nvSpPr>
          <p:cNvPr id="4" name="Footer Placeholder 3">
            <a:extLst>
              <a:ext uri="{FF2B5EF4-FFF2-40B4-BE49-F238E27FC236}">
                <a16:creationId xmlns:a16="http://schemas.microsoft.com/office/drawing/2014/main" id="{4D887C02-6659-174D-A0C8-9E4E5D7653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61D476-88CD-994D-8423-8EBF526E898E}"/>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83876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F2D001-F5A4-304E-BCD0-C192C462CA15}"/>
              </a:ext>
            </a:extLst>
          </p:cNvPr>
          <p:cNvSpPr>
            <a:spLocks noGrp="1"/>
          </p:cNvSpPr>
          <p:nvPr>
            <p:ph type="dt" sz="half" idx="10"/>
          </p:nvPr>
        </p:nvSpPr>
        <p:spPr/>
        <p:txBody>
          <a:bodyPr/>
          <a:lstStyle/>
          <a:p>
            <a:fld id="{6CA23206-54AF-CF4C-AAF8-2C7B307FEA22}" type="datetimeFigureOut">
              <a:rPr lang="en-US" smtClean="0"/>
              <a:t>5/15/2022</a:t>
            </a:fld>
            <a:endParaRPr lang="en-US" dirty="0"/>
          </a:p>
        </p:txBody>
      </p:sp>
      <p:sp>
        <p:nvSpPr>
          <p:cNvPr id="3" name="Footer Placeholder 2">
            <a:extLst>
              <a:ext uri="{FF2B5EF4-FFF2-40B4-BE49-F238E27FC236}">
                <a16:creationId xmlns:a16="http://schemas.microsoft.com/office/drawing/2014/main" id="{8C7B35E0-8582-F245-8364-249256360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E63E6E-E21D-024D-9841-E32951C1216A}"/>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21505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4076-B848-7849-A9A8-37991C57A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A621F-20F0-894D-89D8-156CA081A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CE20E-D3F7-1643-8B87-46F43737A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F75FE-6746-DF4D-8393-971B5E9789C9}"/>
              </a:ext>
            </a:extLst>
          </p:cNvPr>
          <p:cNvSpPr>
            <a:spLocks noGrp="1"/>
          </p:cNvSpPr>
          <p:nvPr>
            <p:ph type="dt" sz="half" idx="10"/>
          </p:nvPr>
        </p:nvSpPr>
        <p:spPr/>
        <p:txBody>
          <a:bodyPr/>
          <a:lstStyle/>
          <a:p>
            <a:fld id="{6CA23206-54AF-CF4C-AAF8-2C7B307FEA22}" type="datetimeFigureOut">
              <a:rPr lang="en-US" smtClean="0"/>
              <a:t>5/15/2022</a:t>
            </a:fld>
            <a:endParaRPr lang="en-US" dirty="0"/>
          </a:p>
        </p:txBody>
      </p:sp>
      <p:sp>
        <p:nvSpPr>
          <p:cNvPr id="6" name="Footer Placeholder 5">
            <a:extLst>
              <a:ext uri="{FF2B5EF4-FFF2-40B4-BE49-F238E27FC236}">
                <a16:creationId xmlns:a16="http://schemas.microsoft.com/office/drawing/2014/main" id="{9F2E0326-DC1B-7D4B-B46E-6181C52FF9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167635-01AB-6144-B9CB-B44EB874E76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32857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1799-35C2-1248-A604-4F74A95AF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6875B-B08B-3140-A4DD-2E4F5EA35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519D889-65DB-5245-A58A-573814E76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1CD58-8D50-864F-9E43-2E7C46667AEE}"/>
              </a:ext>
            </a:extLst>
          </p:cNvPr>
          <p:cNvSpPr>
            <a:spLocks noGrp="1"/>
          </p:cNvSpPr>
          <p:nvPr>
            <p:ph type="dt" sz="half" idx="10"/>
          </p:nvPr>
        </p:nvSpPr>
        <p:spPr/>
        <p:txBody>
          <a:bodyPr/>
          <a:lstStyle/>
          <a:p>
            <a:fld id="{6CA23206-54AF-CF4C-AAF8-2C7B307FEA22}" type="datetimeFigureOut">
              <a:rPr lang="en-US" smtClean="0"/>
              <a:t>5/15/2022</a:t>
            </a:fld>
            <a:endParaRPr lang="en-US" dirty="0"/>
          </a:p>
        </p:txBody>
      </p:sp>
      <p:sp>
        <p:nvSpPr>
          <p:cNvPr id="6" name="Footer Placeholder 5">
            <a:extLst>
              <a:ext uri="{FF2B5EF4-FFF2-40B4-BE49-F238E27FC236}">
                <a16:creationId xmlns:a16="http://schemas.microsoft.com/office/drawing/2014/main" id="{97A54542-93CE-0E4C-852C-52148664BC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1891D4-10C7-4041-B74B-BBFCD177DE2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05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42C47-BF3B-7246-97A6-70BBAD82D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B91ED-B141-4A41-8192-8CFEC2B7D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3E4E7-AD3B-6246-B598-F433B034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23206-54AF-CF4C-AAF8-2C7B307FEA22}" type="datetimeFigureOut">
              <a:rPr lang="en-US" smtClean="0"/>
              <a:t>5/15/2022</a:t>
            </a:fld>
            <a:endParaRPr lang="en-US" dirty="0"/>
          </a:p>
        </p:txBody>
      </p:sp>
      <p:sp>
        <p:nvSpPr>
          <p:cNvPr id="5" name="Footer Placeholder 4">
            <a:extLst>
              <a:ext uri="{FF2B5EF4-FFF2-40B4-BE49-F238E27FC236}">
                <a16:creationId xmlns:a16="http://schemas.microsoft.com/office/drawing/2014/main" id="{8711FE3D-2F12-7345-96A5-FECA2FDE2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C45F02D-7F1E-1841-965E-68BA65A00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01198-F913-194D-B15C-4916AD4D7F1E}" type="slidenum">
              <a:rPr lang="en-US" smtClean="0"/>
              <a:t>‹#›</a:t>
            </a:fld>
            <a:endParaRPr lang="en-US" dirty="0"/>
          </a:p>
        </p:txBody>
      </p:sp>
    </p:spTree>
    <p:extLst>
      <p:ext uri="{BB962C8B-B14F-4D97-AF65-F5344CB8AC3E}">
        <p14:creationId xmlns:p14="http://schemas.microsoft.com/office/powerpoint/2010/main" val="4187480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hyperlink" Target="https://youtu.be/A9P1QzwxyP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hyperlink" Target="https://youtu.be/A9P1QzwxyP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digital-literacy.issbc.org/for-teach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hyperlink" Target="https://youtu.be/arBQ6f72Uj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hyperlink" Target="https://youtu.be/OmTosAnmis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109651" y="1043882"/>
            <a:ext cx="2082348"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2322923" y="2271695"/>
            <a:ext cx="8286462" cy="738664"/>
          </a:xfrm>
          <a:prstGeom prst="rect">
            <a:avLst/>
          </a:prstGeom>
          <a:noFill/>
        </p:spPr>
        <p:txBody>
          <a:bodyPr wrap="square" lIns="0" tIns="0" rIns="0" bIns="0" rtlCol="0">
            <a:spAutoFit/>
          </a:bodyPr>
          <a:lstStyle/>
          <a:p>
            <a:pPr algn="ctr"/>
            <a:r>
              <a:rPr lang="en-US" sz="4800" b="1" dirty="0">
                <a:latin typeface="Arial" panose="020B0604020202020204" pitchFamily="34" charset="0"/>
                <a:cs typeface="Arial" panose="020B0604020202020204" pitchFamily="34" charset="0"/>
              </a:rPr>
              <a:t>Online Search Skills</a:t>
            </a:r>
            <a:endParaRPr lang="en-US" sz="4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8B955D3-394A-4C75-989E-0EE3F9D8D7EF}"/>
              </a:ext>
            </a:extLst>
          </p:cNvPr>
          <p:cNvSpPr txBox="1"/>
          <p:nvPr/>
        </p:nvSpPr>
        <p:spPr>
          <a:xfrm>
            <a:off x="3352800" y="4475747"/>
            <a:ext cx="4154905" cy="369332"/>
          </a:xfrm>
          <a:prstGeom prst="rect">
            <a:avLst/>
          </a:prstGeom>
          <a:noFill/>
        </p:spPr>
        <p:txBody>
          <a:bodyPr wrap="square" lIns="91440" tIns="45720" rIns="91440" bIns="45720" rtlCol="0" anchor="t">
            <a:spAutoFit/>
          </a:bodyPr>
          <a:lstStyle/>
          <a:p>
            <a:endParaRPr lang="en-US" dirty="0">
              <a:highlight>
                <a:srgbClr val="FFFF00"/>
              </a:highlight>
              <a:cs typeface="Calibri"/>
            </a:endParaRPr>
          </a:p>
        </p:txBody>
      </p:sp>
      <p:sp>
        <p:nvSpPr>
          <p:cNvPr id="4" name="TextBox 3">
            <a:extLst>
              <a:ext uri="{FF2B5EF4-FFF2-40B4-BE49-F238E27FC236}">
                <a16:creationId xmlns:a16="http://schemas.microsoft.com/office/drawing/2014/main" id="{5D97CC0E-3B5F-4FEE-8E38-759ADCFAC239}"/>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Indeed website logo">
            <a:extLst>
              <a:ext uri="{FF2B5EF4-FFF2-40B4-BE49-F238E27FC236}">
                <a16:creationId xmlns:a16="http://schemas.microsoft.com/office/drawing/2014/main" id="{0BD65CC8-279D-40CA-9894-CA1FFC4EB45A}"/>
              </a:ext>
            </a:extLst>
          </p:cNvPr>
          <p:cNvPicPr>
            <a:picLocks noChangeAspect="1"/>
          </p:cNvPicPr>
          <p:nvPr/>
        </p:nvPicPr>
        <p:blipFill>
          <a:blip r:embed="rId4"/>
          <a:stretch>
            <a:fillRect/>
          </a:stretch>
        </p:blipFill>
        <p:spPr>
          <a:xfrm>
            <a:off x="1012169" y="2747708"/>
            <a:ext cx="1310754" cy="731583"/>
          </a:xfrm>
          <a:prstGeom prst="rect">
            <a:avLst/>
          </a:prstGeom>
        </p:spPr>
      </p:pic>
      <p:pic>
        <p:nvPicPr>
          <p:cNvPr id="9" name="Picture 8" descr="Screenshot of Save on Foods homepage">
            <a:extLst>
              <a:ext uri="{FF2B5EF4-FFF2-40B4-BE49-F238E27FC236}">
                <a16:creationId xmlns:a16="http://schemas.microsoft.com/office/drawing/2014/main" id="{CCD13EE2-9F36-4DEC-87B9-6D6C97D0F26C}"/>
              </a:ext>
            </a:extLst>
          </p:cNvPr>
          <p:cNvPicPr>
            <a:picLocks noChangeAspect="1"/>
          </p:cNvPicPr>
          <p:nvPr/>
        </p:nvPicPr>
        <p:blipFill>
          <a:blip r:embed="rId5"/>
          <a:stretch>
            <a:fillRect/>
          </a:stretch>
        </p:blipFill>
        <p:spPr>
          <a:xfrm>
            <a:off x="3807993" y="4064910"/>
            <a:ext cx="4793415" cy="2210048"/>
          </a:xfrm>
          <a:prstGeom prst="rect">
            <a:avLst/>
          </a:prstGeom>
        </p:spPr>
      </p:pic>
      <p:pic>
        <p:nvPicPr>
          <p:cNvPr id="5" name="Picture 4" descr="indeed search bar">
            <a:extLst>
              <a:ext uri="{FF2B5EF4-FFF2-40B4-BE49-F238E27FC236}">
                <a16:creationId xmlns:a16="http://schemas.microsoft.com/office/drawing/2014/main" id="{3449823C-A51E-4890-AF7B-954E515CE17A}"/>
              </a:ext>
            </a:extLst>
          </p:cNvPr>
          <p:cNvPicPr>
            <a:picLocks noChangeAspect="1"/>
          </p:cNvPicPr>
          <p:nvPr/>
        </p:nvPicPr>
        <p:blipFill>
          <a:blip r:embed="rId6"/>
          <a:stretch>
            <a:fillRect/>
          </a:stretch>
        </p:blipFill>
        <p:spPr>
          <a:xfrm>
            <a:off x="2941476" y="3258846"/>
            <a:ext cx="8010774" cy="600645"/>
          </a:xfrm>
          <a:prstGeom prst="rect">
            <a:avLst/>
          </a:prstGeom>
        </p:spPr>
      </p:pic>
    </p:spTree>
    <p:extLst>
      <p:ext uri="{BB962C8B-B14F-4D97-AF65-F5344CB8AC3E}">
        <p14:creationId xmlns:p14="http://schemas.microsoft.com/office/powerpoint/2010/main" val="2507324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53147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Set Up and Preparation</a:t>
            </a:r>
          </a:p>
        </p:txBody>
      </p:sp>
      <p:sp>
        <p:nvSpPr>
          <p:cNvPr id="5" name="TextBox 4">
            <a:extLst>
              <a:ext uri="{FF2B5EF4-FFF2-40B4-BE49-F238E27FC236}">
                <a16:creationId xmlns:a16="http://schemas.microsoft.com/office/drawing/2014/main" id="{B25DDEAB-C13E-4175-AED1-45A54FB5DD29}"/>
              </a:ext>
            </a:extLst>
          </p:cNvPr>
          <p:cNvSpPr txBox="1"/>
          <p:nvPr/>
        </p:nvSpPr>
        <p:spPr>
          <a:xfrm>
            <a:off x="3107253" y="2569639"/>
            <a:ext cx="6603204"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Before Remote Tutoring</a:t>
            </a:r>
          </a:p>
        </p:txBody>
      </p:sp>
      <p:sp>
        <p:nvSpPr>
          <p:cNvPr id="6" name="TextBox 5">
            <a:extLst>
              <a:ext uri="{FF2B5EF4-FFF2-40B4-BE49-F238E27FC236}">
                <a16:creationId xmlns:a16="http://schemas.microsoft.com/office/drawing/2014/main" id="{27E3E386-405A-4494-AEC6-3A38F93A4FA2}"/>
              </a:ext>
            </a:extLst>
          </p:cNvPr>
          <p:cNvSpPr txBox="1"/>
          <p:nvPr/>
        </p:nvSpPr>
        <p:spPr>
          <a:xfrm>
            <a:off x="3780149" y="1897455"/>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Remote set up showing tutor setting up. ">
            <a:extLst>
              <a:ext uri="{FF2B5EF4-FFF2-40B4-BE49-F238E27FC236}">
                <a16:creationId xmlns:a16="http://schemas.microsoft.com/office/drawing/2014/main" id="{13C2ABFA-7D8A-419F-B4DF-36AB34F07F34}"/>
              </a:ext>
            </a:extLst>
          </p:cNvPr>
          <p:cNvPicPr>
            <a:picLocks noChangeAspect="1"/>
          </p:cNvPicPr>
          <p:nvPr/>
        </p:nvPicPr>
        <p:blipFill>
          <a:blip r:embed="rId4"/>
          <a:stretch>
            <a:fillRect/>
          </a:stretch>
        </p:blipFill>
        <p:spPr>
          <a:xfrm>
            <a:off x="3481323" y="3469422"/>
            <a:ext cx="5855065" cy="2893280"/>
          </a:xfrm>
          <a:prstGeom prst="rect">
            <a:avLst/>
          </a:prstGeom>
        </p:spPr>
      </p:pic>
    </p:spTree>
    <p:extLst>
      <p:ext uri="{BB962C8B-B14F-4D97-AF65-F5344CB8AC3E}">
        <p14:creationId xmlns:p14="http://schemas.microsoft.com/office/powerpoint/2010/main" val="3997684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838200" y="53147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2849944" y="2676894"/>
            <a:ext cx="6796909"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During Remote Tutoring</a:t>
            </a:r>
          </a:p>
        </p:txBody>
      </p:sp>
      <p:pic>
        <p:nvPicPr>
          <p:cNvPr id="7" name="Picture 6" descr="During a Zoom tutoring session. &#10;Learner's face showing and also a document shown using ShareScreen. ">
            <a:extLst>
              <a:ext uri="{FF2B5EF4-FFF2-40B4-BE49-F238E27FC236}">
                <a16:creationId xmlns:a16="http://schemas.microsoft.com/office/drawing/2014/main" id="{A7169F0F-C7EA-4E5D-844B-C997A5A9DA64}"/>
              </a:ext>
            </a:extLst>
          </p:cNvPr>
          <p:cNvPicPr>
            <a:picLocks noChangeAspect="1"/>
          </p:cNvPicPr>
          <p:nvPr/>
        </p:nvPicPr>
        <p:blipFill>
          <a:blip r:embed="rId4"/>
          <a:stretch>
            <a:fillRect/>
          </a:stretch>
        </p:blipFill>
        <p:spPr>
          <a:xfrm>
            <a:off x="4262484" y="3592756"/>
            <a:ext cx="3971827" cy="2482392"/>
          </a:xfrm>
          <a:prstGeom prst="rect">
            <a:avLst/>
          </a:prstGeom>
        </p:spPr>
      </p:pic>
      <p:sp>
        <p:nvSpPr>
          <p:cNvPr id="8" name="TextBox 7">
            <a:extLst>
              <a:ext uri="{FF2B5EF4-FFF2-40B4-BE49-F238E27FC236}">
                <a16:creationId xmlns:a16="http://schemas.microsoft.com/office/drawing/2014/main" id="{4382FE25-CB71-472C-9217-09592AEC6E2A}"/>
              </a:ext>
            </a:extLst>
          </p:cNvPr>
          <p:cNvSpPr txBox="1"/>
          <p:nvPr/>
        </p:nvSpPr>
        <p:spPr>
          <a:xfrm>
            <a:off x="3854823" y="1945698"/>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854497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109651" y="1043882"/>
            <a:ext cx="2082348"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2341973" y="1849439"/>
            <a:ext cx="8286462" cy="738664"/>
          </a:xfrm>
          <a:prstGeom prst="rect">
            <a:avLst/>
          </a:prstGeom>
          <a:noFill/>
        </p:spPr>
        <p:txBody>
          <a:bodyPr wrap="square" lIns="0" tIns="0" rIns="0" bIns="0" rtlCol="0">
            <a:spAutoFit/>
          </a:bodyPr>
          <a:lstStyle/>
          <a:p>
            <a:pPr algn="ctr"/>
            <a:r>
              <a:rPr lang="en-US" sz="4800" b="1" dirty="0">
                <a:latin typeface="Arial" panose="020B0604020202020204" pitchFamily="34" charset="0"/>
                <a:cs typeface="Arial" panose="020B0604020202020204" pitchFamily="34" charset="0"/>
              </a:rPr>
              <a:t>Online Search Skills</a:t>
            </a:r>
            <a:endParaRPr lang="en-US" sz="4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8B955D3-394A-4C75-989E-0EE3F9D8D7EF}"/>
              </a:ext>
            </a:extLst>
          </p:cNvPr>
          <p:cNvSpPr txBox="1"/>
          <p:nvPr/>
        </p:nvSpPr>
        <p:spPr>
          <a:xfrm>
            <a:off x="3352800" y="4475747"/>
            <a:ext cx="4154905" cy="369332"/>
          </a:xfrm>
          <a:prstGeom prst="rect">
            <a:avLst/>
          </a:prstGeom>
          <a:noFill/>
        </p:spPr>
        <p:txBody>
          <a:bodyPr wrap="square" lIns="91440" tIns="45720" rIns="91440" bIns="45720" rtlCol="0" anchor="t">
            <a:spAutoFit/>
          </a:bodyPr>
          <a:lstStyle/>
          <a:p>
            <a:endParaRPr lang="en-US" dirty="0">
              <a:highlight>
                <a:srgbClr val="FFFF00"/>
              </a:highlight>
              <a:cs typeface="Calibri"/>
            </a:endParaRPr>
          </a:p>
        </p:txBody>
      </p:sp>
      <p:pic>
        <p:nvPicPr>
          <p:cNvPr id="10" name="Picture 9" descr="Indeed website logo">
            <a:extLst>
              <a:ext uri="{FF2B5EF4-FFF2-40B4-BE49-F238E27FC236}">
                <a16:creationId xmlns:a16="http://schemas.microsoft.com/office/drawing/2014/main" id="{4FC565E4-D019-471A-B6BF-6F30742F9324}"/>
              </a:ext>
            </a:extLst>
          </p:cNvPr>
          <p:cNvPicPr>
            <a:picLocks noChangeAspect="1"/>
          </p:cNvPicPr>
          <p:nvPr/>
        </p:nvPicPr>
        <p:blipFill>
          <a:blip r:embed="rId4"/>
          <a:stretch>
            <a:fillRect/>
          </a:stretch>
        </p:blipFill>
        <p:spPr>
          <a:xfrm>
            <a:off x="1031219" y="2706194"/>
            <a:ext cx="1310754" cy="731583"/>
          </a:xfrm>
          <a:prstGeom prst="rect">
            <a:avLst/>
          </a:prstGeom>
        </p:spPr>
      </p:pic>
      <p:pic>
        <p:nvPicPr>
          <p:cNvPr id="11" name="Picture 10" descr="Screenshot of Save on Foods homepage">
            <a:extLst>
              <a:ext uri="{FF2B5EF4-FFF2-40B4-BE49-F238E27FC236}">
                <a16:creationId xmlns:a16="http://schemas.microsoft.com/office/drawing/2014/main" id="{ED93C784-3D1F-44EC-AEB1-9C0F3B2696E9}"/>
              </a:ext>
            </a:extLst>
          </p:cNvPr>
          <p:cNvPicPr>
            <a:picLocks noChangeAspect="1"/>
          </p:cNvPicPr>
          <p:nvPr/>
        </p:nvPicPr>
        <p:blipFill>
          <a:blip r:embed="rId5"/>
          <a:stretch>
            <a:fillRect/>
          </a:stretch>
        </p:blipFill>
        <p:spPr>
          <a:xfrm>
            <a:off x="4088496" y="4050761"/>
            <a:ext cx="4793415" cy="2210048"/>
          </a:xfrm>
          <a:prstGeom prst="rect">
            <a:avLst/>
          </a:prstGeom>
        </p:spPr>
      </p:pic>
      <p:pic>
        <p:nvPicPr>
          <p:cNvPr id="12" name="Picture 11" descr="indeed search bar">
            <a:extLst>
              <a:ext uri="{FF2B5EF4-FFF2-40B4-BE49-F238E27FC236}">
                <a16:creationId xmlns:a16="http://schemas.microsoft.com/office/drawing/2014/main" id="{4A1C17E6-E4A0-476C-846A-99C16A123461}"/>
              </a:ext>
            </a:extLst>
          </p:cNvPr>
          <p:cNvPicPr>
            <a:picLocks noChangeAspect="1"/>
          </p:cNvPicPr>
          <p:nvPr/>
        </p:nvPicPr>
        <p:blipFill>
          <a:blip r:embed="rId6"/>
          <a:stretch>
            <a:fillRect/>
          </a:stretch>
        </p:blipFill>
        <p:spPr>
          <a:xfrm>
            <a:off x="2912901" y="3049658"/>
            <a:ext cx="8010774" cy="600645"/>
          </a:xfrm>
          <a:prstGeom prst="rect">
            <a:avLst/>
          </a:prstGeom>
        </p:spPr>
      </p:pic>
    </p:spTree>
    <p:extLst>
      <p:ext uri="{BB962C8B-B14F-4D97-AF65-F5344CB8AC3E}">
        <p14:creationId xmlns:p14="http://schemas.microsoft.com/office/powerpoint/2010/main" val="2697897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6" name="Content Placeholder 2">
            <a:extLst>
              <a:ext uri="{FF2B5EF4-FFF2-40B4-BE49-F238E27FC236}">
                <a16:creationId xmlns:a16="http://schemas.microsoft.com/office/drawing/2014/main" id="{C6828209-00F9-442E-A4E5-412A64E85169}"/>
              </a:ext>
            </a:extLst>
          </p:cNvPr>
          <p:cNvSpPr txBox="1">
            <a:spLocks/>
          </p:cNvSpPr>
          <p:nvPr/>
        </p:nvSpPr>
        <p:spPr>
          <a:xfrm>
            <a:off x="3017585" y="2469746"/>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t>Job Search on indeed</a:t>
            </a:r>
          </a:p>
          <a:p>
            <a:pPr marL="742950" indent="-742950">
              <a:buFont typeface="+mj-lt"/>
              <a:buAutoNum type="alphaUcPeriod"/>
            </a:pPr>
            <a:r>
              <a:rPr lang="en-US" sz="3600" dirty="0"/>
              <a:t>Search for indeed Canada Website</a:t>
            </a:r>
          </a:p>
          <a:p>
            <a:pPr marL="742950" indent="-742950">
              <a:buFont typeface="+mj-lt"/>
              <a:buAutoNum type="alphaUcPeriod"/>
            </a:pPr>
            <a:r>
              <a:rPr lang="en-US" sz="3600" dirty="0"/>
              <a:t>Navigate indeed Canada Website</a:t>
            </a:r>
          </a:p>
        </p:txBody>
      </p:sp>
      <p:sp>
        <p:nvSpPr>
          <p:cNvPr id="7" name="Title 1">
            <a:extLst>
              <a:ext uri="{FF2B5EF4-FFF2-40B4-BE49-F238E27FC236}">
                <a16:creationId xmlns:a16="http://schemas.microsoft.com/office/drawing/2014/main" id="{2E46B1F3-8683-401F-8AB3-7CD5BA84027B}"/>
              </a:ext>
            </a:extLst>
          </p:cNvPr>
          <p:cNvSpPr>
            <a:spLocks noGrp="1"/>
          </p:cNvSpPr>
          <p:nvPr>
            <p:ph type="title"/>
          </p:nvPr>
        </p:nvSpPr>
        <p:spPr>
          <a:xfrm>
            <a:off x="1676400" y="51422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One</a:t>
            </a:r>
          </a:p>
        </p:txBody>
      </p:sp>
    </p:spTree>
    <p:extLst>
      <p:ext uri="{BB962C8B-B14F-4D97-AF65-F5344CB8AC3E}">
        <p14:creationId xmlns:p14="http://schemas.microsoft.com/office/powerpoint/2010/main" val="1641039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pic>
        <p:nvPicPr>
          <p:cNvPr id="3" name="Picture 2" descr="link to the video lesson">
            <a:hlinkClick r:id="rId4"/>
            <a:extLst>
              <a:ext uri="{FF2B5EF4-FFF2-40B4-BE49-F238E27FC236}">
                <a16:creationId xmlns:a16="http://schemas.microsoft.com/office/drawing/2014/main" id="{96719A26-5BE4-4C30-9312-FCD9582ADA6D}"/>
              </a:ext>
            </a:extLst>
          </p:cNvPr>
          <p:cNvPicPr>
            <a:picLocks noChangeAspect="1"/>
          </p:cNvPicPr>
          <p:nvPr/>
        </p:nvPicPr>
        <p:blipFill>
          <a:blip r:embed="rId5"/>
          <a:stretch>
            <a:fillRect/>
          </a:stretch>
        </p:blipFill>
        <p:spPr>
          <a:xfrm>
            <a:off x="10324213" y="3438186"/>
            <a:ext cx="1325564" cy="1325564"/>
          </a:xfrm>
          <a:prstGeom prst="rect">
            <a:avLst/>
          </a:prstGeom>
        </p:spPr>
      </p:pic>
      <p:sp>
        <p:nvSpPr>
          <p:cNvPr id="8" name="Title 1">
            <a:extLst>
              <a:ext uri="{FF2B5EF4-FFF2-40B4-BE49-F238E27FC236}">
                <a16:creationId xmlns:a16="http://schemas.microsoft.com/office/drawing/2014/main" id="{7E1DE7E8-25DC-4451-AB01-0EDC4DD092DA}"/>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 – Part One A</a:t>
            </a:r>
          </a:p>
        </p:txBody>
      </p:sp>
      <p:sp>
        <p:nvSpPr>
          <p:cNvPr id="9" name="TextBox 8">
            <a:extLst>
              <a:ext uri="{FF2B5EF4-FFF2-40B4-BE49-F238E27FC236}">
                <a16:creationId xmlns:a16="http://schemas.microsoft.com/office/drawing/2014/main" id="{31C75EA3-502B-4429-A515-CD2D74E39029}"/>
              </a:ext>
            </a:extLst>
          </p:cNvPr>
          <p:cNvSpPr txBox="1"/>
          <p:nvPr/>
        </p:nvSpPr>
        <p:spPr>
          <a:xfrm>
            <a:off x="2437849" y="1943277"/>
            <a:ext cx="8169872" cy="1046440"/>
          </a:xfrm>
          <a:prstGeom prst="rect">
            <a:avLst/>
          </a:prstGeom>
          <a:noFill/>
        </p:spPr>
        <p:txBody>
          <a:bodyPr wrap="square" rtlCol="0">
            <a:spAutoFit/>
          </a:bodyPr>
          <a:lstStyle/>
          <a:p>
            <a:pPr algn="ctr"/>
            <a:r>
              <a:rPr lang="en-US" sz="4400" dirty="0"/>
              <a:t>Search for indeed Canada Website</a:t>
            </a:r>
          </a:p>
          <a:p>
            <a:endParaRPr lang="en-US" dirty="0"/>
          </a:p>
        </p:txBody>
      </p:sp>
      <p:pic>
        <p:nvPicPr>
          <p:cNvPr id="5" name="Picture 4" descr="Use search bar in browser to find indeed Canada website">
            <a:extLst>
              <a:ext uri="{FF2B5EF4-FFF2-40B4-BE49-F238E27FC236}">
                <a16:creationId xmlns:a16="http://schemas.microsoft.com/office/drawing/2014/main" id="{88472352-DB38-42C7-978D-0106C4F73607}"/>
              </a:ext>
            </a:extLst>
          </p:cNvPr>
          <p:cNvPicPr>
            <a:picLocks noChangeAspect="1"/>
          </p:cNvPicPr>
          <p:nvPr/>
        </p:nvPicPr>
        <p:blipFill>
          <a:blip r:embed="rId6"/>
          <a:stretch>
            <a:fillRect/>
          </a:stretch>
        </p:blipFill>
        <p:spPr>
          <a:xfrm>
            <a:off x="4000500" y="3140255"/>
            <a:ext cx="5052672" cy="2756003"/>
          </a:xfrm>
          <a:prstGeom prst="rect">
            <a:avLst/>
          </a:prstGeom>
          <a:ln>
            <a:solidFill>
              <a:schemeClr val="tx1"/>
            </a:solidFill>
          </a:ln>
        </p:spPr>
      </p:pic>
    </p:spTree>
    <p:extLst>
      <p:ext uri="{BB962C8B-B14F-4D97-AF65-F5344CB8AC3E}">
        <p14:creationId xmlns:p14="http://schemas.microsoft.com/office/powerpoint/2010/main" val="2849850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s up and thumbs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3784209" y="2184282"/>
            <a:ext cx="4768947" cy="2384475"/>
          </a:xfrm>
          <a:prstGeom prst="rect">
            <a:avLst/>
          </a:prstGeom>
        </p:spPr>
      </p:pic>
    </p:spTree>
    <p:extLst>
      <p:ext uri="{BB962C8B-B14F-4D97-AF65-F5344CB8AC3E}">
        <p14:creationId xmlns:p14="http://schemas.microsoft.com/office/powerpoint/2010/main" val="3526253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 – Part One A</a:t>
            </a:r>
          </a:p>
        </p:txBody>
      </p:sp>
      <p:sp>
        <p:nvSpPr>
          <p:cNvPr id="7" name="TextBox 6">
            <a:extLst>
              <a:ext uri="{FF2B5EF4-FFF2-40B4-BE49-F238E27FC236}">
                <a16:creationId xmlns:a16="http://schemas.microsoft.com/office/drawing/2014/main" id="{2F1882B7-3035-4ED8-A96B-767C1E550F33}"/>
              </a:ext>
            </a:extLst>
          </p:cNvPr>
          <p:cNvSpPr txBox="1"/>
          <p:nvPr/>
        </p:nvSpPr>
        <p:spPr>
          <a:xfrm>
            <a:off x="2285149" y="1711019"/>
            <a:ext cx="8169872" cy="1046440"/>
          </a:xfrm>
          <a:prstGeom prst="rect">
            <a:avLst/>
          </a:prstGeom>
          <a:noFill/>
        </p:spPr>
        <p:txBody>
          <a:bodyPr wrap="square" rtlCol="0">
            <a:spAutoFit/>
          </a:bodyPr>
          <a:lstStyle/>
          <a:p>
            <a:pPr algn="ctr"/>
            <a:r>
              <a:rPr lang="en-US" sz="4400" dirty="0"/>
              <a:t>Search for indeed Canada Website</a:t>
            </a:r>
          </a:p>
          <a:p>
            <a:endParaRPr lang="en-US" dirty="0"/>
          </a:p>
        </p:txBody>
      </p:sp>
      <p:pic>
        <p:nvPicPr>
          <p:cNvPr id="8" name="Picture 7" descr="Use search bar in browser to find indeed Canada website">
            <a:extLst>
              <a:ext uri="{FF2B5EF4-FFF2-40B4-BE49-F238E27FC236}">
                <a16:creationId xmlns:a16="http://schemas.microsoft.com/office/drawing/2014/main" id="{BD918D6E-E1AF-4EA7-9694-4D89524FF454}"/>
              </a:ext>
            </a:extLst>
          </p:cNvPr>
          <p:cNvPicPr>
            <a:picLocks noChangeAspect="1"/>
          </p:cNvPicPr>
          <p:nvPr/>
        </p:nvPicPr>
        <p:blipFill>
          <a:blip r:embed="rId4"/>
          <a:stretch>
            <a:fillRect/>
          </a:stretch>
        </p:blipFill>
        <p:spPr>
          <a:xfrm>
            <a:off x="3671887" y="3036582"/>
            <a:ext cx="5052672" cy="2756003"/>
          </a:xfrm>
          <a:prstGeom prst="rect">
            <a:avLst/>
          </a:prstGeom>
          <a:ln>
            <a:solidFill>
              <a:schemeClr val="tx1"/>
            </a:solidFill>
          </a:ln>
        </p:spPr>
      </p:pic>
    </p:spTree>
    <p:extLst>
      <p:ext uri="{BB962C8B-B14F-4D97-AF65-F5344CB8AC3E}">
        <p14:creationId xmlns:p14="http://schemas.microsoft.com/office/powerpoint/2010/main" val="3659443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pic>
        <p:nvPicPr>
          <p:cNvPr id="3" name="Picture 2" descr="link to video lesson">
            <a:hlinkClick r:id="rId4"/>
            <a:extLst>
              <a:ext uri="{FF2B5EF4-FFF2-40B4-BE49-F238E27FC236}">
                <a16:creationId xmlns:a16="http://schemas.microsoft.com/office/drawing/2014/main" id="{96719A26-5BE4-4C30-9312-FCD9582ADA6D}"/>
              </a:ext>
            </a:extLst>
          </p:cNvPr>
          <p:cNvPicPr>
            <a:picLocks noChangeAspect="1"/>
          </p:cNvPicPr>
          <p:nvPr/>
        </p:nvPicPr>
        <p:blipFill>
          <a:blip r:embed="rId5"/>
          <a:stretch>
            <a:fillRect/>
          </a:stretch>
        </p:blipFill>
        <p:spPr>
          <a:xfrm>
            <a:off x="10269284" y="2596814"/>
            <a:ext cx="1325564" cy="1325564"/>
          </a:xfrm>
          <a:prstGeom prst="rect">
            <a:avLst/>
          </a:prstGeom>
        </p:spPr>
      </p:pic>
      <p:sp>
        <p:nvSpPr>
          <p:cNvPr id="8" name="Title 1">
            <a:extLst>
              <a:ext uri="{FF2B5EF4-FFF2-40B4-BE49-F238E27FC236}">
                <a16:creationId xmlns:a16="http://schemas.microsoft.com/office/drawing/2014/main" id="{7E1DE7E8-25DC-4451-AB01-0EDC4DD092DA}"/>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 – Part One B</a:t>
            </a:r>
          </a:p>
        </p:txBody>
      </p:sp>
      <p:sp>
        <p:nvSpPr>
          <p:cNvPr id="9" name="TextBox 8">
            <a:extLst>
              <a:ext uri="{FF2B5EF4-FFF2-40B4-BE49-F238E27FC236}">
                <a16:creationId xmlns:a16="http://schemas.microsoft.com/office/drawing/2014/main" id="{31C75EA3-502B-4429-A515-CD2D74E39029}"/>
              </a:ext>
            </a:extLst>
          </p:cNvPr>
          <p:cNvSpPr txBox="1"/>
          <p:nvPr/>
        </p:nvSpPr>
        <p:spPr>
          <a:xfrm>
            <a:off x="2285149" y="1711019"/>
            <a:ext cx="8169872" cy="1046440"/>
          </a:xfrm>
          <a:prstGeom prst="rect">
            <a:avLst/>
          </a:prstGeom>
          <a:noFill/>
        </p:spPr>
        <p:txBody>
          <a:bodyPr wrap="square" rtlCol="0">
            <a:spAutoFit/>
          </a:bodyPr>
          <a:lstStyle/>
          <a:p>
            <a:pPr algn="ctr"/>
            <a:r>
              <a:rPr lang="en-US" sz="4400" dirty="0"/>
              <a:t>Navigate indeed Canada Website</a:t>
            </a:r>
          </a:p>
          <a:p>
            <a:endParaRPr lang="en-US" dirty="0"/>
          </a:p>
        </p:txBody>
      </p:sp>
      <p:pic>
        <p:nvPicPr>
          <p:cNvPr id="4" name="Picture 3" descr="Indeed home page">
            <a:extLst>
              <a:ext uri="{FF2B5EF4-FFF2-40B4-BE49-F238E27FC236}">
                <a16:creationId xmlns:a16="http://schemas.microsoft.com/office/drawing/2014/main" id="{56584110-E782-4B8B-BEEB-0A773316C0D2}"/>
              </a:ext>
            </a:extLst>
          </p:cNvPr>
          <p:cNvPicPr>
            <a:picLocks noChangeAspect="1"/>
          </p:cNvPicPr>
          <p:nvPr/>
        </p:nvPicPr>
        <p:blipFill>
          <a:blip r:embed="rId6"/>
          <a:stretch>
            <a:fillRect/>
          </a:stretch>
        </p:blipFill>
        <p:spPr>
          <a:xfrm>
            <a:off x="2741993" y="3054010"/>
            <a:ext cx="7012345" cy="2736249"/>
          </a:xfrm>
          <a:prstGeom prst="rect">
            <a:avLst/>
          </a:prstGeom>
          <a:ln>
            <a:solidFill>
              <a:schemeClr val="tx1"/>
            </a:solidFill>
          </a:ln>
        </p:spPr>
      </p:pic>
    </p:spTree>
    <p:extLst>
      <p:ext uri="{BB962C8B-B14F-4D97-AF65-F5344CB8AC3E}">
        <p14:creationId xmlns:p14="http://schemas.microsoft.com/office/powerpoint/2010/main" val="1678831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2529971" y="467176"/>
            <a:ext cx="8614279"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s up and thumbs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069959" y="2355732"/>
            <a:ext cx="4768947" cy="2384475"/>
          </a:xfrm>
          <a:prstGeom prst="rect">
            <a:avLst/>
          </a:prstGeom>
        </p:spPr>
      </p:pic>
    </p:spTree>
    <p:extLst>
      <p:ext uri="{BB962C8B-B14F-4D97-AF65-F5344CB8AC3E}">
        <p14:creationId xmlns:p14="http://schemas.microsoft.com/office/powerpoint/2010/main" val="1000872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 – Part One B</a:t>
            </a:r>
          </a:p>
        </p:txBody>
      </p:sp>
      <p:pic>
        <p:nvPicPr>
          <p:cNvPr id="6" name="Picture 5" descr="Indeed home page">
            <a:extLst>
              <a:ext uri="{FF2B5EF4-FFF2-40B4-BE49-F238E27FC236}">
                <a16:creationId xmlns:a16="http://schemas.microsoft.com/office/drawing/2014/main" id="{B66D2EDB-57D8-4E7A-B814-1F4AA2C450C8}"/>
              </a:ext>
            </a:extLst>
          </p:cNvPr>
          <p:cNvPicPr>
            <a:picLocks noChangeAspect="1"/>
          </p:cNvPicPr>
          <p:nvPr/>
        </p:nvPicPr>
        <p:blipFill>
          <a:blip r:embed="rId4"/>
          <a:stretch>
            <a:fillRect/>
          </a:stretch>
        </p:blipFill>
        <p:spPr>
          <a:xfrm>
            <a:off x="2741993" y="3054010"/>
            <a:ext cx="7012345" cy="2736249"/>
          </a:xfrm>
          <a:prstGeom prst="rect">
            <a:avLst/>
          </a:prstGeom>
          <a:ln>
            <a:solidFill>
              <a:schemeClr val="tx1"/>
            </a:solidFill>
          </a:ln>
        </p:spPr>
      </p:pic>
      <p:sp>
        <p:nvSpPr>
          <p:cNvPr id="7" name="TextBox 6">
            <a:extLst>
              <a:ext uri="{FF2B5EF4-FFF2-40B4-BE49-F238E27FC236}">
                <a16:creationId xmlns:a16="http://schemas.microsoft.com/office/drawing/2014/main" id="{8B439E28-13C5-4E05-B54D-A2F6BB2B7E89}"/>
              </a:ext>
            </a:extLst>
          </p:cNvPr>
          <p:cNvSpPr txBox="1"/>
          <p:nvPr/>
        </p:nvSpPr>
        <p:spPr>
          <a:xfrm>
            <a:off x="2285149" y="1711019"/>
            <a:ext cx="8169872" cy="1046440"/>
          </a:xfrm>
          <a:prstGeom prst="rect">
            <a:avLst/>
          </a:prstGeom>
          <a:noFill/>
        </p:spPr>
        <p:txBody>
          <a:bodyPr wrap="square" rtlCol="0">
            <a:spAutoFit/>
          </a:bodyPr>
          <a:lstStyle/>
          <a:p>
            <a:pPr algn="ctr"/>
            <a:r>
              <a:rPr lang="en-US" sz="4400" dirty="0"/>
              <a:t>Navigate indeed Canada Website</a:t>
            </a:r>
          </a:p>
          <a:p>
            <a:endParaRPr lang="en-US" dirty="0"/>
          </a:p>
        </p:txBody>
      </p:sp>
    </p:spTree>
    <p:extLst>
      <p:ext uri="{BB962C8B-B14F-4D97-AF65-F5344CB8AC3E}">
        <p14:creationId xmlns:p14="http://schemas.microsoft.com/office/powerpoint/2010/main" val="3722329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52350" y="41635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Pre-Requisite Skills</a:t>
            </a:r>
          </a:p>
        </p:txBody>
      </p:sp>
      <p:sp>
        <p:nvSpPr>
          <p:cNvPr id="3" name="TextBox 2">
            <a:extLst>
              <a:ext uri="{FF2B5EF4-FFF2-40B4-BE49-F238E27FC236}">
                <a16:creationId xmlns:a16="http://schemas.microsoft.com/office/drawing/2014/main" id="{10FFDB03-18CC-4F32-BFD8-EE700816A934}"/>
              </a:ext>
            </a:extLst>
          </p:cNvPr>
          <p:cNvSpPr txBox="1"/>
          <p:nvPr/>
        </p:nvSpPr>
        <p:spPr>
          <a:xfrm>
            <a:off x="1452350" y="2163555"/>
            <a:ext cx="10374976" cy="3785652"/>
          </a:xfrm>
          <a:prstGeom prst="rect">
            <a:avLst/>
          </a:prstGeom>
          <a:noFill/>
        </p:spPr>
        <p:txBody>
          <a:bodyPr wrap="square" rtlCol="0">
            <a:spAutoFit/>
          </a:bodyPr>
          <a:lstStyle/>
          <a:p>
            <a:pPr marL="342900" indent="-342900" algn="l">
              <a:buFont typeface="Arial" panose="020B0604020202020204" pitchFamily="34" charset="0"/>
              <a:buChar char="•"/>
            </a:pPr>
            <a:r>
              <a:rPr lang="en-US" sz="2000" b="1" i="0" u="none" strike="noStrike" baseline="0" dirty="0"/>
              <a:t>Mouse skills</a:t>
            </a:r>
            <a:r>
              <a:rPr lang="en-US" sz="2000" b="0" i="0" u="none" strike="noStrike" baseline="0" dirty="0"/>
              <a:t>: hold the mouse, left click, double click, scroll, hover, different shapes of the cursor</a:t>
            </a:r>
          </a:p>
          <a:p>
            <a:pPr marL="342900" indent="-342900" algn="l">
              <a:buFont typeface="Arial" panose="020B0604020202020204" pitchFamily="34" charset="0"/>
              <a:buChar char="•"/>
            </a:pPr>
            <a:r>
              <a:rPr lang="en-US" sz="2000" b="1" i="0" u="none" strike="noStrike" baseline="0" dirty="0"/>
              <a:t>Navigating</a:t>
            </a:r>
            <a:r>
              <a:rPr lang="en-US" sz="2000" b="0" i="0" u="none" strike="noStrike" baseline="0" dirty="0"/>
              <a:t>: opening/closing a program, cursor placement, highlighting</a:t>
            </a:r>
          </a:p>
          <a:p>
            <a:pPr marL="342900" indent="-342900" algn="l">
              <a:buFont typeface="Arial" panose="020B0604020202020204" pitchFamily="34" charset="0"/>
              <a:buChar char="•"/>
            </a:pPr>
            <a:r>
              <a:rPr lang="en-US" sz="2000" b="1" i="0" u="none" strike="noStrike" baseline="0" dirty="0"/>
              <a:t>Keyboarding:</a:t>
            </a:r>
            <a:r>
              <a:rPr lang="en-US" sz="2000" b="0" i="0" u="none" strike="noStrike" baseline="0" dirty="0"/>
              <a:t> basic typing, Enter key</a:t>
            </a:r>
          </a:p>
          <a:p>
            <a:pPr marL="342900" indent="-342900" algn="l">
              <a:buFont typeface="Arial" panose="020B0604020202020204" pitchFamily="34" charset="0"/>
              <a:buChar char="•"/>
            </a:pPr>
            <a:r>
              <a:rPr lang="en-US" sz="2000" b="1" i="0" u="none" strike="noStrike" baseline="0" dirty="0"/>
              <a:t>Basic </a:t>
            </a:r>
            <a:r>
              <a:rPr lang="en-US" sz="2000" b="1" dirty="0"/>
              <a:t>O</a:t>
            </a:r>
            <a:r>
              <a:rPr lang="en-US" sz="2000" b="1" i="0" u="none" strike="noStrike" baseline="0" dirty="0"/>
              <a:t>nline </a:t>
            </a:r>
            <a:r>
              <a:rPr lang="en-US" sz="2000" b="1" dirty="0"/>
              <a:t>S</a:t>
            </a:r>
            <a:r>
              <a:rPr lang="en-US" sz="2000" b="1" i="0" u="none" strike="noStrike" baseline="0" dirty="0"/>
              <a:t>kills</a:t>
            </a:r>
            <a:r>
              <a:rPr lang="en-US" sz="2000" b="0" i="0" u="none" strike="noStrike" baseline="0" dirty="0"/>
              <a:t>: browsers, using the address bar, web address format, using keywords to search for information</a:t>
            </a:r>
          </a:p>
          <a:p>
            <a:pPr marL="342900" indent="-342900" algn="l">
              <a:buFont typeface="Arial" panose="020B0604020202020204" pitchFamily="34" charset="0"/>
              <a:buChar char="•"/>
            </a:pPr>
            <a:r>
              <a:rPr lang="en-US" sz="2000" b="1" dirty="0"/>
              <a:t>Navigate websites</a:t>
            </a:r>
            <a:endParaRPr lang="en-US" sz="2000" b="1" i="0" u="none" strike="noStrike" baseline="0" dirty="0"/>
          </a:p>
          <a:p>
            <a:pPr lvl="0">
              <a:defRPr/>
            </a:pPr>
            <a:endParaRPr lang="en-US" sz="2000" dirty="0"/>
          </a:p>
          <a:p>
            <a:pPr lvl="0">
              <a:defRPr/>
            </a:pPr>
            <a:r>
              <a:rPr lang="en-US" sz="2000" dirty="0"/>
              <a:t>LINK to the DLCR:</a:t>
            </a:r>
          </a:p>
          <a:p>
            <a:pPr lvl="0">
              <a:defRPr/>
            </a:pPr>
            <a:r>
              <a:rPr lang="en-US" sz="2000" dirty="0">
                <a:hlinkClick r:id="rId4"/>
              </a:rPr>
              <a:t>https://digital-literacy.issbc.org/for-teachers</a:t>
            </a:r>
            <a:r>
              <a:rPr lang="en-US" sz="2000" dirty="0"/>
              <a:t>/</a:t>
            </a:r>
          </a:p>
          <a:p>
            <a:pPr lvl="0">
              <a:defRPr/>
            </a:pPr>
            <a:endParaRPr lang="en-US" sz="2000" dirty="0"/>
          </a:p>
          <a:p>
            <a:r>
              <a:rPr lang="en-CA" sz="2000" dirty="0"/>
              <a:t>Password: Diglit4T </a:t>
            </a:r>
          </a:p>
        </p:txBody>
      </p:sp>
      <p:sp>
        <p:nvSpPr>
          <p:cNvPr id="5" name="TextBox 4">
            <a:extLst>
              <a:ext uri="{FF2B5EF4-FFF2-40B4-BE49-F238E27FC236}">
                <a16:creationId xmlns:a16="http://schemas.microsoft.com/office/drawing/2014/main" id="{16AD256C-9ACB-43F2-BB1F-05E5E6212118}"/>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90673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Extra Practice – Part One</a:t>
            </a:r>
          </a:p>
        </p:txBody>
      </p:sp>
      <p:pic>
        <p:nvPicPr>
          <p:cNvPr id="3" name="Picture 2" descr="A couple of women looking at a computer screen">
            <a:extLst>
              <a:ext uri="{FF2B5EF4-FFF2-40B4-BE49-F238E27FC236}">
                <a16:creationId xmlns:a16="http://schemas.microsoft.com/office/drawing/2014/main" id="{CC5F5F47-3EDD-431B-9E4A-5F5E715ED7BA}"/>
              </a:ext>
            </a:extLst>
          </p:cNvPr>
          <p:cNvPicPr>
            <a:picLocks noChangeAspect="1"/>
          </p:cNvPicPr>
          <p:nvPr/>
        </p:nvPicPr>
        <p:blipFill>
          <a:blip r:embed="rId4"/>
          <a:stretch>
            <a:fillRect/>
          </a:stretch>
        </p:blipFill>
        <p:spPr>
          <a:xfrm>
            <a:off x="3686783" y="1981739"/>
            <a:ext cx="6161662" cy="4107775"/>
          </a:xfrm>
          <a:prstGeom prst="rect">
            <a:avLst/>
          </a:prstGeom>
        </p:spPr>
      </p:pic>
    </p:spTree>
    <p:extLst>
      <p:ext uri="{BB962C8B-B14F-4D97-AF65-F5344CB8AC3E}">
        <p14:creationId xmlns:p14="http://schemas.microsoft.com/office/powerpoint/2010/main" val="1718990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6" name="Content Placeholder 2">
            <a:extLst>
              <a:ext uri="{FF2B5EF4-FFF2-40B4-BE49-F238E27FC236}">
                <a16:creationId xmlns:a16="http://schemas.microsoft.com/office/drawing/2014/main" id="{C6828209-00F9-442E-A4E5-412A64E85169}"/>
              </a:ext>
            </a:extLst>
          </p:cNvPr>
          <p:cNvSpPr txBox="1">
            <a:spLocks/>
          </p:cNvSpPr>
          <p:nvPr/>
        </p:nvSpPr>
        <p:spPr>
          <a:xfrm>
            <a:off x="3017585" y="2469746"/>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4400" dirty="0"/>
              <a:t>A. Navigate Websites</a:t>
            </a:r>
          </a:p>
          <a:p>
            <a:pPr marL="0" indent="0">
              <a:lnSpc>
                <a:spcPct val="150000"/>
              </a:lnSpc>
              <a:buNone/>
            </a:pPr>
            <a:r>
              <a:rPr lang="en-US" sz="4400" dirty="0"/>
              <a:t>B. Navigate Websites</a:t>
            </a:r>
          </a:p>
          <a:p>
            <a:pPr marL="0" indent="0">
              <a:buNone/>
            </a:pPr>
            <a:endParaRPr lang="en-US" sz="3600" dirty="0"/>
          </a:p>
        </p:txBody>
      </p:sp>
      <p:sp>
        <p:nvSpPr>
          <p:cNvPr id="7" name="Title 1">
            <a:extLst>
              <a:ext uri="{FF2B5EF4-FFF2-40B4-BE49-F238E27FC236}">
                <a16:creationId xmlns:a16="http://schemas.microsoft.com/office/drawing/2014/main" id="{2E46B1F3-8683-401F-8AB3-7CD5BA84027B}"/>
              </a:ext>
            </a:extLst>
          </p:cNvPr>
          <p:cNvSpPr>
            <a:spLocks noGrp="1"/>
          </p:cNvSpPr>
          <p:nvPr>
            <p:ph type="title"/>
          </p:nvPr>
        </p:nvSpPr>
        <p:spPr>
          <a:xfrm>
            <a:off x="1676400" y="51422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Two </a:t>
            </a:r>
          </a:p>
        </p:txBody>
      </p:sp>
    </p:spTree>
    <p:extLst>
      <p:ext uri="{BB962C8B-B14F-4D97-AF65-F5344CB8AC3E}">
        <p14:creationId xmlns:p14="http://schemas.microsoft.com/office/powerpoint/2010/main" val="1073619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pic>
        <p:nvPicPr>
          <p:cNvPr id="3" name="Picture 2" descr="link to the video lesson">
            <a:hlinkClick r:id="rId4"/>
            <a:extLst>
              <a:ext uri="{FF2B5EF4-FFF2-40B4-BE49-F238E27FC236}">
                <a16:creationId xmlns:a16="http://schemas.microsoft.com/office/drawing/2014/main" id="{96719A26-5BE4-4C30-9312-FCD9582ADA6D}"/>
              </a:ext>
            </a:extLst>
          </p:cNvPr>
          <p:cNvPicPr>
            <a:picLocks noChangeAspect="1"/>
          </p:cNvPicPr>
          <p:nvPr/>
        </p:nvPicPr>
        <p:blipFill>
          <a:blip r:embed="rId5"/>
          <a:stretch>
            <a:fillRect/>
          </a:stretch>
        </p:blipFill>
        <p:spPr>
          <a:xfrm>
            <a:off x="10212006" y="1792739"/>
            <a:ext cx="1325564" cy="1325564"/>
          </a:xfrm>
          <a:prstGeom prst="rect">
            <a:avLst/>
          </a:prstGeom>
        </p:spPr>
      </p:pic>
      <p:sp>
        <p:nvSpPr>
          <p:cNvPr id="8" name="Title 1">
            <a:extLst>
              <a:ext uri="{FF2B5EF4-FFF2-40B4-BE49-F238E27FC236}">
                <a16:creationId xmlns:a16="http://schemas.microsoft.com/office/drawing/2014/main" id="{7E1DE7E8-25DC-4451-AB01-0EDC4DD092DA}"/>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 – Part Two A</a:t>
            </a:r>
          </a:p>
        </p:txBody>
      </p:sp>
      <p:sp>
        <p:nvSpPr>
          <p:cNvPr id="9" name="TextBox 8">
            <a:extLst>
              <a:ext uri="{FF2B5EF4-FFF2-40B4-BE49-F238E27FC236}">
                <a16:creationId xmlns:a16="http://schemas.microsoft.com/office/drawing/2014/main" id="{31C75EA3-502B-4429-A515-CD2D74E39029}"/>
              </a:ext>
            </a:extLst>
          </p:cNvPr>
          <p:cNvSpPr txBox="1"/>
          <p:nvPr/>
        </p:nvSpPr>
        <p:spPr>
          <a:xfrm>
            <a:off x="3023080" y="1792739"/>
            <a:ext cx="6592407" cy="1723549"/>
          </a:xfrm>
          <a:prstGeom prst="rect">
            <a:avLst/>
          </a:prstGeom>
          <a:noFill/>
        </p:spPr>
        <p:txBody>
          <a:bodyPr wrap="square" rtlCol="0">
            <a:spAutoFit/>
          </a:bodyPr>
          <a:lstStyle/>
          <a:p>
            <a:pPr algn="ctr"/>
            <a:r>
              <a:rPr lang="en-US" sz="4400" dirty="0"/>
              <a:t>Navigate Websites </a:t>
            </a:r>
          </a:p>
          <a:p>
            <a:pPr algn="ctr"/>
            <a:endParaRPr lang="en-US" sz="4400" dirty="0"/>
          </a:p>
          <a:p>
            <a:endParaRPr lang="en-US" dirty="0"/>
          </a:p>
        </p:txBody>
      </p:sp>
      <p:pic>
        <p:nvPicPr>
          <p:cNvPr id="7" name="Picture 6" descr="Screenshot of Save on Foods homepage">
            <a:extLst>
              <a:ext uri="{FF2B5EF4-FFF2-40B4-BE49-F238E27FC236}">
                <a16:creationId xmlns:a16="http://schemas.microsoft.com/office/drawing/2014/main" id="{86CA26CE-1D8B-4960-858A-AC88EA8A5AF2}"/>
              </a:ext>
            </a:extLst>
          </p:cNvPr>
          <p:cNvPicPr>
            <a:picLocks noChangeAspect="1"/>
          </p:cNvPicPr>
          <p:nvPr/>
        </p:nvPicPr>
        <p:blipFill>
          <a:blip r:embed="rId6"/>
          <a:stretch>
            <a:fillRect/>
          </a:stretch>
        </p:blipFill>
        <p:spPr>
          <a:xfrm>
            <a:off x="3023080" y="3147530"/>
            <a:ext cx="6592408" cy="3039490"/>
          </a:xfrm>
          <a:prstGeom prst="rect">
            <a:avLst/>
          </a:prstGeom>
        </p:spPr>
      </p:pic>
    </p:spTree>
    <p:extLst>
      <p:ext uri="{BB962C8B-B14F-4D97-AF65-F5344CB8AC3E}">
        <p14:creationId xmlns:p14="http://schemas.microsoft.com/office/powerpoint/2010/main" val="3547566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s up and thumbs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38311" y="2341444"/>
            <a:ext cx="4768947" cy="2384475"/>
          </a:xfrm>
          <a:prstGeom prst="rect">
            <a:avLst/>
          </a:prstGeom>
        </p:spPr>
      </p:pic>
    </p:spTree>
    <p:extLst>
      <p:ext uri="{BB962C8B-B14F-4D97-AF65-F5344CB8AC3E}">
        <p14:creationId xmlns:p14="http://schemas.microsoft.com/office/powerpoint/2010/main" val="2637899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 – Part Two A</a:t>
            </a:r>
          </a:p>
        </p:txBody>
      </p:sp>
      <p:pic>
        <p:nvPicPr>
          <p:cNvPr id="7" name="Picture 6" descr="Screenshot of Save on Foods homepage">
            <a:extLst>
              <a:ext uri="{FF2B5EF4-FFF2-40B4-BE49-F238E27FC236}">
                <a16:creationId xmlns:a16="http://schemas.microsoft.com/office/drawing/2014/main" id="{AE6066DA-2D76-42D6-BD3E-4E3C2456615B}"/>
              </a:ext>
            </a:extLst>
          </p:cNvPr>
          <p:cNvPicPr>
            <a:picLocks noChangeAspect="1"/>
          </p:cNvPicPr>
          <p:nvPr/>
        </p:nvPicPr>
        <p:blipFill>
          <a:blip r:embed="rId4"/>
          <a:stretch>
            <a:fillRect/>
          </a:stretch>
        </p:blipFill>
        <p:spPr>
          <a:xfrm>
            <a:off x="3204336" y="3228946"/>
            <a:ext cx="6636893" cy="3060000"/>
          </a:xfrm>
          <a:prstGeom prst="rect">
            <a:avLst/>
          </a:prstGeom>
        </p:spPr>
      </p:pic>
      <p:sp>
        <p:nvSpPr>
          <p:cNvPr id="6" name="TextBox 5">
            <a:extLst>
              <a:ext uri="{FF2B5EF4-FFF2-40B4-BE49-F238E27FC236}">
                <a16:creationId xmlns:a16="http://schemas.microsoft.com/office/drawing/2014/main" id="{F92688BD-45EB-446F-9112-76722AE71817}"/>
              </a:ext>
            </a:extLst>
          </p:cNvPr>
          <p:cNvSpPr txBox="1"/>
          <p:nvPr/>
        </p:nvSpPr>
        <p:spPr>
          <a:xfrm>
            <a:off x="2190754" y="1792739"/>
            <a:ext cx="8664055" cy="830997"/>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800" dirty="0"/>
              <a:t>Navigate Websites </a:t>
            </a:r>
          </a:p>
        </p:txBody>
      </p:sp>
    </p:spTree>
    <p:extLst>
      <p:ext uri="{BB962C8B-B14F-4D97-AF65-F5344CB8AC3E}">
        <p14:creationId xmlns:p14="http://schemas.microsoft.com/office/powerpoint/2010/main" val="3789427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pic>
        <p:nvPicPr>
          <p:cNvPr id="3" name="Picture 2" descr="link to the video lesson">
            <a:hlinkClick r:id="rId4"/>
            <a:extLst>
              <a:ext uri="{FF2B5EF4-FFF2-40B4-BE49-F238E27FC236}">
                <a16:creationId xmlns:a16="http://schemas.microsoft.com/office/drawing/2014/main" id="{96719A26-5BE4-4C30-9312-FCD9582ADA6D}"/>
              </a:ext>
            </a:extLst>
          </p:cNvPr>
          <p:cNvPicPr>
            <a:picLocks noChangeAspect="1"/>
          </p:cNvPicPr>
          <p:nvPr/>
        </p:nvPicPr>
        <p:blipFill>
          <a:blip r:embed="rId5"/>
          <a:stretch>
            <a:fillRect/>
          </a:stretch>
        </p:blipFill>
        <p:spPr>
          <a:xfrm>
            <a:off x="10283571" y="1948770"/>
            <a:ext cx="1325564" cy="1325564"/>
          </a:xfrm>
          <a:prstGeom prst="rect">
            <a:avLst/>
          </a:prstGeom>
        </p:spPr>
      </p:pic>
      <p:sp>
        <p:nvSpPr>
          <p:cNvPr id="8" name="Title 1">
            <a:extLst>
              <a:ext uri="{FF2B5EF4-FFF2-40B4-BE49-F238E27FC236}">
                <a16:creationId xmlns:a16="http://schemas.microsoft.com/office/drawing/2014/main" id="{7E1DE7E8-25DC-4451-AB01-0EDC4DD092DA}"/>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 – Part Two B</a:t>
            </a:r>
          </a:p>
        </p:txBody>
      </p:sp>
      <p:sp>
        <p:nvSpPr>
          <p:cNvPr id="9" name="TextBox 8">
            <a:extLst>
              <a:ext uri="{FF2B5EF4-FFF2-40B4-BE49-F238E27FC236}">
                <a16:creationId xmlns:a16="http://schemas.microsoft.com/office/drawing/2014/main" id="{31C75EA3-502B-4429-A515-CD2D74E39029}"/>
              </a:ext>
            </a:extLst>
          </p:cNvPr>
          <p:cNvSpPr txBox="1"/>
          <p:nvPr/>
        </p:nvSpPr>
        <p:spPr>
          <a:xfrm>
            <a:off x="3204338" y="1948770"/>
            <a:ext cx="6636893" cy="1723549"/>
          </a:xfrm>
          <a:prstGeom prst="rect">
            <a:avLst/>
          </a:prstGeom>
          <a:noFill/>
        </p:spPr>
        <p:txBody>
          <a:bodyPr wrap="square" rtlCol="0">
            <a:spAutoFit/>
          </a:bodyPr>
          <a:lstStyle/>
          <a:p>
            <a:pPr algn="ctr"/>
            <a:r>
              <a:rPr lang="en-US" sz="4400" dirty="0"/>
              <a:t>Navigate Websites </a:t>
            </a:r>
          </a:p>
          <a:p>
            <a:pPr algn="ctr"/>
            <a:endParaRPr lang="en-US" sz="4400" dirty="0"/>
          </a:p>
          <a:p>
            <a:endParaRPr lang="en-US" dirty="0"/>
          </a:p>
        </p:txBody>
      </p:sp>
      <p:pic>
        <p:nvPicPr>
          <p:cNvPr id="7" name="Picture 6" descr="Screenshot of Save on Foods homepage">
            <a:extLst>
              <a:ext uri="{FF2B5EF4-FFF2-40B4-BE49-F238E27FC236}">
                <a16:creationId xmlns:a16="http://schemas.microsoft.com/office/drawing/2014/main" id="{86CA26CE-1D8B-4960-858A-AC88EA8A5AF2}"/>
              </a:ext>
            </a:extLst>
          </p:cNvPr>
          <p:cNvPicPr>
            <a:picLocks noChangeAspect="1"/>
          </p:cNvPicPr>
          <p:nvPr/>
        </p:nvPicPr>
        <p:blipFill>
          <a:blip r:embed="rId6"/>
          <a:stretch>
            <a:fillRect/>
          </a:stretch>
        </p:blipFill>
        <p:spPr>
          <a:xfrm>
            <a:off x="3204338" y="3054010"/>
            <a:ext cx="6636893" cy="3060000"/>
          </a:xfrm>
          <a:prstGeom prst="rect">
            <a:avLst/>
          </a:prstGeom>
        </p:spPr>
      </p:pic>
    </p:spTree>
    <p:extLst>
      <p:ext uri="{BB962C8B-B14F-4D97-AF65-F5344CB8AC3E}">
        <p14:creationId xmlns:p14="http://schemas.microsoft.com/office/powerpoint/2010/main" val="1425222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s up and thumbs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38311" y="2236762"/>
            <a:ext cx="4768947" cy="2384475"/>
          </a:xfrm>
          <a:prstGeom prst="rect">
            <a:avLst/>
          </a:prstGeom>
        </p:spPr>
      </p:pic>
    </p:spTree>
    <p:extLst>
      <p:ext uri="{BB962C8B-B14F-4D97-AF65-F5344CB8AC3E}">
        <p14:creationId xmlns:p14="http://schemas.microsoft.com/office/powerpoint/2010/main" val="125828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 – Part Two B</a:t>
            </a:r>
          </a:p>
        </p:txBody>
      </p:sp>
      <p:sp>
        <p:nvSpPr>
          <p:cNvPr id="5" name="TextBox 4">
            <a:extLst>
              <a:ext uri="{FF2B5EF4-FFF2-40B4-BE49-F238E27FC236}">
                <a16:creationId xmlns:a16="http://schemas.microsoft.com/office/drawing/2014/main" id="{7D3BF3E8-1E0E-49AF-BFB2-4E535C752A9C}"/>
              </a:ext>
            </a:extLst>
          </p:cNvPr>
          <p:cNvSpPr txBox="1"/>
          <p:nvPr/>
        </p:nvSpPr>
        <p:spPr>
          <a:xfrm>
            <a:off x="3276539" y="1792739"/>
            <a:ext cx="6636893" cy="156966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800" dirty="0"/>
              <a:t>Navigate Websites </a:t>
            </a:r>
          </a:p>
          <a:p>
            <a:pPr marR="0" lvl="0" algn="ctr" defTabSz="914400" rtl="0" eaLnBrk="1" fontAlgn="auto" latinLnBrk="0" hangingPunct="1">
              <a:lnSpc>
                <a:spcPct val="100000"/>
              </a:lnSpc>
              <a:spcBef>
                <a:spcPts val="0"/>
              </a:spcBef>
              <a:spcAft>
                <a:spcPts val="0"/>
              </a:spcAft>
              <a:buClrTx/>
              <a:buSzTx/>
              <a:tabLst/>
              <a:defRPr/>
            </a:pPr>
            <a:endParaRPr lang="en-US" sz="4800" dirty="0"/>
          </a:p>
        </p:txBody>
      </p:sp>
      <p:pic>
        <p:nvPicPr>
          <p:cNvPr id="7" name="Picture 6" descr="Screenshot of Save on Foods homepage">
            <a:extLst>
              <a:ext uri="{FF2B5EF4-FFF2-40B4-BE49-F238E27FC236}">
                <a16:creationId xmlns:a16="http://schemas.microsoft.com/office/drawing/2014/main" id="{AE6066DA-2D76-42D6-BD3E-4E3C2456615B}"/>
              </a:ext>
            </a:extLst>
          </p:cNvPr>
          <p:cNvPicPr>
            <a:picLocks noChangeAspect="1"/>
          </p:cNvPicPr>
          <p:nvPr/>
        </p:nvPicPr>
        <p:blipFill>
          <a:blip r:embed="rId4"/>
          <a:stretch>
            <a:fillRect/>
          </a:stretch>
        </p:blipFill>
        <p:spPr>
          <a:xfrm>
            <a:off x="3276540" y="3162032"/>
            <a:ext cx="6636893" cy="3060000"/>
          </a:xfrm>
          <a:prstGeom prst="rect">
            <a:avLst/>
          </a:prstGeom>
        </p:spPr>
      </p:pic>
    </p:spTree>
    <p:extLst>
      <p:ext uri="{BB962C8B-B14F-4D97-AF65-F5344CB8AC3E}">
        <p14:creationId xmlns:p14="http://schemas.microsoft.com/office/powerpoint/2010/main" val="817225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Extra Practice – Part Two </a:t>
            </a:r>
          </a:p>
        </p:txBody>
      </p:sp>
      <p:pic>
        <p:nvPicPr>
          <p:cNvPr id="3" name="Picture 2" descr="A couple of women looking at a computer screen">
            <a:extLst>
              <a:ext uri="{FF2B5EF4-FFF2-40B4-BE49-F238E27FC236}">
                <a16:creationId xmlns:a16="http://schemas.microsoft.com/office/drawing/2014/main" id="{CC5F5F47-3EDD-431B-9E4A-5F5E715ED7BA}"/>
              </a:ext>
            </a:extLst>
          </p:cNvPr>
          <p:cNvPicPr>
            <a:picLocks noChangeAspect="1"/>
          </p:cNvPicPr>
          <p:nvPr/>
        </p:nvPicPr>
        <p:blipFill>
          <a:blip r:embed="rId4"/>
          <a:stretch>
            <a:fillRect/>
          </a:stretch>
        </p:blipFill>
        <p:spPr>
          <a:xfrm>
            <a:off x="3498785" y="1953164"/>
            <a:ext cx="6048000" cy="4032000"/>
          </a:xfrm>
          <a:prstGeom prst="rect">
            <a:avLst/>
          </a:prstGeom>
        </p:spPr>
      </p:pic>
    </p:spTree>
    <p:extLst>
      <p:ext uri="{BB962C8B-B14F-4D97-AF65-F5344CB8AC3E}">
        <p14:creationId xmlns:p14="http://schemas.microsoft.com/office/powerpoint/2010/main" val="2078962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497624"/>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 Between Sessions </a:t>
            </a:r>
          </a:p>
        </p:txBody>
      </p:sp>
      <p:sp>
        <p:nvSpPr>
          <p:cNvPr id="2" name="TextBox 1">
            <a:extLst>
              <a:ext uri="{FF2B5EF4-FFF2-40B4-BE49-F238E27FC236}">
                <a16:creationId xmlns:a16="http://schemas.microsoft.com/office/drawing/2014/main" id="{18FF8229-4875-476B-B4FF-B63E355B0112}"/>
              </a:ext>
            </a:extLst>
          </p:cNvPr>
          <p:cNvSpPr txBox="1"/>
          <p:nvPr/>
        </p:nvSpPr>
        <p:spPr>
          <a:xfrm>
            <a:off x="2529971" y="2257124"/>
            <a:ext cx="7624682" cy="1846659"/>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US" sz="3200" b="0" dirty="0">
                <a:solidFill>
                  <a:srgbClr val="000000"/>
                </a:solidFill>
                <a:effectLst/>
              </a:rPr>
              <a:t>What did you learn/practice today? </a:t>
            </a:r>
          </a:p>
          <a:p>
            <a:pPr marL="457200" indent="-457200" algn="l" rtl="0" fontAlgn="base">
              <a:buFont typeface="Arial" panose="020B0604020202020204" pitchFamily="34" charset="0"/>
              <a:buChar char="•"/>
            </a:pPr>
            <a:r>
              <a:rPr lang="en-US" sz="3200" b="0" dirty="0">
                <a:solidFill>
                  <a:srgbClr val="000000"/>
                </a:solidFill>
                <a:effectLst/>
              </a:rPr>
              <a:t>When are you going to practice?  </a:t>
            </a:r>
          </a:p>
          <a:p>
            <a:pPr marL="457200" indent="-457200" algn="l" rtl="0" fontAlgn="base">
              <a:buFont typeface="Arial" panose="020B0604020202020204" pitchFamily="34" charset="0"/>
              <a:buChar char="•"/>
            </a:pPr>
            <a:r>
              <a:rPr lang="en-US" sz="3200" dirty="0">
                <a:solidFill>
                  <a:srgbClr val="000000"/>
                </a:solidFill>
              </a:rPr>
              <a:t>Practice Plan</a:t>
            </a:r>
            <a:endParaRPr lang="en-US" sz="3200" b="0" dirty="0">
              <a:solidFill>
                <a:srgbClr val="000000"/>
              </a:solidFill>
              <a:effectLst/>
            </a:endParaRPr>
          </a:p>
          <a:p>
            <a:endParaRPr lang="en-CA" dirty="0"/>
          </a:p>
        </p:txBody>
      </p:sp>
      <p:pic>
        <p:nvPicPr>
          <p:cNvPr id="6" name="Picture 5" descr="Left hand on a keyboard, right hand on a mouse in front of a computer monitor. ">
            <a:extLst>
              <a:ext uri="{FF2B5EF4-FFF2-40B4-BE49-F238E27FC236}">
                <a16:creationId xmlns:a16="http://schemas.microsoft.com/office/drawing/2014/main" id="{0EBE34F0-12D9-4152-AA11-A4FEB6BCF73D}"/>
              </a:ext>
            </a:extLst>
          </p:cNvPr>
          <p:cNvPicPr>
            <a:picLocks noChangeAspect="1"/>
          </p:cNvPicPr>
          <p:nvPr/>
        </p:nvPicPr>
        <p:blipFill>
          <a:blip r:embed="rId4"/>
          <a:stretch>
            <a:fillRect/>
          </a:stretch>
        </p:blipFill>
        <p:spPr>
          <a:xfrm>
            <a:off x="7848600" y="3429000"/>
            <a:ext cx="2799080" cy="2799080"/>
          </a:xfrm>
          <a:prstGeom prst="rect">
            <a:avLst/>
          </a:prstGeom>
        </p:spPr>
      </p:pic>
    </p:spTree>
    <p:extLst>
      <p:ext uri="{BB962C8B-B14F-4D97-AF65-F5344CB8AC3E}">
        <p14:creationId xmlns:p14="http://schemas.microsoft.com/office/powerpoint/2010/main" val="3667748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5" name="Title 1">
            <a:extLst>
              <a:ext uri="{FF2B5EF4-FFF2-40B4-BE49-F238E27FC236}">
                <a16:creationId xmlns:a16="http://schemas.microsoft.com/office/drawing/2014/main" id="{4EC977C7-D923-45E8-9DB0-89EAC20ED84B}"/>
              </a:ext>
            </a:extLst>
          </p:cNvPr>
          <p:cNvSpPr>
            <a:spLocks noGrp="1"/>
          </p:cNvSpPr>
          <p:nvPr>
            <p:ph type="title"/>
          </p:nvPr>
        </p:nvSpPr>
        <p:spPr>
          <a:xfrm>
            <a:off x="1987826" y="1008589"/>
            <a:ext cx="9796182" cy="719857"/>
          </a:xfrm>
        </p:spPr>
        <p:txBody>
          <a:bodyPr>
            <a:normAutofit/>
          </a:bodyPr>
          <a:lstStyle/>
          <a:p>
            <a:r>
              <a:rPr lang="en-US" sz="4400" dirty="0">
                <a:latin typeface="Arial" panose="020B0604020202020204" pitchFamily="34" charset="0"/>
                <a:cs typeface="Arial" panose="020B0604020202020204" pitchFamily="34" charset="0"/>
              </a:rPr>
              <a:t>Skills Reviewed in this Lesson</a:t>
            </a:r>
            <a:endParaRPr lang="en-CA" sz="4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7B02396-EC5F-4ED3-8ADB-14284F3EA811}"/>
              </a:ext>
            </a:extLst>
          </p:cNvPr>
          <p:cNvSpPr txBox="1"/>
          <p:nvPr/>
        </p:nvSpPr>
        <p:spPr>
          <a:xfrm>
            <a:off x="3291840" y="3232959"/>
            <a:ext cx="6495822" cy="646331"/>
          </a:xfrm>
          <a:prstGeom prst="rect">
            <a:avLst/>
          </a:prstGeom>
          <a:noFill/>
        </p:spPr>
        <p:txBody>
          <a:bodyPr wrap="square" lIns="91440" tIns="45720" rIns="91440" bIns="45720" anchor="t">
            <a:spAutoFit/>
          </a:bodyPr>
          <a:lstStyle/>
          <a:p>
            <a:pPr algn="ctr"/>
            <a:r>
              <a:rPr lang="en-US" sz="3600" dirty="0">
                <a:solidFill>
                  <a:srgbClr val="000000"/>
                </a:solidFill>
                <a:highlight>
                  <a:srgbClr val="FFFF00"/>
                </a:highlight>
                <a:latin typeface="Calibri"/>
                <a:cs typeface="Calibri"/>
              </a:rPr>
              <a:t>Check the Notes of this Slide</a:t>
            </a:r>
          </a:p>
        </p:txBody>
      </p:sp>
      <p:sp>
        <p:nvSpPr>
          <p:cNvPr id="6" name="TextBox 5">
            <a:extLst>
              <a:ext uri="{FF2B5EF4-FFF2-40B4-BE49-F238E27FC236}">
                <a16:creationId xmlns:a16="http://schemas.microsoft.com/office/drawing/2014/main" id="{5D119B7A-A982-4E85-B837-D293B1A36702}"/>
              </a:ext>
            </a:extLst>
          </p:cNvPr>
          <p:cNvSpPr txBox="1"/>
          <p:nvPr/>
        </p:nvSpPr>
        <p:spPr>
          <a:xfrm>
            <a:off x="3492840" y="1850113"/>
            <a:ext cx="6093822" cy="584775"/>
          </a:xfrm>
          <a:prstGeom prst="rect">
            <a:avLst/>
          </a:prstGeom>
          <a:noFill/>
        </p:spPr>
        <p:txBody>
          <a:bodyPr wrap="square">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1255380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614248"/>
            <a:ext cx="10515600" cy="1325563"/>
          </a:xfrm>
        </p:spPr>
        <p:txBody>
          <a:bodyPr>
            <a:noAutofit/>
          </a:bodyPr>
          <a:lstStyle/>
          <a:p>
            <a:pPr algn="ctr"/>
            <a:r>
              <a:rPr lang="en-US" sz="4800" dirty="0">
                <a:latin typeface="Arial" panose="020B0604020202020204" pitchFamily="34" charset="0"/>
                <a:cs typeface="Arial" panose="020B0604020202020204" pitchFamily="34" charset="0"/>
              </a:rPr>
              <a:t>Confirm Next Session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and Support </a:t>
            </a:r>
          </a:p>
        </p:txBody>
      </p:sp>
      <p:pic>
        <p:nvPicPr>
          <p:cNvPr id="3" name="Picture 2" descr="What's next?&#10;">
            <a:extLst>
              <a:ext uri="{FF2B5EF4-FFF2-40B4-BE49-F238E27FC236}">
                <a16:creationId xmlns:a16="http://schemas.microsoft.com/office/drawing/2014/main" id="{41F8FC54-0B2C-4098-9572-18938D03D459}"/>
              </a:ext>
            </a:extLst>
          </p:cNvPr>
          <p:cNvPicPr>
            <a:picLocks noChangeAspect="1"/>
          </p:cNvPicPr>
          <p:nvPr/>
        </p:nvPicPr>
        <p:blipFill>
          <a:blip r:embed="rId4"/>
          <a:stretch>
            <a:fillRect/>
          </a:stretch>
        </p:blipFill>
        <p:spPr>
          <a:xfrm>
            <a:off x="3659120" y="2237150"/>
            <a:ext cx="5962650" cy="3352800"/>
          </a:xfrm>
          <a:prstGeom prst="rect">
            <a:avLst/>
          </a:prstGeom>
        </p:spPr>
      </p:pic>
    </p:spTree>
    <p:extLst>
      <p:ext uri="{BB962C8B-B14F-4D97-AF65-F5344CB8AC3E}">
        <p14:creationId xmlns:p14="http://schemas.microsoft.com/office/powerpoint/2010/main" val="726781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2838-7CF1-C64F-A91F-EC61438F390F}"/>
              </a:ext>
            </a:extLst>
          </p:cNvPr>
          <p:cNvSpPr>
            <a:spLocks noGrp="1"/>
          </p:cNvSpPr>
          <p:nvPr>
            <p:ph type="title"/>
          </p:nvPr>
        </p:nvSpPr>
        <p:spPr>
          <a:xfrm>
            <a:off x="1197909" y="2709143"/>
            <a:ext cx="9796182" cy="719857"/>
          </a:xfrm>
        </p:spPr>
        <p:txBody>
          <a:bodyPr>
            <a:noAutofit/>
          </a:bodyPr>
          <a:lstStyle/>
          <a:p>
            <a:pPr>
              <a:lnSpc>
                <a:spcPct val="150000"/>
              </a:lnSpc>
            </a:pPr>
            <a:r>
              <a:rPr lang="en-US" sz="4800" dirty="0">
                <a:latin typeface="Arial" panose="020B0604020202020204" pitchFamily="34" charset="0"/>
                <a:cs typeface="Arial" panose="020B0604020202020204" pitchFamily="34" charset="0"/>
              </a:rPr>
              <a:t>See you!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Keep Practicing </a:t>
            </a:r>
          </a:p>
        </p:txBody>
      </p:sp>
    </p:spTree>
    <p:extLst>
      <p:ext uri="{BB962C8B-B14F-4D97-AF65-F5344CB8AC3E}">
        <p14:creationId xmlns:p14="http://schemas.microsoft.com/office/powerpoint/2010/main" val="1741540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6" name="TextBox 5">
            <a:extLst>
              <a:ext uri="{FF2B5EF4-FFF2-40B4-BE49-F238E27FC236}">
                <a16:creationId xmlns:a16="http://schemas.microsoft.com/office/drawing/2014/main" id="{44104F81-0ED6-4F66-85DA-8907C2EFCBDE}"/>
              </a:ext>
            </a:extLst>
          </p:cNvPr>
          <p:cNvSpPr txBox="1"/>
          <p:nvPr/>
        </p:nvSpPr>
        <p:spPr>
          <a:xfrm>
            <a:off x="3898157" y="1723342"/>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8" name="Title 2">
            <a:extLst>
              <a:ext uri="{FF2B5EF4-FFF2-40B4-BE49-F238E27FC236}">
                <a16:creationId xmlns:a16="http://schemas.microsoft.com/office/drawing/2014/main" id="{611A9985-CF80-4EF3-ABE7-287EC21A08B1}"/>
              </a:ext>
            </a:extLst>
          </p:cNvPr>
          <p:cNvSpPr txBox="1">
            <a:spLocks/>
          </p:cNvSpPr>
          <p:nvPr/>
        </p:nvSpPr>
        <p:spPr>
          <a:xfrm>
            <a:off x="2383580" y="2599765"/>
            <a:ext cx="742484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4000" dirty="0">
                <a:latin typeface="+mn-lt"/>
                <a:ea typeface="+mn-ea"/>
                <a:cs typeface="+mn-cs"/>
              </a:rPr>
              <a:t>Instructions </a:t>
            </a:r>
          </a:p>
          <a:p>
            <a:pPr algn="ctr">
              <a:lnSpc>
                <a:spcPct val="100000"/>
              </a:lnSpc>
              <a:spcBef>
                <a:spcPts val="0"/>
              </a:spcBef>
              <a:defRPr/>
            </a:pPr>
            <a:r>
              <a:rPr lang="en-US" sz="4000" dirty="0">
                <a:latin typeface="+mn-lt"/>
                <a:ea typeface="+mn-ea"/>
                <a:cs typeface="+mn-cs"/>
              </a:rPr>
              <a:t>For Using this PowerPoint Lesson</a:t>
            </a:r>
          </a:p>
        </p:txBody>
      </p:sp>
    </p:spTree>
    <p:extLst>
      <p:ext uri="{BB962C8B-B14F-4D97-AF65-F5344CB8AC3E}">
        <p14:creationId xmlns:p14="http://schemas.microsoft.com/office/powerpoint/2010/main" val="101961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529971" y="2494459"/>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dirty="0"/>
          </a:p>
        </p:txBody>
      </p:sp>
      <p:sp>
        <p:nvSpPr>
          <p:cNvPr id="6" name="TextBox 5">
            <a:extLst>
              <a:ext uri="{FF2B5EF4-FFF2-40B4-BE49-F238E27FC236}">
                <a16:creationId xmlns:a16="http://schemas.microsoft.com/office/drawing/2014/main" id="{44104F81-0ED6-4F66-85DA-8907C2EFCBDE}"/>
              </a:ext>
            </a:extLst>
          </p:cNvPr>
          <p:cNvSpPr txBox="1"/>
          <p:nvPr/>
        </p:nvSpPr>
        <p:spPr>
          <a:xfrm>
            <a:off x="4236159" y="1873500"/>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9" name="Title 1">
            <a:extLst>
              <a:ext uri="{FF2B5EF4-FFF2-40B4-BE49-F238E27FC236}">
                <a16:creationId xmlns:a16="http://schemas.microsoft.com/office/drawing/2014/main" id="{9AC41847-73D7-47A4-885B-6D4B90648DEF}"/>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One</a:t>
            </a:r>
          </a:p>
        </p:txBody>
      </p:sp>
      <p:sp>
        <p:nvSpPr>
          <p:cNvPr id="7" name="Content Placeholder 2">
            <a:extLst>
              <a:ext uri="{FF2B5EF4-FFF2-40B4-BE49-F238E27FC236}">
                <a16:creationId xmlns:a16="http://schemas.microsoft.com/office/drawing/2014/main" id="{1F8E096C-CF1B-4A68-B782-022A24D76A2B}"/>
              </a:ext>
            </a:extLst>
          </p:cNvPr>
          <p:cNvSpPr txBox="1">
            <a:spLocks/>
          </p:cNvSpPr>
          <p:nvPr/>
        </p:nvSpPr>
        <p:spPr>
          <a:xfrm>
            <a:off x="2774789" y="3102689"/>
            <a:ext cx="8519788"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t>Job Search on indeed</a:t>
            </a:r>
          </a:p>
          <a:p>
            <a:pPr marL="1200150" lvl="1" indent="-742950">
              <a:buFont typeface="+mj-lt"/>
              <a:buAutoNum type="alphaUcPeriod"/>
            </a:pPr>
            <a:r>
              <a:rPr lang="en-US" sz="3200" dirty="0"/>
              <a:t>Search for indeed Canada Website</a:t>
            </a:r>
          </a:p>
          <a:p>
            <a:pPr marL="1200150" lvl="1" indent="-742950">
              <a:buFont typeface="+mj-lt"/>
              <a:buAutoNum type="alphaUcPeriod"/>
            </a:pPr>
            <a:r>
              <a:rPr lang="en-US" sz="3200" dirty="0"/>
              <a:t>Navigate indeed Canada Website</a:t>
            </a:r>
          </a:p>
        </p:txBody>
      </p:sp>
    </p:spTree>
    <p:extLst>
      <p:ext uri="{BB962C8B-B14F-4D97-AF65-F5344CB8AC3E}">
        <p14:creationId xmlns:p14="http://schemas.microsoft.com/office/powerpoint/2010/main" val="197183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6" name="Content Placeholder 2">
            <a:extLst>
              <a:ext uri="{FF2B5EF4-FFF2-40B4-BE49-F238E27FC236}">
                <a16:creationId xmlns:a16="http://schemas.microsoft.com/office/drawing/2014/main" id="{C6828209-00F9-442E-A4E5-412A64E85169}"/>
              </a:ext>
            </a:extLst>
          </p:cNvPr>
          <p:cNvSpPr txBox="1">
            <a:spLocks/>
          </p:cNvSpPr>
          <p:nvPr/>
        </p:nvSpPr>
        <p:spPr>
          <a:xfrm>
            <a:off x="3897505" y="3132419"/>
            <a:ext cx="5228911" cy="18068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AutoNum type="alphaUcPeriod"/>
            </a:pPr>
            <a:r>
              <a:rPr lang="en-US" sz="4000" dirty="0"/>
              <a:t>Navigate Websites</a:t>
            </a:r>
          </a:p>
          <a:p>
            <a:pPr marL="742950" indent="-742950">
              <a:buAutoNum type="alphaUcPeriod"/>
            </a:pPr>
            <a:r>
              <a:rPr lang="en-US" sz="4000" dirty="0"/>
              <a:t>Navigate Websites</a:t>
            </a:r>
          </a:p>
          <a:p>
            <a:pPr marL="0" indent="0">
              <a:buNone/>
            </a:pPr>
            <a:endParaRPr lang="en-US" sz="3600" dirty="0"/>
          </a:p>
        </p:txBody>
      </p:sp>
      <p:sp>
        <p:nvSpPr>
          <p:cNvPr id="7" name="Title 1">
            <a:extLst>
              <a:ext uri="{FF2B5EF4-FFF2-40B4-BE49-F238E27FC236}">
                <a16:creationId xmlns:a16="http://schemas.microsoft.com/office/drawing/2014/main" id="{2E46B1F3-8683-401F-8AB3-7CD5BA84027B}"/>
              </a:ext>
            </a:extLst>
          </p:cNvPr>
          <p:cNvSpPr>
            <a:spLocks noGrp="1"/>
          </p:cNvSpPr>
          <p:nvPr>
            <p:ph type="title"/>
          </p:nvPr>
        </p:nvSpPr>
        <p:spPr>
          <a:xfrm>
            <a:off x="1676400" y="503269"/>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Two </a:t>
            </a:r>
          </a:p>
        </p:txBody>
      </p:sp>
      <p:sp>
        <p:nvSpPr>
          <p:cNvPr id="8" name="TextBox 7">
            <a:extLst>
              <a:ext uri="{FF2B5EF4-FFF2-40B4-BE49-F238E27FC236}">
                <a16:creationId xmlns:a16="http://schemas.microsoft.com/office/drawing/2014/main" id="{10E5DA47-497E-47B8-9642-D6900822FB58}"/>
              </a:ext>
            </a:extLst>
          </p:cNvPr>
          <p:cNvSpPr txBox="1"/>
          <p:nvPr/>
        </p:nvSpPr>
        <p:spPr>
          <a:xfrm>
            <a:off x="3282043" y="1964623"/>
            <a:ext cx="6093822" cy="584775"/>
          </a:xfrm>
          <a:prstGeom prst="rect">
            <a:avLst/>
          </a:prstGeom>
          <a:noFill/>
        </p:spPr>
        <p:txBody>
          <a:bodyPr wrap="square">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83000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Keep in Mind</a:t>
            </a:r>
          </a:p>
        </p:txBody>
      </p:sp>
      <p:sp>
        <p:nvSpPr>
          <p:cNvPr id="5" name="TextBox 4">
            <a:extLst>
              <a:ext uri="{FF2B5EF4-FFF2-40B4-BE49-F238E27FC236}">
                <a16:creationId xmlns:a16="http://schemas.microsoft.com/office/drawing/2014/main" id="{F7CE0702-ADD5-4271-9909-907C64F0F930}"/>
              </a:ext>
            </a:extLst>
          </p:cNvPr>
          <p:cNvSpPr txBox="1"/>
          <p:nvPr/>
        </p:nvSpPr>
        <p:spPr>
          <a:xfrm>
            <a:off x="1861338" y="2756938"/>
            <a:ext cx="8664055" cy="2308324"/>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Only do as much as the learner can absorb in one session.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Do one part of the video lesson at a time.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Check in with the learner after each part.</a:t>
            </a:r>
          </a:p>
        </p:txBody>
      </p:sp>
      <p:sp>
        <p:nvSpPr>
          <p:cNvPr id="6" name="TextBox 5">
            <a:extLst>
              <a:ext uri="{FF2B5EF4-FFF2-40B4-BE49-F238E27FC236}">
                <a16:creationId xmlns:a16="http://schemas.microsoft.com/office/drawing/2014/main" id="{3EBBD1B2-DAFC-4706-858F-621DAB76DC2B}"/>
              </a:ext>
            </a:extLst>
          </p:cNvPr>
          <p:cNvSpPr txBox="1"/>
          <p:nvPr/>
        </p:nvSpPr>
        <p:spPr>
          <a:xfrm>
            <a:off x="4129208" y="179273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160086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1470"/>
            <a:ext cx="2533828" cy="1198800"/>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25406"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Set Up and Preparation</a:t>
            </a:r>
          </a:p>
        </p:txBody>
      </p:sp>
      <p:sp>
        <p:nvSpPr>
          <p:cNvPr id="5" name="TextBox 4">
            <a:extLst>
              <a:ext uri="{FF2B5EF4-FFF2-40B4-BE49-F238E27FC236}">
                <a16:creationId xmlns:a16="http://schemas.microsoft.com/office/drawing/2014/main" id="{DBE74DE8-A880-4DA4-99F7-57E57C8F9E68}"/>
              </a:ext>
            </a:extLst>
          </p:cNvPr>
          <p:cNvSpPr txBox="1"/>
          <p:nvPr/>
        </p:nvSpPr>
        <p:spPr>
          <a:xfrm>
            <a:off x="2529970" y="2108520"/>
            <a:ext cx="7724373" cy="769441"/>
          </a:xfrm>
          <a:prstGeom prst="rect">
            <a:avLst/>
          </a:prstGeom>
          <a:noFill/>
        </p:spPr>
        <p:txBody>
          <a:bodyPr wrap="square" lIns="91440" tIns="45720" rIns="91440" bIns="45720" anchor="t">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Before In-Person Tutoring</a:t>
            </a:r>
            <a:endParaRPr lang="en-US" dirty="0"/>
          </a:p>
        </p:txBody>
      </p:sp>
      <p:sp>
        <p:nvSpPr>
          <p:cNvPr id="6" name="TextBox 5">
            <a:extLst>
              <a:ext uri="{FF2B5EF4-FFF2-40B4-BE49-F238E27FC236}">
                <a16:creationId xmlns:a16="http://schemas.microsoft.com/office/drawing/2014/main" id="{8EBA329E-4B67-4013-9F1E-AA98BD180BB6}"/>
              </a:ext>
            </a:extLst>
          </p:cNvPr>
          <p:cNvSpPr txBox="1"/>
          <p:nvPr/>
        </p:nvSpPr>
        <p:spPr>
          <a:xfrm>
            <a:off x="4165550" y="1635290"/>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9" name="Picture 8">
            <a:extLst>
              <a:ext uri="{FF2B5EF4-FFF2-40B4-BE49-F238E27FC236}">
                <a16:creationId xmlns:a16="http://schemas.microsoft.com/office/drawing/2014/main" id="{3E70419B-9F8A-4E17-A0C2-334A44C07B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61912" y="3089642"/>
            <a:ext cx="4860488" cy="3240000"/>
          </a:xfrm>
          <a:prstGeom prst="rect">
            <a:avLst/>
          </a:prstGeom>
        </p:spPr>
      </p:pic>
    </p:spTree>
    <p:extLst>
      <p:ext uri="{BB962C8B-B14F-4D97-AF65-F5344CB8AC3E}">
        <p14:creationId xmlns:p14="http://schemas.microsoft.com/office/powerpoint/2010/main" val="138485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2529970" y="361734"/>
            <a:ext cx="8508144" cy="1325563"/>
          </a:xfrm>
        </p:spPr>
        <p:txBody>
          <a:bodyPr>
            <a:normAutofit/>
          </a:bodyPr>
          <a:lstStyle/>
          <a:p>
            <a:pPr algn="ctr"/>
            <a:r>
              <a:rPr lang="en-US" sz="4800" dirty="0">
                <a:latin typeface="Arial" panose="020B0604020202020204" pitchFamily="34" charset="0"/>
                <a:cs typeface="Arial" panose="020B0604020202020204" pitchFamily="34" charset="0"/>
              </a:rPr>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2529970" y="2619138"/>
            <a:ext cx="7907253"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During In-Person Tutoring</a:t>
            </a:r>
          </a:p>
        </p:txBody>
      </p:sp>
      <p:sp>
        <p:nvSpPr>
          <p:cNvPr id="7" name="TextBox 6">
            <a:extLst>
              <a:ext uri="{FF2B5EF4-FFF2-40B4-BE49-F238E27FC236}">
                <a16:creationId xmlns:a16="http://schemas.microsoft.com/office/drawing/2014/main" id="{EDFC2664-9DA0-4925-A431-C898EB6D1EE8}"/>
              </a:ext>
            </a:extLst>
          </p:cNvPr>
          <p:cNvSpPr txBox="1"/>
          <p:nvPr/>
        </p:nvSpPr>
        <p:spPr>
          <a:xfrm>
            <a:off x="3799790" y="1858862"/>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3" name="Picture 2" descr="Tutor demonstrating to learner a digital skill.&#10;&#10;">
            <a:extLst>
              <a:ext uri="{FF2B5EF4-FFF2-40B4-BE49-F238E27FC236}">
                <a16:creationId xmlns:a16="http://schemas.microsoft.com/office/drawing/2014/main" id="{ED2F4DB2-B271-4D6A-A3F8-E2972021714E}"/>
              </a:ext>
            </a:extLst>
          </p:cNvPr>
          <p:cNvPicPr>
            <a:picLocks noChangeAspect="1"/>
          </p:cNvPicPr>
          <p:nvPr/>
        </p:nvPicPr>
        <p:blipFill>
          <a:blip r:embed="rId4"/>
          <a:stretch>
            <a:fillRect/>
          </a:stretch>
        </p:blipFill>
        <p:spPr>
          <a:xfrm>
            <a:off x="3345872" y="3486229"/>
            <a:ext cx="5500255" cy="3074516"/>
          </a:xfrm>
          <a:prstGeom prst="rect">
            <a:avLst/>
          </a:prstGeom>
        </p:spPr>
      </p:pic>
    </p:spTree>
    <p:extLst>
      <p:ext uri="{BB962C8B-B14F-4D97-AF65-F5344CB8AC3E}">
        <p14:creationId xmlns:p14="http://schemas.microsoft.com/office/powerpoint/2010/main" val="2698339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9185</Words>
  <Application>Microsoft Office PowerPoint</Application>
  <PresentationFormat>Widescreen</PresentationFormat>
  <Paragraphs>1035</Paragraphs>
  <Slides>31</Slides>
  <Notes>31</Notes>
  <HiddenSlides>11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Century Gothic</vt:lpstr>
      <vt:lpstr>Melbourne</vt:lpstr>
      <vt:lpstr>Wingdings</vt:lpstr>
      <vt:lpstr>Office Theme</vt:lpstr>
      <vt:lpstr>Employment</vt:lpstr>
      <vt:lpstr>Pre-Requisite Skills</vt:lpstr>
      <vt:lpstr>Skills Reviewed in this Lesson</vt:lpstr>
      <vt:lpstr>PowerPoint Presentation</vt:lpstr>
      <vt:lpstr>Lesson Objectives – Part One</vt:lpstr>
      <vt:lpstr>Lesson Objectives – Part Two </vt:lpstr>
      <vt:lpstr>Keep in Mind</vt:lpstr>
      <vt:lpstr>Set Up and Preparation</vt:lpstr>
      <vt:lpstr>Checklist</vt:lpstr>
      <vt:lpstr>Set Up and Preparation</vt:lpstr>
      <vt:lpstr>Checklist</vt:lpstr>
      <vt:lpstr>Employment</vt:lpstr>
      <vt:lpstr>Lesson Objectives – Part One</vt:lpstr>
      <vt:lpstr>Lesson – Part One A</vt:lpstr>
      <vt:lpstr>Check Understanding</vt:lpstr>
      <vt:lpstr>Practice – Part One A</vt:lpstr>
      <vt:lpstr>Lesson – Part One B</vt:lpstr>
      <vt:lpstr>Check Understanding</vt:lpstr>
      <vt:lpstr>Practice – Part One B</vt:lpstr>
      <vt:lpstr>Extra Practice – Part One</vt:lpstr>
      <vt:lpstr>Lesson Objectives – Part Two </vt:lpstr>
      <vt:lpstr>Lesson – Part Two A</vt:lpstr>
      <vt:lpstr>Check Understanding</vt:lpstr>
      <vt:lpstr>Practice – Part Two A</vt:lpstr>
      <vt:lpstr>Lesson – Part Two B</vt:lpstr>
      <vt:lpstr>Check Understanding</vt:lpstr>
      <vt:lpstr>Practice – Part Two B</vt:lpstr>
      <vt:lpstr>Extra Practice – Part Two </vt:lpstr>
      <vt:lpstr>Practice Between Sessions </vt:lpstr>
      <vt:lpstr>Confirm Next Session  and Support </vt:lpstr>
      <vt:lpstr>See you!  Keep Practicing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Mouse and navigation</dc:title>
  <dc:creator/>
  <cp:lastModifiedBy/>
  <cp:revision>86</cp:revision>
  <dcterms:created xsi:type="dcterms:W3CDTF">2021-09-14T20:49:13Z</dcterms:created>
  <dcterms:modified xsi:type="dcterms:W3CDTF">2022-05-16T00:19:20Z</dcterms:modified>
</cp:coreProperties>
</file>