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6"/>
  </p:notesMasterIdLst>
  <p:sldIdLst>
    <p:sldId id="256" r:id="rId2"/>
    <p:sldId id="261" r:id="rId3"/>
    <p:sldId id="354" r:id="rId4"/>
    <p:sldId id="257" r:id="rId5"/>
    <p:sldId id="258" r:id="rId6"/>
    <p:sldId id="359" r:id="rId7"/>
    <p:sldId id="259" r:id="rId8"/>
    <p:sldId id="360" r:id="rId9"/>
    <p:sldId id="262" r:id="rId10"/>
    <p:sldId id="263" r:id="rId11"/>
    <p:sldId id="264" r:id="rId12"/>
    <p:sldId id="285" r:id="rId13"/>
    <p:sldId id="266" r:id="rId14"/>
    <p:sldId id="286" r:id="rId15"/>
    <p:sldId id="268" r:id="rId16"/>
    <p:sldId id="269" r:id="rId17"/>
    <p:sldId id="270" r:id="rId18"/>
    <p:sldId id="271" r:id="rId19"/>
    <p:sldId id="355" r:id="rId20"/>
    <p:sldId id="273" r:id="rId21"/>
    <p:sldId id="274" r:id="rId22"/>
    <p:sldId id="356" r:id="rId23"/>
    <p:sldId id="362" r:id="rId24"/>
    <p:sldId id="363" r:id="rId25"/>
    <p:sldId id="364" r:id="rId26"/>
    <p:sldId id="366" r:id="rId27"/>
    <p:sldId id="367" r:id="rId28"/>
    <p:sldId id="368" r:id="rId29"/>
    <p:sldId id="369" r:id="rId30"/>
    <p:sldId id="365" r:id="rId31"/>
    <p:sldId id="370" r:id="rId32"/>
    <p:sldId id="282" r:id="rId33"/>
    <p:sldId id="283" r:id="rId34"/>
    <p:sldId id="284" r:id="rId35"/>
  </p:sldIdLst>
  <p:sldSz cx="12192000" cy="6858000"/>
  <p:notesSz cx="7315200" cy="9601200"/>
  <p:embeddedFontLst>
    <p:embeddedFont>
      <p:font typeface="Arial Nova" panose="020B0504020202020204" pitchFamily="34" charset="0"/>
      <p:regular r:id="rId37"/>
      <p:bold r:id="rId38"/>
      <p:italic r:id="rId39"/>
      <p:boldItalic r:id="rId40"/>
    </p:embeddedFont>
    <p:embeddedFont>
      <p:font typeface="Biome" panose="020B0503030204020804" pitchFamily="34" charset="0"/>
      <p:regular r:id="rId41"/>
      <p:italic r:id="rId42"/>
    </p:embeddedFon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Livvic"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xV0C/gaFCW+M6gaASF77mg==" hashData="GT6DKloZ4fi3EYuiC3BgT4mEFyL3d5Am9CeY0sHIEFFHHoHrIOY3DtG0vwJQq3oFOwbpoE8JYdzq7hIAMs1ELQ=="/>
  <p:extLst>
    <p:ext uri="{EFAFB233-063F-42B5-8137-9DF3F51BA10A}">
      <p15:sldGuideLst xmlns:p15="http://schemas.microsoft.com/office/powerpoint/2012/main">
        <p15:guide id="1" orient="horz" pos="2160">
          <p15:clr>
            <a:srgbClr val="A4A3A4"/>
          </p15:clr>
        </p15:guide>
        <p15:guide id="2" pos="379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rd4rqfdC3TwUsmLiEqXPqU1ZM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10" autoAdjust="0"/>
    <p:restoredTop sz="47352" autoAdjust="0"/>
  </p:normalViewPr>
  <p:slideViewPr>
    <p:cSldViewPr snapToGrid="0">
      <p:cViewPr varScale="1">
        <p:scale>
          <a:sx n="39" d="100"/>
          <a:sy n="39" d="100"/>
        </p:scale>
        <p:origin x="1910" y="53"/>
      </p:cViewPr>
      <p:guideLst>
        <p:guide orient="horz" pos="2160"/>
        <p:guide pos="3795"/>
      </p:guideLst>
    </p:cSldViewPr>
  </p:slideViewPr>
  <p:notesTextViewPr>
    <p:cViewPr>
      <p:scale>
        <a:sx n="125" d="100"/>
        <a:sy n="125" d="100"/>
      </p:scale>
      <p:origin x="0" y="0"/>
    </p:cViewPr>
  </p:notesTextViewPr>
  <p:sorterViewPr>
    <p:cViewPr>
      <p:scale>
        <a:sx n="70" d="100"/>
        <a:sy n="70" d="100"/>
      </p:scale>
      <p:origin x="0" y="0"/>
    </p:cViewPr>
  </p:sorterViewPr>
  <p:notesViewPr>
    <p:cSldViewPr snapToGrid="0">
      <p:cViewPr varScale="1">
        <p:scale>
          <a:sx n="100" d="100"/>
          <a:sy n="100"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Slide hidden from learner</a:t>
            </a:r>
            <a:endParaRPr sz="1200" b="1"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Title slide</a:t>
            </a:r>
          </a:p>
          <a:p>
            <a:pPr marL="0" lvl="0" indent="0" algn="l" rtl="0">
              <a:spcBef>
                <a:spcPts val="0"/>
              </a:spcBef>
              <a:spcAft>
                <a:spcPts val="0"/>
              </a:spcAft>
              <a:buNone/>
            </a:pPr>
            <a:endParaRPr dirty="0"/>
          </a:p>
        </p:txBody>
      </p:sp>
      <p:sp>
        <p:nvSpPr>
          <p:cNvPr id="91" name="Google Shape;91;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Slide hidden from learner</a:t>
            </a:r>
            <a:endParaRPr sz="1200" b="1"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Information for the Tutor</a:t>
            </a:r>
          </a:p>
          <a:p>
            <a:pPr marL="0" lvl="0" indent="0" algn="l" rtl="0">
              <a:spcBef>
                <a:spcPts val="0"/>
              </a:spcBef>
              <a:spcAft>
                <a:spcPts val="0"/>
              </a:spcAft>
              <a:buNone/>
            </a:pPr>
            <a:endParaRPr lang="en-CA"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Refer to </a:t>
            </a:r>
            <a:r>
              <a:rPr lang="en-US" sz="1200" u="sng" dirty="0">
                <a:latin typeface="Century Gothic" panose="020B0502020202020204" pitchFamily="34" charset="0"/>
              </a:rPr>
              <a:t>TUTOR CHECKLIST- Set up for In-Person Tutoring </a:t>
            </a:r>
            <a:endParaRPr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a typeface="Calibri"/>
              <a:cs typeface="Calibri"/>
              <a:sym typeface="Calibri"/>
            </a:endParaRPr>
          </a:p>
          <a:p>
            <a:pPr marL="0" lvl="0" indent="0" algn="l" rtl="0">
              <a:spcBef>
                <a:spcPts val="0"/>
              </a:spcBef>
              <a:spcAft>
                <a:spcPts val="0"/>
              </a:spcAft>
              <a:buNone/>
            </a:pPr>
            <a:r>
              <a:rPr lang="en-US" sz="1200" b="1" u="none" dirty="0">
                <a:latin typeface="Century Gothic" panose="020B0502020202020204" pitchFamily="34" charset="0"/>
              </a:rPr>
              <a:t>PREPARATION</a:t>
            </a:r>
          </a:p>
          <a:p>
            <a:pPr marL="0" lvl="0" indent="0" algn="l" rtl="0">
              <a:spcBef>
                <a:spcPts val="0"/>
              </a:spcBef>
              <a:spcAft>
                <a:spcPts val="0"/>
              </a:spcAft>
              <a:buNone/>
            </a:pPr>
            <a:r>
              <a:rPr lang="en-US" sz="1200" b="0" u="none" dirty="0">
                <a:latin typeface="Century Gothic" panose="020B0502020202020204" pitchFamily="34" charset="0"/>
              </a:rPr>
              <a:t>Preparation specific to the </a:t>
            </a:r>
            <a:r>
              <a:rPr lang="en-US" sz="1200" b="1" u="none" dirty="0">
                <a:latin typeface="Century Gothic" panose="020B0502020202020204" pitchFamily="34" charset="0"/>
              </a:rPr>
              <a:t>PRACTICE</a:t>
            </a:r>
            <a:r>
              <a:rPr lang="en-US" sz="1200" b="0" u="none" dirty="0">
                <a:latin typeface="Century Gothic" panose="020B0502020202020204" pitchFamily="34" charset="0"/>
              </a:rPr>
              <a:t> for each Part of this lesson is in the notes of each “PRACTICE” slide. </a:t>
            </a: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lang="en-US" b="1" dirty="0"/>
          </a:p>
          <a:p>
            <a:pPr marL="0" lvl="0" indent="0" algn="l" rtl="0">
              <a:spcBef>
                <a:spcPts val="0"/>
              </a:spcBef>
              <a:spcAft>
                <a:spcPts val="0"/>
              </a:spcAft>
              <a:buNone/>
            </a:pPr>
            <a:endParaRPr dirty="0"/>
          </a:p>
        </p:txBody>
      </p:sp>
      <p:sp>
        <p:nvSpPr>
          <p:cNvPr id="155" name="Google Shape;155;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u="none" dirty="0">
                <a:latin typeface="Century Gothic" panose="020B0502020202020204" pitchFamily="34" charset="0"/>
              </a:rPr>
              <a:t>Slide hidden from learner</a:t>
            </a:r>
            <a:endParaRPr sz="1200" b="1" dirty="0">
              <a:latin typeface="Century Gothic" panose="020B0502020202020204" pitchFamily="34" charset="0"/>
            </a:endParaRPr>
          </a:p>
          <a:p>
            <a:pPr marL="0" lvl="0" indent="0" algn="l" rtl="0">
              <a:spcBef>
                <a:spcPts val="0"/>
              </a:spcBef>
              <a:spcAft>
                <a:spcPts val="0"/>
              </a:spcAft>
              <a:buNone/>
            </a:pPr>
            <a:endParaRPr lang="en-US" sz="1200" b="0"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Information for the Tutor</a:t>
            </a:r>
          </a:p>
          <a:p>
            <a:pPr marL="0" lvl="0" indent="0" algn="l" rtl="0">
              <a:spcBef>
                <a:spcPts val="0"/>
              </a:spcBef>
              <a:spcAft>
                <a:spcPts val="0"/>
              </a:spcAft>
              <a:buNone/>
            </a:pPr>
            <a:endParaRPr sz="1200" b="0" u="none" dirty="0">
              <a:latin typeface="Century Gothic" panose="020B0502020202020204" pitchFamily="34" charset="0"/>
            </a:endParaRPr>
          </a:p>
          <a:p>
            <a:pPr marL="0" lvl="0" indent="0" algn="l" rtl="0">
              <a:spcBef>
                <a:spcPts val="0"/>
              </a:spcBef>
              <a:spcAft>
                <a:spcPts val="0"/>
              </a:spcAft>
              <a:buNone/>
            </a:pPr>
            <a:r>
              <a:rPr lang="en-US" sz="1200" b="0" u="none" dirty="0">
                <a:latin typeface="Century Gothic" panose="020B0502020202020204" pitchFamily="34" charset="0"/>
              </a:rPr>
              <a:t>Refer to: </a:t>
            </a:r>
            <a:endParaRPr sz="1200" dirty="0">
              <a:latin typeface="Century Gothic" panose="020B0502020202020204" pitchFamily="34" charset="0"/>
            </a:endParaRPr>
          </a:p>
          <a:p>
            <a:pPr marL="0" lvl="0" indent="0" algn="l" rtl="0">
              <a:spcBef>
                <a:spcPts val="0"/>
              </a:spcBef>
              <a:spcAft>
                <a:spcPts val="0"/>
              </a:spcAft>
              <a:buNone/>
            </a:pPr>
            <a:r>
              <a:rPr lang="en-US" sz="1200" b="0" u="sng" dirty="0">
                <a:latin typeface="Century Gothic" panose="020B0502020202020204" pitchFamily="34" charset="0"/>
              </a:rPr>
              <a:t>TUTOR CHECKLIST- During In-Person Tutoring Sessions</a:t>
            </a:r>
            <a:endParaRPr sz="1200" dirty="0">
              <a:latin typeface="Century Gothic" panose="020B0502020202020204" pitchFamily="34" charset="0"/>
              <a:ea typeface="Calibri"/>
              <a:cs typeface="Calibri"/>
              <a:sym typeface="Calibri"/>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endParaRPr sz="1900" dirty="0">
              <a:latin typeface="Livvic"/>
              <a:ea typeface="Livvic"/>
              <a:cs typeface="Livvic"/>
              <a:sym typeface="Livvic"/>
            </a:endParaRPr>
          </a:p>
        </p:txBody>
      </p:sp>
      <p:sp>
        <p:nvSpPr>
          <p:cNvPr id="165" name="Google Shape;165;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66612">
              <a:defRPr/>
            </a:pPr>
            <a:r>
              <a:rPr lang="en-US" sz="1200" b="1" dirty="0">
                <a:highlight>
                  <a:srgbClr val="FFFF00"/>
                </a:highlight>
                <a:latin typeface="Century Gothic" panose="020B0502020202020204" pitchFamily="34" charset="0"/>
              </a:rPr>
              <a:t>Slide hidden from the learner.</a:t>
            </a:r>
          </a:p>
          <a:p>
            <a:pPr defTabSz="966612">
              <a:defRPr/>
            </a:pPr>
            <a:endParaRPr lang="en-US" sz="1200" dirty="0">
              <a:highlight>
                <a:srgbClr val="FFFF00"/>
              </a:highlight>
              <a:latin typeface="Century Gothic" panose="020B0502020202020204" pitchFamily="34" charset="0"/>
            </a:endParaRPr>
          </a:p>
          <a:p>
            <a:r>
              <a:rPr lang="en-US" sz="1200" dirty="0">
                <a:latin typeface="Century Gothic" panose="020B0502020202020204" pitchFamily="34" charset="0"/>
              </a:rPr>
              <a:t>Information for the Tutor.</a:t>
            </a:r>
          </a:p>
          <a:p>
            <a:endParaRPr lang="en-US" sz="1200" dirty="0">
              <a:latin typeface="Century Gothic" panose="020B0502020202020204" pitchFamily="34" charset="0"/>
            </a:endParaRPr>
          </a:p>
          <a:p>
            <a:r>
              <a:rPr lang="en-US" sz="1200" b="1" u="sng" dirty="0">
                <a:latin typeface="Century Gothic" panose="020B0502020202020204" pitchFamily="34" charset="0"/>
              </a:rPr>
              <a:t>SET UP</a:t>
            </a:r>
          </a:p>
          <a:p>
            <a:pPr defTabSz="966612">
              <a:defRPr/>
            </a:pPr>
            <a:r>
              <a:rPr lang="en-US" sz="1200" dirty="0">
                <a:latin typeface="Century Gothic" panose="020B0502020202020204" pitchFamily="34" charset="0"/>
              </a:rPr>
              <a:t>Refer to:</a:t>
            </a:r>
          </a:p>
          <a:p>
            <a:pPr marL="698853" lvl="1" indent="-241653" defTabSz="966612">
              <a:buFont typeface="+mj-lt"/>
              <a:buAutoNum type="arabicPeriod"/>
              <a:defRPr/>
            </a:pPr>
            <a:r>
              <a:rPr lang="en-US" sz="1200" u="sng" dirty="0">
                <a:latin typeface="Century Gothic" panose="020B0502020202020204" pitchFamily="34" charset="0"/>
              </a:rPr>
              <a:t>TUTOR CHECKLIST- Set up for Remote Tutoring Session via Zoom, Ms Teams etc. </a:t>
            </a:r>
          </a:p>
          <a:p>
            <a:pPr marL="698853" lvl="1" indent="-241653" defTabSz="966612">
              <a:buFont typeface="+mj-lt"/>
              <a:buAutoNum type="arabicPeriod"/>
              <a:defRPr/>
            </a:pPr>
            <a:r>
              <a:rPr lang="en-US" sz="1200" u="sng" dirty="0">
                <a:latin typeface="Century Gothic" panose="020B0502020202020204" pitchFamily="34" charset="0"/>
              </a:rPr>
              <a:t>LEARNER CHECKLIST- Set up for Remote Tutoring Session via Zoom, Ms Teams etc. </a:t>
            </a:r>
          </a:p>
          <a:p>
            <a:pPr lvl="1" defTabSz="966612">
              <a:defRPr/>
            </a:pPr>
            <a:endParaRPr lang="en-US" sz="1200" b="0" dirty="0">
              <a:latin typeface="Century Gothic" panose="020B0502020202020204" pitchFamily="34" charset="0"/>
              <a:ea typeface="Calibri" panose="020F0502020204030204" pitchFamily="34" charset="0"/>
              <a:cs typeface="Times New Roman" panose="02020603050405020304" pitchFamily="18" charset="0"/>
            </a:endParaRPr>
          </a:p>
          <a:p>
            <a:pPr defTabSz="966612">
              <a:defRPr/>
            </a:pPr>
            <a:r>
              <a:rPr lang="en-US" sz="1200" b="1" dirty="0">
                <a:latin typeface="Century Gothic" panose="020B0502020202020204" pitchFamily="34" charset="0"/>
                <a:ea typeface="Calibri" panose="020F0502020204030204" pitchFamily="34" charset="0"/>
                <a:cs typeface="Times New Roman" panose="02020603050405020304" pitchFamily="18" charset="0"/>
              </a:rPr>
              <a:t>IMPORTANT: </a:t>
            </a:r>
          </a:p>
          <a:p>
            <a:pPr defTabSz="966612">
              <a:defRPr/>
            </a:pPr>
            <a:r>
              <a:rPr lang="en-US" sz="1200" dirty="0">
                <a:latin typeface="Century Gothic" panose="020B0502020202020204" pitchFamily="34" charset="0"/>
                <a:ea typeface="Calibri" panose="020F0502020204030204" pitchFamily="34" charset="0"/>
                <a:cs typeface="Times New Roman" panose="02020603050405020304" pitchFamily="18" charset="0"/>
              </a:rPr>
              <a:t>Go through the Learner Checklist as well. Then, you will be able to more easily troubleshoot with the learner if they have difficulty in their set up.</a:t>
            </a:r>
            <a:endParaRPr lang="en-CA" sz="1200" dirty="0">
              <a:latin typeface="Century Gothic" panose="020B0502020202020204" pitchFamily="34" charset="0"/>
            </a:endParaRPr>
          </a:p>
          <a:p>
            <a:pPr defTabSz="966612">
              <a:defRPr/>
            </a:pPr>
            <a:endParaRPr lang="en-US" sz="1200" u="sng" dirty="0">
              <a:latin typeface="Century Gothic" panose="020B0502020202020204" pitchFamily="34" charset="0"/>
            </a:endParaRPr>
          </a:p>
          <a:p>
            <a:pPr marL="0" indent="0" defTabSz="966612">
              <a:buFont typeface="+mj-lt"/>
              <a:buNone/>
              <a:defRPr/>
            </a:pPr>
            <a:r>
              <a:rPr lang="en-US" sz="1200" b="1" dirty="0">
                <a:latin typeface="Century Gothic" panose="020B0502020202020204" pitchFamily="34" charset="0"/>
              </a:rPr>
              <a:t>Communicate beforehand with the Support Person (if that learner has one):</a:t>
            </a:r>
          </a:p>
          <a:p>
            <a:pPr marL="181240" indent="-181240" defTabSz="966612">
              <a:buFont typeface="Arial" panose="020B0604020202020204" pitchFamily="34" charset="0"/>
              <a:buChar char="•"/>
              <a:defRPr/>
            </a:pPr>
            <a:r>
              <a:rPr lang="en-US" sz="1200" dirty="0">
                <a:latin typeface="Century Gothic" panose="020B0502020202020204" pitchFamily="34" charset="0"/>
              </a:rPr>
              <a:t>Email the Learner Checklist listed in #2 above to the Support Person.</a:t>
            </a:r>
          </a:p>
          <a:p>
            <a:pPr marL="181240" indent="-181240" defTabSz="966612">
              <a:buFont typeface="Arial" panose="020B0604020202020204" pitchFamily="34" charset="0"/>
              <a:buChar char="•"/>
              <a:defRPr/>
            </a:pPr>
            <a:r>
              <a:rPr lang="en-US" sz="1200" dirty="0">
                <a:latin typeface="Century Gothic" panose="020B0502020202020204" pitchFamily="34" charset="0"/>
              </a:rPr>
              <a:t>Email any instructions for this lesson to the support person (see the notes for specific slides /parts of the lesson): </a:t>
            </a:r>
          </a:p>
          <a:p>
            <a:pPr marL="181240" indent="-181240" defTabSz="966612">
              <a:buFont typeface="Arial" panose="020B0604020202020204" pitchFamily="34" charset="0"/>
              <a:buChar char="•"/>
              <a:defRPr/>
            </a:pPr>
            <a:r>
              <a:rPr lang="en-US" sz="1200" dirty="0">
                <a:latin typeface="Century Gothic" panose="020B0502020202020204" pitchFamily="34" charset="0"/>
              </a:rPr>
              <a:t>Have the support person do the preparation for the lesson on the learner’s desktop. Tutor needs to guide them re. how to do this. </a:t>
            </a:r>
          </a:p>
          <a:p>
            <a:pPr marL="181240" indent="-181240" defTabSz="966612">
              <a:buFont typeface="Arial" panose="020B0604020202020204" pitchFamily="34" charset="0"/>
              <a:buChar char="•"/>
              <a:defRPr/>
            </a:pPr>
            <a:endParaRPr lang="en-US" sz="1200" b="1" dirty="0">
              <a:latin typeface="Century Gothic" panose="020B0502020202020204" pitchFamily="34" charset="0"/>
            </a:endParaRPr>
          </a:p>
          <a:p>
            <a:pPr marL="0" indent="0" defTabSz="966612">
              <a:buFont typeface="Arial" panose="020B0604020202020204" pitchFamily="34" charset="0"/>
              <a:buNone/>
              <a:defRPr/>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Have support person make sure the browser icon is easy for the learner to find on the desktop. </a:t>
            </a:r>
          </a:p>
          <a:p>
            <a:pPr marL="181240" indent="-181240">
              <a:buFont typeface="Arial" panose="020B0604020202020204" pitchFamily="34" charset="0"/>
              <a:buChar char="•"/>
            </a:pPr>
            <a:r>
              <a:rPr lang="en-US" sz="1200" dirty="0">
                <a:latin typeface="Century Gothic" panose="020B0502020202020204" pitchFamily="34" charset="0"/>
              </a:rPr>
              <a:t>If no preparations were made on the learner’s computer before the session by a support person, you could use the </a:t>
            </a:r>
            <a:r>
              <a:rPr lang="en-US" sz="1200" b="1" dirty="0">
                <a:latin typeface="Century Gothic" panose="020B0502020202020204" pitchFamily="34" charset="0"/>
              </a:rPr>
              <a:t>Request Remote Control </a:t>
            </a:r>
            <a:r>
              <a:rPr lang="en-US" sz="1200" dirty="0">
                <a:latin typeface="Century Gothic" panose="020B0502020202020204" pitchFamily="34" charset="0"/>
              </a:rPr>
              <a:t>function in Zoom on the learner’s desktop if the learner struggles, and before they get frustrated. </a:t>
            </a:r>
            <a:endParaRPr lang="en-US" sz="1200" u="sng" dirty="0">
              <a:latin typeface="Century Gothic" panose="020B0502020202020204" pitchFamily="34" charset="0"/>
            </a:endParaRPr>
          </a:p>
          <a:p>
            <a:pPr marL="181240" indent="-181240" defTabSz="966612">
              <a:buFont typeface="Arial" panose="020B0604020202020204" pitchFamily="34" charset="0"/>
              <a:buChar char="•"/>
              <a:defRPr/>
            </a:pPr>
            <a:endParaRPr lang="en-US" sz="1200" u="sng" dirty="0">
              <a:latin typeface="Century Gothic" panose="020B0502020202020204" pitchFamily="34" charset="0"/>
            </a:endParaRPr>
          </a:p>
          <a:p>
            <a:pPr marL="181240" indent="-181240">
              <a:lnSpc>
                <a:spcPct val="107000"/>
              </a:lnSpc>
              <a:spcAft>
                <a:spcPts val="846"/>
              </a:spcAft>
              <a:buFont typeface="Arial" panose="020B0604020202020204" pitchFamily="34" charset="0"/>
              <a:buChar char="•"/>
            </a:pPr>
            <a:r>
              <a:rPr lang="en-US" sz="1200" b="1" dirty="0">
                <a:latin typeface="Century Gothic" panose="020B0502020202020204" pitchFamily="34" charset="0"/>
              </a:rPr>
              <a:t>IMPORTANT: </a:t>
            </a:r>
            <a:r>
              <a:rPr lang="en-US" sz="1200" dirty="0">
                <a:latin typeface="Century Gothic" panose="020B050202020202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dirty="0">
                <a:latin typeface="Century Gothic" panose="020B0502020202020204" pitchFamily="34" charset="0"/>
              </a:rPr>
              <a:t>Before using </a:t>
            </a:r>
            <a:r>
              <a:rPr lang="en-US" sz="1200" b="1" dirty="0">
                <a:latin typeface="Century Gothic" panose="020B0502020202020204" pitchFamily="34" charset="0"/>
              </a:rPr>
              <a:t>Remote Control</a:t>
            </a:r>
            <a:r>
              <a:rPr lang="en-US" sz="1200" dirty="0">
                <a:latin typeface="Century Gothic" panose="020B050202020202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You may want to record the Zoom tutoring session in case of any possible accusations afterwards. </a:t>
            </a:r>
          </a:p>
          <a:p>
            <a:pPr marL="0" indent="0" defTabSz="966612">
              <a:buFont typeface="Arial" panose="020B0604020202020204" pitchFamily="34" charset="0"/>
              <a:buNone/>
              <a:defRPr/>
            </a:pPr>
            <a:endParaRPr lang="en-US" sz="1200" u="sng" dirty="0">
              <a:latin typeface="Century Gothic" panose="020B0502020202020204" pitchFamily="34" charset="0"/>
            </a:endParaRPr>
          </a:p>
          <a:p>
            <a:pPr defTabSz="966612">
              <a:defRPr/>
            </a:pPr>
            <a:r>
              <a:rPr lang="en-US" sz="1200" b="1" u="sng" dirty="0">
                <a:highlight>
                  <a:srgbClr val="FFFF00"/>
                </a:highlight>
                <a:latin typeface="Century Gothic" panose="020B0502020202020204" pitchFamily="34" charset="0"/>
              </a:rPr>
              <a:t>PREPARATION</a:t>
            </a:r>
          </a:p>
          <a:p>
            <a:pPr defTabSz="966612">
              <a:defRPr/>
            </a:pPr>
            <a:r>
              <a:rPr lang="en-US" sz="1200" b="0" u="none" dirty="0">
                <a:highlight>
                  <a:srgbClr val="FFFF00"/>
                </a:highlight>
                <a:latin typeface="Century Gothic" panose="020B0502020202020204" pitchFamily="34" charset="0"/>
              </a:rPr>
              <a:t>Preparation specific to each part of this Lesson is in the notes of the relevant slides. </a:t>
            </a:r>
          </a:p>
          <a:p>
            <a:pPr defTabSz="966612">
              <a:defRPr/>
            </a:pPr>
            <a:endParaRPr lang="en-US" sz="1200" b="0" u="none" dirty="0">
              <a:highlight>
                <a:srgbClr val="FFFF00"/>
              </a:highlight>
              <a:latin typeface="Century Gothic" panose="020B0502020202020204" pitchFamily="34" charset="0"/>
            </a:endParaRPr>
          </a:p>
          <a:p>
            <a:endParaRPr lang="en-CA" dirty="0"/>
          </a:p>
        </p:txBody>
      </p:sp>
      <p:sp>
        <p:nvSpPr>
          <p:cNvPr id="4" name="Slide Number Placeholder 3"/>
          <p:cNvSpPr>
            <a:spLocks noGrp="1"/>
          </p:cNvSpPr>
          <p:nvPr>
            <p:ph type="sldNum" sz="quarter" idx="5"/>
          </p:nvPr>
        </p:nvSpPr>
        <p:spPr/>
        <p:txBody>
          <a:bodyPr/>
          <a:lstStyle/>
          <a:p>
            <a:fld id="{84E55262-9676-444A-98B3-692BE02459E9}" type="slidenum">
              <a:rPr lang="en-US" smtClean="0"/>
              <a:t>12</a:t>
            </a:fld>
            <a:endParaRPr lang="en-US" dirty="0"/>
          </a:p>
        </p:txBody>
      </p:sp>
    </p:spTree>
    <p:extLst>
      <p:ext uri="{BB962C8B-B14F-4D97-AF65-F5344CB8AC3E}">
        <p14:creationId xmlns:p14="http://schemas.microsoft.com/office/powerpoint/2010/main" val="388903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7000"/>
              </a:lnSpc>
              <a:spcBef>
                <a:spcPts val="0"/>
              </a:spcBef>
              <a:spcAft>
                <a:spcPts val="0"/>
              </a:spcAft>
              <a:buNone/>
            </a:pPr>
            <a:r>
              <a:rPr lang="en-US" sz="1200" b="1" u="none" dirty="0">
                <a:latin typeface="Century Gothic" panose="020B0502020202020204" pitchFamily="34" charset="0"/>
              </a:rPr>
              <a:t>Slide hidden from learner</a:t>
            </a:r>
            <a:endParaRPr sz="1200" b="1" dirty="0">
              <a:latin typeface="Century Gothic" panose="020B0502020202020204" pitchFamily="34" charset="0"/>
            </a:endParaRPr>
          </a:p>
          <a:p>
            <a:pPr marL="302066" lvl="0" indent="-225866" algn="l" rtl="0">
              <a:lnSpc>
                <a:spcPct val="107000"/>
              </a:lnSpc>
              <a:spcBef>
                <a:spcPts val="846"/>
              </a:spcBef>
              <a:spcAft>
                <a:spcPts val="0"/>
              </a:spcAft>
              <a:buClr>
                <a:schemeClr val="dk1"/>
              </a:buClr>
              <a:buSzPts val="1200"/>
              <a:buFont typeface="Arial"/>
              <a:buNone/>
            </a:pPr>
            <a:endParaRPr sz="1200" dirty="0">
              <a:latin typeface="Century Gothic" panose="020B0502020202020204" pitchFamily="34" charset="0"/>
              <a:ea typeface="Calibri"/>
              <a:cs typeface="Calibri"/>
              <a:sym typeface="Calibri"/>
            </a:endParaRPr>
          </a:p>
          <a:p>
            <a:pPr marL="0" lvl="0" indent="0" algn="l" rtl="0">
              <a:spcBef>
                <a:spcPts val="846"/>
              </a:spcBef>
              <a:spcAft>
                <a:spcPts val="0"/>
              </a:spcAft>
              <a:buNone/>
            </a:pPr>
            <a:r>
              <a:rPr lang="en-US" sz="1200" b="0" u="none" dirty="0">
                <a:latin typeface="Century Gothic" panose="020B0502020202020204" pitchFamily="34" charset="0"/>
              </a:rPr>
              <a:t>Refer to:</a:t>
            </a:r>
            <a:endParaRPr sz="1200" dirty="0">
              <a:latin typeface="Century Gothic" panose="020B0502020202020204" pitchFamily="34" charset="0"/>
            </a:endParaRPr>
          </a:p>
          <a:p>
            <a:pPr marL="241653" lvl="0" indent="-241653" algn="l" rtl="0">
              <a:spcBef>
                <a:spcPts val="0"/>
              </a:spcBef>
              <a:spcAft>
                <a:spcPts val="0"/>
              </a:spcAft>
              <a:buClr>
                <a:schemeClr val="dk1"/>
              </a:buClr>
              <a:buSzPts val="1200"/>
              <a:buFont typeface="Calibri"/>
              <a:buAutoNum type="arabicPeriod"/>
            </a:pPr>
            <a:r>
              <a:rPr lang="en-US" sz="1200" u="sng" dirty="0">
                <a:latin typeface="Century Gothic" panose="020B0502020202020204" pitchFamily="34" charset="0"/>
              </a:rPr>
              <a:t>Tutor Checklist: During Remote Tutoring Session </a:t>
            </a:r>
            <a:endParaRPr sz="1200" dirty="0">
              <a:latin typeface="Century Gothic" panose="020B0502020202020204" pitchFamily="34" charset="0"/>
            </a:endParaRPr>
          </a:p>
          <a:p>
            <a:pPr marL="241653" lvl="0" indent="-241653" algn="l" rtl="0">
              <a:spcBef>
                <a:spcPts val="0"/>
              </a:spcBef>
              <a:spcAft>
                <a:spcPts val="0"/>
              </a:spcAft>
              <a:buClr>
                <a:schemeClr val="dk1"/>
              </a:buClr>
              <a:buSzPts val="1200"/>
              <a:buFont typeface="Calibri"/>
              <a:buAutoNum type="arabicPeriod"/>
            </a:pPr>
            <a:r>
              <a:rPr lang="en-US" sz="1200" u="sng" dirty="0">
                <a:latin typeface="Century Gothic" panose="020B0502020202020204" pitchFamily="34" charset="0"/>
              </a:rPr>
              <a:t>Learner Instructions: How to let your Tutor have Remote Control of your Computer During a Zoom Session </a:t>
            </a:r>
            <a:endParaRPr sz="1200" dirty="0">
              <a:latin typeface="Century Gothic" panose="020B0502020202020204" pitchFamily="34" charset="0"/>
            </a:endParaRPr>
          </a:p>
          <a:p>
            <a:pPr marL="0" lvl="0" indent="0" algn="l" rtl="0">
              <a:lnSpc>
                <a:spcPct val="107000"/>
              </a:lnSpc>
              <a:spcBef>
                <a:spcPts val="846"/>
              </a:spcBef>
              <a:spcAft>
                <a:spcPts val="0"/>
              </a:spcAft>
              <a:buNone/>
            </a:pPr>
            <a:endParaRPr lang="en-US" sz="1200" dirty="0">
              <a:latin typeface="Century Gothic" panose="020B0502020202020204" pitchFamily="34" charset="0"/>
              <a:ea typeface="Calibri"/>
              <a:cs typeface="Calibri"/>
              <a:sym typeface="Calibri"/>
            </a:endParaRPr>
          </a:p>
          <a:p>
            <a:pPr marL="0" lvl="0" indent="0" algn="l" rtl="0">
              <a:lnSpc>
                <a:spcPct val="107000"/>
              </a:lnSpc>
              <a:spcBef>
                <a:spcPts val="846"/>
              </a:spcBef>
              <a:spcAft>
                <a:spcPts val="0"/>
              </a:spcAft>
              <a:buNone/>
            </a:pPr>
            <a:endParaRPr sz="1200" dirty="0">
              <a:latin typeface="Century Gothic" panose="020B0502020202020204" pitchFamily="34" charset="0"/>
              <a:ea typeface="Calibri"/>
              <a:cs typeface="Calibri"/>
              <a:sym typeface="Calibri"/>
            </a:endParaRPr>
          </a:p>
          <a:p>
            <a:pPr marL="0" lvl="0" indent="0" algn="l" rtl="0">
              <a:lnSpc>
                <a:spcPct val="107000"/>
              </a:lnSpc>
              <a:spcBef>
                <a:spcPts val="846"/>
              </a:spcBef>
              <a:spcAft>
                <a:spcPts val="0"/>
              </a:spcAft>
              <a:buNone/>
            </a:pPr>
            <a:r>
              <a:rPr lang="en-US" sz="1200" b="1" u="sng" dirty="0">
                <a:latin typeface="Century Gothic" panose="020B0502020202020204" pitchFamily="34" charset="0"/>
              </a:rPr>
              <a:t>SET UP SPECIFIC TO THIS LESSON</a:t>
            </a:r>
            <a:endParaRPr sz="1200" dirty="0">
              <a:latin typeface="Century Gothic" panose="020B0502020202020204" pitchFamily="34" charset="0"/>
            </a:endParaRPr>
          </a:p>
          <a:p>
            <a:pPr marL="181240" lvl="0" indent="-181240" algn="l" rtl="0">
              <a:lnSpc>
                <a:spcPct val="107000"/>
              </a:lnSpc>
              <a:spcBef>
                <a:spcPts val="846"/>
              </a:spcBef>
              <a:spcAft>
                <a:spcPts val="0"/>
              </a:spcAft>
              <a:buClr>
                <a:schemeClr val="dk1"/>
              </a:buClr>
              <a:buSzPts val="1200"/>
              <a:buFont typeface="Arial"/>
              <a:buChar char="•"/>
            </a:pPr>
            <a:r>
              <a:rPr lang="en-US" sz="1200" dirty="0">
                <a:latin typeface="Century Gothic" panose="020B0502020202020204" pitchFamily="34" charset="0"/>
              </a:rPr>
              <a:t>Be ready to assist learner by using the </a:t>
            </a:r>
            <a:r>
              <a:rPr lang="en-US" sz="1200" b="1" dirty="0">
                <a:latin typeface="Century Gothic" panose="020B0502020202020204" pitchFamily="34" charset="0"/>
              </a:rPr>
              <a:t>Requesting Remote Control </a:t>
            </a:r>
            <a:r>
              <a:rPr lang="en-US" sz="1200" dirty="0">
                <a:latin typeface="Century Gothic" panose="020B0502020202020204" pitchFamily="34" charset="0"/>
              </a:rPr>
              <a:t>function (refer </a:t>
            </a:r>
            <a:r>
              <a:rPr lang="en-US" sz="1200" u="none" dirty="0">
                <a:latin typeface="Century Gothic" panose="020B0502020202020204" pitchFamily="34" charset="0"/>
              </a:rPr>
              <a:t>to checklists 1 and 2 listed above</a:t>
            </a:r>
            <a:r>
              <a:rPr lang="en-US" sz="1200" dirty="0">
                <a:latin typeface="Century Gothic" panose="020B0502020202020204" pitchFamily="34" charset="0"/>
              </a:rPr>
              <a:t>). </a:t>
            </a:r>
            <a:endParaRPr sz="1200" dirty="0">
              <a:latin typeface="Century Gothic" panose="020B0502020202020204" pitchFamily="34" charset="0"/>
            </a:endParaRPr>
          </a:p>
          <a:p>
            <a:pPr marL="181240" lvl="0" indent="-181240" algn="l" rtl="0">
              <a:lnSpc>
                <a:spcPct val="107000"/>
              </a:lnSpc>
              <a:spcBef>
                <a:spcPts val="846"/>
              </a:spcBef>
              <a:spcAft>
                <a:spcPts val="0"/>
              </a:spcAft>
              <a:buClr>
                <a:schemeClr val="dk1"/>
              </a:buClr>
              <a:buSzPts val="1200"/>
              <a:buFont typeface="Arial"/>
              <a:buChar char="•"/>
            </a:pPr>
            <a:r>
              <a:rPr lang="en-US" sz="1200" dirty="0">
                <a:latin typeface="Century Gothic" panose="020B0502020202020204" pitchFamily="34" charset="0"/>
              </a:rPr>
              <a:t>You may have to set up learner’s desktop if no support person is available to do that beforehand.  This is possible to do using </a:t>
            </a:r>
            <a:r>
              <a:rPr lang="en-US" sz="1200" b="1" dirty="0">
                <a:latin typeface="Century Gothic" panose="020B0502020202020204" pitchFamily="34" charset="0"/>
              </a:rPr>
              <a:t>Request Remote Control</a:t>
            </a:r>
            <a:r>
              <a:rPr lang="en-US" sz="1200" dirty="0">
                <a:latin typeface="Century Gothic" panose="020B0502020202020204" pitchFamily="34" charset="0"/>
              </a:rPr>
              <a:t> in Zoom. </a:t>
            </a:r>
            <a:endParaRPr sz="1200" dirty="0">
              <a:latin typeface="Century Gothic" panose="020B0502020202020204" pitchFamily="34" charset="0"/>
            </a:endParaRPr>
          </a:p>
          <a:p>
            <a:pPr marL="181240" indent="-181240">
              <a:lnSpc>
                <a:spcPct val="107000"/>
              </a:lnSpc>
              <a:spcAft>
                <a:spcPts val="846"/>
              </a:spcAft>
              <a:buFont typeface="Arial" panose="020B0604020202020204" pitchFamily="34" charset="0"/>
              <a:buChar char="•"/>
            </a:pPr>
            <a:r>
              <a:rPr lang="en-US" sz="1200" b="1" dirty="0">
                <a:latin typeface="Century Gothic" panose="020B0502020202020204" pitchFamily="34" charset="0"/>
              </a:rPr>
              <a:t>IMPORTANT: </a:t>
            </a:r>
          </a:p>
          <a:p>
            <a:pPr marL="181240" indent="-181240">
              <a:lnSpc>
                <a:spcPct val="107000"/>
              </a:lnSpc>
              <a:spcAft>
                <a:spcPts val="846"/>
              </a:spcAft>
              <a:buFont typeface="Arial" panose="020B0604020202020204" pitchFamily="34" charset="0"/>
              <a:buChar char="•"/>
            </a:pPr>
            <a:r>
              <a:rPr lang="en-US" sz="1200" dirty="0">
                <a:latin typeface="Century Gothic" panose="020B050202020202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dirty="0">
                <a:latin typeface="Century Gothic" panose="020B0502020202020204" pitchFamily="34" charset="0"/>
              </a:rPr>
              <a:t>Before using </a:t>
            </a:r>
            <a:r>
              <a:rPr lang="en-US" sz="1200" b="1" dirty="0">
                <a:latin typeface="Century Gothic" panose="020B0502020202020204" pitchFamily="34" charset="0"/>
              </a:rPr>
              <a:t>Remote Control</a:t>
            </a:r>
            <a:r>
              <a:rPr lang="en-US" sz="1200" dirty="0">
                <a:latin typeface="Century Gothic" panose="020B050202020202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You may want to record the Zoom tutoring session in case of any possible accusations afterwards. </a:t>
            </a:r>
          </a:p>
          <a:p>
            <a:pPr marL="0" lvl="0" indent="0" algn="l" rtl="0">
              <a:spcBef>
                <a:spcPts val="846"/>
              </a:spcBef>
              <a:spcAft>
                <a:spcPts val="0"/>
              </a:spcAft>
              <a:buNone/>
            </a:pPr>
            <a:endParaRPr sz="1900" dirty="0">
              <a:latin typeface="Livvic"/>
              <a:ea typeface="Livvic"/>
              <a:cs typeface="Livvic"/>
              <a:sym typeface="Livvic"/>
            </a:endParaRPr>
          </a:p>
        </p:txBody>
      </p:sp>
      <p:sp>
        <p:nvSpPr>
          <p:cNvPr id="185" name="Google Shape;185;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latin typeface="Century Gothic" panose="020B0502020202020204" pitchFamily="34" charset="0"/>
              </a:rPr>
              <a:t>THIS SLIDE AND THE FOLLOWING SLIDES ARE TO SHOW TO THE LEARNER</a:t>
            </a:r>
            <a:endParaRPr lang="en-US" dirty="0">
              <a:latin typeface="Century Gothic" panose="020B0502020202020204" pitchFamily="34" charset="0"/>
            </a:endParaRP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a:t>
            </a:r>
            <a:endParaRPr lang="en-US"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Before applying for a job, it’s good to learn a bit about the company. </a:t>
            </a:r>
          </a:p>
          <a:p>
            <a:pPr marL="0" lvl="0" indent="0" algn="l" rtl="0">
              <a:spcBef>
                <a:spcPts val="0"/>
              </a:spcBef>
              <a:spcAft>
                <a:spcPts val="0"/>
              </a:spcAft>
              <a:buNone/>
            </a:pPr>
            <a:r>
              <a:rPr lang="en-US" i="1" dirty="0">
                <a:latin typeface="Century Gothic" panose="020B0502020202020204" pitchFamily="34" charset="0"/>
              </a:rPr>
              <a:t>You can do that by watching videos on YouTube. </a:t>
            </a:r>
          </a:p>
          <a:p>
            <a:pPr marL="0" lvl="0" indent="0" algn="l" rtl="0">
              <a:spcBef>
                <a:spcPts val="0"/>
              </a:spcBef>
              <a:spcAft>
                <a:spcPts val="0"/>
              </a:spcAft>
              <a:buNone/>
            </a:pPr>
            <a:r>
              <a:rPr lang="en-US" i="1" dirty="0">
                <a:latin typeface="Century Gothic" panose="020B0502020202020204" pitchFamily="34" charset="0"/>
              </a:rPr>
              <a:t>Many companies have videos on YouTube.</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So, we’re going to review how to use YouTube. </a:t>
            </a:r>
          </a:p>
          <a:p>
            <a:pPr marL="0" lvl="0" indent="0" algn="l" rtl="0">
              <a:spcBef>
                <a:spcPts val="0"/>
              </a:spcBef>
              <a:spcAft>
                <a:spcPts val="0"/>
              </a:spcAft>
              <a:buNone/>
            </a:pPr>
            <a:endParaRPr lang="en-US" b="1" i="0" dirty="0">
              <a:latin typeface="Century Gothic" panose="020B0502020202020204" pitchFamily="34" charset="0"/>
            </a:endParaRPr>
          </a:p>
          <a:p>
            <a:pPr marL="0" lvl="0" indent="0" algn="l" rtl="0">
              <a:spcBef>
                <a:spcPts val="0"/>
              </a:spcBef>
              <a:spcAft>
                <a:spcPts val="0"/>
              </a:spcAft>
              <a:buNone/>
            </a:pPr>
            <a:r>
              <a:rPr lang="en-US" b="1" i="0" dirty="0">
                <a:latin typeface="Century Gothic" panose="020B0502020202020204" pitchFamily="34" charset="0"/>
              </a:rPr>
              <a:t>[Part One]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1" dirty="0">
                <a:latin typeface="Century Gothic" panose="020B0502020202020204" pitchFamily="34" charset="0"/>
              </a:rPr>
              <a:t>First, we’re going to review how to </a:t>
            </a:r>
            <a:r>
              <a:rPr lang="en-US" sz="1200" b="0" i="1" dirty="0">
                <a:effectLst/>
                <a:latin typeface="Century Gothic" panose="020B0502020202020204" pitchFamily="34" charset="0"/>
                <a:cs typeface="Times New Roman" panose="02020603050405020304" pitchFamily="18" charset="0"/>
              </a:rPr>
              <a:t>s</a:t>
            </a:r>
            <a:r>
              <a:rPr lang="en-US" sz="1200" b="0" i="1" dirty="0">
                <a:effectLst/>
                <a:latin typeface="Century Gothic" panose="020B0502020202020204" pitchFamily="34" charset="0"/>
                <a:ea typeface="Calibri" panose="020F0502020204030204" pitchFamily="34" charset="0"/>
                <a:cs typeface="Times New Roman" panose="02020603050405020304" pitchFamily="18" charset="0"/>
              </a:rPr>
              <a:t>earch for YouTube in the browser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ea typeface="Calibri" panose="020F0502020204030204" pitchFamily="34" charset="0"/>
                <a:cs typeface="Times New Roman" panose="02020603050405020304" pitchFamily="18" charset="0"/>
              </a:rPr>
              <a:t>Then, how to search for videos on YouTube</a:t>
            </a: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b="1" i="0" dirty="0">
                <a:latin typeface="Century Gothic" panose="020B0502020202020204" pitchFamily="34" charset="0"/>
              </a:rPr>
              <a:t>[Part Two]</a:t>
            </a:r>
          </a:p>
          <a:p>
            <a:pPr marL="0" lvl="0" indent="0" algn="l" rtl="0">
              <a:spcBef>
                <a:spcPts val="0"/>
              </a:spcBef>
              <a:spcAft>
                <a:spcPts val="0"/>
              </a:spcAft>
              <a:buNone/>
            </a:pPr>
            <a:r>
              <a:rPr lang="en-US" i="1" dirty="0">
                <a:latin typeface="Century Gothic" panose="020B0502020202020204" pitchFamily="34" charset="0"/>
              </a:rPr>
              <a:t>Later we’ll look at how to navigate on a YouTube channel. </a:t>
            </a:r>
          </a:p>
          <a:p>
            <a:pPr marL="0" lvl="0" indent="0" algn="l" rtl="0">
              <a:spcBef>
                <a:spcPts val="0"/>
              </a:spcBef>
              <a:spcAft>
                <a:spcPts val="0"/>
              </a:spcAft>
              <a:buNone/>
            </a:pPr>
            <a:r>
              <a:rPr lang="en-US" i="1" dirty="0">
                <a:latin typeface="Century Gothic" panose="020B0502020202020204" pitchFamily="34" charset="0"/>
              </a:rPr>
              <a:t>To “Navigate on a website” means to move around on the website to find different things.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b="1" i="0" dirty="0">
                <a:latin typeface="Century Gothic" panose="020B0502020202020204" pitchFamily="34" charset="0"/>
              </a:rPr>
              <a:t>[Part Three]</a:t>
            </a:r>
          </a:p>
          <a:p>
            <a:pPr marL="0" lvl="0" indent="0" algn="l" rtl="0">
              <a:spcBef>
                <a:spcPts val="0"/>
              </a:spcBef>
              <a:spcAft>
                <a:spcPts val="0"/>
              </a:spcAft>
              <a:buNone/>
            </a:pPr>
            <a:r>
              <a:rPr lang="en-US" i="1" dirty="0">
                <a:latin typeface="Century Gothic" panose="020B0502020202020204" pitchFamily="34" charset="0"/>
              </a:rPr>
              <a:t>And another day, we’ll look at how to use “Playlists”  as well as to search for all the videos on a YouTube channel</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b="1" i="0" dirty="0">
                <a:latin typeface="Century Gothic" panose="020B0502020202020204" pitchFamily="34" charset="0"/>
              </a:rPr>
              <a:t>[Part Four]</a:t>
            </a:r>
          </a:p>
          <a:p>
            <a:pPr marL="0" lvl="0" indent="0" algn="l" rtl="0">
              <a:spcBef>
                <a:spcPts val="0"/>
              </a:spcBef>
              <a:spcAft>
                <a:spcPts val="0"/>
              </a:spcAft>
              <a:buNone/>
            </a:pPr>
            <a:r>
              <a:rPr lang="en-US" i="1" dirty="0">
                <a:latin typeface="Century Gothic" panose="020B0502020202020204" pitchFamily="34" charset="0"/>
              </a:rPr>
              <a:t>We’ll also look at different functions in YouTube like turning up the volume, making the video full screen and using closed captions.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Do you use YouTube ? Have you ever used it ? </a:t>
            </a:r>
          </a:p>
          <a:p>
            <a:pPr marL="0" lvl="0" indent="0" algn="l" rtl="0">
              <a:spcBef>
                <a:spcPts val="0"/>
              </a:spcBef>
              <a:spcAft>
                <a:spcPts val="0"/>
              </a:spcAft>
              <a:buNone/>
            </a:pPr>
            <a:r>
              <a:rPr lang="en-US" i="1" dirty="0">
                <a:latin typeface="Century Gothic" panose="020B0502020202020204" pitchFamily="34" charset="0"/>
              </a:rPr>
              <a:t>What do you like to look for on YouTube ?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lang="en-US" dirty="0"/>
          </a:p>
        </p:txBody>
      </p:sp>
      <p:sp>
        <p:nvSpPr>
          <p:cNvPr id="91" name="Google Shape;91;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342618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latin typeface="Century Gothic" panose="020B0502020202020204" pitchFamily="34" charset="0"/>
              </a:rPr>
              <a:t>YouTube Video Search-Part One </a:t>
            </a: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a:t>
            </a:r>
            <a:r>
              <a:rPr lang="en-US" b="1" u="none" dirty="0">
                <a:latin typeface="Century Gothic" panose="020B0502020202020204" pitchFamily="34" charset="0"/>
              </a:rPr>
              <a:t>for the </a:t>
            </a:r>
            <a:r>
              <a:rPr lang="en-US" b="1" dirty="0">
                <a:latin typeface="Century Gothic" panose="020B0502020202020204" pitchFamily="34" charset="0"/>
              </a:rPr>
              <a:t>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the learner will master at the end of the lesson: </a:t>
            </a:r>
          </a:p>
          <a:p>
            <a:pPr marL="171450" lvl="0" indent="-171450">
              <a:lnSpc>
                <a:spcPct val="150000"/>
              </a:lnSpc>
              <a:buFont typeface="Arial" panose="020B0604020202020204" pitchFamily="34" charset="0"/>
              <a:buChar char="•"/>
            </a:pPr>
            <a:r>
              <a:rPr lang="en-US" sz="1200" b="1" i="0" u="none" strike="noStrike" cap="none" dirty="0">
                <a:solidFill>
                  <a:srgbClr val="3F3F3F"/>
                </a:solidFill>
                <a:latin typeface="Century Gothic" panose="020B0502020202020204" pitchFamily="34" charset="0"/>
                <a:ea typeface="Calibri"/>
                <a:cs typeface="Calibri" panose="020F0502020204030204" pitchFamily="34" charset="0"/>
                <a:sym typeface="Calibri"/>
              </a:rPr>
              <a:t>Search for YouTube in the browser</a:t>
            </a:r>
          </a:p>
          <a:p>
            <a:pPr marL="171450" indent="-171450">
              <a:lnSpc>
                <a:spcPct val="150000"/>
              </a:lnSpc>
              <a:buFont typeface="Arial" panose="020B0604020202020204" pitchFamily="34" charset="0"/>
              <a:buChar char="•"/>
            </a:pPr>
            <a:r>
              <a:rPr lang="en-US" sz="1200" b="1" dirty="0">
                <a:effectLst/>
                <a:latin typeface="Century Gothic" panose="020B0502020202020204" pitchFamily="34" charset="0"/>
                <a:ea typeface="Calibri" panose="020F0502020204030204" pitchFamily="34" charset="0"/>
                <a:cs typeface="Calibri" panose="020F0502020204030204" pitchFamily="34" charset="0"/>
              </a:rPr>
              <a:t>Search for Videos on YouTube</a:t>
            </a: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a:t>
            </a:r>
            <a:r>
              <a:rPr lang="en-US" dirty="0">
                <a:latin typeface="Century Gothic" panose="020B0502020202020204" pitchFamily="34" charset="0"/>
              </a:rPr>
              <a:t>: </a:t>
            </a:r>
            <a:endParaRPr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1" dirty="0">
                <a:latin typeface="Century Gothic" panose="020B0502020202020204" pitchFamily="34" charset="0"/>
              </a:rPr>
              <a:t>First, we’re going to review how to </a:t>
            </a:r>
            <a:r>
              <a:rPr lang="en-US" sz="1200" b="0" i="1" dirty="0">
                <a:effectLst/>
                <a:latin typeface="Century Gothic" panose="020B0502020202020204" pitchFamily="34" charset="0"/>
                <a:cs typeface="Times New Roman" panose="02020603050405020304" pitchFamily="18" charset="0"/>
              </a:rPr>
              <a:t>s</a:t>
            </a:r>
            <a:r>
              <a:rPr lang="en-US" sz="1200" b="0" i="1" dirty="0">
                <a:effectLst/>
                <a:latin typeface="Century Gothic" panose="020B0502020202020204" pitchFamily="34" charset="0"/>
                <a:ea typeface="Calibri" panose="020F0502020204030204" pitchFamily="34" charset="0"/>
                <a:cs typeface="Times New Roman" panose="02020603050405020304" pitchFamily="18" charset="0"/>
              </a:rPr>
              <a:t>earch for YouTube in the browser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ea typeface="Calibri" panose="020F0502020204030204" pitchFamily="34" charset="0"/>
                <a:cs typeface="Times New Roman" panose="02020603050405020304" pitchFamily="18" charset="0"/>
              </a:rPr>
              <a:t>Then, how to search for videos on YouTube</a:t>
            </a: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 </a:t>
            </a:r>
          </a:p>
          <a:p>
            <a:pPr marL="0" lvl="0" indent="0" algn="l" rtl="0">
              <a:spcBef>
                <a:spcPts val="0"/>
              </a:spcBef>
              <a:spcAft>
                <a:spcPts val="0"/>
              </a:spcAft>
              <a:buNone/>
            </a:pPr>
            <a:endParaRPr dirty="0"/>
          </a:p>
        </p:txBody>
      </p:sp>
      <p:sp>
        <p:nvSpPr>
          <p:cNvPr id="206" name="Google Shape;206;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One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 </a:t>
            </a:r>
            <a:endParaRPr sz="1200"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Let’s review how to </a:t>
            </a:r>
            <a:r>
              <a:rPr lang="en-US" sz="1200" b="1" i="1" u="sng" dirty="0">
                <a:latin typeface="Century Gothic" panose="020B0502020202020204" pitchFamily="34" charset="0"/>
              </a:rPr>
              <a:t>Search for YouTube in the browser </a:t>
            </a:r>
            <a:r>
              <a:rPr lang="en-US" sz="1200" i="1" dirty="0">
                <a:latin typeface="Century Gothic" panose="020B0502020202020204" pitchFamily="34" charset="0"/>
              </a:rPr>
              <a:t>and then how to </a:t>
            </a:r>
            <a:r>
              <a:rPr lang="en-US" sz="1200" b="1" i="1" u="sng" dirty="0">
                <a:latin typeface="Century Gothic" panose="020B0502020202020204" pitchFamily="34" charset="0"/>
              </a:rPr>
              <a:t>Search for videos on YouTube. </a:t>
            </a:r>
          </a:p>
          <a:p>
            <a:pPr marL="0" lvl="0" indent="0" algn="l" rtl="0">
              <a:spcBef>
                <a:spcPts val="0"/>
              </a:spcBef>
              <a:spcAft>
                <a:spcPts val="0"/>
              </a:spcAft>
              <a:buNone/>
            </a:pPr>
            <a:r>
              <a:rPr lang="en-US" sz="1200" i="1" dirty="0">
                <a:latin typeface="Century Gothic" panose="020B0502020202020204" pitchFamily="34" charset="0"/>
              </a:rPr>
              <a:t>We’ll watch a video to review how to do this. </a:t>
            </a:r>
          </a:p>
          <a:p>
            <a:pPr marL="0" lvl="0" indent="0" algn="l" rtl="0">
              <a:spcBef>
                <a:spcPts val="0"/>
              </a:spcBef>
              <a:spcAft>
                <a:spcPts val="0"/>
              </a:spcAft>
              <a:buNone/>
            </a:pPr>
            <a:r>
              <a:rPr lang="en-US" sz="1200" b="0" i="1" dirty="0">
                <a:solidFill>
                  <a:srgbClr val="000000"/>
                </a:solidFill>
                <a:latin typeface="Century Gothic" panose="020B0502020202020204" pitchFamily="34" charset="0"/>
                <a:ea typeface="Calibri"/>
                <a:cs typeface="Calibri"/>
                <a:sym typeface="Calibri"/>
              </a:rPr>
              <a:t>We can watch the video several times. So, don't worry if you don't catch everything the first time. </a:t>
            </a:r>
            <a:endParaRPr sz="1200" i="1"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lang="en-US" sz="1200" i="1"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r>
              <a:rPr lang="en-US" sz="1200" b="1" i="0" u="none" strike="noStrike" dirty="0">
                <a:solidFill>
                  <a:srgbClr val="000000"/>
                </a:solidFill>
                <a:latin typeface="Century Gothic" panose="020B0502020202020204" pitchFamily="34" charset="0"/>
                <a:ea typeface="Calibri"/>
                <a:cs typeface="Calibri"/>
                <a:sym typeface="Calibri"/>
              </a:rPr>
              <a:t>Instructions for the Tutor: </a:t>
            </a:r>
            <a:endParaRPr sz="1200"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The icon in the slide with the red triangle is a link to the video on YouTube.</a:t>
            </a:r>
            <a:endParaRPr sz="1200"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Just click on that link (in Slideshow mode) to open the video LESSON.</a:t>
            </a:r>
            <a:endParaRPr sz="1200"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Here is that link in case the one in the slide doesn’t work:</a:t>
            </a: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https://youtu.be/hj22wLTzzRI</a:t>
            </a: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br>
              <a:rPr lang="en-US" sz="1200" b="0" dirty="0">
                <a:latin typeface="Century Gothic" panose="020B0502020202020204" pitchFamily="34" charset="0"/>
              </a:rPr>
            </a:br>
            <a:r>
              <a:rPr lang="en-US" sz="1200" b="1" i="0" u="none" strike="noStrike" dirty="0">
                <a:solidFill>
                  <a:srgbClr val="000000"/>
                </a:solidFill>
                <a:latin typeface="Century Gothic" panose="020B0502020202020204" pitchFamily="34" charset="0"/>
                <a:ea typeface="Calibri"/>
                <a:cs typeface="Calibri"/>
                <a:sym typeface="Calibri"/>
              </a:rPr>
              <a:t>Video length: 0:00-4:24 minutes	[ 4:24 mins]</a:t>
            </a:r>
            <a:endParaRPr sz="1200" b="1"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181240" lvl="0" indent="-181240" algn="l" rtl="0">
              <a:spcBef>
                <a:spcPts val="0"/>
              </a:spcBef>
              <a:spcAft>
                <a:spcPts val="0"/>
              </a:spcAft>
              <a:buClr>
                <a:srgbClr val="000000"/>
              </a:buClr>
              <a:buSzPts val="1200"/>
              <a:buFont typeface="Arial"/>
              <a:buChar char="•"/>
            </a:pPr>
            <a:r>
              <a:rPr lang="en-US" sz="1200" b="0" i="0" dirty="0">
                <a:solidFill>
                  <a:srgbClr val="000000"/>
                </a:solidFill>
                <a:latin typeface="Century Gothic" panose="020B0502020202020204" pitchFamily="34" charset="0"/>
                <a:ea typeface="Calibri"/>
                <a:cs typeface="Calibri"/>
                <a:sym typeface="Calibri"/>
              </a:rPr>
              <a:t>For remote tutoring when you share screen to play the video, make sure you have shared the audio.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Play the lesson a bit and check the learner can hear it ok.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Play it until the end, then check for understanding. See the next slide for comprehension check questions. </a:t>
            </a:r>
            <a:endParaRPr sz="1200" dirty="0">
              <a:latin typeface="Century Gothic" panose="020B0502020202020204" pitchFamily="34" charset="0"/>
            </a:endParaRPr>
          </a:p>
        </p:txBody>
      </p:sp>
      <p:sp>
        <p:nvSpPr>
          <p:cNvPr id="214" name="Google Shape;214;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Check understanding </a:t>
            </a: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After watching the video lesson, replay the video, pause it and ask questions to check understanding (review and elicit) before moving on to the Practice.</a:t>
            </a:r>
          </a:p>
          <a:p>
            <a:pPr marL="0" lvl="0" indent="0" algn="l" rtl="0">
              <a:spcBef>
                <a:spcPts val="0"/>
              </a:spcBef>
              <a:spcAft>
                <a:spcPts val="0"/>
              </a:spcAft>
              <a:buNone/>
            </a:pPr>
            <a:r>
              <a:rPr lang="en-US" sz="1200" dirty="0">
                <a:latin typeface="Century Gothic" panose="020B0502020202020204" pitchFamily="34" charset="0"/>
              </a:rPr>
              <a:t>Ask these comprehension check questions or others to check understanding: </a:t>
            </a:r>
            <a:endParaRPr sz="1200" b="0" dirty="0">
              <a:latin typeface="Century Gothic" panose="020B0502020202020204" pitchFamily="34" charset="0"/>
            </a:endParaRPr>
          </a:p>
          <a:p>
            <a:pPr marL="0" lvl="0" indent="0" algn="l" rtl="0">
              <a:spcBef>
                <a:spcPts val="0"/>
              </a:spcBef>
              <a:spcAft>
                <a:spcPts val="0"/>
              </a:spcAft>
              <a:buClr>
                <a:schemeClr val="dk1"/>
              </a:buClr>
              <a:buSzPts val="1200"/>
              <a:buFont typeface="Arial" panose="020B0604020202020204" pitchFamily="34" charset="0"/>
              <a:buNone/>
            </a:pPr>
            <a:endParaRPr lang="en-US" sz="1200" b="1" i="0" dirty="0">
              <a:latin typeface="Century Gothic" panose="020B0502020202020204" pitchFamily="34" charset="0"/>
            </a:endParaRPr>
          </a:p>
          <a:p>
            <a:pPr marL="0" lvl="0" indent="0" algn="l" rtl="0">
              <a:spcBef>
                <a:spcPts val="0"/>
              </a:spcBef>
              <a:spcAft>
                <a:spcPts val="0"/>
              </a:spcAft>
              <a:buClr>
                <a:schemeClr val="dk1"/>
              </a:buClr>
              <a:buSzPts val="1200"/>
              <a:buFont typeface="Arial" panose="020B0604020202020204" pitchFamily="34" charset="0"/>
              <a:buNone/>
            </a:pPr>
            <a:endParaRPr lang="en-US" sz="1200" b="1" i="0" dirty="0">
              <a:latin typeface="Century Gothic" panose="020B0502020202020204" pitchFamily="34" charset="0"/>
            </a:endParaRPr>
          </a:p>
          <a:p>
            <a:pPr marL="0" lvl="0" indent="0" algn="l" rtl="0">
              <a:spcBef>
                <a:spcPts val="0"/>
              </a:spcBef>
              <a:spcAft>
                <a:spcPts val="0"/>
              </a:spcAft>
              <a:buClr>
                <a:schemeClr val="dk1"/>
              </a:buClr>
              <a:buSzPts val="1200"/>
              <a:buFont typeface="Arial" panose="020B0604020202020204" pitchFamily="34" charset="0"/>
              <a:buNone/>
            </a:pPr>
            <a:r>
              <a:rPr lang="en-US" sz="1200" b="1" i="0" dirty="0">
                <a:latin typeface="Century Gothic" panose="020B0502020202020204" pitchFamily="34" charset="0"/>
              </a:rPr>
              <a:t>Say to the Learner:</a:t>
            </a:r>
          </a:p>
          <a:p>
            <a:pPr marL="0" lvl="0" indent="0" algn="l" rtl="0">
              <a:spcBef>
                <a:spcPts val="0"/>
              </a:spcBef>
              <a:spcAft>
                <a:spcPts val="0"/>
              </a:spcAft>
              <a:buFont typeface="Arial" panose="020B0604020202020204" pitchFamily="34" charset="0"/>
              <a:buNone/>
            </a:pPr>
            <a:endParaRPr lang="en-US" sz="1200" b="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[Why use YouTube when looking for a Job]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want to work for a certain company. What can you find on YouTube to help you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r>
              <a:rPr lang="en-US" sz="1200" b="0" i="1" dirty="0">
                <a:latin typeface="Century Gothic" panose="020B0502020202020204" pitchFamily="34" charset="0"/>
              </a:rPr>
              <a:t>Videos about the company, for example, Save on Foods. They can help you learn about the company. </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[Find YouTube]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do first when you want to go on YouTube ? 	</a:t>
            </a:r>
            <a:r>
              <a:rPr lang="en-US" sz="1200" b="1" i="1" dirty="0">
                <a:latin typeface="Century Gothic" panose="020B0502020202020204" pitchFamily="34" charset="0"/>
              </a:rPr>
              <a:t>Answer: </a:t>
            </a:r>
            <a:r>
              <a:rPr lang="en-US" sz="1200" b="0" i="1" dirty="0">
                <a:latin typeface="Century Gothic" panose="020B0502020202020204" pitchFamily="34" charset="0"/>
              </a:rPr>
              <a:t>Open the browser</a:t>
            </a:r>
          </a:p>
          <a:p>
            <a:pPr marL="0" lvl="0" indent="0" algn="l" rtl="0">
              <a:spcBef>
                <a:spcPts val="0"/>
              </a:spcBef>
              <a:spcAft>
                <a:spcPts val="0"/>
              </a:spcAft>
              <a:buFont typeface="Arial" panose="020B0604020202020204" pitchFamily="34" charset="0"/>
              <a:buNone/>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After opening the browser, what do you do next to find YouTube/ the YouTube website ? </a:t>
            </a:r>
          </a:p>
          <a:p>
            <a:pPr marL="0" lvl="0"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	Answer</a:t>
            </a:r>
            <a:r>
              <a:rPr lang="en-US" sz="1200" b="0" i="1" dirty="0">
                <a:latin typeface="Century Gothic" panose="020B0502020202020204" pitchFamily="34" charset="0"/>
              </a:rPr>
              <a:t>: Use the search bar or address bar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Can you use the search bar </a:t>
            </a:r>
            <a:r>
              <a:rPr lang="en-US" sz="1200" b="1" i="1" u="sng" dirty="0">
                <a:latin typeface="Century Gothic" panose="020B0502020202020204" pitchFamily="34" charset="0"/>
              </a:rPr>
              <a:t>or</a:t>
            </a:r>
            <a:r>
              <a:rPr lang="en-US" sz="1200" b="0" i="1" dirty="0">
                <a:latin typeface="Century Gothic" panose="020B0502020202020204" pitchFamily="34" charset="0"/>
              </a:rPr>
              <a:t> the address bar to look for YouTube (and other websites) using Google? </a:t>
            </a:r>
          </a:p>
          <a:p>
            <a:pPr marL="914400" lvl="2"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Yes, you can use either. </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search bar.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icon / symbol of the search bar</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[Use the Search Bar in the Browser]</a:t>
            </a:r>
          </a:p>
          <a:p>
            <a:pPr marL="0" lvl="0" indent="0" algn="l" rtl="0">
              <a:spcBef>
                <a:spcPts val="0"/>
              </a:spcBef>
              <a:spcAft>
                <a:spcPts val="0"/>
              </a:spcAft>
              <a:buFont typeface="Arial" panose="020B0604020202020204" pitchFamily="34" charset="0"/>
              <a:buNone/>
            </a:pPr>
            <a:r>
              <a:rPr lang="en-US" sz="1200" b="0" i="1" dirty="0">
                <a:latin typeface="Century Gothic" panose="020B0502020202020204" pitchFamily="34" charset="0"/>
              </a:rPr>
              <a:t>How do you use the search bar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in the search box</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Type the name (or words for what you are looking for)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Press Enter on the keyboard (or click on the search icon)</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[Choose from the Search Results in the Browser]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have to do to see all the results? </a:t>
            </a:r>
            <a:r>
              <a:rPr lang="en-US" sz="1200" b="1" i="1" dirty="0">
                <a:latin typeface="Century Gothic" panose="020B0502020202020204" pitchFamily="34" charset="0"/>
              </a:rPr>
              <a:t>Answer: </a:t>
            </a:r>
            <a:r>
              <a:rPr lang="en-US" sz="1200" b="0" i="1" dirty="0">
                <a:latin typeface="Century Gothic" panose="020B0502020202020204" pitchFamily="34" charset="0"/>
              </a:rPr>
              <a:t>Scroll down and up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chose one of the results. Now, how do you go to that website ? What do you click on?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Click on either the name or on the website address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where to click to go to that website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The cursor changes to a hand where it is a link.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you are on the YouTube website ? </a:t>
            </a:r>
            <a:r>
              <a:rPr lang="en-US" sz="1200" b="1" i="1" dirty="0">
                <a:latin typeface="Century Gothic" panose="020B0502020202020204" pitchFamily="34" charset="0"/>
              </a:rPr>
              <a:t>Answer:</a:t>
            </a:r>
            <a:r>
              <a:rPr lang="en-US" sz="1200" b="0" i="1" dirty="0">
                <a:latin typeface="Century Gothic" panose="020B0502020202020204" pitchFamily="34" charset="0"/>
              </a:rPr>
              <a:t> You see the YouTube logo and name at the top. (and the website address in the address bar) </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[Search for Videos in YouTube]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search for videos on YouTube? </a:t>
            </a:r>
            <a:br>
              <a:rPr lang="en-US" sz="1200" b="0" i="1" dirty="0">
                <a:latin typeface="Century Gothic" panose="020B0502020202020204" pitchFamily="34" charset="0"/>
              </a:rPr>
            </a:br>
            <a:r>
              <a:rPr lang="en-US" sz="1200" b="1" i="1" dirty="0">
                <a:latin typeface="Century Gothic" panose="020B0502020202020204" pitchFamily="34" charset="0"/>
              </a:rPr>
              <a:t>Answer: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search bar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in the box</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Type the words “Save on Foods” ,or whatever you are looking for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Press Enter on your keyboard, or click on the Search icon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search bar in YouTube.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need to do to see all the results ? </a:t>
            </a:r>
            <a:r>
              <a:rPr lang="en-US" sz="1200" b="1" i="1" dirty="0">
                <a:latin typeface="Century Gothic" panose="020B0502020202020204" pitchFamily="34" charset="0"/>
              </a:rPr>
              <a:t>Answer:</a:t>
            </a:r>
            <a:r>
              <a:rPr lang="en-US" sz="1200" b="0" i="1" dirty="0">
                <a:latin typeface="Century Gothic" panose="020B0502020202020204" pitchFamily="34" charset="0"/>
              </a:rPr>
              <a:t> Scroll down (and up)</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In the video, are there many results or a few ? </a:t>
            </a:r>
            <a:r>
              <a:rPr lang="en-US" sz="1200" b="1" i="1" dirty="0">
                <a:latin typeface="Century Gothic" panose="020B0502020202020204" pitchFamily="34" charset="0"/>
              </a:rPr>
              <a:t>Answer:</a:t>
            </a:r>
            <a:r>
              <a:rPr lang="en-US" sz="1200" b="0" i="1" dirty="0">
                <a:latin typeface="Century Gothic" panose="020B0502020202020204" pitchFamily="34" charset="0"/>
              </a:rPr>
              <a:t> many results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three different search results. Point to them (on the image in the video lesson)</a:t>
            </a:r>
          </a:p>
          <a:p>
            <a:pPr marL="0" lvl="0" indent="0" algn="l" rtl="0">
              <a:spcBef>
                <a:spcPts val="0"/>
              </a:spcBef>
              <a:spcAft>
                <a:spcPts val="0"/>
              </a:spcAft>
              <a:buFont typeface="Arial" panose="020B0604020202020204" pitchFamily="34" charset="0"/>
              <a:buNone/>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[Identify who Posted a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Are videos about Save on Foods only made by the company ? Or are some made by other people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r>
              <a:rPr lang="en-US" sz="1200" b="0" i="1" dirty="0">
                <a:latin typeface="Century Gothic" panose="020B0502020202020204" pitchFamily="34" charset="0"/>
              </a:rPr>
              <a:t>Some are made by the company and some are made by other people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which videos are made by the company ?</a:t>
            </a:r>
          </a:p>
          <a:p>
            <a:pPr marL="457200" lvl="1" indent="0" algn="l" rtl="0">
              <a:spcBef>
                <a:spcPts val="0"/>
              </a:spcBef>
              <a:spcAft>
                <a:spcPts val="0"/>
              </a:spcAft>
              <a:buFont typeface="Arial" panose="020B0604020202020204" pitchFamily="34" charset="0"/>
              <a:buNone/>
            </a:pPr>
            <a:r>
              <a:rPr lang="en-US" sz="1200" b="0" i="1" dirty="0">
                <a:latin typeface="Century Gothic" panose="020B0502020202020204" pitchFamily="34" charset="0"/>
              </a:rPr>
              <a:t> </a:t>
            </a:r>
            <a:r>
              <a:rPr lang="en-US" sz="1200" b="1" i="1" dirty="0">
                <a:latin typeface="Century Gothic" panose="020B0502020202020204" pitchFamily="34" charset="0"/>
              </a:rPr>
              <a:t>Answer:</a:t>
            </a:r>
            <a:r>
              <a:rPr lang="en-US" sz="1200" b="0" i="1" dirty="0">
                <a:latin typeface="Century Gothic" panose="020B0502020202020204" pitchFamily="34" charset="0"/>
              </a:rPr>
              <a:t> you see the logo and name of the company</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only want to look at the company videos. For example, the videos made by Save on Foods not made by other people. What do you click on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Click on the logo /company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where to click, what is a link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r>
              <a:rPr lang="en-US" sz="1200" b="0" i="1" dirty="0">
                <a:latin typeface="Century Gothic" panose="020B0502020202020204" pitchFamily="34" charset="0"/>
              </a:rPr>
              <a:t>When the cursor becomes a hand, that means it’s a link.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for Tutor: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Then ask the learner: </a:t>
            </a:r>
            <a:r>
              <a:rPr lang="en-US" sz="1200" i="1" dirty="0">
                <a:latin typeface="Century Gothic" panose="020B0502020202020204" pitchFamily="34" charset="0"/>
              </a:rPr>
              <a:t>Do you want to watch the video again?  </a:t>
            </a:r>
            <a:endParaRPr sz="1200" i="1"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If the learner is struggling, stop the session. </a:t>
            </a:r>
            <a:br>
              <a:rPr lang="en-US" sz="1200" dirty="0">
                <a:latin typeface="Century Gothic" panose="020B0502020202020204" pitchFamily="34" charset="0"/>
              </a:rPr>
            </a:br>
            <a:r>
              <a:rPr lang="en-US" sz="1200" b="1" dirty="0">
                <a:latin typeface="Century Gothic" panose="020B0502020202020204" pitchFamily="34" charset="0"/>
              </a:rPr>
              <a:t>Say to the learner: </a:t>
            </a:r>
          </a:p>
          <a:p>
            <a:pPr marL="0" lvl="0" indent="0" algn="l" rtl="0">
              <a:spcBef>
                <a:spcPts val="0"/>
              </a:spcBef>
              <a:spcAft>
                <a:spcPts val="0"/>
              </a:spcAft>
              <a:buNone/>
            </a:pPr>
            <a:r>
              <a:rPr lang="en-US" sz="1200" i="1" dirty="0">
                <a:latin typeface="Century Gothic" panose="020B0502020202020204" pitchFamily="34" charset="0"/>
              </a:rPr>
              <a:t>Let’s do more work on X before we do this.  (so, learner does not feel bad they can’t yet do something)</a:t>
            </a:r>
            <a:endParaRPr sz="1200" i="1"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For example, the learner may not be able to </a:t>
            </a:r>
            <a:r>
              <a:rPr lang="en-US" sz="1200" i="1" strike="noStrike" dirty="0">
                <a:latin typeface="Century Gothic" panose="020B0502020202020204" pitchFamily="34" charset="0"/>
              </a:rPr>
              <a:t>recognize cursor shapes or where to place a cursor. If so, go to Module 1 Mouse and Navigating and Module 3 Online Skills Basic etc. to practice the skills with the learner. </a:t>
            </a:r>
            <a:endParaRPr sz="1200" i="1" strike="noStrike" dirty="0">
              <a:latin typeface="Century Gothic" panose="020B0502020202020204" pitchFamily="34" charset="0"/>
            </a:endParaRPr>
          </a:p>
          <a:p>
            <a:pPr marL="0" lvl="0" indent="0" algn="l" rtl="0">
              <a:spcBef>
                <a:spcPts val="0"/>
              </a:spcBef>
              <a:spcAft>
                <a:spcPts val="0"/>
              </a:spcAft>
              <a:buNone/>
            </a:pPr>
            <a:endParaRPr dirty="0"/>
          </a:p>
        </p:txBody>
      </p:sp>
      <p:sp>
        <p:nvSpPr>
          <p:cNvPr id="223" name="Google Shape;223;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One</a:t>
            </a: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Both learner and tutor have a laptop or computer each.</a:t>
            </a:r>
            <a:endParaRPr lang="en-CA" sz="1200" b="0" i="0" u="none" strike="noStrike" baseline="0" dirty="0">
              <a:latin typeface="Century Gothic" panose="020B0502020202020204" pitchFamily="34" charset="0"/>
            </a:endParaRP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Make sure there is one internet browser icon on the desktop and/ or the taskbar on learner’s</a:t>
            </a:r>
            <a:r>
              <a:rPr lang="en-CA" sz="1200" b="0" i="0" u="none" strike="noStrike" baseline="0" dirty="0">
                <a:latin typeface="Century Gothic" panose="020B0502020202020204" pitchFamily="34" charset="0"/>
              </a:rPr>
              <a:t> computer.</a:t>
            </a:r>
          </a:p>
          <a:p>
            <a:pPr marL="285750" indent="-285750" algn="l">
              <a:buFont typeface="Arial" panose="020B0604020202020204" pitchFamily="34" charset="0"/>
              <a:buChar char="•"/>
            </a:pPr>
            <a:endParaRPr lang="en-CA" sz="1200" b="0" i="0" u="none" strike="noStrike" baseline="0" dirty="0">
              <a:latin typeface="Century Gothic" panose="020B0502020202020204" pitchFamily="34" charset="0"/>
            </a:endParaRPr>
          </a:p>
          <a:p>
            <a:pPr marL="0" indent="0" algn="l">
              <a:buFont typeface="Arial" panose="020B0604020202020204" pitchFamily="34" charset="0"/>
              <a:buNone/>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Refer to Slides #12 and 13. Tutor should be able to see learner’s computer screen and hands.</a:t>
            </a:r>
          </a:p>
          <a:p>
            <a:pPr marL="0" lvl="0" indent="0" algn="l" rtl="0">
              <a:spcBef>
                <a:spcPts val="0"/>
              </a:spcBef>
              <a:spcAft>
                <a:spcPts val="0"/>
              </a:spcAft>
              <a:buNone/>
            </a:pPr>
            <a:endParaRPr lang="en-US" sz="1200" b="1" strike="noStrike" dirty="0">
              <a:latin typeface="Century Gothic" panose="020B0502020202020204" pitchFamily="34" charset="0"/>
            </a:endParaRPr>
          </a:p>
          <a:p>
            <a:pPr marL="0" lvl="0" indent="0" algn="l" rtl="0">
              <a:spcBef>
                <a:spcPts val="0"/>
              </a:spcBef>
              <a:spcAft>
                <a:spcPts val="0"/>
              </a:spcAft>
              <a:buNone/>
            </a:pPr>
            <a:endParaRPr lang="en-US" sz="1200" b="1" strike="noStrik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Like all live websites, YouTube is constantly changing. So, the steps to do things on the live YouTube website may be different than those in this video lesson.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They many be different than the steps in Practice below.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Before the tutoring session, check on YouTube to see if the videos used in this lesson (Save on Foods) are available. If not, or if you prefer, find another video channel relevant to the learner. </a:t>
            </a:r>
          </a:p>
          <a:p>
            <a:pPr marL="0" lvl="0" indent="0" algn="l" rtl="0">
              <a:spcBef>
                <a:spcPts val="0"/>
              </a:spcBef>
              <a:spcAft>
                <a:spcPts val="0"/>
              </a:spcAft>
              <a:buNone/>
            </a:pPr>
            <a:r>
              <a:rPr lang="en-US" sz="1200" b="0" dirty="0">
                <a:latin typeface="Century Gothic" panose="020B0502020202020204" pitchFamily="34" charset="0"/>
              </a:rPr>
              <a:t>If the learner’s focus is employment, find one related to that. </a:t>
            </a:r>
          </a:p>
          <a:p>
            <a:pPr marL="0" lvl="0" indent="0" algn="l" rtl="0">
              <a:spcBef>
                <a:spcPts val="0"/>
              </a:spcBef>
              <a:spcAft>
                <a:spcPts val="0"/>
              </a:spcAft>
              <a:buNone/>
            </a:pPr>
            <a:r>
              <a:rPr lang="en-US" sz="1200" b="0" dirty="0">
                <a:latin typeface="Century Gothic" panose="020B0502020202020204" pitchFamily="34" charset="0"/>
              </a:rPr>
              <a:t>If the learner’s focus is not employment, find out what the learner is interested in. Look for a good video channel on that topic. </a:t>
            </a:r>
          </a:p>
          <a:p>
            <a:pPr marL="0" lvl="0" indent="0" algn="l" rtl="0">
              <a:spcBef>
                <a:spcPts val="0"/>
              </a:spcBef>
              <a:spcAft>
                <a:spcPts val="0"/>
              </a:spcAft>
              <a:buNone/>
            </a:pPr>
            <a:r>
              <a:rPr lang="en-US" sz="1200" b="0" dirty="0">
                <a:latin typeface="Century Gothic" panose="020B0502020202020204" pitchFamily="34" charset="0"/>
              </a:rPr>
              <a:t>Check also if the steps to do things are the same as in the video lesson.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Be sure to do the above </a:t>
            </a:r>
            <a:r>
              <a:rPr lang="en-US" sz="1200" b="1" u="sng" dirty="0">
                <a:latin typeface="Century Gothic" panose="020B0502020202020204" pitchFamily="34" charset="0"/>
              </a:rPr>
              <a:t>before</a:t>
            </a:r>
            <a:r>
              <a:rPr lang="en-US" sz="1200" b="1" dirty="0">
                <a:latin typeface="Century Gothic" panose="020B0502020202020204" pitchFamily="34" charset="0"/>
              </a:rPr>
              <a:t> the tutoring session ! </a:t>
            </a: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1" i="0" dirty="0">
                <a:latin typeface="Century Gothic" panose="020B0502020202020204" pitchFamily="34" charset="0"/>
              </a:rPr>
              <a:t>[</a:t>
            </a:r>
            <a:r>
              <a:rPr lang="en-US" sz="1200" b="1" i="0" u="none" strike="noStrike" cap="none" dirty="0">
                <a:solidFill>
                  <a:srgbClr val="3F3F3F"/>
                </a:solidFill>
                <a:latin typeface="Century Gothic" panose="020B0502020202020204" pitchFamily="34" charset="0"/>
                <a:ea typeface="Calibri"/>
                <a:cs typeface="Calibri" panose="020F0502020204030204" pitchFamily="34" charset="0"/>
                <a:sym typeface="Calibri"/>
              </a:rPr>
              <a:t>Search for YouTube in the browser]</a:t>
            </a:r>
            <a:endParaRPr lang="en-US" sz="1200" b="1" i="0" dirty="0">
              <a:latin typeface="Century Gothic" panose="020B0502020202020204" pitchFamily="34" charset="0"/>
            </a:endParaRPr>
          </a:p>
          <a:p>
            <a:pPr marL="0" lvl="0" indent="0" algn="l" rtl="0">
              <a:spcBef>
                <a:spcPts val="0"/>
              </a:spcBef>
              <a:spcAft>
                <a:spcPts val="0"/>
              </a:spcAft>
              <a:buNone/>
            </a:pPr>
            <a:endParaRPr lang="en-US" sz="1200" b="1" strike="noStrike"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Say to the Learner:</a:t>
            </a:r>
            <a:endParaRPr lang="en-US" sz="1200" strike="noStrike" dirty="0">
              <a:latin typeface="Century Gothic" panose="020B0502020202020204" pitchFamily="34" charset="0"/>
            </a:endParaRPr>
          </a:p>
          <a:p>
            <a:pPr marL="0" lvl="0" indent="0" algn="l" rtl="0">
              <a:spcBef>
                <a:spcPts val="0"/>
              </a:spcBef>
              <a:spcAft>
                <a:spcPts val="0"/>
              </a:spcAft>
              <a:buNone/>
            </a:pPr>
            <a:r>
              <a:rPr lang="en-US" sz="1200" b="0" i="1" strike="noStrike" dirty="0">
                <a:latin typeface="Century Gothic" panose="020B0502020202020204" pitchFamily="34" charset="0"/>
              </a:rPr>
              <a:t>Now it’s time to practice. </a:t>
            </a:r>
            <a:endParaRPr lang="en-US" sz="1200" i="1" strike="noStrike" dirty="0">
              <a:latin typeface="Century Gothic" panose="020B0502020202020204" pitchFamily="34" charset="0"/>
            </a:endParaRPr>
          </a:p>
          <a:p>
            <a:pPr marL="0" lvl="0" indent="0" algn="l" rtl="0">
              <a:spcBef>
                <a:spcPts val="0"/>
              </a:spcBef>
              <a:spcAft>
                <a:spcPts val="0"/>
              </a:spcAft>
              <a:buNone/>
            </a:pPr>
            <a:r>
              <a:rPr lang="en-US" sz="1200" b="0" i="1" strike="noStrike" dirty="0">
                <a:latin typeface="Century Gothic" panose="020B0502020202020204" pitchFamily="34" charset="0"/>
              </a:rPr>
              <a:t>First, we’re going to practice how to </a:t>
            </a:r>
            <a:r>
              <a:rPr lang="en-US" sz="1200" b="0" i="1" u="none" strike="noStrike" cap="none" dirty="0">
                <a:solidFill>
                  <a:srgbClr val="3F3F3F"/>
                </a:solidFill>
                <a:latin typeface="Century Gothic" panose="020B0502020202020204" pitchFamily="34" charset="0"/>
                <a:ea typeface="Calibri"/>
                <a:cs typeface="Calibri" panose="020F0502020204030204" pitchFamily="34" charset="0"/>
                <a:sym typeface="Calibri"/>
              </a:rPr>
              <a:t>Search for YouTube in the browser, </a:t>
            </a:r>
            <a:r>
              <a:rPr lang="en-US" sz="1200" b="0" i="1" strike="noStrike" dirty="0">
                <a:latin typeface="Century Gothic" panose="020B0502020202020204" pitchFamily="34" charset="0"/>
              </a:rPr>
              <a:t>like in the video.</a:t>
            </a:r>
            <a:endParaRPr lang="en-US" sz="1200" i="1" strike="noStrike"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Open the browser.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Now, find YouTube. Do you remember how to do that ? </a:t>
            </a:r>
            <a:r>
              <a:rPr lang="en-US" sz="1200" b="1" i="1" dirty="0">
                <a:latin typeface="Century Gothic" panose="020B0502020202020204" pitchFamily="34" charset="0"/>
              </a:rPr>
              <a:t>Answer: </a:t>
            </a:r>
            <a:r>
              <a:rPr lang="en-US" sz="1200" b="0" i="1" dirty="0">
                <a:latin typeface="Century Gothic" panose="020B0502020202020204" pitchFamily="34" charset="0"/>
              </a:rPr>
              <a:t>Use the search bar or address bar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icon / symbol of the search bar </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[Use the Search Bar in the Browser]</a:t>
            </a:r>
          </a:p>
          <a:p>
            <a:pPr marL="0" lvl="0" indent="0" algn="l" rtl="0">
              <a:spcBef>
                <a:spcPts val="0"/>
              </a:spcBef>
              <a:spcAft>
                <a:spcPts val="0"/>
              </a:spcAft>
              <a:buFont typeface="Arial" panose="020B0604020202020204" pitchFamily="34" charset="0"/>
              <a:buNone/>
            </a:pPr>
            <a:r>
              <a:rPr lang="en-US" sz="1200" b="0" i="1" dirty="0">
                <a:latin typeface="Century Gothic" panose="020B0502020202020204" pitchFamily="34" charset="0"/>
              </a:rPr>
              <a:t>Now, use the search bar. How do you search for YouTube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in the search box</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Type “YouTube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Press Enter on the keyboard (or click on the search icon)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a:t>
            </a:r>
          </a:p>
          <a:p>
            <a:pPr marL="181240" lvl="0" indent="-181240" algn="l" rtl="0">
              <a:spcBef>
                <a:spcPts val="0"/>
              </a:spcBef>
              <a:spcAft>
                <a:spcPts val="0"/>
              </a:spcAft>
              <a:buClr>
                <a:schemeClr val="dk1"/>
              </a:buClr>
              <a:buSzPts val="1200"/>
              <a:buFont typeface="Arial"/>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[Choose from the Search Results in the Browser]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can see many results. Scroll down to see more.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scroll up again.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result for YouTube.com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click on to go to that website ? </a:t>
            </a:r>
            <a:r>
              <a:rPr lang="en-US" sz="1200" b="1" i="1" dirty="0">
                <a:latin typeface="Century Gothic" panose="020B0502020202020204" pitchFamily="34" charset="0"/>
              </a:rPr>
              <a:t>Answer:</a:t>
            </a:r>
            <a:r>
              <a:rPr lang="en-US" sz="1200" b="0" i="1" dirty="0">
                <a:latin typeface="Century Gothic" panose="020B0502020202020204" pitchFamily="34" charset="0"/>
              </a:rPr>
              <a:t> Click on either the name or the website address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where to click ? </a:t>
            </a:r>
            <a:r>
              <a:rPr lang="en-US" sz="1200" b="1" i="1" dirty="0">
                <a:latin typeface="Century Gothic" panose="020B0502020202020204" pitchFamily="34" charset="0"/>
              </a:rPr>
              <a:t>Answer:</a:t>
            </a:r>
            <a:r>
              <a:rPr lang="en-US" sz="1200" b="0" i="1" dirty="0">
                <a:latin typeface="Century Gothic" panose="020B0502020202020204" pitchFamily="34" charset="0"/>
              </a:rPr>
              <a:t> The cursor changes to a hand where it is a link.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Are you on the YouTube website now ? How do you know ? </a:t>
            </a:r>
            <a:r>
              <a:rPr lang="en-US" sz="1200" b="1" i="1" dirty="0">
                <a:latin typeface="Century Gothic" panose="020B0502020202020204" pitchFamily="34" charset="0"/>
              </a:rPr>
              <a:t>Answer:</a:t>
            </a:r>
            <a:r>
              <a:rPr lang="en-US" sz="1200" b="0" i="1" dirty="0">
                <a:latin typeface="Century Gothic" panose="020B0502020202020204" pitchFamily="34" charset="0"/>
              </a:rPr>
              <a:t> Yes, because you see the YouTube logo and name at the top. (and the website address in the address bar)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that to me.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[Search for Videos in YouTube]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remember how to search for videos on YouTube? </a:t>
            </a:r>
            <a:br>
              <a:rPr lang="en-US" sz="1200" b="0" i="1" dirty="0">
                <a:latin typeface="Century Gothic" panose="020B0502020202020204" pitchFamily="34" charset="0"/>
              </a:rPr>
            </a:br>
            <a:r>
              <a:rPr lang="en-US" sz="1200" b="1" i="1" dirty="0">
                <a:latin typeface="Century Gothic" panose="020B0502020202020204" pitchFamily="34" charset="0"/>
              </a:rPr>
              <a:t>Answer: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search bar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in the box</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Type the words “Save on Foods”  (or whatever you are looking for)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Press Enter on your keyboard, or click on the Search icon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Can you see all the results ? If not, scroll down (and up again)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three different search results. Point to them</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[Identify who Posted a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look only for videos that were made by Save on Foods (or whatever you are focusing on) What do you look for ?  </a:t>
            </a:r>
            <a:r>
              <a:rPr lang="en-US" sz="1200" b="1" i="1" dirty="0">
                <a:latin typeface="Century Gothic" panose="020B0502020202020204" pitchFamily="34" charset="0"/>
              </a:rPr>
              <a:t>Answer:</a:t>
            </a:r>
            <a:r>
              <a:rPr lang="en-US" sz="1200" b="0" i="1" dirty="0">
                <a:latin typeface="Century Gothic" panose="020B0502020202020204" pitchFamily="34" charset="0"/>
              </a:rPr>
              <a:t> The logo and name of the company</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go to the YouTube Channel for Save on Foods (or whatever you are focusing on)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the logo /company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where to click, what is a link ? </a:t>
            </a:r>
            <a:r>
              <a:rPr lang="en-US" sz="1200" b="1" i="1" dirty="0">
                <a:latin typeface="Century Gothic" panose="020B0502020202020204" pitchFamily="34" charset="0"/>
              </a:rPr>
              <a:t>Answer: </a:t>
            </a:r>
            <a:r>
              <a:rPr lang="en-US" sz="1200" b="0" i="1" dirty="0">
                <a:latin typeface="Century Gothic" panose="020B0502020202020204" pitchFamily="34" charset="0"/>
              </a:rPr>
              <a:t>When the cursor becomes a hand, that means it’s a link.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you are in the Save on Foods YouTube channel (or whatever channel you are focusing on) </a:t>
            </a:r>
          </a:p>
          <a:p>
            <a:pPr marL="171450" lvl="0" indent="-171450" algn="l" rtl="0">
              <a:spcBef>
                <a:spcPts val="0"/>
              </a:spcBef>
              <a:spcAft>
                <a:spcPts val="0"/>
              </a:spcAft>
              <a:buFont typeface="Arial" panose="020B0604020202020204" pitchFamily="34" charset="0"/>
              <a:buChar char="•"/>
            </a:pPr>
            <a:r>
              <a:rPr lang="en-US" sz="1200" b="0" i="1" strike="noStrike" dirty="0">
                <a:latin typeface="Century Gothic" panose="020B0502020202020204" pitchFamily="34" charset="0"/>
              </a:rPr>
              <a:t>Great ! You practiced how to go to YouTube and started practicing how to search for videos. </a:t>
            </a:r>
          </a:p>
          <a:p>
            <a:pPr marL="171450" lvl="0" indent="-171450" algn="l" rtl="0">
              <a:spcBef>
                <a:spcPts val="0"/>
              </a:spcBef>
              <a:spcAft>
                <a:spcPts val="0"/>
              </a:spcAft>
              <a:buFont typeface="Arial" panose="020B0604020202020204" pitchFamily="34" charset="0"/>
              <a:buChar char="•"/>
            </a:pPr>
            <a:endParaRPr lang="en-US" sz="1200" b="0" i="1" strike="noStrike"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strike="noStrike" dirty="0">
                <a:latin typeface="Century Gothic" panose="020B0502020202020204" pitchFamily="34" charset="0"/>
              </a:rPr>
              <a:t>Practice again. Close the website and the browser. </a:t>
            </a:r>
          </a:p>
          <a:p>
            <a:pPr marL="171450" lvl="0" indent="-171450" algn="l" rtl="0">
              <a:spcBef>
                <a:spcPts val="0"/>
              </a:spcBef>
              <a:spcAft>
                <a:spcPts val="0"/>
              </a:spcAft>
              <a:buFont typeface="Arial" panose="020B0604020202020204" pitchFamily="34" charset="0"/>
              <a:buChar char="•"/>
            </a:pPr>
            <a:r>
              <a:rPr lang="en-US" sz="1200" b="0" i="1" strike="noStrike" dirty="0">
                <a:latin typeface="Century Gothic" panose="020B0502020202020204" pitchFamily="34" charset="0"/>
              </a:rPr>
              <a:t>Now. Start again. Show me how to go to YouTube in the browser…..</a:t>
            </a:r>
          </a:p>
          <a:p>
            <a:pPr marL="0" lvl="0" indent="0" algn="l" rtl="0">
              <a:spcBef>
                <a:spcPts val="0"/>
              </a:spcBef>
              <a:spcAft>
                <a:spcPts val="0"/>
              </a:spcAft>
              <a:buNone/>
            </a:pPr>
            <a:endParaRPr lang="en-US" sz="1200" b="0" strike="noStrike" dirty="0">
              <a:latin typeface="Century Gothic" panose="020B0502020202020204" pitchFamily="34" charset="0"/>
            </a:endParaRPr>
          </a:p>
          <a:p>
            <a:pPr marL="0" lvl="0" indent="0" algn="l" rtl="0">
              <a:spcBef>
                <a:spcPts val="0"/>
              </a:spcBef>
              <a:spcAft>
                <a:spcPts val="0"/>
              </a:spcAft>
              <a:buNone/>
            </a:pPr>
            <a:endParaRPr sz="1200" b="0" strike="sngStrike"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Instructions </a:t>
            </a:r>
            <a:r>
              <a:rPr lang="en-US" sz="1200" b="1" u="none" strike="noStrike" dirty="0">
                <a:latin typeface="Century Gothic" panose="020B0502020202020204" pitchFamily="34" charset="0"/>
              </a:rPr>
              <a:t>for the </a:t>
            </a:r>
            <a:r>
              <a:rPr lang="en-US" sz="1200" b="1" strike="noStrike" dirty="0">
                <a:latin typeface="Century Gothic" panose="020B0502020202020204" pitchFamily="34" charset="0"/>
              </a:rPr>
              <a:t>Tutor:</a:t>
            </a:r>
            <a:endParaRPr sz="1200" strike="noStrike" dirty="0">
              <a:latin typeface="Century Gothic" panose="020B0502020202020204" pitchFamily="34" charset="0"/>
            </a:endParaRPr>
          </a:p>
          <a:p>
            <a:pPr marL="0" indent="0" defTabSz="966612">
              <a:buFont typeface="Arial" panose="020B0604020202020204" pitchFamily="34" charset="0"/>
              <a:buNone/>
              <a:defRPr/>
            </a:pPr>
            <a:r>
              <a:rPr lang="en-US" b="1" u="none" dirty="0">
                <a:effectLst/>
                <a:latin typeface="Century Gothic" panose="020B0502020202020204" pitchFamily="34" charset="0"/>
              </a:rPr>
              <a:t>Practice: </a:t>
            </a:r>
            <a:r>
              <a:rPr lang="en-US" dirty="0">
                <a:effectLst/>
                <a:latin typeface="Century Gothic" panose="020B0502020202020204" pitchFamily="34" charset="0"/>
              </a:rPr>
              <a:t>Have the learner repeat the above activity and practice as many times as they need (at least three times.)</a:t>
            </a:r>
          </a:p>
          <a:p>
            <a:pPr marL="302066" indent="-302066" defTabSz="966612">
              <a:buFont typeface="Arial" panose="020B0604020202020204" pitchFamily="34" charset="0"/>
              <a:buChar char="•"/>
              <a:defRPr/>
            </a:pPr>
            <a:endParaRPr lang="en-US" b="1" u="none" dirty="0">
              <a:effectLst/>
              <a:latin typeface="Century Gothic" panose="020B0502020202020204" pitchFamily="34" charset="0"/>
            </a:endParaRPr>
          </a:p>
          <a:p>
            <a:pPr marL="0" indent="0" defTabSz="966612">
              <a:buFont typeface="Arial" panose="020B0604020202020204" pitchFamily="34" charset="0"/>
              <a:buNone/>
              <a:defRPr/>
            </a:pPr>
            <a:endParaRPr lang="en-US" b="1" u="none" dirty="0">
              <a:effectLst/>
              <a:latin typeface="Century Gothic" panose="020B0502020202020204" pitchFamily="34" charset="0"/>
            </a:endParaRPr>
          </a:p>
          <a:p>
            <a:pPr marL="0" indent="0" defTabSz="966612">
              <a:buFont typeface="Arial" panose="020B0604020202020204" pitchFamily="34" charset="0"/>
              <a:buNone/>
              <a:defRPr/>
            </a:pPr>
            <a:r>
              <a:rPr lang="en-US" b="1" u="none" dirty="0">
                <a:effectLst/>
                <a:latin typeface="Century Gothic" panose="020B0502020202020204" pitchFamily="34" charset="0"/>
              </a:rPr>
              <a:t>CHECK THE LEARNER’S SKILLS:  </a:t>
            </a:r>
          </a:p>
          <a:p>
            <a:pPr marL="0" lvl="0" indent="0" algn="l" rtl="0">
              <a:spcBef>
                <a:spcPts val="0"/>
              </a:spcBef>
              <a:spcAft>
                <a:spcPts val="0"/>
              </a:spcAft>
              <a:buClr>
                <a:schemeClr val="dk1"/>
              </a:buClr>
              <a:buSzPts val="1300"/>
              <a:buFont typeface="Arial"/>
              <a:buNone/>
            </a:pPr>
            <a:r>
              <a:rPr lang="en-US" sz="1200" dirty="0">
                <a:latin typeface="Century Gothic" panose="020B0502020202020204" pitchFamily="34" charset="0"/>
                <a:ea typeface="Quattrocento Sans"/>
                <a:cs typeface="Quattrocento Sans"/>
                <a:sym typeface="Quattrocento Sans"/>
              </a:rPr>
              <a:t>Has the learner shown you they can do the skills at least three times without support? If so, then they are ready to move on to Part Two. </a:t>
            </a:r>
            <a:endParaRPr lang="en-US" sz="1200" dirty="0">
              <a:latin typeface="Century Gothic" panose="020B0502020202020204" pitchFamily="34" charset="0"/>
              <a:ea typeface="Arial"/>
              <a:cs typeface="Arial"/>
              <a:sym typeface="Arial"/>
            </a:endParaRPr>
          </a:p>
          <a:p>
            <a:pPr marL="241653" lvl="0" indent="-165453" algn="l" rtl="0">
              <a:spcBef>
                <a:spcPts val="0"/>
              </a:spcBef>
              <a:spcAft>
                <a:spcPts val="0"/>
              </a:spcAft>
              <a:buClr>
                <a:schemeClr val="dk1"/>
              </a:buClr>
              <a:buSzPts val="1200"/>
              <a:buFont typeface="Calibri"/>
              <a:buNone/>
            </a:pPr>
            <a:endParaRPr b="0" dirty="0"/>
          </a:p>
        </p:txBody>
      </p:sp>
      <p:sp>
        <p:nvSpPr>
          <p:cNvPr id="231" name="Google Shape;231;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Two </a:t>
            </a: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p>
          <a:p>
            <a:pPr marL="0" lvl="0" indent="0" algn="l" rtl="0">
              <a:spcBef>
                <a:spcPts val="0"/>
              </a:spcBef>
              <a:spcAft>
                <a:spcPts val="0"/>
              </a:spcAft>
              <a:buNone/>
            </a:pPr>
            <a:r>
              <a:rPr lang="en-US" sz="1200" b="1" dirty="0">
                <a:latin typeface="Century Gothic" panose="020B0502020202020204" pitchFamily="34" charset="0"/>
              </a:rPr>
              <a:t>Navigate on a YouTube Channel</a:t>
            </a:r>
            <a:endParaRPr lang="en-US" dirty="0">
              <a:latin typeface="Century Gothic" panose="020B0502020202020204" pitchFamily="34" charset="0"/>
            </a:endParaRP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Say to the learner</a:t>
            </a:r>
            <a:r>
              <a:rPr lang="en-US" dirty="0">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You practiced how to go to YouTube and how to search for a video on YouTube.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Now, we’re going to review how to navigate on a YouTube channel.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To “navigate on a website” like YouTube, means to know how to move around and find what you want.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latin typeface="Century Gothic" panose="020B0502020202020204" pitchFamily="34" charset="0"/>
            </a:endParaRP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386030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lang="en-US" b="1" u="none" dirty="0">
              <a:latin typeface="Century Gothic" panose="020B0502020202020204" pitchFamily="34" charset="0"/>
            </a:endParaRPr>
          </a:p>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0" u="sng" dirty="0">
              <a:latin typeface="Century Gothic" panose="020B0502020202020204" pitchFamily="34" charset="0"/>
            </a:endParaRPr>
          </a:p>
          <a:p>
            <a:pPr marL="0" lvl="0" indent="0" algn="l" rtl="0">
              <a:spcBef>
                <a:spcPts val="0"/>
              </a:spcBef>
              <a:spcAft>
                <a:spcPts val="0"/>
              </a:spcAft>
              <a:buNone/>
            </a:pPr>
            <a:r>
              <a:rPr lang="en-US" b="1" u="sng" dirty="0">
                <a:latin typeface="Century Gothic" panose="020B0502020202020204" pitchFamily="34" charset="0"/>
              </a:rPr>
              <a:t>Pre-Requisite Skills</a:t>
            </a:r>
            <a:endParaRPr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Remember: like all lessons in Module 9 – Employment (Review), this is a </a:t>
            </a:r>
            <a:r>
              <a:rPr lang="en-US" b="1" u="sng" dirty="0">
                <a:latin typeface="Century Gothic" panose="020B0502020202020204" pitchFamily="34" charset="0"/>
              </a:rPr>
              <a:t>review</a:t>
            </a:r>
            <a:r>
              <a:rPr lang="en-US" dirty="0">
                <a:latin typeface="Century Gothic" panose="020B0502020202020204" pitchFamily="34" charset="0"/>
              </a:rPr>
              <a:t> lesson of the digital skills, and the learners may not be ready for this lesson. </a:t>
            </a:r>
          </a:p>
          <a:p>
            <a:pPr marL="0" lvl="0" indent="0" algn="l" rtl="0">
              <a:spcBef>
                <a:spcPts val="0"/>
              </a:spcBef>
              <a:spcAft>
                <a:spcPts val="0"/>
              </a:spcAft>
              <a:buNone/>
            </a:pPr>
            <a:r>
              <a:rPr lang="en-US" dirty="0">
                <a:latin typeface="Century Gothic" panose="020B0502020202020204" pitchFamily="34" charset="0"/>
              </a:rPr>
              <a:t>Make sure the learner has the “Prerequisite Skills” listed in the slide. </a:t>
            </a:r>
          </a:p>
          <a:p>
            <a:pPr marL="0" lvl="0" indent="0" algn="l" rtl="0">
              <a:spcBef>
                <a:spcPts val="0"/>
              </a:spcBef>
              <a:spcAft>
                <a:spcPts val="0"/>
              </a:spcAft>
              <a:buNone/>
            </a:pPr>
            <a:r>
              <a:rPr lang="en-US" dirty="0">
                <a:latin typeface="Century Gothic" panose="020B0502020202020204" pitchFamily="34" charset="0"/>
              </a:rPr>
              <a:t>These skills are not specifically reviewed in this lesson, but the learner needs to have them to be able to do the lesson.</a:t>
            </a:r>
          </a:p>
          <a:p>
            <a:pPr defTabSz="966612">
              <a:defRPr/>
            </a:pPr>
            <a:r>
              <a:rPr lang="en-US" dirty="0">
                <a:latin typeface="Century Gothic" panose="020B0502020202020204" pitchFamily="34" charset="0"/>
              </a:rPr>
              <a:t> </a:t>
            </a:r>
          </a:p>
          <a:p>
            <a:pPr marL="0" lvl="0" indent="0" algn="l" rtl="0">
              <a:spcBef>
                <a:spcPts val="0"/>
              </a:spcBef>
              <a:spcAft>
                <a:spcPts val="0"/>
              </a:spcAft>
              <a:buNone/>
            </a:pPr>
            <a:r>
              <a:rPr lang="en-US" dirty="0">
                <a:latin typeface="Century Gothic" panose="020B0502020202020204" pitchFamily="34" charset="0"/>
              </a:rPr>
              <a:t>If the learner struggles, go to the following modules in the Digital Literacy Curriculum Resource (DLCR) and teach the pre-requisite skills before doing this lesson:</a:t>
            </a:r>
            <a:endParaRPr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1 Mouse and Navigating</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2 Keyboarding</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3 Online Skills Basic</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4 Online Skills</a:t>
            </a:r>
          </a:p>
          <a:p>
            <a:pPr marL="0" lvl="0" indent="0" algn="l" rtl="0">
              <a:spcBef>
                <a:spcPts val="0"/>
              </a:spcBef>
              <a:spcAft>
                <a:spcPts val="0"/>
              </a:spcAft>
              <a:buNone/>
            </a:pPr>
            <a:endParaRPr dirty="0"/>
          </a:p>
        </p:txBody>
      </p:sp>
      <p:sp>
        <p:nvSpPr>
          <p:cNvPr id="137" name="Google Shape;13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Two </a:t>
            </a: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 </a:t>
            </a:r>
            <a:endParaRPr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Let’s review how </a:t>
            </a:r>
            <a:r>
              <a:rPr lang="en-US" b="0" i="1" dirty="0">
                <a:latin typeface="Century Gothic" panose="020B0502020202020204" pitchFamily="34" charset="0"/>
              </a:rPr>
              <a:t>to </a:t>
            </a:r>
            <a:r>
              <a:rPr lang="en-US" b="1" i="1" u="sng" dirty="0">
                <a:latin typeface="Century Gothic" panose="020B0502020202020204" pitchFamily="34" charset="0"/>
              </a:rPr>
              <a:t>N</a:t>
            </a:r>
            <a:r>
              <a:rPr lang="en-US" sz="1200" b="1" i="1" u="sng" dirty="0">
                <a:latin typeface="Century Gothic" panose="020B0502020202020204" pitchFamily="34" charset="0"/>
                <a:cs typeface="Calibri" panose="020F0502020204030204" pitchFamily="34" charset="0"/>
              </a:rPr>
              <a:t>avigate on a YouTube channel</a:t>
            </a:r>
            <a:r>
              <a:rPr lang="en-US" sz="1200" b="1" i="1" dirty="0">
                <a:latin typeface="Century Gothic" panose="020B0502020202020204" pitchFamily="34" charset="0"/>
                <a:cs typeface="Calibri" panose="020F0502020204030204" pitchFamily="34" charset="0"/>
              </a:rPr>
              <a:t>.</a:t>
            </a:r>
            <a:endParaRPr lang="en-US" sz="1200" b="1" i="1" dirty="0">
              <a:solidFill>
                <a:schemeClr val="dk1"/>
              </a:solidFill>
              <a:latin typeface="Century Gothic" panose="020B050202020202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dirty="0">
                <a:solidFill>
                  <a:schemeClr val="dk1"/>
                </a:solidFill>
                <a:latin typeface="Century Gothic" panose="020B0502020202020204" pitchFamily="34" charset="0"/>
                <a:ea typeface="Calibri"/>
                <a:cs typeface="Calibri"/>
                <a:sym typeface="Calibri"/>
              </a:rPr>
              <a:t>We’re going to watch a video to review how to do this. </a:t>
            </a:r>
          </a:p>
          <a:p>
            <a:pPr marL="0" lvl="0" indent="0" algn="l" rtl="0">
              <a:spcBef>
                <a:spcPts val="0"/>
              </a:spcBef>
              <a:spcAft>
                <a:spcPts val="0"/>
              </a:spcAft>
              <a:buNone/>
            </a:pPr>
            <a:r>
              <a:rPr lang="en-US" b="0" i="1" dirty="0">
                <a:solidFill>
                  <a:srgbClr val="000000"/>
                </a:solidFill>
                <a:latin typeface="Century Gothic" panose="020B0502020202020204" pitchFamily="34" charset="0"/>
                <a:ea typeface="Calibri"/>
                <a:cs typeface="Calibri"/>
                <a:sym typeface="Calibri"/>
              </a:rPr>
              <a:t>We can watch the video several times. So, don't worry if you don't catch everything the first time.</a:t>
            </a:r>
            <a:endParaRPr lang="en-US" b="1" dirty="0">
              <a:latin typeface="Century Gothic" panose="020B0502020202020204" pitchFamily="34" charset="0"/>
            </a:endParaRPr>
          </a:p>
          <a:p>
            <a:pPr marL="0" lvl="0" indent="0" algn="l" rtl="0">
              <a:spcBef>
                <a:spcPts val="0"/>
              </a:spcBef>
              <a:spcAft>
                <a:spcPts val="0"/>
              </a:spcAft>
              <a:buNone/>
            </a:pPr>
            <a:endParaRPr lang="en-CA"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sz="1200" b="1" i="0" u="none" strike="noStrike" dirty="0">
                <a:solidFill>
                  <a:srgbClr val="000000"/>
                </a:solidFill>
                <a:latin typeface="Century Gothic" panose="020B0502020202020204" pitchFamily="34" charset="0"/>
                <a:ea typeface="Calibri"/>
                <a:cs typeface="Calibri"/>
                <a:sym typeface="Calibri"/>
              </a:rPr>
              <a:t>Instructions for the Tutor: </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The icon in the slide with the red triangle is a link to the video Lesson on YouTube.</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Just click on that link (in Slideshow mode) to open the video Lesson.</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Here is that link in case the one in the slide doesn’t work:</a:t>
            </a:r>
            <a:endParaRPr b="0"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https://youtu.be/kF85QxLpqDs</a:t>
            </a:r>
          </a:p>
          <a:p>
            <a:pPr marL="0" lvl="0" indent="0" algn="l" rtl="0">
              <a:spcBef>
                <a:spcPts val="0"/>
              </a:spcBef>
              <a:spcAft>
                <a:spcPts val="0"/>
              </a:spcAft>
              <a:buNone/>
            </a:pPr>
            <a:endParaRPr lang="en-CA"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0:00- 3:50  minutes	[</a:t>
            </a:r>
            <a:r>
              <a:rPr lang="en-US" b="1" dirty="0">
                <a:latin typeface="Century Gothic" panose="020B0502020202020204" pitchFamily="34" charset="0"/>
              </a:rPr>
              <a:t> 3:50 mins]</a:t>
            </a:r>
            <a:endParaRPr dirty="0">
              <a:latin typeface="Century Gothic" panose="020B0502020202020204" pitchFamily="34" charset="0"/>
            </a:endParaRPr>
          </a:p>
          <a:p>
            <a:pPr marL="457200" lvl="1" indent="0" algn="l" rtl="0">
              <a:spcBef>
                <a:spcPts val="0"/>
              </a:spcBef>
              <a:spcAft>
                <a:spcPts val="0"/>
              </a:spcAft>
              <a:buNone/>
            </a:pPr>
            <a:endParaRPr dirty="0">
              <a:latin typeface="Century Gothic" panose="020B0502020202020204" pitchFamily="34" charset="0"/>
            </a:endParaRPr>
          </a:p>
          <a:p>
            <a:pPr marL="181240" lvl="0" indent="-181240" algn="l" rtl="0">
              <a:spcBef>
                <a:spcPts val="0"/>
              </a:spcBef>
              <a:spcAft>
                <a:spcPts val="0"/>
              </a:spcAft>
              <a:buClr>
                <a:srgbClr val="000000"/>
              </a:buClr>
              <a:buSzPts val="1200"/>
              <a:buFont typeface="Arial"/>
              <a:buChar char="•"/>
            </a:pPr>
            <a:r>
              <a:rPr lang="en-US" b="0" i="0" dirty="0">
                <a:solidFill>
                  <a:srgbClr val="000000"/>
                </a:solidFill>
                <a:latin typeface="Century Gothic" panose="020B0502020202020204" pitchFamily="34" charset="0"/>
                <a:ea typeface="Calibri"/>
                <a:cs typeface="Calibri"/>
                <a:sym typeface="Calibri"/>
              </a:rPr>
              <a:t>For remote tutoring, when you share screen to play the video, make sure you have shared the audio.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the lesson a bit and check the learner can hear it ok.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till the end of the video, then check for understanding. See the next slide for comprehension check questions.</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248" name="Google Shape;248;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a:t>
            </a:r>
            <a:r>
              <a:rPr lang="en-US" sz="1200" b="1" dirty="0">
                <a:latin typeface="Century Gothic" panose="020B0502020202020204" pitchFamily="34" charset="0"/>
              </a:rPr>
              <a:t> Tutor: </a:t>
            </a:r>
            <a:endParaRPr sz="1200"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Check Understanding </a:t>
            </a: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After watching the video lesson, replay the video, pause it and ask questions to check understanding (review and elicit) before moving on to the Practice.</a:t>
            </a:r>
          </a:p>
          <a:p>
            <a:pPr marL="0" lvl="0" indent="0" algn="l" rtl="0">
              <a:spcBef>
                <a:spcPts val="0"/>
              </a:spcBef>
              <a:spcAft>
                <a:spcPts val="0"/>
              </a:spcAft>
              <a:buNone/>
            </a:pPr>
            <a:r>
              <a:rPr lang="en-US" sz="1200" dirty="0">
                <a:latin typeface="Century Gothic" panose="020B0502020202020204" pitchFamily="34" charset="0"/>
              </a:rPr>
              <a:t>Ask these comprehension check questions or others to check understanding: </a:t>
            </a:r>
            <a:endParaRPr sz="1200" dirty="0">
              <a:latin typeface="Century Gothic" panose="020B0502020202020204" pitchFamily="34" charset="0"/>
            </a:endParaRP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None/>
            </a:pPr>
            <a:r>
              <a:rPr lang="en-CA" sz="1200" b="1" dirty="0">
                <a:latin typeface="Century Gothic" panose="020B0502020202020204" pitchFamily="34" charset="0"/>
              </a:rPr>
              <a:t>Say to the Learner:</a:t>
            </a: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[Navigate on a YouTube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is a YouTube channel ? </a:t>
            </a:r>
            <a:r>
              <a:rPr lang="en-US" sz="1200" b="1" i="1" dirty="0">
                <a:latin typeface="Century Gothic" panose="020B0502020202020204" pitchFamily="34" charset="0"/>
              </a:rPr>
              <a:t>Answer:</a:t>
            </a:r>
            <a:r>
              <a:rPr lang="en-US" sz="1200" b="0" i="1" dirty="0">
                <a:latin typeface="Century Gothic" panose="020B0502020202020204" pitchFamily="34" charset="0"/>
              </a:rPr>
              <a:t> (Not in the video) It’s a place on YouTube where a person or a company uploads their videos for others to watch</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click on a video link. What may happen automatically ? </a:t>
            </a:r>
            <a:r>
              <a:rPr lang="en-US" sz="1200" b="1" i="1" dirty="0">
                <a:latin typeface="Century Gothic" panose="020B0502020202020204" pitchFamily="34" charset="0"/>
              </a:rPr>
              <a:t>Answer:</a:t>
            </a:r>
            <a:r>
              <a:rPr lang="en-US" sz="1200" b="0" i="1" dirty="0">
                <a:latin typeface="Century Gothic" panose="020B0502020202020204" pitchFamily="34" charset="0"/>
              </a:rPr>
              <a:t> A video may play </a:t>
            </a:r>
          </a:p>
          <a:p>
            <a:pPr marL="0" lvl="0" indent="0" algn="l" rtl="0">
              <a:spcBef>
                <a:spcPts val="0"/>
              </a:spcBef>
              <a:spcAft>
                <a:spcPts val="0"/>
              </a:spcAft>
              <a:buFont typeface="Arial" panose="020B0604020202020204" pitchFamily="34" charset="0"/>
              <a:buNone/>
            </a:pPr>
            <a:endParaRPr lang="en-US" sz="1200" b="0" i="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[Pause a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If a video plays automatically, can you pause it ? </a:t>
            </a:r>
            <a:r>
              <a:rPr lang="en-US" sz="1200" b="1" i="1" dirty="0">
                <a:latin typeface="Century Gothic" panose="020B0502020202020204" pitchFamily="34" charset="0"/>
              </a:rPr>
              <a:t>Answer: </a:t>
            </a:r>
            <a:r>
              <a:rPr lang="en-US" sz="1200" b="0" i="1" dirty="0">
                <a:latin typeface="Century Gothic" panose="020B0502020202020204" pitchFamily="34" charset="0"/>
              </a:rPr>
              <a:t>Yes, you can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can you pause the video ? </a:t>
            </a:r>
            <a:r>
              <a:rPr lang="en-US" sz="1200" b="1" i="1" dirty="0">
                <a:latin typeface="Century Gothic" panose="020B0502020202020204" pitchFamily="34" charset="0"/>
              </a:rPr>
              <a:t>Answer: </a:t>
            </a:r>
            <a:r>
              <a:rPr lang="en-US" sz="1200" b="0" i="1" dirty="0">
                <a:latin typeface="Century Gothic" panose="020B0502020202020204" pitchFamily="34" charset="0"/>
              </a:rPr>
              <a:t>Click on the video screen (or on the pause button) to pause the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does the pause button look like ? </a:t>
            </a:r>
            <a:r>
              <a:rPr lang="en-US" sz="1200" b="1" i="1" dirty="0">
                <a:latin typeface="Century Gothic" panose="020B0502020202020204" pitchFamily="34" charset="0"/>
              </a:rPr>
              <a:t>Answer:</a:t>
            </a:r>
            <a:r>
              <a:rPr lang="en-US" sz="1200" b="0" i="1" dirty="0">
                <a:latin typeface="Century Gothic" panose="020B0502020202020204" pitchFamily="34" charset="0"/>
              </a:rPr>
              <a:t> Two short vertical lines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pause button (on the lesson video image)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can you see all of the video results ? </a:t>
            </a:r>
            <a:r>
              <a:rPr lang="en-US" sz="1200" b="1" i="1" dirty="0">
                <a:latin typeface="Century Gothic" panose="020B0502020202020204" pitchFamily="34" charset="0"/>
              </a:rPr>
              <a:t>Answer: </a:t>
            </a:r>
            <a:r>
              <a:rPr lang="en-US" sz="1200" b="0" i="1" dirty="0">
                <a:latin typeface="Century Gothic" panose="020B0502020202020204" pitchFamily="34" charset="0"/>
              </a:rPr>
              <a:t>Scroll down and up</a:t>
            </a: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[Use the menu]</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is at the top of the YouTube Channel ? </a:t>
            </a:r>
            <a:r>
              <a:rPr lang="en-US" sz="1200" b="1" i="1" dirty="0">
                <a:latin typeface="Century Gothic" panose="020B0502020202020204" pitchFamily="34" charset="0"/>
              </a:rPr>
              <a:t>Answer:</a:t>
            </a:r>
            <a:r>
              <a:rPr lang="en-US" sz="1200" b="0" i="1" dirty="0">
                <a:latin typeface="Century Gothic" panose="020B0502020202020204" pitchFamily="34" charset="0"/>
              </a:rPr>
              <a:t> A menu</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words are in the menu ? </a:t>
            </a:r>
            <a:r>
              <a:rPr lang="en-US" sz="1200" b="1" i="1" dirty="0">
                <a:latin typeface="Century Gothic" panose="020B0502020202020204" pitchFamily="34" charset="0"/>
              </a:rPr>
              <a:t>Answer:</a:t>
            </a:r>
            <a:r>
              <a:rPr lang="en-US" sz="1200" b="0" i="1" dirty="0">
                <a:latin typeface="Century Gothic" panose="020B0502020202020204" pitchFamily="34" charset="0"/>
              </a:rPr>
              <a:t> </a:t>
            </a:r>
            <a:r>
              <a:rPr lang="en-US" sz="1200" i="1" dirty="0">
                <a:effectLst/>
                <a:latin typeface="Century Gothic" panose="020B0502020202020204" pitchFamily="34" charset="0"/>
                <a:ea typeface="Calibri" panose="020F0502020204030204" pitchFamily="34" charset="0"/>
                <a:cs typeface="Times New Roman" panose="02020603050405020304" pitchFamily="18" charset="0"/>
              </a:rPr>
              <a:t>Home, Videos, Playlists, Community, Channels, About</a:t>
            </a:r>
            <a:endParaRPr lang="en-CA"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Are the words in the menu links ? </a:t>
            </a:r>
            <a:r>
              <a:rPr lang="en-US" sz="1200" b="1" i="1" dirty="0">
                <a:latin typeface="Century Gothic" panose="020B0502020202020204" pitchFamily="34" charset="0"/>
              </a:rPr>
              <a:t>Answer:</a:t>
            </a:r>
            <a:r>
              <a:rPr lang="en-US" sz="1200" b="0" i="1" dirty="0">
                <a:latin typeface="Century Gothic" panose="020B0502020202020204" pitchFamily="34" charset="0"/>
              </a:rPr>
              <a:t> Yes they are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the words in the menu are links ? </a:t>
            </a:r>
            <a:r>
              <a:rPr lang="en-US" sz="1200" b="1" i="1" dirty="0">
                <a:latin typeface="Century Gothic" panose="020B0502020202020204" pitchFamily="34" charset="0"/>
              </a:rPr>
              <a:t>Answer:</a:t>
            </a:r>
            <a:r>
              <a:rPr lang="en-US" sz="1200" b="0" i="1" dirty="0">
                <a:latin typeface="Century Gothic" panose="020B0502020202020204" pitchFamily="34" charset="0"/>
              </a:rPr>
              <a:t> The cursor changes to a hand</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[See all Videos on a YouTube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want to see all of the videos on one channel. What do you click on ? </a:t>
            </a:r>
            <a:r>
              <a:rPr lang="en-US" sz="1200" b="1" i="1" dirty="0">
                <a:latin typeface="Century Gothic" panose="020B0502020202020204" pitchFamily="34" charset="0"/>
              </a:rPr>
              <a:t>Answer: </a:t>
            </a:r>
            <a:r>
              <a:rPr lang="en-US" sz="1200" b="0" i="1" dirty="0">
                <a:latin typeface="Century Gothic" panose="020B0502020202020204" pitchFamily="34" charset="0"/>
              </a:rPr>
              <a:t>Click on “Videos” in the menu</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Can you see all of them or do you need to scroll down to see them all ? </a:t>
            </a:r>
            <a:r>
              <a:rPr lang="en-US" sz="1200" b="1" i="1" dirty="0">
                <a:latin typeface="Century Gothic" panose="020B0502020202020204" pitchFamily="34" charset="0"/>
              </a:rPr>
              <a:t>Answer: </a:t>
            </a:r>
            <a:r>
              <a:rPr lang="en-US" sz="1200" b="0" i="1" dirty="0">
                <a:latin typeface="Century Gothic" panose="020B0502020202020204" pitchFamily="34" charset="0"/>
              </a:rPr>
              <a:t>You need to scroll down</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[Play a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chose a video you want to watch. How do you play the video </a:t>
            </a:r>
            <a:r>
              <a:rPr lang="en-US" sz="1200" b="1" i="1" dirty="0">
                <a:latin typeface="Century Gothic" panose="020B0502020202020204" pitchFamily="34" charset="0"/>
              </a:rPr>
              <a:t>? Answer: </a:t>
            </a:r>
            <a:r>
              <a:rPr lang="en-US" sz="1200" b="0" i="1" dirty="0">
                <a:latin typeface="Century Gothic" panose="020B0502020202020204" pitchFamily="34" charset="0"/>
              </a:rPr>
              <a:t>Click on the name or the (video) picture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is good to do while you watch ? </a:t>
            </a:r>
            <a:r>
              <a:rPr lang="en-US" sz="1200" b="1" i="1" dirty="0">
                <a:latin typeface="Century Gothic" panose="020B0502020202020204" pitchFamily="34" charset="0"/>
              </a:rPr>
              <a:t>Answer:</a:t>
            </a:r>
            <a:r>
              <a:rPr lang="en-US" sz="1200" b="0" i="1" dirty="0">
                <a:latin typeface="Century Gothic" panose="020B0502020202020204" pitchFamily="34" charset="0"/>
              </a:rPr>
              <a:t> Take notes (if it is for a job search etc.)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[Skip Ads]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often plays before the video ? </a:t>
            </a:r>
            <a:r>
              <a:rPr lang="en-US" sz="1200" b="1" i="1" dirty="0">
                <a:latin typeface="Century Gothic" panose="020B0502020202020204" pitchFamily="34" charset="0"/>
              </a:rPr>
              <a:t>Answer: </a:t>
            </a:r>
            <a:r>
              <a:rPr lang="en-US" sz="1200" b="0" i="1" dirty="0">
                <a:latin typeface="Century Gothic" panose="020B0502020202020204" pitchFamily="34" charset="0"/>
              </a:rPr>
              <a:t>An ad or Ads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have to watch the ad or can you skip it ?</a:t>
            </a:r>
            <a:r>
              <a:rPr lang="en-US" sz="1200" b="1" i="1" dirty="0">
                <a:latin typeface="Century Gothic" panose="020B0502020202020204" pitchFamily="34" charset="0"/>
              </a:rPr>
              <a:t> Answer: </a:t>
            </a:r>
            <a:r>
              <a:rPr lang="en-US" sz="1200" b="0" i="1" dirty="0">
                <a:latin typeface="Century Gothic" panose="020B0502020202020204" pitchFamily="34" charset="0"/>
              </a:rPr>
              <a:t>You can skip it</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Can you skip it right away ?  </a:t>
            </a:r>
            <a:r>
              <a:rPr lang="en-US" sz="1200" b="1" i="1" dirty="0">
                <a:latin typeface="Century Gothic" panose="020B0502020202020204" pitchFamily="34" charset="0"/>
              </a:rPr>
              <a:t>Answer:</a:t>
            </a:r>
            <a:r>
              <a:rPr lang="en-US" sz="1200" b="0" i="1" dirty="0">
                <a:latin typeface="Century Gothic" panose="020B0502020202020204" pitchFamily="34" charset="0"/>
              </a:rPr>
              <a:t> No, usually you can skip it after 5 seconds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“Skip Ad” icon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happens after you click “Skip Ad” ? </a:t>
            </a:r>
            <a:r>
              <a:rPr lang="en-US" sz="1200" b="1" i="1" dirty="0">
                <a:latin typeface="Century Gothic" panose="020B0502020202020204" pitchFamily="34" charset="0"/>
              </a:rPr>
              <a:t>Answer:</a:t>
            </a:r>
            <a:r>
              <a:rPr lang="en-US" sz="1200" b="0" i="1" dirty="0">
                <a:latin typeface="Century Gothic" panose="020B0502020202020204" pitchFamily="34" charset="0"/>
              </a:rPr>
              <a:t> The video plays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pause the video ? </a:t>
            </a:r>
            <a:r>
              <a:rPr lang="en-US" sz="1200" b="1" i="1" dirty="0">
                <a:latin typeface="Century Gothic" panose="020B0502020202020204" pitchFamily="34" charset="0"/>
              </a:rPr>
              <a:t>Answer:</a:t>
            </a:r>
            <a:r>
              <a:rPr lang="en-US" sz="1200" b="0" i="1" dirty="0">
                <a:latin typeface="Century Gothic" panose="020B0502020202020204" pitchFamily="34" charset="0"/>
              </a:rPr>
              <a:t> Click on the pause icon (or on the video picture)</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[Go back to the (Save on Foods) YouTube Channel Homepage-Use the Logo/name to go back]</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can’t see the information under the video. What do you do so you can see it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Scroll down a bit</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want to go back to the Homepage of the (Save on Foods) YouTube Channel. What do you do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(Save on Foods) logo or name (under the video)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it</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are back at the Homepage of the (Save on Foods) YouTube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Save on Foods logo on the Homepage</a:t>
            </a:r>
          </a:p>
          <a:p>
            <a:pPr marL="0" lvl="0" indent="0" algn="l" rtl="0">
              <a:spcBef>
                <a:spcPts val="0"/>
              </a:spcBef>
              <a:spcAft>
                <a:spcPts val="0"/>
              </a:spcAft>
              <a:buFont typeface="Arial" panose="020B0604020202020204" pitchFamily="34" charset="0"/>
              <a:buNone/>
            </a:pPr>
            <a:endParaRPr lang="en-US" sz="1200" b="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None/>
            </a:pPr>
            <a:endParaRPr lang="en-CA" sz="1200" b="1" dirty="0">
              <a:latin typeface="Century Gothic" panose="020B0502020202020204" pitchFamily="34" charset="0"/>
            </a:endParaRPr>
          </a:p>
        </p:txBody>
      </p:sp>
      <p:sp>
        <p:nvSpPr>
          <p:cNvPr id="257" name="Google Shape;257;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Two</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lang="en-US" sz="1200" b="1" strike="noStrike"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Both learner and tutor have a laptop or computer each.</a:t>
            </a:r>
            <a:endParaRPr lang="en-CA" sz="1200" b="0" i="0" u="none" strike="noStrike" baseline="0" dirty="0">
              <a:latin typeface="Century Gothic" panose="020B0502020202020204" pitchFamily="34" charset="0"/>
            </a:endParaRP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Make sure there is one internet browser icon on the desktop and/ or the taskbar on learner’s</a:t>
            </a:r>
            <a:r>
              <a:rPr lang="en-CA" sz="1200" b="0" i="0" u="none" strike="noStrike" baseline="0" dirty="0">
                <a:latin typeface="Century Gothic" panose="020B0502020202020204" pitchFamily="34" charset="0"/>
              </a:rPr>
              <a:t> computer.</a:t>
            </a:r>
          </a:p>
          <a:p>
            <a:pPr marL="285750" indent="-285750" algn="l">
              <a:buFont typeface="Arial" panose="020B0604020202020204" pitchFamily="34" charset="0"/>
              <a:buChar char="•"/>
            </a:pPr>
            <a:endParaRPr lang="en-CA" sz="1200" b="0" i="0" u="none" strike="noStrike" baseline="0" dirty="0">
              <a:latin typeface="Century Gothic" panose="020B0502020202020204" pitchFamily="34" charset="0"/>
            </a:endParaRPr>
          </a:p>
          <a:p>
            <a:pPr marL="0" indent="0" algn="l">
              <a:buFont typeface="Arial" panose="020B0604020202020204" pitchFamily="34" charset="0"/>
              <a:buNone/>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Refer to Slides #12 and 13. Tutor should be able to see learner’s computer screen and hands.</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YouTube website may be different than in the video lesson and different than the steps in Practice below. This is because websites are constantly changing.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Before the tutoring session, check on YouTube to see if the videos used in this lesson (Save on Foods) are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If not, or if you prefer, find another video channel relevant to the learner. </a:t>
            </a:r>
          </a:p>
          <a:p>
            <a:pPr marL="0" lvl="0" indent="0" algn="l" rtl="0">
              <a:spcBef>
                <a:spcPts val="0"/>
              </a:spcBef>
              <a:spcAft>
                <a:spcPts val="0"/>
              </a:spcAft>
              <a:buNone/>
            </a:pPr>
            <a:r>
              <a:rPr lang="en-US" sz="1200" b="0" dirty="0">
                <a:latin typeface="Century Gothic" panose="020B0502020202020204" pitchFamily="34" charset="0"/>
              </a:rPr>
              <a:t>If the learner’s focus is employment, find one related to that. </a:t>
            </a:r>
          </a:p>
          <a:p>
            <a:pPr marL="0" lvl="0" indent="0" algn="l" rtl="0">
              <a:spcBef>
                <a:spcPts val="0"/>
              </a:spcBef>
              <a:spcAft>
                <a:spcPts val="0"/>
              </a:spcAft>
              <a:buNone/>
            </a:pPr>
            <a:r>
              <a:rPr lang="en-US" sz="1200" b="0" dirty="0">
                <a:latin typeface="Century Gothic" panose="020B0502020202020204" pitchFamily="34" charset="0"/>
              </a:rPr>
              <a:t>If the learner’s focus is not employment, find out what the learner is interested in. Look for a good video channel on that topic. </a:t>
            </a:r>
          </a:p>
          <a:p>
            <a:pPr marL="0" lvl="0" indent="0" algn="l" rtl="0">
              <a:spcBef>
                <a:spcPts val="0"/>
              </a:spcBef>
              <a:spcAft>
                <a:spcPts val="0"/>
              </a:spcAft>
              <a:buNone/>
            </a:pPr>
            <a:r>
              <a:rPr lang="en-US" sz="1200" b="0" dirty="0">
                <a:latin typeface="Century Gothic" panose="020B0502020202020204" pitchFamily="34" charset="0"/>
              </a:rPr>
              <a:t>Check also if the steps to do things are the same as in the video lesson.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Be sure to do the above </a:t>
            </a:r>
            <a:r>
              <a:rPr lang="en-US" sz="1200" b="1" u="sng" dirty="0">
                <a:latin typeface="Century Gothic" panose="020B0502020202020204" pitchFamily="34" charset="0"/>
              </a:rPr>
              <a:t>before</a:t>
            </a:r>
            <a:r>
              <a:rPr lang="en-US" sz="1200" b="1" dirty="0">
                <a:latin typeface="Century Gothic" panose="020B0502020202020204" pitchFamily="34" charset="0"/>
              </a:rPr>
              <a:t> the tutoring session !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it’s time to practice! We’re going to practice how to </a:t>
            </a:r>
            <a:r>
              <a:rPr lang="en-US" sz="1200" b="1" i="1" u="sng" dirty="0">
                <a:latin typeface="Century Gothic" panose="020B0502020202020204" pitchFamily="34" charset="0"/>
              </a:rPr>
              <a:t>navigate on a YouTube channel</a:t>
            </a:r>
            <a:r>
              <a:rPr lang="en-US" sz="1200" i="1" dirty="0">
                <a:solidFill>
                  <a:schemeClr val="dk1"/>
                </a:solidFill>
                <a:latin typeface="Century Gothic" panose="020B0502020202020204" pitchFamily="34" charset="0"/>
                <a:ea typeface="Calibri"/>
                <a:cs typeface="Calibri"/>
                <a:sym typeface="Calibri"/>
              </a:rPr>
              <a:t>, </a:t>
            </a:r>
            <a:r>
              <a:rPr lang="en-US" sz="1200" b="0" i="1" dirty="0">
                <a:latin typeface="Century Gothic" panose="020B0502020202020204" pitchFamily="34" charset="0"/>
              </a:rPr>
              <a:t>like we saw in the video.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[Go to YouTube]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start by going to YouTube.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search for Save on Foods. You did that before. Show me how you do that.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[Find the Save on Foods (or another)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Ok. Now find a video made by the company, Save on Foods. Show me one. Remember you know it’s one if you see the company logo and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Now, find the link. What does the cursor look like if it’s a link ? </a:t>
            </a:r>
            <a:r>
              <a:rPr lang="en-US" sz="1200" b="1" i="1" dirty="0">
                <a:latin typeface="Century Gothic" panose="020B0502020202020204" pitchFamily="34" charset="0"/>
              </a:rPr>
              <a:t>Answer: </a:t>
            </a:r>
            <a:r>
              <a:rPr lang="en-US" sz="1200" b="0" i="1" dirty="0">
                <a:latin typeface="Century Gothic" panose="020B0502020202020204" pitchFamily="34" charset="0"/>
              </a:rPr>
              <a:t>A hand</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that link (</a:t>
            </a:r>
            <a:r>
              <a:rPr lang="en-US" sz="1200" b="1" i="1" dirty="0">
                <a:latin typeface="Century Gothic" panose="020B0502020202020204" pitchFamily="34" charset="0"/>
              </a:rPr>
              <a:t>Hint</a:t>
            </a:r>
            <a:r>
              <a:rPr lang="en-US" sz="1200" b="0" i="1" dirty="0">
                <a:latin typeface="Century Gothic" panose="020B0502020202020204" pitchFamily="34" charset="0"/>
              </a:rPr>
              <a:t>: the logo and name).  It will take you to the Save on Foods channel. Do that now.</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Is this the Save on Foods channel ? How do you know ? </a:t>
            </a:r>
            <a:r>
              <a:rPr lang="en-US" sz="1200" b="1" i="1" dirty="0">
                <a:latin typeface="Century Gothic" panose="020B0502020202020204" pitchFamily="34" charset="0"/>
              </a:rPr>
              <a:t>Answer:</a:t>
            </a:r>
            <a:r>
              <a:rPr lang="en-US" sz="1200" b="0" i="1" dirty="0">
                <a:latin typeface="Century Gothic" panose="020B0502020202020204" pitchFamily="34" charset="0"/>
              </a:rPr>
              <a:t> the logo and name are at the top, also there is the menu under that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[Pause a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see if a video plays automatically. If it does, pause it.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how to pause the video (Hint: Click on the video screen (or on the pause button) to pause the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pause button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We won’t look at the video now. We need to practice the digital skills.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Can you see all of the video results ? </a:t>
            </a:r>
            <a:r>
              <a:rPr lang="en-US" sz="1200" b="1" i="1" dirty="0">
                <a:latin typeface="Century Gothic" panose="020B0502020202020204" pitchFamily="34" charset="0"/>
              </a:rPr>
              <a:t>Answer: </a:t>
            </a:r>
            <a:r>
              <a:rPr lang="en-US" sz="1200" b="0" i="1" dirty="0">
                <a:latin typeface="Century Gothic" panose="020B0502020202020204" pitchFamily="34" charset="0"/>
              </a:rPr>
              <a:t>No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Scroll down and up to see all the results.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[Use the menu]</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menu. (</a:t>
            </a:r>
            <a:r>
              <a:rPr lang="en-US" sz="1200" b="1" i="1" dirty="0">
                <a:latin typeface="Century Gothic" panose="020B0502020202020204" pitchFamily="34" charset="0"/>
              </a:rPr>
              <a:t>Hint:</a:t>
            </a:r>
            <a:r>
              <a:rPr lang="en-US" sz="1200" b="0" i="1" dirty="0">
                <a:latin typeface="Century Gothic" panose="020B0502020202020204" pitchFamily="34" charset="0"/>
              </a:rPr>
              <a:t> At the top of the YouTube Channel)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words are in the menu ? </a:t>
            </a:r>
            <a:r>
              <a:rPr lang="en-US" sz="1200" b="1" i="1" dirty="0">
                <a:latin typeface="Century Gothic" panose="020B0502020202020204" pitchFamily="34" charset="0"/>
              </a:rPr>
              <a:t>Answer:</a:t>
            </a:r>
            <a:r>
              <a:rPr lang="en-US" sz="1200" b="0" i="1" dirty="0">
                <a:latin typeface="Century Gothic" panose="020B0502020202020204" pitchFamily="34" charset="0"/>
              </a:rPr>
              <a:t> </a:t>
            </a:r>
            <a:r>
              <a:rPr lang="en-US" sz="1200" i="1" dirty="0">
                <a:effectLst/>
                <a:latin typeface="Century Gothic" panose="020B0502020202020204" pitchFamily="34" charset="0"/>
                <a:ea typeface="Calibri" panose="020F0502020204030204" pitchFamily="34" charset="0"/>
                <a:cs typeface="Times New Roman" panose="02020603050405020304" pitchFamily="18" charset="0"/>
              </a:rPr>
              <a:t>Home, Videos, Playlists, Community, Channels, About</a:t>
            </a:r>
            <a:endParaRPr lang="en-CA"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Are the words in the menu links ? </a:t>
            </a:r>
            <a:r>
              <a:rPr lang="en-US" sz="1200" b="1" i="1" dirty="0">
                <a:latin typeface="Century Gothic" panose="020B0502020202020204" pitchFamily="34" charset="0"/>
              </a:rPr>
              <a:t>Answer:</a:t>
            </a:r>
            <a:r>
              <a:rPr lang="en-US" sz="1200" b="0" i="1" dirty="0">
                <a:latin typeface="Century Gothic" panose="020B0502020202020204" pitchFamily="34" charset="0"/>
              </a:rPr>
              <a:t> Yes they are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know the words in the menu are links ? </a:t>
            </a:r>
            <a:r>
              <a:rPr lang="en-US" sz="1200" b="1" i="1" dirty="0">
                <a:latin typeface="Century Gothic" panose="020B0502020202020204" pitchFamily="34" charset="0"/>
              </a:rPr>
              <a:t>Answer:</a:t>
            </a:r>
            <a:r>
              <a:rPr lang="en-US" sz="1200" b="0" i="1" dirty="0">
                <a:latin typeface="Century Gothic" panose="020B0502020202020204" pitchFamily="34" charset="0"/>
              </a:rPr>
              <a:t> The cursor changes to a hand</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[See all Videos on a YouTube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want to see all of the videos on this channel. Do you remember how to do that ? (</a:t>
            </a:r>
            <a:r>
              <a:rPr lang="en-US" sz="1200" b="1" i="1" dirty="0">
                <a:latin typeface="Century Gothic" panose="020B0502020202020204" pitchFamily="34" charset="0"/>
              </a:rPr>
              <a:t>Hint</a:t>
            </a:r>
            <a:r>
              <a:rPr lang="en-US" sz="1200" b="0" i="1" dirty="0">
                <a:latin typeface="Century Gothic" panose="020B0502020202020204" pitchFamily="34" charset="0"/>
              </a:rPr>
              <a:t>: Click on “Videos” in the menu)</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Can you see all of them or do you need to scroll down to see them all ?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Scroll down now.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Then scroll up. </a:t>
            </a:r>
          </a:p>
          <a:p>
            <a:pPr marL="0" lvl="0" indent="0" algn="l" rtl="0">
              <a:spcBef>
                <a:spcPts val="0"/>
              </a:spcBef>
              <a:spcAft>
                <a:spcPts val="0"/>
              </a:spcAft>
              <a:buFont typeface="Arial" panose="020B0604020202020204" pitchFamily="34" charset="0"/>
              <a:buNone/>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[Play a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Choose a video to watch.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play the video </a:t>
            </a:r>
            <a:r>
              <a:rPr lang="en-US" sz="1200" b="1" i="1" dirty="0">
                <a:latin typeface="Century Gothic" panose="020B0502020202020204" pitchFamily="34" charset="0"/>
              </a:rPr>
              <a:t>? Answer: </a:t>
            </a:r>
            <a:r>
              <a:rPr lang="en-US" sz="1200" b="0" i="1" dirty="0">
                <a:latin typeface="Century Gothic" panose="020B0502020202020204" pitchFamily="34" charset="0"/>
              </a:rPr>
              <a:t>Click on the name or the (video) picture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[Skip Ads]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If an ad plays, pause the video.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have to watch the ad or can you skip it ?</a:t>
            </a:r>
            <a:r>
              <a:rPr lang="en-US" sz="1200" b="1" i="1" dirty="0">
                <a:latin typeface="Century Gothic" panose="020B0502020202020204" pitchFamily="34" charset="0"/>
              </a:rPr>
              <a:t> Answer: </a:t>
            </a:r>
            <a:r>
              <a:rPr lang="en-US" sz="1200" b="0" i="1" dirty="0">
                <a:latin typeface="Century Gothic" panose="020B0502020202020204" pitchFamily="34" charset="0"/>
              </a:rPr>
              <a:t>You can skip it after 5 seconds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how to skip the ad. (Hint: Click on “Skip Ad” icon)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 video is playing now.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Pause the video. (Hint: Click on the pause icon/button (or on the video picture)</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[Go back to the (Save on Foods) YouTube Channel Homepage-Use the logo/name to go back]</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want to see the information under the video. What do you do so you can see it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Scroll down a bit</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Go back to the Homepage of the (Save on Foods) YouTube Channel now:</a:t>
            </a:r>
            <a:endParaRPr lang="en-US" sz="1200" b="1" i="1" dirty="0">
              <a:latin typeface="Century Gothic" panose="020B0502020202020204" pitchFamily="34" charset="0"/>
            </a:endParaRP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(Save on Foods) logo or name (under the video)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it</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are back at the Homepage of the (Save on Foods) YouTube Channel</a:t>
            </a:r>
          </a:p>
          <a:p>
            <a:pPr marL="628650" lvl="1"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strike="noStrike" dirty="0">
                <a:latin typeface="Century Gothic" panose="020B0502020202020204" pitchFamily="34" charset="0"/>
              </a:rPr>
              <a:t>Practice again. Close the website and the browser. </a:t>
            </a:r>
          </a:p>
          <a:p>
            <a:pPr marL="171450" lvl="0" indent="-171450" algn="l" rtl="0">
              <a:spcBef>
                <a:spcPts val="0"/>
              </a:spcBef>
              <a:spcAft>
                <a:spcPts val="0"/>
              </a:spcAft>
              <a:buFont typeface="Arial" panose="020B0604020202020204" pitchFamily="34" charset="0"/>
              <a:buChar char="•"/>
            </a:pPr>
            <a:r>
              <a:rPr lang="en-US" sz="1200" b="0" i="1" strike="noStrike" dirty="0">
                <a:latin typeface="Century Gothic" panose="020B0502020202020204" pitchFamily="34" charset="0"/>
              </a:rPr>
              <a:t>Now. Start again. Show me how to go to YouTube in the browser…..</a:t>
            </a:r>
          </a:p>
          <a:p>
            <a:pPr marL="241653" lvl="0" indent="-165453" algn="l" rtl="0">
              <a:spcBef>
                <a:spcPts val="0"/>
              </a:spcBef>
              <a:spcAft>
                <a:spcPts val="0"/>
              </a:spcAft>
              <a:buClr>
                <a:schemeClr val="dk1"/>
              </a:buClr>
              <a:buSzPts val="1200"/>
              <a:buFont typeface="Calibri"/>
              <a:buNone/>
            </a:pPr>
            <a:endParaRPr lang="en-US" sz="1200" b="0" dirty="0">
              <a:latin typeface="Century Gothic" panose="020B0502020202020204" pitchFamily="34" charset="0"/>
            </a:endParaRPr>
          </a:p>
          <a:p>
            <a:pPr marL="241653" lvl="0" indent="-165453" algn="l" rtl="0">
              <a:spcBef>
                <a:spcPts val="0"/>
              </a:spcBef>
              <a:spcAft>
                <a:spcPts val="0"/>
              </a:spcAft>
              <a:buClr>
                <a:schemeClr val="dk1"/>
              </a:buClr>
              <a:buSzPts val="1200"/>
              <a:buFont typeface="Calibri"/>
              <a:buNone/>
            </a:pP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 learner practice as many times as they need (at least three times.) </a:t>
            </a:r>
          </a:p>
          <a:p>
            <a:pPr marL="0" lvl="0" indent="0" algn="l" rtl="0">
              <a:spcBef>
                <a:spcPts val="0"/>
              </a:spcBef>
              <a:spcAft>
                <a:spcPts val="0"/>
              </a:spcAft>
              <a:buClr>
                <a:schemeClr val="dk1"/>
              </a:buClr>
              <a:buSzPts val="1300"/>
              <a:buFont typeface="Arial"/>
              <a:buNone/>
            </a:pPr>
            <a:endParaRPr sz="1200" dirty="0">
              <a:latin typeface="Century Gothic" panose="020B0502020202020204" pitchFamily="34" charset="0"/>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Check the Learner's skills. Has the learner shown you they can do the skills at least three times without support? If so, then they are ready to move on to Part Three. </a:t>
            </a:r>
            <a:endParaRPr sz="1200" dirty="0">
              <a:latin typeface="Century Gothic" panose="020B0502020202020204" pitchFamily="34" charset="0"/>
              <a:ea typeface="Arial"/>
              <a:cs typeface="Arial"/>
              <a:sym typeface="Arial"/>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b="1" dirty="0"/>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extLst>
      <p:ext uri="{BB962C8B-B14F-4D97-AF65-F5344CB8AC3E}">
        <p14:creationId xmlns:p14="http://schemas.microsoft.com/office/powerpoint/2010/main" val="20870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Three</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to the Tutor</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These are the skills learners will master at the end of the lesson:  </a:t>
            </a:r>
            <a:endParaRPr lang="en-US" sz="1200" b="0" dirty="0">
              <a:latin typeface="Century Gothic" panose="020B0502020202020204" pitchFamily="34" charset="0"/>
              <a:cs typeface="Calibri"/>
            </a:endParaRPr>
          </a:p>
          <a:p>
            <a:pPr marL="0" lvl="0" indent="0" algn="l" rtl="0">
              <a:spcBef>
                <a:spcPts val="0"/>
              </a:spcBef>
              <a:spcAft>
                <a:spcPts val="0"/>
              </a:spcAft>
              <a:buNone/>
            </a:pPr>
            <a:endParaRPr lang="en-US" sz="1200" b="0" dirty="0">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Arial" panose="020B0604020202020204" pitchFamily="34" charset="0"/>
              <a:buNone/>
            </a:pPr>
            <a:r>
              <a:rPr lang="en-CA" sz="1200" b="1" dirty="0">
                <a:effectLst/>
                <a:latin typeface="Century Gothic" panose="020B0502020202020204" pitchFamily="34" charset="0"/>
                <a:ea typeface="Calibri" panose="020F0502020204030204" pitchFamily="34" charset="0"/>
                <a:cs typeface="Calibri" panose="020F0502020204030204" pitchFamily="34" charset="0"/>
              </a:rPr>
              <a:t>Search by Playlist Topics on a YouTube Channel</a:t>
            </a:r>
          </a:p>
          <a:p>
            <a:pPr marL="0" lvl="2" indent="0">
              <a:spcAft>
                <a:spcPts val="800"/>
              </a:spcAft>
              <a:buSzPct val="100000"/>
              <a:buFont typeface="Arial" panose="020B0604020202020204" pitchFamily="34" charset="0"/>
              <a:buNone/>
              <a:defRPr/>
            </a:pPr>
            <a:endParaRPr lang="en-CA" sz="1200" b="1" dirty="0">
              <a:latin typeface="Century Gothic" panose="020B0502020202020204" pitchFamily="34" charset="0"/>
              <a:cs typeface="Calibri" panose="020F0502020204030204" pitchFamily="34" charset="0"/>
            </a:endParaRPr>
          </a:p>
          <a:p>
            <a:pPr marL="0" lvl="2" indent="0">
              <a:spcAft>
                <a:spcPts val="800"/>
              </a:spcAft>
              <a:buSzPct val="100000"/>
              <a:buFont typeface="Arial" panose="020B0604020202020204" pitchFamily="34" charset="0"/>
              <a:buNone/>
              <a:defRPr/>
            </a:pPr>
            <a:r>
              <a:rPr lang="en-US" sz="1200" b="1" dirty="0">
                <a:latin typeface="Century Gothic" panose="020B0502020202020204" pitchFamily="34" charset="0"/>
              </a:rPr>
              <a:t>Say to the learner</a:t>
            </a:r>
            <a:r>
              <a:rPr lang="en-US" sz="1200" dirty="0">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Century Gothic" panose="020B0502020202020204" pitchFamily="34" charset="0"/>
              </a:rPr>
              <a:t>We practiced how to Navigate on a YouTube channel before.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Century Gothic" panose="020B0502020202020204" pitchFamily="34" charset="0"/>
              </a:rPr>
              <a:t>Now</a:t>
            </a:r>
            <a:r>
              <a:rPr lang="en-US" sz="1200" b="0" i="1" dirty="0">
                <a:latin typeface="Century Gothic" panose="020B0502020202020204" pitchFamily="34" charset="0"/>
              </a:rPr>
              <a:t>, we are going to review how to </a:t>
            </a:r>
            <a:r>
              <a:rPr lang="en-US" sz="1200" b="0" i="1" u="sng" dirty="0">
                <a:latin typeface="Century Gothic" panose="020B0502020202020204" pitchFamily="34" charset="0"/>
              </a:rPr>
              <a:t>S</a:t>
            </a:r>
            <a:r>
              <a:rPr lang="en-CA" sz="1200" b="0" i="1" u="sng" dirty="0">
                <a:effectLst/>
                <a:latin typeface="Century Gothic" panose="020B0502020202020204" pitchFamily="34" charset="0"/>
                <a:ea typeface="Calibri" panose="020F0502020204030204" pitchFamily="34" charset="0"/>
                <a:cs typeface="Calibri" panose="020F0502020204030204" pitchFamily="34" charset="0"/>
              </a:rPr>
              <a:t>earch by Playlist Topics on a YouTube Channel</a:t>
            </a:r>
            <a:r>
              <a:rPr lang="en-CA" sz="1200" b="0" i="1" u="none" dirty="0">
                <a:effectLst/>
                <a:latin typeface="Century Gothic" panose="020B050202020202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1" dirty="0">
                <a:effectLst/>
                <a:latin typeface="Century Gothic" panose="020B0502020202020204" pitchFamily="34" charset="0"/>
                <a:ea typeface="Calibri" panose="020F0502020204030204" pitchFamily="34" charset="0"/>
                <a:cs typeface="Calibri" panose="020F0502020204030204" pitchFamily="34" charset="0"/>
              </a:rPr>
              <a:t>Have you ever done that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is a “Playlist”?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A group / list of videos about one topic (For example: Videos about Online shopping, Videos about Healthy Snacks etc.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It’s a good way to find videos because they are organized by topic. All the videos about Healthy Snacks are together in one playlist. All the videos about Online shopping are together in one playlist. Etc.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Most YouTube channels have playlists.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latin typeface="Century Gothic" panose="020B0502020202020204" pitchFamily="34" charset="0"/>
            </a:endParaRP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347577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Three</a:t>
            </a: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 </a:t>
            </a:r>
            <a:endParaRPr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dirty="0">
                <a:latin typeface="Century Gothic" panose="020B0502020202020204" pitchFamily="34" charset="0"/>
              </a:rPr>
              <a:t>So, let’s review how to</a:t>
            </a:r>
            <a:r>
              <a:rPr lang="en-US" sz="1200" b="0" i="1" dirty="0">
                <a:latin typeface="Century Gothic" panose="020B0502020202020204" pitchFamily="34" charset="0"/>
                <a:cs typeface="Calibri" panose="020F0502020204030204" pitchFamily="34" charset="0"/>
              </a:rPr>
              <a:t> </a:t>
            </a:r>
            <a:r>
              <a:rPr lang="en-CA" sz="1200" b="1" i="1" dirty="0">
                <a:effectLst/>
                <a:latin typeface="Century Gothic" panose="020B0502020202020204" pitchFamily="34" charset="0"/>
                <a:ea typeface="Calibri" panose="020F0502020204030204" pitchFamily="34" charset="0"/>
                <a:cs typeface="Calibri" panose="020F0502020204030204" pitchFamily="34" charset="0"/>
              </a:rPr>
              <a:t>Search by Playlist Topics on a YouTube Channel</a:t>
            </a:r>
            <a:r>
              <a:rPr lang="en-CA" sz="1200" b="0" i="1" dirty="0">
                <a:effectLst/>
                <a:latin typeface="Century Gothic" panose="020B050202020202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dirty="0">
              <a:solidFill>
                <a:schemeClr val="dk1"/>
              </a:solidFill>
              <a:latin typeface="Century Gothic" panose="020B050202020202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dirty="0">
                <a:solidFill>
                  <a:schemeClr val="dk1"/>
                </a:solidFill>
                <a:latin typeface="Century Gothic" panose="020B0502020202020204" pitchFamily="34" charset="0"/>
                <a:ea typeface="Calibri"/>
                <a:cs typeface="Calibri"/>
                <a:sym typeface="Calibri"/>
              </a:rPr>
              <a:t>We’re going to watch a video to review how to do this. </a:t>
            </a:r>
          </a:p>
          <a:p>
            <a:pPr marL="0" lvl="0" indent="0" algn="l" rtl="0">
              <a:spcBef>
                <a:spcPts val="0"/>
              </a:spcBef>
              <a:spcAft>
                <a:spcPts val="0"/>
              </a:spcAft>
              <a:buNone/>
            </a:pPr>
            <a:r>
              <a:rPr lang="en-US" b="0" i="1" dirty="0">
                <a:solidFill>
                  <a:srgbClr val="000000"/>
                </a:solidFill>
                <a:latin typeface="Century Gothic" panose="020B0502020202020204" pitchFamily="34" charset="0"/>
                <a:ea typeface="Calibri"/>
                <a:cs typeface="Calibri"/>
                <a:sym typeface="Calibri"/>
              </a:rPr>
              <a:t>We can watch the video several times. So, don't worry if you don't catch everything the first time.</a:t>
            </a:r>
            <a:endParaRPr lang="en-US" b="1" dirty="0">
              <a:latin typeface="Century Gothic" panose="020B0502020202020204" pitchFamily="34" charset="0"/>
            </a:endParaRPr>
          </a:p>
          <a:p>
            <a:pPr marL="0" lvl="0" indent="0" algn="l" rtl="0">
              <a:spcBef>
                <a:spcPts val="0"/>
              </a:spcBef>
              <a:spcAft>
                <a:spcPts val="0"/>
              </a:spcAft>
              <a:buNone/>
            </a:pPr>
            <a:endParaRPr lang="en-CA"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sz="1200" b="1" i="0" u="none" strike="noStrike" dirty="0">
                <a:solidFill>
                  <a:srgbClr val="000000"/>
                </a:solidFill>
                <a:latin typeface="Century Gothic" panose="020B0502020202020204" pitchFamily="34" charset="0"/>
                <a:ea typeface="Calibri"/>
                <a:cs typeface="Calibri"/>
                <a:sym typeface="Calibri"/>
              </a:rPr>
              <a:t>Instructions for the Tutor: </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The icon in the slide with the red triangle is a link to the video Lesson on YouTube.</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Just click on that link (in Slideshow mode) to open the video Lesson.</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Here is that link in case the one in the slide doesn’t work:</a:t>
            </a:r>
            <a:endParaRPr b="0"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https://youtu.be/z71cmPEruBY</a:t>
            </a:r>
          </a:p>
          <a:p>
            <a:pPr marL="457200" lvl="1"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0:00-4:43  minutes	[</a:t>
            </a:r>
            <a:r>
              <a:rPr lang="en-US" b="1" dirty="0">
                <a:latin typeface="Century Gothic" panose="020B0502020202020204" pitchFamily="34" charset="0"/>
              </a:rPr>
              <a:t> 4:43 mins]</a:t>
            </a:r>
            <a:endParaRPr dirty="0">
              <a:latin typeface="Century Gothic" panose="020B0502020202020204" pitchFamily="34" charset="0"/>
            </a:endParaRPr>
          </a:p>
          <a:p>
            <a:pPr marL="457200" lvl="1" indent="0" algn="l" rtl="0">
              <a:spcBef>
                <a:spcPts val="0"/>
              </a:spcBef>
              <a:spcAft>
                <a:spcPts val="0"/>
              </a:spcAft>
              <a:buNone/>
            </a:pPr>
            <a:endParaRPr dirty="0">
              <a:latin typeface="Century Gothic" panose="020B0502020202020204" pitchFamily="34" charset="0"/>
            </a:endParaRPr>
          </a:p>
          <a:p>
            <a:pPr marL="181240" lvl="0" indent="-181240" algn="l" rtl="0">
              <a:spcBef>
                <a:spcPts val="0"/>
              </a:spcBef>
              <a:spcAft>
                <a:spcPts val="0"/>
              </a:spcAft>
              <a:buClr>
                <a:srgbClr val="000000"/>
              </a:buClr>
              <a:buSzPts val="1200"/>
              <a:buFont typeface="Arial"/>
              <a:buChar char="•"/>
            </a:pPr>
            <a:r>
              <a:rPr lang="en-US" b="0" i="0" dirty="0">
                <a:solidFill>
                  <a:srgbClr val="000000"/>
                </a:solidFill>
                <a:latin typeface="Century Gothic" panose="020B0502020202020204" pitchFamily="34" charset="0"/>
                <a:ea typeface="Calibri"/>
                <a:cs typeface="Calibri"/>
                <a:sym typeface="Calibri"/>
              </a:rPr>
              <a:t>For remote tutoring, when you share screen to play the video, make sure you have shared the audio.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the lesson a bit and check the learner can hear it ok.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till the end of the video, then check for understanding. See the next slide for comprehension check questions.</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248" name="Google Shape;248;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338897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Check Understanding </a:t>
            </a: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After watching the video lesson, replay the video, pause it and ask questions to check understanding (review and elicit) before moving on to the Practice.</a:t>
            </a:r>
          </a:p>
          <a:p>
            <a:pPr marL="0" lvl="0" indent="0" algn="l" rtl="0">
              <a:spcBef>
                <a:spcPts val="0"/>
              </a:spcBef>
              <a:spcAft>
                <a:spcPts val="0"/>
              </a:spcAft>
              <a:buNone/>
            </a:pPr>
            <a:r>
              <a:rPr lang="en-US" sz="1200" dirty="0">
                <a:latin typeface="Century Gothic" panose="020B0502020202020204" pitchFamily="34" charset="0"/>
              </a:rPr>
              <a:t>Ask these comprehension check questions or others to check understanding: </a:t>
            </a: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endParaRPr lang="en-US" sz="12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[Search by Playlist Topics on a YouTube Channel]</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is a “Playlist”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A group / list of videos about one topic (For example: Videos about Online shopping, videos about Healthy Snacks etc.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Most YouTube channels have playlists.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0" dirty="0">
                <a:effectLst/>
                <a:latin typeface="Century Gothic" panose="020B0502020202020204" pitchFamily="34" charset="0"/>
                <a:ea typeface="Calibri" panose="020F0502020204030204" pitchFamily="34" charset="0"/>
                <a:cs typeface="Times New Roman" panose="02020603050405020304" pitchFamily="18" charset="0"/>
              </a:rPr>
              <a:t>[Find Playlists]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You are on the Save on Foods YouTube Channel, or another channel. How do you find “Playlists”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Go to the Menu</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Find “Playlists”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“Playlists”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“Playlists” opens and you can see the different playlists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If you can’t see all of the playlists. What do you need to do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Scroll down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0" dirty="0">
                <a:effectLst/>
                <a:latin typeface="Century Gothic" panose="020B0502020202020204" pitchFamily="34" charset="0"/>
                <a:ea typeface="Calibri" panose="020F0502020204030204" pitchFamily="34" charset="0"/>
                <a:cs typeface="Times New Roman" panose="02020603050405020304" pitchFamily="18" charset="0"/>
              </a:rPr>
              <a:t>[View a Full Playlist]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open a Playlist/ View a Full Playlist to see the videos inside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on the link. The link is the name or the video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In the example we watched, she opened one playlist. It was called “Ready-Set-Refresh”. How many videos were in that playlist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5 videos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0" dirty="0">
                <a:effectLst/>
                <a:latin typeface="Century Gothic" panose="020B0502020202020204" pitchFamily="34" charset="0"/>
                <a:ea typeface="Calibri" panose="020F0502020204030204" pitchFamily="34" charset="0"/>
                <a:cs typeface="Times New Roman" panose="02020603050405020304" pitchFamily="18" charset="0"/>
              </a:rPr>
              <a:t>[Go Back-Use the Back Icon/Button]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You want to go back. How do you do that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the back icon/button</a:t>
            </a: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 (or click on the company logo and name (For example, Save on Foods)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Show me where to find the back icon / button.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[See all Videos on a Channel]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see all the videos that are on one YouTube Channel (Example, Save on Foods)?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Go to the Channel Homepage</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Look at the menu</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Find “Videos” in the menu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it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Then you can the videos</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Can you see all the videos on your screen, or do you have to scroll down to see them all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You may need to scroll down (if there are many videos)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[Play a Video, Pause a Video and Skip Ads on YouTube]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You choose a video to watch. How do you play it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the name or the video picture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It may play automatically. How can you pause it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on the video picture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An ad may play. How can you skip it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“Skip Ad”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You paused a video. How can you play it again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on the “Play” icon (or on the video picture)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“Play”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left corner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does the “Play” icon look like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A triangle pointing to the right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for Tutor: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Then ask the learner: </a:t>
            </a:r>
            <a:r>
              <a:rPr lang="en-US" sz="1200" i="1" dirty="0">
                <a:latin typeface="Century Gothic" panose="020B0502020202020204" pitchFamily="34" charset="0"/>
              </a:rPr>
              <a:t>Do you want to watch the video again?  </a:t>
            </a:r>
            <a:endParaRPr sz="1200" i="1"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If the learner is struggling, stop the session. </a:t>
            </a:r>
            <a:br>
              <a:rPr lang="en-US" sz="1200" dirty="0">
                <a:latin typeface="Century Gothic" panose="020B0502020202020204" pitchFamily="34" charset="0"/>
              </a:rPr>
            </a:br>
            <a:r>
              <a:rPr lang="en-US" sz="1200" b="1" dirty="0">
                <a:latin typeface="Century Gothic" panose="020B0502020202020204" pitchFamily="34" charset="0"/>
              </a:rPr>
              <a:t>Say to the learner: </a:t>
            </a:r>
          </a:p>
          <a:p>
            <a:pPr marL="0" lvl="0" indent="0" algn="l" rtl="0">
              <a:spcBef>
                <a:spcPts val="0"/>
              </a:spcBef>
              <a:spcAft>
                <a:spcPts val="0"/>
              </a:spcAft>
              <a:buNone/>
            </a:pPr>
            <a:r>
              <a:rPr lang="en-US" sz="1200" i="1" dirty="0">
                <a:latin typeface="Century Gothic" panose="020B0502020202020204" pitchFamily="34" charset="0"/>
              </a:rPr>
              <a:t>Let’s do more work on X before we do this.  (so, learner does not feel bad they can’t yet do something)</a:t>
            </a:r>
            <a:endParaRPr sz="1200" i="1"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For example, the learner may not be able to </a:t>
            </a:r>
            <a:r>
              <a:rPr lang="en-US" sz="1200" i="1" strike="noStrike" dirty="0">
                <a:latin typeface="Century Gothic" panose="020B0502020202020204" pitchFamily="34" charset="0"/>
              </a:rPr>
              <a:t>recognize cursor shapes or where to place a cursor. If so, go to Module 1 Mouse and Navigating and Module 3 Online Skills Basic etc. to practice the skills with the learner. </a:t>
            </a:r>
            <a:endParaRPr sz="1200" i="1" strike="noStrike" dirty="0">
              <a:latin typeface="Century Gothic" panose="020B0502020202020204" pitchFamily="34" charset="0"/>
            </a:endParaRPr>
          </a:p>
          <a:p>
            <a:pPr marL="0" lvl="0" indent="0" algn="l" rtl="0">
              <a:spcBef>
                <a:spcPts val="0"/>
              </a:spcBef>
              <a:spcAft>
                <a:spcPts val="0"/>
              </a:spcAft>
              <a:buNone/>
            </a:pPr>
            <a:endParaRPr dirty="0"/>
          </a:p>
        </p:txBody>
      </p:sp>
      <p:sp>
        <p:nvSpPr>
          <p:cNvPr id="223" name="Google Shape;223;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1748189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Three A</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lang="en-US" sz="1200" b="1" strike="noStrike"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Both learner and tutor have a laptop or computer each.</a:t>
            </a:r>
            <a:endParaRPr lang="en-CA" sz="1200" b="0" i="0" u="none" strike="noStrike" baseline="0" dirty="0">
              <a:latin typeface="Century Gothic" panose="020B0502020202020204" pitchFamily="34" charset="0"/>
            </a:endParaRP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Make sure there is one internet browser icon on the desktop and/ or the taskbar on learner’s</a:t>
            </a:r>
            <a:r>
              <a:rPr lang="en-CA" sz="1200" b="0" i="0" u="none" strike="noStrike" baseline="0" dirty="0">
                <a:latin typeface="Century Gothic" panose="020B0502020202020204" pitchFamily="34" charset="0"/>
              </a:rPr>
              <a:t> computer.</a:t>
            </a:r>
          </a:p>
          <a:p>
            <a:pPr marL="285750" indent="-285750" algn="l">
              <a:buFont typeface="Arial" panose="020B0604020202020204" pitchFamily="34" charset="0"/>
              <a:buChar char="•"/>
            </a:pPr>
            <a:endParaRPr lang="en-CA" sz="1200" b="0" i="0" u="none" strike="noStrike" baseline="0" dirty="0">
              <a:latin typeface="Century Gothic" panose="020B0502020202020204" pitchFamily="34" charset="0"/>
            </a:endParaRPr>
          </a:p>
          <a:p>
            <a:pPr marL="0" indent="0" algn="l">
              <a:buFont typeface="Arial" panose="020B0604020202020204" pitchFamily="34" charset="0"/>
              <a:buNone/>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Refer to Slides #12 and 13. Tutor should be able to see learner’s computer screen and hands.</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YouTube website may be different than in the video lesson and different than the steps in Practice below. This is because websites are constantly changing.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Before the tutoring session, check on YouTube to see if the videos used in this lesson (Save on Foods) are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If not, or if you prefer, find another video channel relevant to the learner. </a:t>
            </a:r>
          </a:p>
          <a:p>
            <a:pPr marL="0" lvl="0" indent="0" algn="l" rtl="0">
              <a:spcBef>
                <a:spcPts val="0"/>
              </a:spcBef>
              <a:spcAft>
                <a:spcPts val="0"/>
              </a:spcAft>
              <a:buNone/>
            </a:pPr>
            <a:r>
              <a:rPr lang="en-US" sz="1200" b="0" dirty="0">
                <a:latin typeface="Century Gothic" panose="020B0502020202020204" pitchFamily="34" charset="0"/>
              </a:rPr>
              <a:t>If the learner’s focus is employment, find one related to that. </a:t>
            </a:r>
          </a:p>
          <a:p>
            <a:pPr marL="0" lvl="0" indent="0" algn="l" rtl="0">
              <a:spcBef>
                <a:spcPts val="0"/>
              </a:spcBef>
              <a:spcAft>
                <a:spcPts val="0"/>
              </a:spcAft>
              <a:buNone/>
            </a:pPr>
            <a:r>
              <a:rPr lang="en-US" sz="1200" b="0" dirty="0">
                <a:latin typeface="Century Gothic" panose="020B0502020202020204" pitchFamily="34" charset="0"/>
              </a:rPr>
              <a:t>If the learner’s focus is not employment, find out what the learner is interested in. Look for a good video channel on that topic. </a:t>
            </a:r>
          </a:p>
          <a:p>
            <a:pPr marL="0" lvl="0" indent="0" algn="l" rtl="0">
              <a:spcBef>
                <a:spcPts val="0"/>
              </a:spcBef>
              <a:spcAft>
                <a:spcPts val="0"/>
              </a:spcAft>
              <a:buNone/>
            </a:pPr>
            <a:r>
              <a:rPr lang="en-US" sz="1200" b="0" dirty="0">
                <a:latin typeface="Century Gothic" panose="020B0502020202020204" pitchFamily="34" charset="0"/>
              </a:rPr>
              <a:t>Check also if the steps to do things are the same as in the video lesson.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Be sure to do the above </a:t>
            </a:r>
            <a:r>
              <a:rPr lang="en-US" sz="1200" b="1" u="sng" dirty="0">
                <a:latin typeface="Century Gothic" panose="020B0502020202020204" pitchFamily="34" charset="0"/>
              </a:rPr>
              <a:t>before</a:t>
            </a:r>
            <a:r>
              <a:rPr lang="en-US" sz="1200" b="1" dirty="0">
                <a:latin typeface="Century Gothic" panose="020B0502020202020204" pitchFamily="34" charset="0"/>
              </a:rPr>
              <a:t> the tutoring session !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it’s time to practice! We’re going to practice what we saw in the video:</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u="sng" dirty="0">
                <a:effectLst/>
                <a:latin typeface="Century Gothic" panose="020B0502020202020204" pitchFamily="34" charset="0"/>
                <a:ea typeface="Calibri" panose="020F0502020204030204" pitchFamily="34" charset="0"/>
                <a:cs typeface="Calibri" panose="020F0502020204030204" pitchFamily="34" charset="0"/>
              </a:rPr>
              <a:t>Search by Playlist Topics on a YouTube Channel</a:t>
            </a: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[Open YouTube]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start by going to YouTube. Remember how to do that ?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search for “Save on Foods”. You did that before. Show me how you do that.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1"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[Go to the Company’s YouTube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Ok. Now find a video made by the company, Save on Foods.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one. Remember, you know it’s one if you see the company logo and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Now, find the link. What does the cursor look like if it’s a link ? </a:t>
            </a:r>
            <a:r>
              <a:rPr lang="en-US" sz="1200" b="1" i="1" dirty="0">
                <a:latin typeface="Century Gothic" panose="020B0502020202020204" pitchFamily="34" charset="0"/>
              </a:rPr>
              <a:t>Answer: </a:t>
            </a:r>
            <a:r>
              <a:rPr lang="en-US" sz="1200" b="0" i="1" dirty="0">
                <a:latin typeface="Century Gothic" panose="020B0502020202020204" pitchFamily="34" charset="0"/>
              </a:rPr>
              <a:t>A hand</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that link, the logo and name.  It will take you to the Save on Foods channel. Do that now.</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Is this the Save on Foods channel ? How do you know ? </a:t>
            </a:r>
            <a:r>
              <a:rPr lang="en-US" sz="1200" b="1" i="1" dirty="0">
                <a:latin typeface="Century Gothic" panose="020B0502020202020204" pitchFamily="34" charset="0"/>
              </a:rPr>
              <a:t>Answer:</a:t>
            </a:r>
            <a:r>
              <a:rPr lang="en-US" sz="1200" b="0" i="1" dirty="0">
                <a:latin typeface="Century Gothic" panose="020B0502020202020204" pitchFamily="34" charset="0"/>
              </a:rPr>
              <a:t> the logo and name are at the top, also there is the menu under that.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[Pause the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 video may play automatically. If it does, pause it.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how to pause the video (</a:t>
            </a:r>
            <a:r>
              <a:rPr lang="en-US" sz="1200" b="1" i="1" dirty="0">
                <a:latin typeface="Century Gothic" panose="020B0502020202020204" pitchFamily="34" charset="0"/>
              </a:rPr>
              <a:t>Hint: </a:t>
            </a:r>
            <a:r>
              <a:rPr lang="en-US" sz="1200" b="0" i="1" dirty="0">
                <a:latin typeface="Century Gothic" panose="020B0502020202020204" pitchFamily="34" charset="0"/>
              </a:rPr>
              <a:t>Click on the video screen (or on the pause button) to pause the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pause button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We won’t look at the video now. We need to practice the digital skills. </a:t>
            </a:r>
          </a:p>
          <a:p>
            <a:pPr marL="0" lvl="0" indent="0" algn="l" rtl="0">
              <a:spcBef>
                <a:spcPts val="0"/>
              </a:spcBef>
              <a:spcAft>
                <a:spcPts val="0"/>
              </a:spcAft>
              <a:buFont typeface="Arial" panose="020B0604020202020204" pitchFamily="34" charset="0"/>
              <a:buNone/>
            </a:pPr>
            <a:endParaRPr lang="en-US" sz="1200" b="1" i="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[Find Playlists]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 you are on the YouTube Channel. Now, find and open “Playlists”.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Hint:</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Remember you need to:</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Go to the Menu</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Find “Playlists” </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“Playlists”</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“Playlists” opens and you can see the different playlists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do you do if you can’t see all of the playlists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Scroll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Do that now, Scroll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Then scroll up again.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0" dirty="0">
                <a:effectLst/>
                <a:latin typeface="Century Gothic" panose="020B0502020202020204" pitchFamily="34" charset="0"/>
                <a:ea typeface="Calibri" panose="020F0502020204030204" pitchFamily="34" charset="0"/>
                <a:cs typeface="Times New Roman" panose="02020603050405020304" pitchFamily="18" charset="0"/>
              </a:rPr>
              <a:t>[View a Full Playlist]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Let’s practice how to open a Playlist to see the videos inside. This is called, “View a Full Playlist”.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In the video we watched, she opened one playlist. It was called “Ready-Set-Refresh”.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Choose a playlist now to open.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What’s the name of the playlist you want to open ?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the link to open it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Hint: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 video picture or the name/ “View Full Playlist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If a video plays automatically, pause it.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Hint: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the video or on the pause icon)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many videos are in that playlist ? Scroll down to the bottom to see the full list.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Then scroll up again.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Now choose one of the videos to play. How do you play it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on the name, or the video picture. 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Great ! Let’s just watch a few seconds then pause it.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You can watch it later. Remember we are practicing digital skills in YouTube now.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0" dirty="0">
                <a:effectLst/>
                <a:latin typeface="Century Gothic" panose="020B0502020202020204" pitchFamily="34" charset="0"/>
                <a:ea typeface="Calibri" panose="020F0502020204030204" pitchFamily="34" charset="0"/>
                <a:cs typeface="Times New Roman" panose="02020603050405020304" pitchFamily="18" charset="0"/>
              </a:rPr>
              <a:t>[Go back]</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Let’s go back to the homepage of the Save on Foods channel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Use the back icon/button. Show me how to do that. </a:t>
            </a: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a:t>
            </a:r>
            <a:r>
              <a:rPr lang="en-CA" sz="1200" b="0" i="0" dirty="0">
                <a:effectLst/>
                <a:latin typeface="Century Gothic" panose="020B0502020202020204" pitchFamily="34" charset="0"/>
                <a:ea typeface="Calibri" panose="020F0502020204030204" pitchFamily="34" charset="0"/>
                <a:cs typeface="Times New Roman" panose="02020603050405020304" pitchFamily="18" charset="0"/>
              </a:rPr>
              <a:t>If the learner opened a few videos, they will need to click the “Back” icon a few times to get back to the homepage. Guide them to do that)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Great! Now you are back at the “Playlists” homepage.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Choose another playlist and practice again.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(Repeat the above steps)</a:t>
            </a:r>
            <a:endParaRPr lang="en-US" sz="1200" b="0" i="1" dirty="0">
              <a:latin typeface="Century Gothic" panose="020B0502020202020204" pitchFamily="34" charset="0"/>
            </a:endParaRPr>
          </a:p>
          <a:p>
            <a:pPr marL="241653" lvl="0" indent="-165453" algn="l" rtl="0">
              <a:spcBef>
                <a:spcPts val="0"/>
              </a:spcBef>
              <a:spcAft>
                <a:spcPts val="0"/>
              </a:spcAft>
              <a:buClr>
                <a:schemeClr val="dk1"/>
              </a:buClr>
              <a:buSzPts val="1200"/>
              <a:buFont typeface="Calibri"/>
              <a:buNone/>
            </a:pP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 learner practice as many times as they need (at least three times.) </a:t>
            </a:r>
          </a:p>
          <a:p>
            <a:pPr marL="0" lvl="0" indent="0" algn="l" rtl="0">
              <a:spcBef>
                <a:spcPts val="0"/>
              </a:spcBef>
              <a:spcAft>
                <a:spcPts val="0"/>
              </a:spcAft>
              <a:buClr>
                <a:schemeClr val="dk1"/>
              </a:buClr>
              <a:buSzPts val="1300"/>
              <a:buFont typeface="Arial"/>
              <a:buNone/>
            </a:pPr>
            <a:endParaRPr sz="1200" dirty="0">
              <a:latin typeface="Century Gothic" panose="020B0502020202020204" pitchFamily="34" charset="0"/>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Check the Learner's skills. Has the learner shown you they can do the skills at least three times without support? If so, then they are ready to move on to Part Four. </a:t>
            </a:r>
            <a:endParaRPr sz="1200" dirty="0">
              <a:latin typeface="Century Gothic" panose="020B0502020202020204" pitchFamily="34" charset="0"/>
              <a:ea typeface="Arial"/>
              <a:cs typeface="Arial"/>
              <a:sym typeface="Arial"/>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b="1" dirty="0"/>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1020048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Three B</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strike="noStrike"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Both learner and tutor have a laptop or computer each.</a:t>
            </a:r>
            <a:endParaRPr lang="en-CA" sz="1200" b="0" i="0" u="none" strike="noStrike" baseline="0" dirty="0">
              <a:latin typeface="Century Gothic" panose="020B0502020202020204" pitchFamily="34" charset="0"/>
            </a:endParaRP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Make sure there is one internet browser icon on the desktop and/ or the taskbar on learner’s</a:t>
            </a:r>
            <a:r>
              <a:rPr lang="en-CA" sz="1200" b="0" i="0" u="none" strike="noStrike" baseline="0" dirty="0">
                <a:latin typeface="Century Gothic" panose="020B0502020202020204" pitchFamily="34" charset="0"/>
              </a:rPr>
              <a:t> computer.</a:t>
            </a:r>
          </a:p>
          <a:p>
            <a:pPr marL="285750" indent="-285750" algn="l">
              <a:buFont typeface="Arial" panose="020B0604020202020204" pitchFamily="34" charset="0"/>
              <a:buChar char="•"/>
            </a:pPr>
            <a:endParaRPr lang="en-CA" sz="1200" b="0" i="0" u="none" strike="noStrike" baseline="0" dirty="0">
              <a:latin typeface="Century Gothic" panose="020B0502020202020204" pitchFamily="34" charset="0"/>
            </a:endParaRPr>
          </a:p>
          <a:p>
            <a:pPr marL="0" indent="0" algn="l">
              <a:buFont typeface="Arial" panose="020B0604020202020204" pitchFamily="34" charset="0"/>
              <a:buNone/>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Refer to Slides #12 and 13. Tutor should be able to see learner’s computer screen and hands.</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YouTube website may be different than in the video lesson and different than the steps in Practice below. This is because websites are constantly changing.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Before the tutoring session, check on YouTube to see if the videos used in this lesson (Save on Foods) are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If not, or if you prefer, find another video channel relevant to the learner. </a:t>
            </a:r>
          </a:p>
          <a:p>
            <a:pPr marL="0" lvl="0" indent="0" algn="l" rtl="0">
              <a:spcBef>
                <a:spcPts val="0"/>
              </a:spcBef>
              <a:spcAft>
                <a:spcPts val="0"/>
              </a:spcAft>
              <a:buNone/>
            </a:pPr>
            <a:r>
              <a:rPr lang="en-US" sz="1200" b="0" dirty="0">
                <a:latin typeface="Century Gothic" panose="020B0502020202020204" pitchFamily="34" charset="0"/>
              </a:rPr>
              <a:t>If the learner’s focus is employment, find one related to that. </a:t>
            </a:r>
          </a:p>
          <a:p>
            <a:pPr marL="0" lvl="0" indent="0" algn="l" rtl="0">
              <a:spcBef>
                <a:spcPts val="0"/>
              </a:spcBef>
              <a:spcAft>
                <a:spcPts val="0"/>
              </a:spcAft>
              <a:buNone/>
            </a:pPr>
            <a:r>
              <a:rPr lang="en-US" sz="1200" b="0" dirty="0">
                <a:latin typeface="Century Gothic" panose="020B0502020202020204" pitchFamily="34" charset="0"/>
              </a:rPr>
              <a:t>If the learner’s focus is not employment, find out what the learner is interested in. Look for a good video channel on that topic. </a:t>
            </a:r>
          </a:p>
          <a:p>
            <a:pPr marL="0" lvl="0" indent="0" algn="l" rtl="0">
              <a:spcBef>
                <a:spcPts val="0"/>
              </a:spcBef>
              <a:spcAft>
                <a:spcPts val="0"/>
              </a:spcAft>
              <a:buNone/>
            </a:pPr>
            <a:r>
              <a:rPr lang="en-US" sz="1200" b="0" dirty="0">
                <a:latin typeface="Century Gothic" panose="020B0502020202020204" pitchFamily="34" charset="0"/>
              </a:rPr>
              <a:t>Check also if the steps to do things are the same as in the video lesson.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Be sure to do the above </a:t>
            </a:r>
            <a:r>
              <a:rPr lang="en-US" sz="1200" b="1" u="sng" dirty="0">
                <a:latin typeface="Century Gothic" panose="020B0502020202020204" pitchFamily="34" charset="0"/>
              </a:rPr>
              <a:t>before</a:t>
            </a:r>
            <a:r>
              <a:rPr lang="en-US" sz="1200" b="1" dirty="0">
                <a:latin typeface="Century Gothic" panose="020B0502020202020204" pitchFamily="34" charset="0"/>
              </a:rPr>
              <a:t> the tutoring session !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it’s time to practice! We’re going to practice what we saw in the video: </a:t>
            </a:r>
            <a:r>
              <a:rPr lang="en-US" sz="1200" b="1" i="1" u="sng" dirty="0">
                <a:latin typeface="Century Gothic" panose="020B0502020202020204" pitchFamily="34" charset="0"/>
              </a:rPr>
              <a:t>Search for all Videos on a YouTube Channel</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[Open YouTube]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start by going to YouTube. Remember how to do that ?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search for “Save on Foods”. You did that before. Show me how you do that.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1"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[Go to the company YouTube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Ok. Now find a video made by the company, Save on Foods.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one. Remember, you know it’s one if you see the company logo and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Now, find the link. What does the cursor look like if it’s a link ? </a:t>
            </a:r>
            <a:r>
              <a:rPr lang="en-US" sz="1200" b="1" i="1" dirty="0">
                <a:latin typeface="Century Gothic" panose="020B0502020202020204" pitchFamily="34" charset="0"/>
              </a:rPr>
              <a:t>Answer: </a:t>
            </a:r>
            <a:r>
              <a:rPr lang="en-US" sz="1200" b="0" i="1" dirty="0">
                <a:latin typeface="Century Gothic" panose="020B0502020202020204" pitchFamily="34" charset="0"/>
              </a:rPr>
              <a:t>A hand</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that link, the logo and name.  It will take you to the Save on Foods channel. Do that now.</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Is this the Save on Foods channel ? How do you know ? </a:t>
            </a:r>
            <a:r>
              <a:rPr lang="en-US" sz="1200" b="1" i="1" dirty="0">
                <a:latin typeface="Century Gothic" panose="020B0502020202020204" pitchFamily="34" charset="0"/>
              </a:rPr>
              <a:t>Answer:</a:t>
            </a:r>
            <a:r>
              <a:rPr lang="en-US" sz="1200" b="0" i="1" dirty="0">
                <a:latin typeface="Century Gothic" panose="020B0502020202020204" pitchFamily="34" charset="0"/>
              </a:rPr>
              <a:t> the logo and name are at the top, also there is the menu under that.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[Pause the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 video may play automatically. If it does, pause it.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how to pause the video (Click on the video screen (or on the pause button) to pause the video)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the pause button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We won’t look at the video now. We need to practice the digital skills. </a:t>
            </a:r>
          </a:p>
          <a:p>
            <a:pPr marL="0" lvl="0" indent="0" algn="l" rtl="0">
              <a:spcBef>
                <a:spcPts val="0"/>
              </a:spcBef>
              <a:spcAft>
                <a:spcPts val="0"/>
              </a:spcAft>
              <a:buFont typeface="Arial" panose="020B0604020202020204" pitchFamily="34" charset="0"/>
              <a:buNone/>
            </a:pPr>
            <a:endParaRPr lang="en-US" sz="1200" b="1" i="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[Search for all Videos on a YouTube Channel]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 you are on the YouTube Channel. Now, go to the menu and find “Videos”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Can you see all the videos ? Remember what to do if you can’t see them all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Scroll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Do that now, Scroll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Then scroll up again.</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[Play a video, Pause a Video and Skip Ads]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Choose a video to watch.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Do you remember how to play it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the name or the video picture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It may play automatically. Pause it. (Click on the video or on the pause icon)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An ad may play. How can you skip it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Click on “Skip Ad”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 you paused a video. How can you play it again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on the “Play” icon (or on the video picture)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Show me the “Play” icon.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does the “Play” icon look like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A triangle pointing to the right</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it now to play the video.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pause the video again.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play it again.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 Remember you can click on either the pause icon or on the video picture to pause and play the video. </a:t>
            </a: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(Tip: For those who prefer keyboards: You can also press the spacebar on your keyboard.)</a:t>
            </a:r>
          </a:p>
          <a:p>
            <a:pPr marL="0" lvl="0" indent="0" algn="l" rtl="0">
              <a:spcBef>
                <a:spcPts val="0"/>
              </a:spcBef>
              <a:spcAft>
                <a:spcPts val="0"/>
              </a:spcAft>
              <a:buFont typeface="Arial" panose="020B0604020202020204" pitchFamily="34" charset="0"/>
              <a:buNone/>
            </a:pPr>
            <a:endParaRPr lang="en-US" sz="1200" b="1" i="0"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sz="1200" b="0" i="0" dirty="0">
                <a:effectLst/>
                <a:latin typeface="Century Gothic" panose="020B0502020202020204" pitchFamily="34" charset="0"/>
                <a:ea typeface="Calibri" panose="020F0502020204030204" pitchFamily="34" charset="0"/>
                <a:cs typeface="Times New Roman" panose="02020603050405020304" pitchFamily="18" charset="0"/>
              </a:rPr>
              <a:t>P</a:t>
            </a: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ractice again! Repeat the above steps.</a:t>
            </a:r>
            <a:endParaRPr lang="en-US" sz="1200" b="0" i="1" dirty="0">
              <a:latin typeface="Century Gothic" panose="020B0502020202020204" pitchFamily="34" charset="0"/>
            </a:endParaRPr>
          </a:p>
          <a:p>
            <a:pPr marL="241653" lvl="0" indent="-165453" algn="l" rtl="0">
              <a:spcBef>
                <a:spcPts val="0"/>
              </a:spcBef>
              <a:spcAft>
                <a:spcPts val="0"/>
              </a:spcAft>
              <a:buClr>
                <a:schemeClr val="dk1"/>
              </a:buClr>
              <a:buSzPts val="1200"/>
              <a:buFont typeface="Calibri"/>
              <a:buNone/>
            </a:pPr>
            <a:endParaRPr lang="en-CA" sz="1200" b="0" dirty="0">
              <a:latin typeface="Century Gothic" panose="020B0502020202020204" pitchFamily="34" charset="0"/>
            </a:endParaRPr>
          </a:p>
          <a:p>
            <a:pPr marL="241653" lvl="0" indent="-165453" algn="l" rtl="0">
              <a:spcBef>
                <a:spcPts val="0"/>
              </a:spcBef>
              <a:spcAft>
                <a:spcPts val="0"/>
              </a:spcAft>
              <a:buClr>
                <a:schemeClr val="dk1"/>
              </a:buClr>
              <a:buSzPts val="1200"/>
              <a:buFont typeface="Calibri"/>
              <a:buNone/>
            </a:pP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 learner practice as many times as they need (at least three times.) </a:t>
            </a:r>
          </a:p>
          <a:p>
            <a:pPr marL="0" lvl="0" indent="0" algn="l" rtl="0">
              <a:spcBef>
                <a:spcPts val="0"/>
              </a:spcBef>
              <a:spcAft>
                <a:spcPts val="0"/>
              </a:spcAft>
              <a:buClr>
                <a:schemeClr val="dk1"/>
              </a:buClr>
              <a:buSzPts val="1300"/>
              <a:buFont typeface="Arial"/>
              <a:buNone/>
            </a:pPr>
            <a:endParaRPr sz="1200" dirty="0">
              <a:latin typeface="Century Gothic" panose="020B0502020202020204" pitchFamily="34" charset="0"/>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Check the Learner's skills. Has the learner shown you they can do the skills at least three times without support? If so, then they are ready to move on to Part Three. </a:t>
            </a:r>
            <a:endParaRPr sz="1200" dirty="0">
              <a:latin typeface="Century Gothic" panose="020B0502020202020204" pitchFamily="34" charset="0"/>
              <a:ea typeface="Arial"/>
              <a:cs typeface="Arial"/>
              <a:sym typeface="Arial"/>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b="1" dirty="0"/>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extLst>
      <p:ext uri="{BB962C8B-B14F-4D97-AF65-F5344CB8AC3E}">
        <p14:creationId xmlns:p14="http://schemas.microsoft.com/office/powerpoint/2010/main" val="81853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Four</a:t>
            </a:r>
          </a:p>
          <a:p>
            <a:pPr marL="0" lvl="0" indent="0" algn="l" rtl="0">
              <a:spcBef>
                <a:spcPts val="0"/>
              </a:spcBef>
              <a:spcAft>
                <a:spcPts val="0"/>
              </a:spcAft>
              <a:buNone/>
            </a:pPr>
            <a:endParaRPr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to the Tutor</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These are the skills learners will master at the end of the lesson:  </a:t>
            </a:r>
          </a:p>
          <a:p>
            <a:pPr marL="514350" indent="-285750">
              <a:lnSpc>
                <a:spcPct val="106000"/>
              </a:lnSpc>
              <a:spcAft>
                <a:spcPts val="800"/>
              </a:spcAft>
              <a:buFont typeface="Arial" panose="020B0604020202020204" pitchFamily="34" charset="0"/>
              <a:buChar char="•"/>
            </a:pPr>
            <a:r>
              <a:rPr lang="en-US" sz="1200" b="1" dirty="0">
                <a:solidFill>
                  <a:srgbClr val="000000"/>
                </a:solidFill>
                <a:effectLst/>
                <a:latin typeface="Century Gothic" panose="020B0502020202020204" pitchFamily="34" charset="0"/>
                <a:ea typeface="Calibri" panose="020F0502020204030204" pitchFamily="34" charset="0"/>
              </a:rPr>
              <a:t>Make the Video Full Screen</a:t>
            </a:r>
            <a:endParaRPr lang="en-CA" sz="1200" dirty="0">
              <a:effectLst/>
              <a:latin typeface="Century Gothic" panose="020B0502020202020204" pitchFamily="34" charset="0"/>
              <a:ea typeface="Times New Roman" panose="02020603050405020304" pitchFamily="18" charset="0"/>
            </a:endParaRPr>
          </a:p>
          <a:p>
            <a:pPr marL="514350" indent="-285750">
              <a:lnSpc>
                <a:spcPct val="106000"/>
              </a:lnSpc>
              <a:spcAft>
                <a:spcPts val="800"/>
              </a:spcAft>
              <a:buFont typeface="Arial" panose="020B0604020202020204" pitchFamily="34" charset="0"/>
              <a:buChar char="•"/>
            </a:pPr>
            <a:r>
              <a:rPr lang="en-US" sz="1200" b="1" dirty="0">
                <a:solidFill>
                  <a:srgbClr val="000000"/>
                </a:solidFill>
                <a:effectLst/>
                <a:latin typeface="Century Gothic" panose="020B0502020202020204" pitchFamily="34" charset="0"/>
                <a:ea typeface="Calibri" panose="020F0502020204030204" pitchFamily="34" charset="0"/>
              </a:rPr>
              <a:t>Volume-Turn up/down</a:t>
            </a:r>
            <a:endParaRPr lang="en-CA" sz="1200" dirty="0">
              <a:effectLst/>
              <a:latin typeface="Century Gothic" panose="020B0502020202020204" pitchFamily="34" charset="0"/>
              <a:ea typeface="Times New Roman" panose="02020603050405020304" pitchFamily="18" charset="0"/>
            </a:endParaRPr>
          </a:p>
          <a:p>
            <a:pPr marL="514350" indent="-285750">
              <a:lnSpc>
                <a:spcPct val="106000"/>
              </a:lnSpc>
              <a:spcAft>
                <a:spcPts val="800"/>
              </a:spcAft>
              <a:buFont typeface="Arial" panose="020B0604020202020204" pitchFamily="34" charset="0"/>
              <a:buChar char="•"/>
            </a:pPr>
            <a:r>
              <a:rPr lang="en-US" sz="1200" b="1" dirty="0">
                <a:solidFill>
                  <a:srgbClr val="000000"/>
                </a:solidFill>
                <a:effectLst/>
                <a:latin typeface="Century Gothic" panose="020B0502020202020204" pitchFamily="34" charset="0"/>
                <a:ea typeface="Calibri" panose="020F0502020204030204" pitchFamily="34" charset="0"/>
              </a:rPr>
              <a:t>Turn on/ off Closed Captions</a:t>
            </a:r>
            <a:endParaRPr lang="en-CA" sz="1200" dirty="0">
              <a:effectLst/>
              <a:latin typeface="Century Gothic" panose="020B0502020202020204" pitchFamily="34" charset="0"/>
              <a:ea typeface="Times New Roman" panose="02020603050405020304" pitchFamily="18" charset="0"/>
            </a:endParaRP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Say to the learner</a:t>
            </a:r>
            <a:r>
              <a:rPr lang="en-US" sz="1200" dirty="0">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i="1" u="none" dirty="0">
                <a:latin typeface="Century Gothic" panose="020B0502020202020204" pitchFamily="34" charset="0"/>
              </a:rPr>
              <a:t>We practiced how </a:t>
            </a:r>
            <a:r>
              <a:rPr lang="en-US" sz="1200" b="0" i="1" u="none" dirty="0">
                <a:latin typeface="Century Gothic" panose="020B0502020202020204" pitchFamily="34" charset="0"/>
              </a:rPr>
              <a:t>to Search for Videos by Playlist Topics, </a:t>
            </a:r>
            <a:r>
              <a:rPr lang="en-CA" sz="1200" b="0" i="1" u="none" dirty="0">
                <a:effectLst/>
                <a:latin typeface="Century Gothic" panose="020B0502020202020204" pitchFamily="34" charset="0"/>
                <a:ea typeface="Calibri" panose="020F0502020204030204" pitchFamily="34" charset="0"/>
                <a:cs typeface="Calibri" panose="020F0502020204030204" pitchFamily="34" charset="0"/>
              </a:rPr>
              <a:t>how to </a:t>
            </a:r>
            <a:r>
              <a:rPr lang="en-CA" sz="1200" b="0" i="1" dirty="0">
                <a:latin typeface="Century Gothic" panose="020B0502020202020204" pitchFamily="34" charset="0"/>
                <a:ea typeface="Calibri" panose="020F0502020204030204" pitchFamily="34" charset="0"/>
                <a:cs typeface="Calibri" panose="020F0502020204030204" pitchFamily="34" charset="0"/>
              </a:rPr>
              <a:t>Search for all Videos on a YouTube Channel. We also practices how to play and pause a video and how to skip ads.  </a:t>
            </a:r>
            <a:endParaRPr lang="en-CA" sz="1200" b="0" i="1" dirty="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CA" sz="1200" b="0" i="1" u="none" dirty="0">
              <a:effectLst/>
              <a:latin typeface="Century Gothic" panose="020B0502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i="1" dirty="0">
                <a:latin typeface="Century Gothic" panose="020B0502020202020204" pitchFamily="34" charset="0"/>
              </a:rPr>
              <a:t>Now</a:t>
            </a:r>
            <a:r>
              <a:rPr lang="en-US" sz="1200" b="0" i="1" dirty="0">
                <a:latin typeface="Century Gothic" panose="020B0502020202020204" pitchFamily="34" charset="0"/>
              </a:rPr>
              <a:t>, we are going to review how to do a few other functions in YouTube.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a:latin typeface="Century Gothic" panose="020B0502020202020204" pitchFamily="34" charset="0"/>
              </a:rPr>
              <a:t>We’ll look at three things: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sz="1200" b="0" i="1" u="sng" dirty="0">
                <a:latin typeface="Century Gothic" panose="020B0502020202020204" pitchFamily="34" charset="0"/>
              </a:rPr>
              <a:t>How to Make the Video Full Screen</a:t>
            </a:r>
            <a:endParaRPr lang="en-CA" sz="1200" b="0" i="1" u="none" dirty="0">
              <a:effectLst/>
              <a:latin typeface="Century Gothic" panose="020B050202020202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CA" sz="1200" b="0" i="1" u="sng" dirty="0">
                <a:effectLst/>
                <a:latin typeface="Century Gothic" panose="020B0502020202020204" pitchFamily="34" charset="0"/>
                <a:ea typeface="Calibri" panose="020F0502020204030204" pitchFamily="34" charset="0"/>
                <a:cs typeface="Calibri" panose="020F0502020204030204" pitchFamily="34" charset="0"/>
              </a:rPr>
              <a:t>How to Turn the Volume Up and Down</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CA" sz="1200" b="0" i="1" u="none" dirty="0">
                <a:effectLst/>
                <a:latin typeface="Century Gothic" panose="020B0502020202020204" pitchFamily="34" charset="0"/>
                <a:ea typeface="Calibri" panose="020F0502020204030204" pitchFamily="34" charset="0"/>
                <a:cs typeface="Calibri" panose="020F0502020204030204" pitchFamily="34" charset="0"/>
              </a:rPr>
              <a:t>and </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CA" sz="1200" b="0" i="1" dirty="0">
                <a:effectLst/>
                <a:latin typeface="Century Gothic" panose="020B0502020202020204" pitchFamily="34" charset="0"/>
                <a:ea typeface="Calibri" panose="020F0502020204030204" pitchFamily="34" charset="0"/>
                <a:cs typeface="Calibri" panose="020F0502020204030204" pitchFamily="34" charset="0"/>
              </a:rPr>
              <a:t>3. </a:t>
            </a:r>
            <a:r>
              <a:rPr lang="en-CA" sz="1200" b="0" i="1" u="sng" dirty="0">
                <a:effectLst/>
                <a:latin typeface="Century Gothic" panose="020B0502020202020204" pitchFamily="34" charset="0"/>
                <a:ea typeface="Calibri" panose="020F0502020204030204" pitchFamily="34" charset="0"/>
                <a:cs typeface="Calibri" panose="020F0502020204030204" pitchFamily="34" charset="0"/>
              </a:rPr>
              <a:t>How to Turn Closed Captions On and Off</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1" dirty="0">
                <a:effectLst/>
                <a:latin typeface="Century Gothic" panose="020B0502020202020204" pitchFamily="34" charset="0"/>
                <a:ea typeface="Calibri" panose="020F0502020204030204" pitchFamily="34" charset="0"/>
                <a:cs typeface="Calibri" panose="020F0502020204030204" pitchFamily="34" charset="0"/>
              </a:rPr>
              <a:t>Have you done these things before in YouTube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They are all very useful. It’s good to know how to do them.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extLst>
      <p:ext uri="{BB962C8B-B14F-4D97-AF65-F5344CB8AC3E}">
        <p14:creationId xmlns:p14="http://schemas.microsoft.com/office/powerpoint/2010/main" val="1507051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YouTube Video Search-Part Four</a:t>
            </a: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 </a:t>
            </a:r>
            <a:endParaRPr dirty="0">
              <a:latin typeface="Century Gothic" panose="020B0502020202020204" pitchFamily="34" charset="0"/>
            </a:endParaRPr>
          </a:p>
          <a:p>
            <a:pPr marL="228600" indent="0">
              <a:lnSpc>
                <a:spcPct val="106000"/>
              </a:lnSpc>
              <a:spcAft>
                <a:spcPts val="800"/>
              </a:spcAft>
              <a:buFont typeface="Arial" panose="020B0604020202020204" pitchFamily="34" charset="0"/>
              <a:buNone/>
            </a:pPr>
            <a:r>
              <a:rPr lang="en-US" i="1" dirty="0">
                <a:latin typeface="Century Gothic" panose="020B0502020202020204" pitchFamily="34" charset="0"/>
              </a:rPr>
              <a:t>So, let’s review how </a:t>
            </a:r>
            <a:r>
              <a:rPr lang="en-US" b="0" i="1" dirty="0">
                <a:latin typeface="Century Gothic" panose="020B0502020202020204" pitchFamily="34" charset="0"/>
              </a:rPr>
              <a:t>to do a few functions in YouTube: </a:t>
            </a:r>
          </a:p>
          <a:p>
            <a:pPr marL="400050" indent="-171450">
              <a:lnSpc>
                <a:spcPct val="106000"/>
              </a:lnSpc>
              <a:spcAft>
                <a:spcPts val="800"/>
              </a:spcAft>
              <a:buFont typeface="Arial" panose="020B0604020202020204" pitchFamily="34" charset="0"/>
              <a:buChar char="•"/>
            </a:pPr>
            <a:r>
              <a:rPr lang="en-US" sz="1200" b="1" i="1" dirty="0">
                <a:solidFill>
                  <a:srgbClr val="000000"/>
                </a:solidFill>
                <a:effectLst/>
                <a:latin typeface="Century Gothic" panose="020B0502020202020204" pitchFamily="34" charset="0"/>
                <a:ea typeface="Calibri" panose="020F0502020204030204" pitchFamily="34" charset="0"/>
              </a:rPr>
              <a:t>Make the Video Full Screen</a:t>
            </a:r>
            <a:endParaRPr lang="en-CA" sz="1200" i="1" dirty="0">
              <a:effectLst/>
              <a:latin typeface="Century Gothic" panose="020B0502020202020204" pitchFamily="34" charset="0"/>
              <a:ea typeface="Times New Roman" panose="02020603050405020304" pitchFamily="18" charset="0"/>
            </a:endParaRPr>
          </a:p>
          <a:p>
            <a:pPr marL="400050" indent="-171450">
              <a:lnSpc>
                <a:spcPct val="106000"/>
              </a:lnSpc>
              <a:spcAft>
                <a:spcPts val="800"/>
              </a:spcAft>
              <a:buFont typeface="Arial" panose="020B0604020202020204" pitchFamily="34" charset="0"/>
              <a:buChar char="•"/>
            </a:pPr>
            <a:r>
              <a:rPr lang="en-US" sz="1200" b="1" i="1" dirty="0">
                <a:solidFill>
                  <a:srgbClr val="000000"/>
                </a:solidFill>
                <a:effectLst/>
                <a:latin typeface="Century Gothic" panose="020B0502020202020204" pitchFamily="34" charset="0"/>
                <a:ea typeface="Calibri" panose="020F0502020204030204" pitchFamily="34" charset="0"/>
              </a:rPr>
              <a:t>Volume- Turn up/down</a:t>
            </a:r>
            <a:endParaRPr lang="en-CA" sz="1200" i="1" dirty="0">
              <a:effectLst/>
              <a:latin typeface="Century Gothic" panose="020B0502020202020204" pitchFamily="34" charset="0"/>
              <a:ea typeface="Times New Roman" panose="02020603050405020304" pitchFamily="18" charset="0"/>
            </a:endParaRPr>
          </a:p>
          <a:p>
            <a:pPr marL="400050" indent="-171450">
              <a:lnSpc>
                <a:spcPct val="106000"/>
              </a:lnSpc>
              <a:spcAft>
                <a:spcPts val="800"/>
              </a:spcAft>
              <a:buFont typeface="Arial" panose="020B0604020202020204" pitchFamily="34" charset="0"/>
              <a:buChar char="•"/>
            </a:pPr>
            <a:r>
              <a:rPr lang="en-US" sz="1200" b="1" i="1" dirty="0">
                <a:solidFill>
                  <a:srgbClr val="000000"/>
                </a:solidFill>
                <a:effectLst/>
                <a:latin typeface="Century Gothic" panose="020B0502020202020204" pitchFamily="34" charset="0"/>
                <a:ea typeface="Calibri" panose="020F0502020204030204" pitchFamily="34" charset="0"/>
              </a:rPr>
              <a:t>Turn on/ off Closed Captions</a:t>
            </a:r>
            <a:endParaRPr lang="en-CA" sz="1200" i="1" dirty="0">
              <a:effectLst/>
              <a:latin typeface="Century Gothic" panose="020B0502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dirty="0">
                <a:solidFill>
                  <a:schemeClr val="dk1"/>
                </a:solidFill>
                <a:latin typeface="Century Gothic" panose="020B0502020202020204" pitchFamily="34" charset="0"/>
                <a:ea typeface="Calibri"/>
                <a:cs typeface="Calibri"/>
                <a:sym typeface="Calibri"/>
              </a:rPr>
              <a:t>We’re going to watch a video to review how to do these. </a:t>
            </a:r>
          </a:p>
          <a:p>
            <a:pPr marL="0" lvl="0" indent="0" algn="l" rtl="0">
              <a:spcBef>
                <a:spcPts val="0"/>
              </a:spcBef>
              <a:spcAft>
                <a:spcPts val="0"/>
              </a:spcAft>
              <a:buNone/>
            </a:pPr>
            <a:r>
              <a:rPr lang="en-US" b="0" i="1" dirty="0">
                <a:solidFill>
                  <a:srgbClr val="000000"/>
                </a:solidFill>
                <a:latin typeface="Century Gothic" panose="020B0502020202020204" pitchFamily="34" charset="0"/>
                <a:ea typeface="Calibri"/>
                <a:cs typeface="Calibri"/>
                <a:sym typeface="Calibri"/>
              </a:rPr>
              <a:t>We can watch the video several times. So, don't worry if you don't catch everything the first time.</a:t>
            </a:r>
            <a:endParaRPr lang="en-US" b="1" dirty="0">
              <a:latin typeface="Century Gothic" panose="020B0502020202020204" pitchFamily="34" charset="0"/>
            </a:endParaRPr>
          </a:p>
          <a:p>
            <a:pPr marL="0" lvl="0" indent="0" algn="l" rtl="0">
              <a:spcBef>
                <a:spcPts val="0"/>
              </a:spcBef>
              <a:spcAft>
                <a:spcPts val="0"/>
              </a:spcAft>
              <a:buNone/>
            </a:pPr>
            <a:endParaRPr lang="en-CA"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sz="1200" b="1" i="0" u="none" strike="noStrike" dirty="0">
                <a:solidFill>
                  <a:srgbClr val="000000"/>
                </a:solidFill>
                <a:latin typeface="Century Gothic" panose="020B0502020202020204" pitchFamily="34" charset="0"/>
                <a:ea typeface="Calibri"/>
                <a:cs typeface="Calibri"/>
                <a:sym typeface="Calibri"/>
              </a:rPr>
              <a:t>Instructions for the Tutor: </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The icon in the slide with the red triangle is a link to the video Lesson on YouTube.</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Just click on that link (in Slideshow mode) to open the video Lesson.</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Here is that link in case the one in the slide doesn’t work:</a:t>
            </a:r>
            <a:endParaRPr b="0"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https://youtu.be/E1H3pi6tt3E</a:t>
            </a:r>
          </a:p>
          <a:p>
            <a:pPr marL="457200" lvl="1"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0:00-3:39  minutes	[</a:t>
            </a:r>
            <a:r>
              <a:rPr lang="en-US" b="1" dirty="0">
                <a:latin typeface="Century Gothic" panose="020B0502020202020204" pitchFamily="34" charset="0"/>
              </a:rPr>
              <a:t> 3:39 mins]</a:t>
            </a:r>
            <a:endParaRPr dirty="0">
              <a:latin typeface="Century Gothic" panose="020B0502020202020204" pitchFamily="34" charset="0"/>
            </a:endParaRPr>
          </a:p>
          <a:p>
            <a:pPr marL="457200" lvl="1" indent="0" algn="l" rtl="0">
              <a:spcBef>
                <a:spcPts val="0"/>
              </a:spcBef>
              <a:spcAft>
                <a:spcPts val="0"/>
              </a:spcAft>
              <a:buNone/>
            </a:pPr>
            <a:endParaRPr dirty="0">
              <a:latin typeface="Century Gothic" panose="020B0502020202020204" pitchFamily="34" charset="0"/>
            </a:endParaRPr>
          </a:p>
          <a:p>
            <a:pPr marL="181240" lvl="0" indent="-181240" algn="l" rtl="0">
              <a:spcBef>
                <a:spcPts val="0"/>
              </a:spcBef>
              <a:spcAft>
                <a:spcPts val="0"/>
              </a:spcAft>
              <a:buClr>
                <a:srgbClr val="000000"/>
              </a:buClr>
              <a:buSzPts val="1200"/>
              <a:buFont typeface="Arial"/>
              <a:buChar char="•"/>
            </a:pPr>
            <a:r>
              <a:rPr lang="en-US" b="0" i="0" dirty="0">
                <a:solidFill>
                  <a:srgbClr val="000000"/>
                </a:solidFill>
                <a:latin typeface="Century Gothic" panose="020B0502020202020204" pitchFamily="34" charset="0"/>
                <a:ea typeface="Calibri"/>
                <a:cs typeface="Calibri"/>
                <a:sym typeface="Calibri"/>
              </a:rPr>
              <a:t>For remote tutoring, when you share screen to play the video, make sure you have shared the audio.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the lesson a bit and check the learner can hear it ok.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till the end of the video, then check for understanding. See the next slide for comprehension check questions.</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248" name="Google Shape;248;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extLst>
      <p:ext uri="{BB962C8B-B14F-4D97-AF65-F5344CB8AC3E}">
        <p14:creationId xmlns:p14="http://schemas.microsoft.com/office/powerpoint/2010/main" val="98660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b="1" u="none" dirty="0">
                <a:latin typeface="Century Gothic" panose="020B0502020202020204" pitchFamily="34" charset="0"/>
              </a:rPr>
              <a:t>Slide hidden from the learner</a:t>
            </a:r>
          </a:p>
          <a:p>
            <a:endParaRPr lang="en-US" sz="12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Information for the Tutor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entury Gothic" panose="020B0502020202020204" pitchFamily="34" charset="0"/>
              </a:rPr>
              <a:t>These skills are specifically reviewed in this lesson.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entury Gothic" panose="020B0502020202020204" pitchFamily="34" charset="0"/>
              </a:rPr>
              <a:t>It is assumed the learner has already learned these skills and is doing this lesson as a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Century Gothic" panose="020B0502020202020204" pitchFamily="34" charset="0"/>
                <a:ea typeface="Calibri" panose="020F0502020204030204" pitchFamily="34" charset="0"/>
                <a:cs typeface="Times New Roman" panose="02020603050405020304" pitchFamily="18" charset="0"/>
              </a:rPr>
              <a:t>PART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Search for YouTube in the browser</a:t>
            </a: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the search bar</a:t>
            </a:r>
          </a:p>
          <a:p>
            <a:pPr marL="800100" lvl="1" indent="-342900">
              <a:lnSpc>
                <a:spcPct val="107000"/>
              </a:lnSpc>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 in the box</a:t>
            </a:r>
          </a:p>
          <a:p>
            <a:pPr marL="800100" lvl="1" indent="-342900">
              <a:lnSpc>
                <a:spcPct val="107000"/>
              </a:lnSpc>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Type the name</a:t>
            </a:r>
          </a:p>
          <a:p>
            <a:pPr marL="800100" lvl="1" indent="-342900">
              <a:lnSpc>
                <a:spcPct val="107000"/>
              </a:lnSpc>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Press enter on your keyboard</a:t>
            </a:r>
            <a:endParaRPr lang="en-CA"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Scroll down to see search results</a:t>
            </a:r>
            <a:endParaRPr lang="en-CA"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Choose from the search results</a:t>
            </a:r>
          </a:p>
          <a:p>
            <a:pPr marL="171450" lvl="0" indent="-171450">
              <a:lnSpc>
                <a:spcPct val="107000"/>
              </a:lnSpc>
              <a:spcAft>
                <a:spcPts val="800"/>
              </a:spcAft>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Open a link from the search results:</a:t>
            </a:r>
          </a:p>
          <a:p>
            <a:pPr marL="800100" lvl="1" indent="-342900">
              <a:lnSpc>
                <a:spcPct val="107000"/>
              </a:lnSpc>
              <a:spcAft>
                <a:spcPts val="800"/>
              </a:spcAft>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the name or website address is a link</a:t>
            </a:r>
          </a:p>
          <a:p>
            <a:pPr marL="800100" lvl="1" indent="-342900">
              <a:lnSpc>
                <a:spcPct val="107000"/>
              </a:lnSpc>
              <a:spcAft>
                <a:spcPts val="800"/>
              </a:spcAft>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 on the link to open it </a:t>
            </a:r>
          </a:p>
          <a:p>
            <a:pPr marL="800100" lvl="1" indent="-342900">
              <a:lnSpc>
                <a:spcPct val="107000"/>
              </a:lnSpc>
              <a:spcAft>
                <a:spcPts val="800"/>
              </a:spcAft>
              <a:buFont typeface="Symbol" panose="05050102010706020507" pitchFamily="18" charset="2"/>
              <a:buChar cha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Search for videos on YouTube</a:t>
            </a: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the search bar</a:t>
            </a:r>
          </a:p>
          <a:p>
            <a:pPr marL="800100" lvl="1" indent="-342900">
              <a:lnSpc>
                <a:spcPct val="107000"/>
              </a:lnSpc>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 in the box</a:t>
            </a:r>
          </a:p>
          <a:p>
            <a:pPr marL="800100" lvl="1" indent="-342900">
              <a:lnSpc>
                <a:spcPct val="107000"/>
              </a:lnSpc>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Type the name</a:t>
            </a:r>
          </a:p>
          <a:p>
            <a:pPr marL="800100" lvl="1" indent="-342900">
              <a:lnSpc>
                <a:spcPct val="107000"/>
              </a:lnSpc>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Press enter on your keyboard</a:t>
            </a:r>
            <a:endParaRPr lang="en-CA"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Scroll down to see search results</a:t>
            </a:r>
            <a:endParaRPr lang="en-CA"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which videos on YouTube are posted by the company and which are posted by other people</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links</a:t>
            </a:r>
          </a:p>
          <a:p>
            <a:pPr marL="171450" lvl="0" indent="-171450">
              <a:lnSpc>
                <a:spcPct val="107000"/>
              </a:lnSpc>
              <a:spcAft>
                <a:spcPts val="800"/>
              </a:spcAft>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Open a link in the search results:</a:t>
            </a:r>
          </a:p>
          <a:p>
            <a:pPr marL="800100" lvl="1" indent="-342900">
              <a:lnSpc>
                <a:spcPct val="107000"/>
              </a:lnSpc>
              <a:spcAft>
                <a:spcPts val="800"/>
              </a:spcAft>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the name or website address is a link</a:t>
            </a:r>
          </a:p>
          <a:p>
            <a:pPr marL="800100" lvl="1" indent="-342900">
              <a:lnSpc>
                <a:spcPct val="107000"/>
              </a:lnSpc>
              <a:spcAft>
                <a:spcPts val="800"/>
              </a:spcAft>
              <a:buFont typeface="Wingdings" panose="05000000000000000000" pitchFamily="2" charset="2"/>
              <a:buChar char="Ø"/>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 on the link to open it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US" sz="12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US" sz="1200" b="1" u="sng" dirty="0">
                <a:effectLst/>
                <a:latin typeface="Century Gothic" panose="020B0502020202020204" pitchFamily="34" charset="0"/>
                <a:ea typeface="Calibri" panose="020F0502020204030204" pitchFamily="34" charset="0"/>
                <a:cs typeface="Times New Roman" panose="02020603050405020304" pitchFamily="18" charset="0"/>
              </a:rPr>
              <a:t>PART TWO</a:t>
            </a:r>
          </a:p>
          <a:p>
            <a:pPr marL="0" lvl="0" indent="0">
              <a:lnSpc>
                <a:spcPct val="107000"/>
              </a:lnSpc>
              <a:spcAft>
                <a:spcPts val="800"/>
              </a:spcAft>
              <a:buFont typeface="Symbol" panose="05050102010706020507" pitchFamily="18" charset="2"/>
              <a:buNone/>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Navigate on a YouTube Channel</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Recognize a YouTube channel</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Pause a video ( Click on icon or on video image)</a:t>
            </a: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a menu</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See all Videos on a YouTube Channel</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the menu and find “Videos”</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Scroll to see all videos</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Choose a video</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Play a video </a:t>
            </a: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 Click on icon or on video image)</a:t>
            </a: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an ad</a:t>
            </a: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Skip ads (Click on icon after 5 seconds)</a:t>
            </a:r>
          </a:p>
          <a:p>
            <a:pPr marL="171450" lvl="0" indent="-171450">
              <a:lnSpc>
                <a:spcPct val="107000"/>
              </a:lnSpc>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Scroll down</a:t>
            </a:r>
            <a:endParaRPr lang="en-CA"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Go back to the YouTube channel homepage </a:t>
            </a:r>
          </a:p>
          <a:p>
            <a:pPr marL="628650" marR="0" lvl="1" indent="-1714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the logo/ name</a:t>
            </a:r>
          </a:p>
          <a:p>
            <a:pPr marL="628650" marR="0" lvl="1" indent="-1714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 on it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links</a:t>
            </a:r>
          </a:p>
          <a:p>
            <a:pPr marL="342900" marR="0" lvl="0" indent="-342900" algn="l" defTabSz="914400" rtl="0" eaLnBrk="1" fontAlgn="auto" latinLnBrk="0" hangingPunct="1">
              <a:lnSpc>
                <a:spcPct val="107000"/>
              </a:lnSpc>
              <a:spcBef>
                <a:spcPts val="0"/>
              </a:spcBef>
              <a:spcAft>
                <a:spcPts val="800"/>
              </a:spcAft>
              <a:buClr>
                <a:srgbClr val="000000"/>
              </a:buClr>
              <a:buSzPts val="1400"/>
              <a:buFont typeface="Symbol" panose="05050102010706020507" pitchFamily="18" charset="2"/>
              <a:buChar char=""/>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Symbol" panose="05050102010706020507" pitchFamily="18" charset="2"/>
              <a:buNone/>
              <a:tabLst/>
              <a:defRPr/>
            </a:pP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Symbol" panose="05050102010706020507" pitchFamily="18" charset="2"/>
              <a:buNone/>
              <a:tabLst/>
              <a:defRPr/>
            </a:pPr>
            <a:r>
              <a:rPr lang="en-CA" sz="1200" b="1" u="sng" dirty="0">
                <a:effectLst/>
                <a:latin typeface="Century Gothic" panose="020B0502020202020204" pitchFamily="34" charset="0"/>
                <a:ea typeface="Calibri" panose="020F0502020204030204" pitchFamily="34" charset="0"/>
                <a:cs typeface="Times New Roman" panose="02020603050405020304" pitchFamily="18" charset="0"/>
              </a:rPr>
              <a:t>PART THREE</a:t>
            </a:r>
          </a:p>
          <a:p>
            <a:pPr marL="0" marR="0" lvl="0" indent="0" algn="l" defTabSz="914400" rtl="0" eaLnBrk="1" fontAlgn="auto" latinLnBrk="0" hangingPunct="1">
              <a:lnSpc>
                <a:spcPct val="107000"/>
              </a:lnSpc>
              <a:spcBef>
                <a:spcPts val="0"/>
              </a:spcBef>
              <a:spcAft>
                <a:spcPts val="800"/>
              </a:spcAft>
              <a:buClr>
                <a:srgbClr val="000000"/>
              </a:buClr>
              <a:buSzPts val="1400"/>
              <a:buFont typeface="Symbol" panose="05050102010706020507" pitchFamily="18" charset="2"/>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Search by Playlist Topics on a YouTube Channel</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Understand what a “Playlist” is</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Find and open “Playlists” in the menu</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Scroll to see all playlists</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Recognize links</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Open and view one playlist; “View Full Playlist” </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b="0" dirty="0">
                <a:effectLst/>
                <a:latin typeface="Century Gothic" panose="020B0502020202020204" pitchFamily="34" charset="0"/>
                <a:ea typeface="Calibri" panose="020F0502020204030204" pitchFamily="34" charset="0"/>
                <a:cs typeface="Times New Roman" panose="02020603050405020304" pitchFamily="18" charset="0"/>
              </a:rPr>
              <a:t>Understand how many videos are in one playlist</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Go back to the homepage (use the back icon/button) </a:t>
            </a: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See all Videos on a YouTube Channel</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the menu and find “Videos”</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Scroll to see all videos</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Choose and open a video</a:t>
            </a: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Skips Ads </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the Skip ads icon</a:t>
            </a: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Play a Video and Pause a Video</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Click on the name or video picture to pause or play it</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Use the “Play” icon</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endParaRPr lang="en-US" sz="12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u="sng" dirty="0">
                <a:effectLst/>
                <a:latin typeface="Century Gothic" panose="020B0502020202020204" pitchFamily="34" charset="0"/>
                <a:ea typeface="Calibri" panose="020F0502020204030204" pitchFamily="34" charset="0"/>
                <a:cs typeface="Times New Roman" panose="02020603050405020304" pitchFamily="18" charset="0"/>
              </a:rPr>
              <a:t>PART FOUR</a:t>
            </a: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Make the Video Full Screen</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Understand you can make the video full screen</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Use the full screen feature:</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the full screen icon</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Click on it</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Understand that the icons may disappear</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Get the icons to appear again (move the cursor a bit)</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Exit full screen:</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Recognize the icon and click on it</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OR </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Press ESC on keyboard</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Volume- Turn up/down</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Understand that YouTube has a volume function</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Turn up / down the volume</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Find volume icon</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Click along volume bar</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endParaRPr lang="en-US"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Turn on/ off Closed Captions</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Understand that you can read what the speaker says while they speak </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Understand this is called “Closed Captions” (CC for short) </a:t>
            </a:r>
          </a:p>
          <a:p>
            <a:pPr marL="285750" marR="0" lvl="0" indent="-2857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Turn on/off Closed Captions (CC)</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Find CC icon</a:t>
            </a:r>
          </a:p>
          <a:p>
            <a:pPr marL="742950" marR="0" lvl="1" indent="-285750" algn="l" defTabSz="914400" rtl="0" eaLnBrk="1" fontAlgn="auto" latinLnBrk="0" hangingPunct="1">
              <a:lnSpc>
                <a:spcPct val="107000"/>
              </a:lnSpc>
              <a:spcBef>
                <a:spcPts val="0"/>
              </a:spcBef>
              <a:spcAft>
                <a:spcPts val="800"/>
              </a:spcAft>
              <a:buClr>
                <a:srgbClr val="000000"/>
              </a:buClr>
              <a:buSzPts val="1400"/>
              <a:buFont typeface="Wingdings" panose="05000000000000000000" pitchFamily="2" charset="2"/>
              <a:buChar char="Ø"/>
              <a:tabLst/>
              <a:defRPr/>
            </a:pPr>
            <a:r>
              <a:rPr lang="en-US" sz="1200" b="0" dirty="0">
                <a:effectLst/>
                <a:latin typeface="Century Gothic" panose="020B0502020202020204" pitchFamily="34" charset="0"/>
                <a:ea typeface="Calibri" panose="020F0502020204030204" pitchFamily="34" charset="0"/>
                <a:cs typeface="Times New Roman" panose="02020603050405020304" pitchFamily="18" charset="0"/>
              </a:rPr>
              <a:t>Click on it</a:t>
            </a:r>
            <a:endParaRPr lang="en-US" sz="1200" b="1"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84E55262-9676-444A-98B3-692BE02459E9}" type="slidenum">
              <a:rPr lang="en-US" smtClean="0"/>
              <a:t>3</a:t>
            </a:fld>
            <a:endParaRPr lang="en-US" dirty="0"/>
          </a:p>
        </p:txBody>
      </p:sp>
    </p:spTree>
    <p:extLst>
      <p:ext uri="{BB962C8B-B14F-4D97-AF65-F5344CB8AC3E}">
        <p14:creationId xmlns:p14="http://schemas.microsoft.com/office/powerpoint/2010/main" val="3232090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PART FOUR</a:t>
            </a:r>
          </a:p>
          <a:p>
            <a:pPr marL="0" lvl="0" indent="0" algn="l" rtl="0">
              <a:spcBef>
                <a:spcPts val="0"/>
              </a:spcBef>
              <a:spcAft>
                <a:spcPts val="0"/>
              </a:spcAft>
              <a:buNone/>
            </a:pPr>
            <a:r>
              <a:rPr lang="en-US" sz="1200" b="1" dirty="0">
                <a:latin typeface="Century Gothic" panose="020B0502020202020204" pitchFamily="34" charset="0"/>
              </a:rPr>
              <a:t>Check Understanding </a:t>
            </a: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After watching the video lesson, replay the video, pause it and ask questions to check understanding (review and elicit) before moving on to the Practice.</a:t>
            </a:r>
          </a:p>
          <a:p>
            <a:pPr marL="0" lvl="0" indent="0" algn="l" rtl="0">
              <a:spcBef>
                <a:spcPts val="0"/>
              </a:spcBef>
              <a:spcAft>
                <a:spcPts val="0"/>
              </a:spcAft>
              <a:buNone/>
            </a:pPr>
            <a:r>
              <a:rPr lang="en-US" sz="1200" dirty="0">
                <a:latin typeface="Century Gothic" panose="020B0502020202020204" pitchFamily="34" charset="0"/>
              </a:rPr>
              <a:t>Ask these comprehension check questions or others to check understanding: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[Make the Video Full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Can you make the video large so it covers all of your screen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Yes, you can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make a video cover all of your screen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Use the “Full Screen” function: </a:t>
            </a:r>
            <a:r>
              <a:rPr lang="en-US" sz="1200" i="1" dirty="0">
                <a:effectLst/>
                <a:latin typeface="Century Gothic" panose="020B0502020202020204" pitchFamily="34" charset="0"/>
                <a:ea typeface="Calibri" panose="020F0502020204030204" pitchFamily="34" charset="0"/>
                <a:cs typeface="Times New Roman" panose="02020603050405020304" pitchFamily="18" charset="0"/>
              </a:rPr>
              <a:t>Find the “Full Screen” icon. Click on it </a:t>
            </a:r>
            <a:endParaRPr lang="en-CA"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“Full Screen”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right corner of the video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does the “Full Screen” icon look like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A square with holes on each side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Sometimes the icons disappear. How can you get the icons again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Move the cursor a bit. Then the icons appear again.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[Volume-Turn up /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Can you turn the volume up and down in YouTube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 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Yes, you can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turn up the volume in YouTube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Find the “Volume” icon and click along the bar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do you do if you can’t see the “Volume”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Scroll down to find 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turn down the volume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along the bar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[Turn on Closed Captions-CC]</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is “CC”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It is when the script shows on the screen, and you can read what the speaker says as they are talking.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show the script ? How do you turn on CC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First pause the video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Find the CC icon and click on it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Then click on the play icon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CC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right corner of the video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[Exit Full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You are watching a video in full screen. How do you turn off “Full Screen”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Find the “Exit Full Screen” icon and click on 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“Exit Full Screen “ icon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right corner of the video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is another way you can exit full screen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Press ESC (Escape) on your keyboard</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for Tutor: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Then ask the learner: </a:t>
            </a:r>
            <a:r>
              <a:rPr lang="en-US" sz="1200" i="1" dirty="0">
                <a:latin typeface="Century Gothic" panose="020B0502020202020204" pitchFamily="34" charset="0"/>
              </a:rPr>
              <a:t>Do you want to watch the video again?  </a:t>
            </a:r>
            <a:endParaRPr sz="1200" i="1"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If the learner is struggling, stop the session. </a:t>
            </a:r>
            <a:br>
              <a:rPr lang="en-US" sz="1200" dirty="0">
                <a:latin typeface="Century Gothic" panose="020B0502020202020204" pitchFamily="34" charset="0"/>
              </a:rPr>
            </a:br>
            <a:r>
              <a:rPr lang="en-US" sz="1200" b="1" dirty="0">
                <a:latin typeface="Century Gothic" panose="020B0502020202020204" pitchFamily="34" charset="0"/>
              </a:rPr>
              <a:t>Say to the learner: </a:t>
            </a:r>
          </a:p>
          <a:p>
            <a:pPr marL="0" lvl="0" indent="0" algn="l" rtl="0">
              <a:spcBef>
                <a:spcPts val="0"/>
              </a:spcBef>
              <a:spcAft>
                <a:spcPts val="0"/>
              </a:spcAft>
              <a:buNone/>
            </a:pPr>
            <a:r>
              <a:rPr lang="en-US" sz="1200" i="1" dirty="0">
                <a:latin typeface="Century Gothic" panose="020B0502020202020204" pitchFamily="34" charset="0"/>
              </a:rPr>
              <a:t>Let’s do more work on X before we do this.  (so, learner does not feel bad they can’t yet do something)</a:t>
            </a:r>
            <a:endParaRPr sz="1200" i="1"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For example, the learner may not be able to </a:t>
            </a:r>
            <a:r>
              <a:rPr lang="en-US" sz="1200" i="1" strike="noStrike" dirty="0">
                <a:latin typeface="Century Gothic" panose="020B0502020202020204" pitchFamily="34" charset="0"/>
              </a:rPr>
              <a:t>recognize cursor shapes or where to place a cursor. If so, go to Module 1 Mouse and Navigating and Module 3 Online Skills Basic etc. to practice the skills with the learner. </a:t>
            </a:r>
            <a:endParaRPr sz="1200" i="1" strike="noStrike" dirty="0">
              <a:latin typeface="Century Gothic" panose="020B0502020202020204" pitchFamily="34" charset="0"/>
            </a:endParaRPr>
          </a:p>
          <a:p>
            <a:pPr marL="0" lvl="0" indent="0" algn="l" rtl="0">
              <a:spcBef>
                <a:spcPts val="0"/>
              </a:spcBef>
              <a:spcAft>
                <a:spcPts val="0"/>
              </a:spcAft>
              <a:buNone/>
            </a:pPr>
            <a:endParaRPr dirty="0"/>
          </a:p>
        </p:txBody>
      </p:sp>
      <p:sp>
        <p:nvSpPr>
          <p:cNvPr id="223" name="Google Shape;223;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extLst>
      <p:ext uri="{BB962C8B-B14F-4D97-AF65-F5344CB8AC3E}">
        <p14:creationId xmlns:p14="http://schemas.microsoft.com/office/powerpoint/2010/main" val="309828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Four</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r>
              <a:rPr lang="en-US" sz="1200" b="1" strike="noStrike" dirty="0">
                <a:latin typeface="Century Gothic" panose="020B0502020202020204" pitchFamily="34" charset="0"/>
              </a:rPr>
              <a:t>PREPARATION</a:t>
            </a: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Both learner and tutor have a laptop or computer each.</a:t>
            </a:r>
            <a:endParaRPr lang="en-CA" sz="1200" b="0" i="0" u="none" strike="noStrike" baseline="0" dirty="0">
              <a:latin typeface="Century Gothic" panose="020B0502020202020204" pitchFamily="34" charset="0"/>
            </a:endParaRPr>
          </a:p>
          <a:p>
            <a:pPr marL="285750" indent="-285750" algn="l">
              <a:buFont typeface="Arial" panose="020B0604020202020204" pitchFamily="34" charset="0"/>
              <a:buChar char="•"/>
            </a:pPr>
            <a:r>
              <a:rPr lang="en-US" sz="1200" b="0" i="0" u="none" strike="noStrike" baseline="0" dirty="0">
                <a:latin typeface="Century Gothic" panose="020B0502020202020204" pitchFamily="34" charset="0"/>
              </a:rPr>
              <a:t>Make sure there is one internet browser icon on the desktop and/ or the taskbar on learner’s</a:t>
            </a:r>
            <a:r>
              <a:rPr lang="en-CA" sz="1200" b="0" i="0" u="none" strike="noStrike" baseline="0" dirty="0">
                <a:latin typeface="Century Gothic" panose="020B0502020202020204" pitchFamily="34" charset="0"/>
              </a:rPr>
              <a:t> computer.</a:t>
            </a:r>
          </a:p>
          <a:p>
            <a:pPr marL="285750" indent="-285750" algn="l">
              <a:buFont typeface="Arial" panose="020B0604020202020204" pitchFamily="34" charset="0"/>
              <a:buChar char="•"/>
            </a:pPr>
            <a:endParaRPr lang="en-CA" sz="1200" b="0" i="0" u="none" strike="noStrike" baseline="0" dirty="0">
              <a:latin typeface="Century Gothic" panose="020B0502020202020204" pitchFamily="34" charset="0"/>
            </a:endParaRPr>
          </a:p>
          <a:p>
            <a:pPr marL="0" indent="0" algn="l">
              <a:buFont typeface="Arial" panose="020B0604020202020204" pitchFamily="34" charset="0"/>
              <a:buNone/>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Refer to Slides #12 and 13. Tutor should be able to see learner’s computer screen and hands.</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YouTube website may be different than in the video lesson and different than the steps in Practice below. This is because websites are constantly changing.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Before the tutoring session, check on YouTube to see if the videos used in this lesson (Save on Foods) are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If not, or if you prefer, find another video channel relevant to the learner. </a:t>
            </a:r>
          </a:p>
          <a:p>
            <a:pPr marL="0" lvl="0" indent="0" algn="l" rtl="0">
              <a:spcBef>
                <a:spcPts val="0"/>
              </a:spcBef>
              <a:spcAft>
                <a:spcPts val="0"/>
              </a:spcAft>
              <a:buNone/>
            </a:pPr>
            <a:r>
              <a:rPr lang="en-US" sz="1200" b="0" dirty="0">
                <a:latin typeface="Century Gothic" panose="020B0502020202020204" pitchFamily="34" charset="0"/>
              </a:rPr>
              <a:t>If the learner’s focus is employment, find one related to that. </a:t>
            </a:r>
          </a:p>
          <a:p>
            <a:pPr marL="0" lvl="0" indent="0" algn="l" rtl="0">
              <a:spcBef>
                <a:spcPts val="0"/>
              </a:spcBef>
              <a:spcAft>
                <a:spcPts val="0"/>
              </a:spcAft>
              <a:buNone/>
            </a:pPr>
            <a:r>
              <a:rPr lang="en-US" sz="1200" b="0" dirty="0">
                <a:latin typeface="Century Gothic" panose="020B0502020202020204" pitchFamily="34" charset="0"/>
              </a:rPr>
              <a:t>If the learner’s focus is not employment, find out what the learner is interested in. Look for a good video channel on that topic. </a:t>
            </a:r>
          </a:p>
          <a:p>
            <a:pPr marL="0" lvl="0" indent="0" algn="l" rtl="0">
              <a:spcBef>
                <a:spcPts val="0"/>
              </a:spcBef>
              <a:spcAft>
                <a:spcPts val="0"/>
              </a:spcAft>
              <a:buNone/>
            </a:pPr>
            <a:r>
              <a:rPr lang="en-US" sz="1200" b="0" dirty="0">
                <a:latin typeface="Century Gothic" panose="020B0502020202020204" pitchFamily="34" charset="0"/>
              </a:rPr>
              <a:t>Check also if the steps to do things are the same as in the video lesson.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Be sure to do the above </a:t>
            </a:r>
            <a:r>
              <a:rPr lang="en-US" sz="1200" b="1" u="sng" dirty="0">
                <a:latin typeface="Century Gothic" panose="020B0502020202020204" pitchFamily="34" charset="0"/>
              </a:rPr>
              <a:t>before</a:t>
            </a:r>
            <a:r>
              <a:rPr lang="en-US" sz="1200" b="1" dirty="0">
                <a:latin typeface="Century Gothic" panose="020B0502020202020204" pitchFamily="34" charset="0"/>
              </a:rPr>
              <a:t> the tutoring session !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it’s time to practice! We’re going to practice how to do those functions</a:t>
            </a:r>
            <a:r>
              <a:rPr lang="en-US" sz="1200" i="1" dirty="0">
                <a:solidFill>
                  <a:schemeClr val="dk1"/>
                </a:solidFill>
                <a:latin typeface="Century Gothic" panose="020B0502020202020204" pitchFamily="34" charset="0"/>
                <a:ea typeface="Calibri"/>
                <a:cs typeface="Calibri"/>
                <a:sym typeface="Calibri"/>
              </a:rPr>
              <a:t>, </a:t>
            </a:r>
            <a:r>
              <a:rPr lang="en-US" sz="1200" b="0" i="1" dirty="0">
                <a:latin typeface="Century Gothic" panose="020B0502020202020204" pitchFamily="34" charset="0"/>
              </a:rPr>
              <a:t>like we saw in the video.</a:t>
            </a:r>
          </a:p>
          <a:p>
            <a:pPr marL="514350" indent="-285750">
              <a:lnSpc>
                <a:spcPct val="106000"/>
              </a:lnSpc>
              <a:spcAft>
                <a:spcPts val="800"/>
              </a:spcAft>
              <a:buFont typeface="Arial" panose="020B0604020202020204" pitchFamily="34" charset="0"/>
              <a:buChar char="•"/>
            </a:pPr>
            <a:r>
              <a:rPr lang="en-US" sz="12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Make the Video Full Screen</a:t>
            </a:r>
            <a:endParaRPr lang="en-CA" sz="1200" dirty="0">
              <a:effectLst/>
              <a:latin typeface="Century Gothic" panose="020B050202020202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12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Volume- Turn up/down</a:t>
            </a:r>
            <a:endParaRPr lang="en-CA" sz="1200" dirty="0">
              <a:effectLst/>
              <a:latin typeface="Century Gothic" panose="020B050202020202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12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Turn on/ off Closed Captions</a:t>
            </a:r>
          </a:p>
          <a:p>
            <a:pPr marL="514350" indent="-285750">
              <a:lnSpc>
                <a:spcPct val="106000"/>
              </a:lnSpc>
              <a:spcAft>
                <a:spcPts val="800"/>
              </a:spcAft>
              <a:buFont typeface="Arial" panose="020B0604020202020204" pitchFamily="34" charset="0"/>
              <a:buChar cha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[Go to YouTube]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start by going to YouTube.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search for Save on Foods (or another company or group). You did that before. Show me how you do that. (</a:t>
            </a:r>
            <a:r>
              <a:rPr lang="en-US" sz="1200" b="1" i="1" dirty="0">
                <a:latin typeface="Century Gothic" panose="020B0502020202020204" pitchFamily="34" charset="0"/>
              </a:rPr>
              <a:t>Hint: </a:t>
            </a:r>
            <a:r>
              <a:rPr lang="en-US" sz="1200" b="0" i="1" dirty="0">
                <a:latin typeface="Century Gothic" panose="020B0502020202020204" pitchFamily="34" charset="0"/>
              </a:rPr>
              <a:t>Use the “Search Bar” at the top)</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[Find the Save on Foods (or another) Channel]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Ok. Now find a video made by the company and click on it.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Show me how to do that.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Now you are in the Save on Foods channel.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see if a video plays automatically. If it does, pause it.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pause it ? (</a:t>
            </a:r>
            <a:r>
              <a:rPr lang="en-US" sz="1200" b="1" i="1" dirty="0">
                <a:latin typeface="Century Gothic" panose="020B0502020202020204" pitchFamily="34" charset="0"/>
              </a:rPr>
              <a:t>Hint:</a:t>
            </a:r>
            <a:r>
              <a:rPr lang="en-US" sz="1200" b="0" i="1" dirty="0">
                <a:latin typeface="Century Gothic" panose="020B0502020202020204" pitchFamily="34" charset="0"/>
              </a:rPr>
              <a:t> Click on the video or on the pause icon)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Great. We won’t look at the video now. We need to practice the digital skills.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[Choose a video in “Videos”]</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Go to the menu and choose “Videos”.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Choose a video. Any video is fine. Scroll down if you want to see all of them.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Play the video. How do you do that ? (</a:t>
            </a:r>
            <a:r>
              <a:rPr lang="en-US" sz="1200" b="1" i="1" dirty="0">
                <a:latin typeface="Century Gothic" panose="020B0502020202020204" pitchFamily="34" charset="0"/>
              </a:rPr>
              <a:t>Hint</a:t>
            </a:r>
            <a:r>
              <a:rPr lang="en-US" sz="1200" b="0" i="1" dirty="0">
                <a:latin typeface="Century Gothic" panose="020B0502020202020204" pitchFamily="34" charset="0"/>
              </a:rPr>
              <a:t>: </a:t>
            </a:r>
            <a:r>
              <a:rPr lang="en-US" sz="1200" b="1" i="1" dirty="0">
                <a:latin typeface="Century Gothic" panose="020B0502020202020204" pitchFamily="34" charset="0"/>
              </a:rPr>
              <a:t> </a:t>
            </a:r>
            <a:r>
              <a:rPr lang="en-US" sz="1200" b="0" i="1" dirty="0">
                <a:latin typeface="Century Gothic" panose="020B0502020202020204" pitchFamily="34" charset="0"/>
              </a:rPr>
              <a:t>Click on the name or the (video) picture)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If an ad plays, pause the video.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remember how to skip the ad ?  </a:t>
            </a:r>
            <a:r>
              <a:rPr lang="en-US" sz="1200" b="1" i="1" dirty="0">
                <a:latin typeface="Century Gothic" panose="020B0502020202020204" pitchFamily="34" charset="0"/>
              </a:rPr>
              <a:t>(Hint</a:t>
            </a:r>
            <a:r>
              <a:rPr lang="en-US" sz="1200" b="0" i="1" dirty="0">
                <a:latin typeface="Century Gothic" panose="020B0502020202020204" pitchFamily="34" charset="0"/>
              </a:rPr>
              <a:t>: Click on “Skip Ad” icon)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 video is playing now.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Pause the video. (</a:t>
            </a:r>
            <a:r>
              <a:rPr lang="en-US" sz="1200" b="1" i="1" dirty="0">
                <a:latin typeface="Century Gothic" panose="020B0502020202020204" pitchFamily="34" charset="0"/>
              </a:rPr>
              <a:t>Hint:</a:t>
            </a:r>
            <a:r>
              <a:rPr lang="en-US" sz="1200" b="0" i="1" dirty="0">
                <a:latin typeface="Century Gothic" panose="020B0502020202020204" pitchFamily="34" charset="0"/>
              </a:rPr>
              <a:t> Click on the pause icon/button (or on the video picture)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Now, let’s practice what we saw in the video lesson, how to make the video full screen. </a:t>
            </a: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[Make the Video Full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i="1" dirty="0">
                <a:effectLst/>
                <a:latin typeface="Century Gothic" panose="020B0502020202020204" pitchFamily="34" charset="0"/>
                <a:ea typeface="Times New Roman" panose="02020603050405020304" pitchFamily="18" charset="0"/>
                <a:cs typeface="Calibri" panose="020F0502020204030204" pitchFamily="34" charset="0"/>
              </a:rPr>
              <a:t>Right now, is the video full screen ? No.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i="1" dirty="0">
                <a:effectLst/>
                <a:latin typeface="Century Gothic" panose="020B0502020202020204" pitchFamily="34" charset="0"/>
                <a:ea typeface="Times New Roman" panose="02020603050405020304" pitchFamily="18" charset="0"/>
                <a:cs typeface="Calibri" panose="020F0502020204030204" pitchFamily="34" charset="0"/>
              </a:rPr>
              <a:t>Let’s make it full screen. How do you do that ? </a:t>
            </a:r>
            <a:r>
              <a:rPr lang="en-CA" sz="1200" b="1" i="1" dirty="0">
                <a:effectLst/>
                <a:latin typeface="Century Gothic" panose="020B0502020202020204" pitchFamily="34" charset="0"/>
                <a:ea typeface="Times New Roman" panose="02020603050405020304" pitchFamily="18" charset="0"/>
                <a:cs typeface="Calibri" panose="020F0502020204030204" pitchFamily="34" charset="0"/>
              </a:rPr>
              <a:t>Answer:</a:t>
            </a:r>
            <a:r>
              <a:rPr lang="en-CA" sz="1200" i="1" dirty="0">
                <a:effectLst/>
                <a:latin typeface="Century Gothic" panose="020B0502020202020204" pitchFamily="34" charset="0"/>
                <a:ea typeface="Times New Roman" panose="02020603050405020304" pitchFamily="18" charset="0"/>
                <a:cs typeface="Calibri" panose="020F0502020204030204" pitchFamily="34" charset="0"/>
              </a:rPr>
              <a:t> Click on the </a:t>
            </a:r>
            <a:r>
              <a:rPr lang="en-US" sz="1200" i="1" dirty="0">
                <a:effectLst/>
                <a:latin typeface="Century Gothic" panose="020B0502020202020204" pitchFamily="34" charset="0"/>
                <a:ea typeface="Calibri" panose="020F0502020204030204" pitchFamily="34" charset="0"/>
                <a:cs typeface="Times New Roman" panose="02020603050405020304" pitchFamily="18" charset="0"/>
              </a:rPr>
              <a:t>“Full Screen” icon.  </a:t>
            </a:r>
            <a:endParaRPr lang="en-CA"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“Full Screen”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right corner of the video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Show me how to do that.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Great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Sometimes the icons disappear. How can you get the icons again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Move the cursor a bit. Then the icons appear again.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Let’s see if that happens..... Yes, they disappeared. So, move the cursor now to see the icons again.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Now you see them again.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[Exit Full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 you are watching the video in full screen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turn off “Full Screen” ? Show me.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(Hint:</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Find the “Exit Full Screen” icon and click on 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“Exit Full Screen “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right corner of the video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Great.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is another way you can exit full screen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Press ESC (Escape) on your keyboard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Let’s practice that again!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(Have the learner repeat the steps a few times to make the video full screen then exit full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[Volume-Turn up /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So we saw in the video how you can turn the volume up and down in YouTube.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turn up the volume in YouTube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Find the “Volume” icon and click along the bar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do you do if you can’t see the “Volume”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 </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Scroll down to find 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Show me how to 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turn down the volume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Click along the bar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Let’s practice that again!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(Have the learner repeat the steps a few times)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[Turn on Closed Captions-CC]</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In the video we saw how to use CC.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What is “CC”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It is when the script shows on the screen, and you can read what the speaker says as they are talking.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How do you use CC to show the script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First pause the video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Find the CC icon and click on it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Then click on the play icon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Where is the CC icon ? </a:t>
            </a:r>
            <a:r>
              <a:rPr lang="en-CA" sz="1200" b="1" i="1" dirty="0">
                <a:effectLst/>
                <a:latin typeface="Century Gothic" panose="020B0502020202020204" pitchFamily="34" charset="0"/>
                <a:ea typeface="Calibri" panose="020F0502020204030204" pitchFamily="34" charset="0"/>
                <a:cs typeface="Times New Roman" panose="02020603050405020304" pitchFamily="18" charset="0"/>
              </a:rPr>
              <a:t>Answer:</a:t>
            </a: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 In the bottom right corner of the video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Do that now. Show me how to do it. </a:t>
            </a: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CA" sz="1200" b="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Let’s practice that again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0" i="1" dirty="0">
                <a:effectLst/>
                <a:latin typeface="Century Gothic" panose="020B0502020202020204" pitchFamily="34" charset="0"/>
                <a:ea typeface="Calibri" panose="020F0502020204030204" pitchFamily="34" charset="0"/>
                <a:cs typeface="Times New Roman" panose="02020603050405020304" pitchFamily="18" charset="0"/>
              </a:rPr>
              <a:t>(Have the learner repeat the steps a few times)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241653" lvl="0" indent="-165453" algn="l" rtl="0">
              <a:spcBef>
                <a:spcPts val="0"/>
              </a:spcBef>
              <a:spcAft>
                <a:spcPts val="0"/>
              </a:spcAft>
              <a:buClr>
                <a:schemeClr val="dk1"/>
              </a:buClr>
              <a:buSzPts val="1200"/>
              <a:buFont typeface="Calibri"/>
              <a:buNone/>
            </a:pP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 learner practice as many times as they need (at least three times.) </a:t>
            </a:r>
          </a:p>
          <a:p>
            <a:pPr marL="0" lvl="0" indent="0" algn="l" rtl="0">
              <a:spcBef>
                <a:spcPts val="0"/>
              </a:spcBef>
              <a:spcAft>
                <a:spcPts val="0"/>
              </a:spcAft>
              <a:buClr>
                <a:schemeClr val="dk1"/>
              </a:buClr>
              <a:buSzPts val="1300"/>
              <a:buFont typeface="Arial"/>
              <a:buNone/>
            </a:pPr>
            <a:endParaRPr sz="1200" dirty="0">
              <a:latin typeface="Century Gothic" panose="020B0502020202020204" pitchFamily="34" charset="0"/>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Check the Learner's skills. Has the learner shown you they can do the skills at least three times without support? If so, then they are ready to use the skills on their own! </a:t>
            </a:r>
            <a:endParaRPr sz="1200" dirty="0">
              <a:latin typeface="Century Gothic" panose="020B0502020202020204" pitchFamily="34" charset="0"/>
              <a:ea typeface="Arial"/>
              <a:cs typeface="Arial"/>
              <a:sym typeface="Arial"/>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b="1" dirty="0"/>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extLst>
      <p:ext uri="{BB962C8B-B14F-4D97-AF65-F5344CB8AC3E}">
        <p14:creationId xmlns:p14="http://schemas.microsoft.com/office/powerpoint/2010/main" val="426485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u="none" dirty="0">
                <a:latin typeface="Century Gothic" panose="020B0502020202020204" pitchFamily="34" charset="0"/>
              </a:rPr>
              <a:t>Instructions for the Tutor:</a:t>
            </a:r>
            <a:endParaRPr sz="1200" dirty="0">
              <a:latin typeface="Century Gothic" panose="020B0502020202020204" pitchFamily="34" charset="0"/>
            </a:endParaRPr>
          </a:p>
          <a:p>
            <a:pPr marL="0" lvl="0" indent="0" algn="l" rtl="0">
              <a:spcBef>
                <a:spcPts val="0"/>
              </a:spcBef>
              <a:spcAft>
                <a:spcPts val="0"/>
              </a:spcAft>
              <a:buNone/>
            </a:pPr>
            <a:endParaRPr sz="1200" b="1" u="none" dirty="0">
              <a:latin typeface="Century Gothic" panose="020B0502020202020204" pitchFamily="34" charset="0"/>
            </a:endParaRPr>
          </a:p>
          <a:p>
            <a:pPr marL="0" lvl="0" indent="0" algn="l" rtl="0">
              <a:spcBef>
                <a:spcPts val="0"/>
              </a:spcBef>
              <a:spcAft>
                <a:spcPts val="0"/>
              </a:spcAft>
              <a:buNone/>
            </a:pPr>
            <a:r>
              <a:rPr lang="en-US" sz="1200" b="1" u="sng" dirty="0">
                <a:latin typeface="Century Gothic" panose="020B0502020202020204" pitchFamily="34" charset="0"/>
              </a:rPr>
              <a:t>In-person tutoring and Remote Tutoring: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Make sure the learner knows how to access the video lesson(s) you just used so they can practice between tutoring sessions.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If relevant, make sure the support person at home knows how to access the video(s) too. </a:t>
            </a:r>
            <a:endParaRPr sz="1200" dirty="0">
              <a:latin typeface="Century Gothic" panose="020B0502020202020204" pitchFamily="34" charset="0"/>
            </a:endParaRPr>
          </a:p>
          <a:p>
            <a:pPr marL="0" lvl="0" indent="0" algn="l" rtl="0">
              <a:spcBef>
                <a:spcPts val="0"/>
              </a:spcBef>
              <a:spcAft>
                <a:spcPts val="0"/>
              </a:spcAft>
              <a:buNone/>
            </a:pPr>
            <a:endParaRPr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One</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Email the video link to the learner, and if relevant the at-home support person. They can use the link in the email to access the video lesson(s).</a:t>
            </a:r>
            <a:endParaRPr sz="1200"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Two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Put a link to the specific video lesson(s) you did on the learner desktop so they can access the video easily. </a:t>
            </a:r>
            <a:endParaRPr sz="1200" dirty="0">
              <a:latin typeface="Century Gothic" panose="020B0502020202020204" pitchFamily="34" charset="0"/>
            </a:endParaRPr>
          </a:p>
          <a:p>
            <a:pPr marL="483306" lvl="1" indent="0" algn="l" rtl="0">
              <a:spcBef>
                <a:spcPts val="0"/>
              </a:spcBef>
              <a:spcAft>
                <a:spcPts val="0"/>
              </a:spcAft>
              <a:buNone/>
            </a:pPr>
            <a:r>
              <a:rPr lang="en-US" sz="1200" b="1" dirty="0">
                <a:latin typeface="Century Gothic" panose="020B0502020202020204" pitchFamily="34" charset="0"/>
              </a:rPr>
              <a:t>How</a:t>
            </a:r>
            <a:r>
              <a:rPr lang="en-US" sz="1200" dirty="0">
                <a:latin typeface="Century Gothic" panose="020B0502020202020204" pitchFamily="34" charset="0"/>
              </a:rPr>
              <a:t>: </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Open the website address for the lesson in the browser. </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In the address bar, click to highlight the lesson address.</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Drag the address (link) onto the desktop. It will make an icon on the desktop. </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Find the icon on the desktop and check that the link works.</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Show the learner where it is. Tell them to just click to access it for practice.  </a:t>
            </a:r>
            <a:endParaRPr sz="1200"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r>
              <a:rPr lang="en-US" sz="1200" b="1" u="sng" dirty="0">
                <a:latin typeface="Century Gothic" panose="020B0502020202020204" pitchFamily="34" charset="0"/>
              </a:rPr>
              <a:t>Remote Tutoring Only: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You can do Strategy Two by using </a:t>
            </a:r>
            <a:r>
              <a:rPr lang="en-US" sz="1200" b="1" dirty="0">
                <a:latin typeface="Century Gothic" panose="020B0502020202020204" pitchFamily="34" charset="0"/>
              </a:rPr>
              <a:t>Request Remote Control </a:t>
            </a:r>
            <a:r>
              <a:rPr lang="en-US" sz="1200" dirty="0">
                <a:latin typeface="Century Gothic" panose="020B0502020202020204" pitchFamily="34" charset="0"/>
              </a:rPr>
              <a:t>in Zoom during the tutoring session.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Refer to the following for the steps on how to do that:  </a:t>
            </a:r>
            <a:endParaRPr sz="1200" b="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1" dirty="0">
                <a:latin typeface="Century Gothic" panose="020B0502020202020204" pitchFamily="34" charset="0"/>
              </a:rPr>
              <a:t>Tutor Checklist-During Remote Tutoring Sessions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1" i="0" dirty="0">
                <a:solidFill>
                  <a:schemeClr val="dk1"/>
                </a:solidFill>
                <a:latin typeface="Century Gothic" panose="020B0502020202020204" pitchFamily="34" charset="0"/>
                <a:ea typeface="Calibri"/>
                <a:cs typeface="Calibri"/>
                <a:sym typeface="Calibri"/>
              </a:rPr>
              <a:t>Learner Instructions:</a:t>
            </a:r>
            <a:r>
              <a:rPr lang="en-US" sz="1200" dirty="0">
                <a:latin typeface="Century Gothic" panose="020B0502020202020204" pitchFamily="34" charset="0"/>
              </a:rPr>
              <a:t> </a:t>
            </a:r>
            <a:r>
              <a:rPr lang="en-US" sz="1200" b="1" dirty="0">
                <a:latin typeface="Century Gothic" panose="020B0502020202020204" pitchFamily="34" charset="0"/>
              </a:rPr>
              <a:t>L</a:t>
            </a:r>
            <a:r>
              <a:rPr lang="en-US" sz="1200" b="1" i="0" dirty="0">
                <a:solidFill>
                  <a:schemeClr val="dk1"/>
                </a:solidFill>
                <a:latin typeface="Century Gothic" panose="020B0502020202020204" pitchFamily="34" charset="0"/>
                <a:ea typeface="Calibri"/>
                <a:cs typeface="Calibri"/>
                <a:sym typeface="Calibri"/>
              </a:rPr>
              <a:t>et Tutor have Remote Control of your Computer During a Zoom Session</a:t>
            </a:r>
            <a:r>
              <a:rPr lang="en-US" sz="1200" b="0" i="0" dirty="0">
                <a:solidFill>
                  <a:schemeClr val="dk1"/>
                </a:solidFill>
                <a:latin typeface="Century Gothic" panose="020B0502020202020204" pitchFamily="34" charset="0"/>
                <a:ea typeface="Calibri"/>
                <a:cs typeface="Calibri"/>
                <a:sym typeface="Calibri"/>
              </a:rPr>
              <a:t> </a:t>
            </a:r>
          </a:p>
          <a:p>
            <a:pPr marL="181240" lvl="0" indent="-181240" algn="l" rtl="0">
              <a:spcBef>
                <a:spcPts val="0"/>
              </a:spcBef>
              <a:spcAft>
                <a:spcPts val="0"/>
              </a:spcAft>
              <a:buClr>
                <a:schemeClr val="dk1"/>
              </a:buClr>
              <a:buSzPts val="1200"/>
              <a:buFont typeface="Arial"/>
              <a:buChar char="•"/>
            </a:pPr>
            <a:endParaRPr lang="en-US" sz="1200" b="0" i="0" dirty="0">
              <a:solidFill>
                <a:schemeClr val="dk1"/>
              </a:solidFill>
              <a:latin typeface="Century Gothic" panose="020B0502020202020204" pitchFamily="34" charset="0"/>
              <a:cs typeface="Calibri"/>
              <a:sym typeface="Calibri"/>
            </a:endParaRPr>
          </a:p>
          <a:p>
            <a:pPr marL="181240" indent="-181240">
              <a:lnSpc>
                <a:spcPct val="107000"/>
              </a:lnSpc>
              <a:spcAft>
                <a:spcPts val="846"/>
              </a:spcAft>
              <a:buFont typeface="Arial" panose="020B0604020202020204" pitchFamily="34" charset="0"/>
              <a:buChar char="•"/>
            </a:pPr>
            <a:r>
              <a:rPr lang="en-US" sz="1200" b="1" dirty="0">
                <a:latin typeface="Century Gothic" panose="020B0502020202020204" pitchFamily="34" charset="0"/>
              </a:rPr>
              <a:t>IMPORTANT: </a:t>
            </a:r>
            <a:r>
              <a:rPr lang="en-US" sz="1200" dirty="0">
                <a:latin typeface="Century Gothic" panose="020B050202020202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dirty="0">
                <a:latin typeface="Century Gothic" panose="020B0502020202020204" pitchFamily="34" charset="0"/>
              </a:rPr>
              <a:t>Before using </a:t>
            </a:r>
            <a:r>
              <a:rPr lang="en-US" sz="1200" b="1" dirty="0">
                <a:latin typeface="Century Gothic" panose="020B0502020202020204" pitchFamily="34" charset="0"/>
              </a:rPr>
              <a:t>Remote Control</a:t>
            </a:r>
            <a:r>
              <a:rPr lang="en-US" sz="1200" dirty="0">
                <a:latin typeface="Century Gothic" panose="020B050202020202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You may want to record the Zoom tutoring session in case of any possible accusations afterwards. </a:t>
            </a:r>
          </a:p>
          <a:p>
            <a:pPr marL="483306" lvl="1" fontAlgn="base"/>
            <a:endParaRPr lang="en-US" sz="1200" dirty="0">
              <a:latin typeface="Century Gothic" panose="020B0502020202020204" pitchFamily="34" charset="0"/>
            </a:endParaRPr>
          </a:p>
          <a:p>
            <a:pPr marL="26106" lvl="0" fontAlgn="base"/>
            <a:r>
              <a:rPr lang="en-US" sz="1200" dirty="0">
                <a:latin typeface="Century Gothic" panose="020B0502020202020204" pitchFamily="34" charset="0"/>
              </a:rPr>
              <a:t>*********************************************************************************************************************</a:t>
            </a:r>
          </a:p>
          <a:p>
            <a:pPr marL="181240" lvl="0" indent="-181240" algn="l" rtl="0">
              <a:spcBef>
                <a:spcPts val="0"/>
              </a:spcBef>
              <a:spcAft>
                <a:spcPts val="0"/>
              </a:spcAft>
              <a:buClr>
                <a:schemeClr val="dk1"/>
              </a:buClr>
              <a:buSzPts val="1200"/>
              <a:buFont typeface="Arial"/>
              <a:buChar char="•"/>
            </a:pPr>
            <a:endParaRPr sz="1200" dirty="0">
              <a:latin typeface="Century Gothic" panose="020B0502020202020204" pitchFamily="34" charset="0"/>
            </a:endParaRPr>
          </a:p>
          <a:p>
            <a:pPr marL="0" lvl="0" indent="0" algn="l" rtl="0">
              <a:spcBef>
                <a:spcPts val="0"/>
              </a:spcBef>
              <a:spcAft>
                <a:spcPts val="0"/>
              </a:spcAft>
              <a:buNone/>
            </a:pPr>
            <a:r>
              <a:rPr lang="en-US" sz="1200" b="1" dirty="0">
                <a:solidFill>
                  <a:srgbClr val="FF0000"/>
                </a:solidFill>
                <a:highlight>
                  <a:srgbClr val="C0C0C0"/>
                </a:highlight>
                <a:latin typeface="Century Gothic" panose="020B0502020202020204" pitchFamily="34" charset="0"/>
              </a:rPr>
              <a:t>Say to the Learner: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did well today. </a:t>
            </a:r>
            <a:endParaRPr sz="120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So, what did you learn and practice today? </a:t>
            </a:r>
            <a:r>
              <a:rPr lang="en-US" sz="1200" b="1" i="0" dirty="0">
                <a:latin typeface="Century Gothic" panose="020B0502020202020204" pitchFamily="34" charset="0"/>
              </a:rPr>
              <a:t>[only mention the parts you covered]</a:t>
            </a:r>
            <a:endParaRPr lang="en-US" sz="1200" b="1" i="1" dirty="0">
              <a:latin typeface="Century Gothic" panose="020B0502020202020204" pitchFamily="34" charset="0"/>
            </a:endParaRPr>
          </a:p>
          <a:p>
            <a:pPr marL="0" lvl="0" indent="0" algn="l" rtl="0">
              <a:spcBef>
                <a:spcPts val="0"/>
              </a:spcBef>
              <a:spcAft>
                <a:spcPts val="0"/>
              </a:spcAft>
              <a:buNone/>
            </a:pPr>
            <a:endParaRPr lang="en-US" sz="1200" b="1" i="0" dirty="0">
              <a:latin typeface="Century Gothic" panose="020B0502020202020204" pitchFamily="34" charset="0"/>
            </a:endParaRPr>
          </a:p>
          <a:p>
            <a:pPr marL="0" lvl="0" indent="0" algn="l" rtl="0">
              <a:spcBef>
                <a:spcPts val="0"/>
              </a:spcBef>
              <a:spcAft>
                <a:spcPts val="0"/>
              </a:spcAft>
              <a:buNone/>
            </a:pPr>
            <a:r>
              <a:rPr lang="en-US" sz="1200" b="1" i="0" dirty="0">
                <a:latin typeface="Century Gothic" panose="020B0502020202020204" pitchFamily="34" charset="0"/>
              </a:rPr>
              <a:t>[For example: ]</a:t>
            </a:r>
          </a:p>
          <a:p>
            <a:pPr marL="457200" lvl="1" indent="0" algn="l" rtl="0">
              <a:spcBef>
                <a:spcPts val="0"/>
              </a:spcBef>
              <a:spcAft>
                <a:spcPts val="0"/>
              </a:spcAft>
              <a:buNone/>
            </a:pPr>
            <a:r>
              <a:rPr lang="en-US" sz="1200" b="0" i="1" dirty="0">
                <a:latin typeface="Century Gothic" panose="020B0502020202020204" pitchFamily="34" charset="0"/>
              </a:rPr>
              <a:t>Today, we learned and practiced how to:</a:t>
            </a:r>
            <a:endParaRPr sz="1200" b="0" i="1" dirty="0">
              <a:latin typeface="Century Gothic" panose="020B0502020202020204" pitchFamily="34" charset="0"/>
            </a:endParaRPr>
          </a:p>
          <a:p>
            <a:pPr marL="685800" lvl="1" indent="-228600">
              <a:lnSpc>
                <a:spcPct val="150000"/>
              </a:lnSpc>
              <a:buFont typeface="+mj-lt"/>
              <a:buAutoNum type="arabicPeriod"/>
            </a:pPr>
            <a:r>
              <a:rPr lang="en-US" sz="1200" b="0" i="1" u="none" strike="noStrike" cap="none" dirty="0">
                <a:solidFill>
                  <a:srgbClr val="3F3F3F"/>
                </a:solidFill>
                <a:latin typeface="Century Gothic" panose="020B0502020202020204" pitchFamily="34" charset="0"/>
                <a:ea typeface="Calibri"/>
                <a:cs typeface="Calibri" panose="020F0502020204030204" pitchFamily="34" charset="0"/>
                <a:sym typeface="Calibri"/>
              </a:rPr>
              <a:t>Search for YouTube in the browser</a:t>
            </a:r>
          </a:p>
          <a:p>
            <a:pPr marL="685800" lvl="1" indent="-228600">
              <a:lnSpc>
                <a:spcPct val="150000"/>
              </a:lnSpc>
              <a:buFont typeface="+mj-lt"/>
              <a:buAutoNum type="arabicPeriod"/>
            </a:pPr>
            <a:r>
              <a:rPr lang="en-US" sz="1200" b="0" i="1" dirty="0">
                <a:effectLst/>
                <a:latin typeface="Century Gothic" panose="020B0502020202020204" pitchFamily="34" charset="0"/>
                <a:ea typeface="Calibri" panose="020F0502020204030204" pitchFamily="34" charset="0"/>
                <a:cs typeface="Calibri" panose="020F0502020204030204" pitchFamily="34" charset="0"/>
              </a:rPr>
              <a:t>Search for Videos on YouTube</a:t>
            </a:r>
          </a:p>
          <a:p>
            <a:pPr marL="483307" lvl="1" indent="0" algn="l" rtl="0">
              <a:spcBef>
                <a:spcPts val="0"/>
              </a:spcBef>
              <a:spcAft>
                <a:spcPts val="0"/>
              </a:spcAft>
              <a:buClr>
                <a:schemeClr val="dk1"/>
              </a:buClr>
              <a:buSzPts val="1300"/>
              <a:buFont typeface="Calibri"/>
              <a:buNone/>
            </a:pPr>
            <a:endParaRPr sz="120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It’s really important to review and practice as much as you can! Please do that before our next tutoring session.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Watch the video again, as many times as you need.</a:t>
            </a:r>
            <a:endParaRPr sz="120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I’ve emailed you the link. Let/s make sure you can open it. </a:t>
            </a:r>
            <a:endParaRPr sz="1200" i="1" dirty="0">
              <a:latin typeface="Century Gothic" panose="020B0502020202020204" pitchFamily="34" charset="0"/>
            </a:endParaRPr>
          </a:p>
          <a:p>
            <a:pPr marL="483306" lvl="1" indent="0" algn="l" rtl="0">
              <a:spcBef>
                <a:spcPts val="0"/>
              </a:spcBef>
              <a:spcAft>
                <a:spcPts val="0"/>
              </a:spcAft>
              <a:buNone/>
            </a:pPr>
            <a:r>
              <a:rPr lang="en-US" sz="1200" b="0" i="1" dirty="0">
                <a:latin typeface="Century Gothic" panose="020B0502020202020204" pitchFamily="34" charset="0"/>
              </a:rPr>
              <a:t>(OR) </a:t>
            </a:r>
            <a:endParaRPr sz="120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We’ve put the link on your desktop. Here it is. Just click on it to watch the video. </a:t>
            </a:r>
            <a:endParaRPr sz="1200" i="1" dirty="0">
              <a:latin typeface="Century Gothic" panose="020B0502020202020204" pitchFamily="34" charset="0"/>
            </a:endParaRPr>
          </a:p>
          <a:p>
            <a:pPr marL="457200" lvl="1" indent="0" algn="l" rtl="0">
              <a:spcBef>
                <a:spcPts val="0"/>
              </a:spcBef>
              <a:spcAft>
                <a:spcPts val="0"/>
              </a:spcAft>
              <a:buNone/>
            </a:pPr>
            <a:r>
              <a:rPr lang="en-US" sz="1200" i="1" dirty="0">
                <a:latin typeface="Century Gothic" panose="020B0502020202020204" pitchFamily="34" charset="0"/>
              </a:rPr>
              <a:t>Let’s make sure it works ok. </a:t>
            </a:r>
            <a:endParaRPr sz="1200" b="0" i="1" dirty="0">
              <a:latin typeface="Century Gothic" panose="020B0502020202020204" pitchFamily="34" charset="0"/>
            </a:endParaRPr>
          </a:p>
          <a:p>
            <a:pPr marL="0" lvl="0" indent="0" algn="l" rtl="0">
              <a:spcBef>
                <a:spcPts val="0"/>
              </a:spcBef>
              <a:spcAft>
                <a:spcPts val="0"/>
              </a:spcAft>
              <a:buNone/>
            </a:pPr>
            <a:endParaRPr sz="1200" b="0" dirty="0">
              <a:latin typeface="Century Gothic" panose="020B0502020202020204" pitchFamily="34" charset="0"/>
            </a:endParaRPr>
          </a:p>
          <a:p>
            <a:pPr marL="0" lvl="0" indent="0" algn="l" rtl="0">
              <a:spcBef>
                <a:spcPts val="0"/>
              </a:spcBef>
              <a:spcAft>
                <a:spcPts val="0"/>
              </a:spcAft>
              <a:buClr>
                <a:srgbClr val="000000"/>
              </a:buClr>
              <a:buSzPts val="1200"/>
              <a:buFont typeface="Calibri"/>
              <a:buNone/>
            </a:pPr>
            <a:r>
              <a:rPr lang="en-US" sz="1200" b="1" i="0" u="sng" dirty="0">
                <a:solidFill>
                  <a:srgbClr val="000000"/>
                </a:solidFill>
                <a:latin typeface="Century Gothic" panose="020B0502020202020204" pitchFamily="34" charset="0"/>
              </a:rPr>
              <a:t>[Practice Plan]</a:t>
            </a:r>
            <a:endParaRPr sz="1200" dirty="0">
              <a:latin typeface="Century Gothic" panose="020B0502020202020204" pitchFamily="34" charset="0"/>
            </a:endParaRPr>
          </a:p>
          <a:p>
            <a:pPr marL="0" lvl="0" indent="0" algn="l" rtl="0">
              <a:spcBef>
                <a:spcPts val="0"/>
              </a:spcBef>
              <a:spcAft>
                <a:spcPts val="0"/>
              </a:spcAft>
              <a:buClr>
                <a:schemeClr val="dk1"/>
              </a:buClr>
              <a:buSzPts val="1200"/>
              <a:buFont typeface="Calibri"/>
              <a:buNone/>
            </a:pPr>
            <a:endParaRPr sz="1200" b="1" i="0" u="sng" dirty="0">
              <a:solidFill>
                <a:srgbClr val="000000"/>
              </a:solidFill>
              <a:latin typeface="Century Gothic" panose="020B0502020202020204" pitchFamily="34" charset="0"/>
            </a:endParaRPr>
          </a:p>
          <a:p>
            <a:pPr marL="0" lvl="0" indent="0" algn="l" rtl="0">
              <a:spcBef>
                <a:spcPts val="0"/>
              </a:spcBef>
              <a:spcAft>
                <a:spcPts val="0"/>
              </a:spcAft>
              <a:buClr>
                <a:srgbClr val="000000"/>
              </a:buClr>
              <a:buSzPts val="1200"/>
              <a:buFont typeface="Calibri"/>
              <a:buNone/>
            </a:pPr>
            <a:r>
              <a:rPr lang="en-US" sz="1200" b="1" i="0" u="none" dirty="0">
                <a:solidFill>
                  <a:srgbClr val="000000"/>
                </a:solidFill>
                <a:latin typeface="Century Gothic" panose="020B0502020202020204" pitchFamily="34" charset="0"/>
              </a:rPr>
              <a:t>Preparation</a:t>
            </a: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b="0" i="0" dirty="0">
                <a:solidFill>
                  <a:srgbClr val="000000"/>
                </a:solidFill>
                <a:latin typeface="Century Gothic" panose="020B0502020202020204" pitchFamily="34" charset="0"/>
              </a:rPr>
              <a:t>Adapt the following according to what you reviewed in the session. </a:t>
            </a:r>
          </a:p>
          <a:p>
            <a:pPr marL="302066" lvl="0" indent="-302066" algn="l" rtl="0">
              <a:spcBef>
                <a:spcPts val="0"/>
              </a:spcBef>
              <a:spcAft>
                <a:spcPts val="0"/>
              </a:spcAft>
              <a:buClr>
                <a:srgbClr val="000000"/>
              </a:buClr>
              <a:buSzPts val="1200"/>
              <a:buFont typeface="Arial"/>
              <a:buChar char="•"/>
            </a:pPr>
            <a:endParaRPr lang="en-US" sz="1200" b="0" i="0" u="none"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b="0" i="0" dirty="0">
                <a:solidFill>
                  <a:srgbClr val="000000"/>
                </a:solidFill>
                <a:latin typeface="Century Gothic" panose="020B0502020202020204" pitchFamily="34" charset="0"/>
              </a:rPr>
              <a:t>For example, for Part One of this lesson: </a:t>
            </a:r>
          </a:p>
          <a:p>
            <a:pPr marL="0" lvl="0" indent="0" algn="l" rtl="0">
              <a:spcBef>
                <a:spcPts val="0"/>
              </a:spcBef>
              <a:spcAft>
                <a:spcPts val="0"/>
              </a:spcAft>
              <a:buClr>
                <a:srgbClr val="000000"/>
              </a:buClr>
              <a:buSzPts val="1200"/>
              <a:buFont typeface="Calibri"/>
              <a:buNone/>
            </a:pPr>
            <a:endParaRPr lang="en-US" sz="1200" b="1" i="0" dirty="0">
              <a:solidFill>
                <a:srgbClr val="000000"/>
              </a:solidFill>
              <a:latin typeface="Century Gothic" panose="020B0502020202020204" pitchFamily="34" charset="0"/>
            </a:endParaRPr>
          </a:p>
          <a:p>
            <a:pPr marL="0" lvl="0" indent="0" algn="l" rtl="0">
              <a:spcBef>
                <a:spcPts val="0"/>
              </a:spcBef>
              <a:spcAft>
                <a:spcPts val="0"/>
              </a:spcAft>
              <a:buClr>
                <a:srgbClr val="000000"/>
              </a:buClr>
              <a:buSzPts val="1200"/>
              <a:buFont typeface="Calibri"/>
              <a:buNone/>
            </a:pPr>
            <a:r>
              <a:rPr lang="en-US" sz="1200" b="1" i="0" dirty="0">
                <a:solidFill>
                  <a:srgbClr val="000000"/>
                </a:solidFill>
                <a:latin typeface="Century Gothic" panose="020B0502020202020204" pitchFamily="34" charset="0"/>
              </a:rPr>
              <a:t>Say to the learner:</a:t>
            </a:r>
            <a:endParaRPr sz="1200"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0" i="1" dirty="0">
                <a:latin typeface="Century Gothic" panose="020B0502020202020204" pitchFamily="34" charset="0"/>
              </a:rPr>
              <a:t>P</a:t>
            </a:r>
            <a:r>
              <a:rPr lang="en-US" sz="1200" i="1" dirty="0">
                <a:latin typeface="Century Gothic" panose="020B0502020202020204" pitchFamily="34" charset="0"/>
              </a:rPr>
              <a:t>ractice at least three more times before our next session. </a:t>
            </a:r>
            <a:endParaRPr sz="1200" b="0" i="1" dirty="0">
              <a:solidFill>
                <a:srgbClr val="000000"/>
              </a:solidFill>
              <a:latin typeface="Century Gothic" panose="020B0502020202020204" pitchFamily="34" charset="0"/>
            </a:endParaRPr>
          </a:p>
          <a:p>
            <a:pPr marL="0" lvl="0" indent="0" algn="l" rtl="0">
              <a:spcBef>
                <a:spcPts val="0"/>
              </a:spcBef>
              <a:spcAft>
                <a:spcPts val="0"/>
              </a:spcAft>
              <a:buClr>
                <a:srgbClr val="000000"/>
              </a:buClr>
              <a:buSzPts val="1200"/>
              <a:buFont typeface="Arial"/>
              <a:buNone/>
            </a:pPr>
            <a:r>
              <a:rPr lang="en-US" sz="1200" b="0" i="1" dirty="0">
                <a:solidFill>
                  <a:srgbClr val="000000"/>
                </a:solidFill>
                <a:latin typeface="Century Gothic" panose="020B0502020202020204" pitchFamily="34" charset="0"/>
              </a:rPr>
              <a:t>Here is what to practice</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I will email you the link to the video lesson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Open the link and watch the video as many times as you want</a:t>
            </a:r>
            <a:endParaRPr lang="en-US" sz="1200" b="0" i="1" dirty="0">
              <a:solidFill>
                <a:schemeClr val="dk1"/>
              </a:solidFill>
              <a:latin typeface="Century Gothic" panose="020B0502020202020204" pitchFamily="34" charset="0"/>
            </a:endParaRPr>
          </a:p>
          <a:p>
            <a:pPr marL="0" lvl="0" indent="0" algn="l" rtl="0">
              <a:spcBef>
                <a:spcPts val="0"/>
              </a:spcBef>
              <a:spcAft>
                <a:spcPts val="0"/>
              </a:spcAft>
              <a:buClr>
                <a:srgbClr val="000000"/>
              </a:buClr>
              <a:buSzPts val="1200"/>
              <a:buFont typeface="Arial"/>
              <a:buNone/>
            </a:pPr>
            <a:r>
              <a:rPr lang="en-US" sz="1200" b="0" i="1" dirty="0">
                <a:solidFill>
                  <a:srgbClr val="000000"/>
                </a:solidFill>
                <a:latin typeface="Century Gothic" panose="020B0502020202020204" pitchFamily="34" charset="0"/>
              </a:rPr>
              <a:t>Then practice the skills.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Open the browser and go to the YouTube website.</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Search for Save on Foods (Or, if you prefer, another company or group that has a YouTube Channel) Use the search bar in YouTube to search.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Find only the company videos.</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Click on one video to go to the company YouTube channel.</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Check you are in the company YouTube channel.</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Pause a video if one plays.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Then close the browser window.</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Practice that three times. </a:t>
            </a:r>
          </a:p>
          <a:p>
            <a:pPr marL="638440" lvl="1" indent="-181240" algn="l" rtl="0">
              <a:spcBef>
                <a:spcPts val="0"/>
              </a:spcBef>
              <a:spcAft>
                <a:spcPts val="0"/>
              </a:spcAft>
              <a:buClr>
                <a:srgbClr val="000000"/>
              </a:buClr>
              <a:buSzPts val="1200"/>
              <a:buFont typeface="Arial"/>
              <a:buChar char="•"/>
            </a:pPr>
            <a:endParaRPr lang="en-US" sz="1200" b="0" i="1" dirty="0">
              <a:solidFill>
                <a:srgbClr val="000000"/>
              </a:solidFill>
              <a:latin typeface="Century Gothic" panose="020B0502020202020204" pitchFamily="34" charset="0"/>
            </a:endParaRP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You can show me at our next session.</a:t>
            </a:r>
            <a:endParaRPr lang="en-US" sz="1200" b="0" i="1" dirty="0">
              <a:solidFill>
                <a:schemeClr val="dk1"/>
              </a:solidFill>
              <a:latin typeface="Century Gothic" panose="020B0502020202020204" pitchFamily="34" charset="0"/>
            </a:endParaRP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I will email you this Practice Plan.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Please reply to the email so I know you got it and have what you need to do the practice.</a:t>
            </a:r>
            <a:endParaRPr sz="1200" i="1" dirty="0">
              <a:latin typeface="Century Gothic" panose="020B0502020202020204" pitchFamily="34" charset="0"/>
            </a:endParaRPr>
          </a:p>
          <a:p>
            <a:pPr marL="302066" lvl="0" indent="-225866" algn="l" rtl="0">
              <a:spcBef>
                <a:spcPts val="0"/>
              </a:spcBef>
              <a:spcAft>
                <a:spcPts val="0"/>
              </a:spcAft>
              <a:buClr>
                <a:schemeClr val="dk1"/>
              </a:buClr>
              <a:buSzPts val="1200"/>
              <a:buFont typeface="Arial"/>
              <a:buNone/>
            </a:pPr>
            <a:endParaRPr lang="en-CA" sz="1200" b="0" i="0" dirty="0">
              <a:solidFill>
                <a:srgbClr val="000000"/>
              </a:solidFill>
              <a:latin typeface="Century Gothic" panose="020B0502020202020204" pitchFamily="34" charset="0"/>
            </a:endParaRPr>
          </a:p>
          <a:p>
            <a:pPr marL="302066" lvl="0" indent="-225866" algn="l" rtl="0">
              <a:spcBef>
                <a:spcPts val="0"/>
              </a:spcBef>
              <a:spcAft>
                <a:spcPts val="0"/>
              </a:spcAft>
              <a:buClr>
                <a:schemeClr val="dk1"/>
              </a:buClr>
              <a:buSzPts val="1200"/>
              <a:buFont typeface="Arial"/>
              <a:buNone/>
            </a:pPr>
            <a:endParaRPr sz="1200" b="0" i="0" dirty="0">
              <a:solidFill>
                <a:srgbClr val="000000"/>
              </a:solidFill>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[Get learner to confirm they will practice and tell you when. Get specific.] </a:t>
            </a:r>
            <a:endParaRPr sz="1200" dirty="0">
              <a:latin typeface="Century Gothic" panose="020B0502020202020204" pitchFamily="34" charset="0"/>
            </a:endParaRPr>
          </a:p>
          <a:p>
            <a:pPr marL="302066" lvl="0" indent="-302066" algn="l" rtl="0">
              <a:spcBef>
                <a:spcPts val="0"/>
              </a:spcBef>
              <a:spcAft>
                <a:spcPts val="0"/>
              </a:spcAft>
              <a:buClr>
                <a:schemeClr val="dk1"/>
              </a:buClr>
              <a:buSzPts val="1200"/>
              <a:buFont typeface="Arial"/>
              <a:buChar char="•"/>
            </a:pPr>
            <a:r>
              <a:rPr lang="en-US" sz="1200" i="1" dirty="0">
                <a:latin typeface="Century Gothic" panose="020B0502020202020204" pitchFamily="34" charset="0"/>
              </a:rPr>
              <a:t>When are you going to do the practice? How many times ? etc. </a:t>
            </a:r>
            <a:endParaRPr sz="1200" i="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endParaRPr sz="1200" b="0" i="0" u="none" dirty="0">
              <a:solidFill>
                <a:srgbClr val="000000"/>
              </a:solidFill>
              <a:latin typeface="Century Gothic" panose="020B0502020202020204" pitchFamily="34" charset="0"/>
            </a:endParaRPr>
          </a:p>
          <a:p>
            <a:pPr marL="0" lvl="0" indent="0" algn="l" rtl="0">
              <a:spcBef>
                <a:spcPts val="0"/>
              </a:spcBef>
              <a:spcAft>
                <a:spcPts val="0"/>
              </a:spcAft>
              <a:buNone/>
            </a:pPr>
            <a:r>
              <a:rPr lang="en-US" sz="1200" b="1" u="none" dirty="0">
                <a:latin typeface="Century Gothic" panose="020B0502020202020204" pitchFamily="34" charset="0"/>
              </a:rPr>
              <a:t>Instructions for the Tutor:</a:t>
            </a:r>
            <a:endParaRPr sz="1200" dirty="0">
              <a:latin typeface="Century Gothic" panose="020B0502020202020204" pitchFamily="34" charset="0"/>
            </a:endParaRPr>
          </a:p>
          <a:p>
            <a:pPr marL="0" lvl="0" indent="0" algn="l" rtl="0">
              <a:spcBef>
                <a:spcPts val="0"/>
              </a:spcBef>
              <a:spcAft>
                <a:spcPts val="0"/>
              </a:spcAft>
              <a:buNone/>
            </a:pPr>
            <a:r>
              <a:rPr lang="en-US" sz="1200" b="0" u="none" dirty="0">
                <a:latin typeface="Century Gothic" panose="020B0502020202020204" pitchFamily="34" charset="0"/>
              </a:rPr>
              <a:t>Email the Practice to the learner, and if relevant to the home support person. </a:t>
            </a:r>
            <a:endParaRPr sz="1200" dirty="0">
              <a:latin typeface="Century Gothic" panose="020B0502020202020204" pitchFamily="34" charset="0"/>
            </a:endParaRPr>
          </a:p>
          <a:p>
            <a:pPr marL="0" lvl="0" indent="0" algn="l" rtl="0">
              <a:spcBef>
                <a:spcPts val="0"/>
              </a:spcBef>
              <a:spcAft>
                <a:spcPts val="0"/>
              </a:spcAft>
              <a:buNone/>
            </a:pPr>
            <a:endParaRPr sz="1200" b="1" u="sng" dirty="0">
              <a:latin typeface="Century Gothic" panose="020B0502020202020204" pitchFamily="34" charset="0"/>
            </a:endParaRPr>
          </a:p>
          <a:p>
            <a:pPr marL="0" lvl="0" indent="0" algn="l" rtl="0">
              <a:spcBef>
                <a:spcPts val="0"/>
              </a:spcBef>
              <a:spcAft>
                <a:spcPts val="0"/>
              </a:spcAft>
              <a:buNone/>
            </a:pPr>
            <a:endParaRPr sz="1200" b="1" u="sng" dirty="0">
              <a:latin typeface="Century Gothic" panose="020B0502020202020204" pitchFamily="34" charset="0"/>
            </a:endParaRPr>
          </a:p>
          <a:p>
            <a:pPr marL="0" lvl="0" indent="0" algn="l" rtl="0">
              <a:spcBef>
                <a:spcPts val="0"/>
              </a:spcBef>
              <a:spcAft>
                <a:spcPts val="0"/>
              </a:spcAft>
              <a:buNone/>
            </a:pPr>
            <a:endParaRPr dirty="0"/>
          </a:p>
        </p:txBody>
      </p:sp>
      <p:sp>
        <p:nvSpPr>
          <p:cNvPr id="327" name="Google Shape;327;p2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Instructions for the Tutor:</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Confirm the next tutoring session.</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Clarify any support in-between sessions if you are offering that.  </a:t>
            </a:r>
            <a:endParaRPr dirty="0">
              <a:latin typeface="Century Gothic" panose="020B0502020202020204" pitchFamily="34" charset="0"/>
            </a:endParaRPr>
          </a:p>
          <a:p>
            <a:pPr marL="483306" lvl="1" indent="0" algn="l" rtl="0">
              <a:spcBef>
                <a:spcPts val="0"/>
              </a:spcBef>
              <a:spcAft>
                <a:spcPts val="0"/>
              </a:spcAft>
              <a:buNone/>
            </a:pPr>
            <a:r>
              <a:rPr lang="en-US" dirty="0">
                <a:latin typeface="Century Gothic" panose="020B0502020202020204" pitchFamily="34" charset="0"/>
              </a:rPr>
              <a:t>If offering support outside the session time, put boundaries, be clear about when and how you are giving support. </a:t>
            </a:r>
            <a:endParaRPr dirty="0">
              <a:latin typeface="Century Gothic" panose="020B0502020202020204" pitchFamily="34" charset="0"/>
            </a:endParaRPr>
          </a:p>
          <a:p>
            <a:pPr marL="0" lvl="0" indent="0" algn="l" rtl="0">
              <a:spcBef>
                <a:spcPts val="0"/>
              </a:spcBef>
              <a:spcAft>
                <a:spcPts val="0"/>
              </a:spcAft>
              <a:buNone/>
            </a:pPr>
            <a:br>
              <a:rPr lang="en-US" dirty="0">
                <a:latin typeface="Century Gothic" panose="020B0502020202020204" pitchFamily="34" charset="0"/>
              </a:rPr>
            </a:br>
            <a:r>
              <a:rPr lang="en-US" b="1" dirty="0">
                <a:latin typeface="Century Gothic" panose="020B0502020202020204" pitchFamily="34" charset="0"/>
              </a:rPr>
              <a:t>Say to the Learner. </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e.g. Great work today! etc. </a:t>
            </a:r>
            <a:endParaRPr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Let’s meet again on X date at X time. Does that work for you? </a:t>
            </a:r>
            <a:endParaRPr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Wonderful. </a:t>
            </a:r>
            <a:endParaRPr i="1"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[If offering support before next session:]</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If you need support before our next session, please ......... </a:t>
            </a:r>
            <a:endParaRPr i="1"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[For remote support:] </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I will send you the Zoom link the day before the tutoring session. </a:t>
            </a:r>
            <a:endParaRPr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etc. </a:t>
            </a:r>
            <a:endParaRPr i="1" dirty="0">
              <a:latin typeface="Century Gothic" panose="020B0502020202020204" pitchFamily="34" charset="0"/>
            </a:endParaRPr>
          </a:p>
          <a:p>
            <a:pPr marL="0" lvl="0" indent="0" algn="l" rtl="0">
              <a:spcBef>
                <a:spcPts val="0"/>
              </a:spcBef>
              <a:spcAft>
                <a:spcPts val="0"/>
              </a:spcAft>
              <a:buNone/>
            </a:pPr>
            <a:endParaRPr dirty="0"/>
          </a:p>
        </p:txBody>
      </p:sp>
      <p:sp>
        <p:nvSpPr>
          <p:cNvPr id="336" name="Google Shape;336;p2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Bye and see you on X date at X time.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Keep practicing !</a:t>
            </a:r>
          </a:p>
          <a:p>
            <a:pPr marL="0" lvl="0" indent="0" algn="l" rtl="0">
              <a:spcBef>
                <a:spcPts val="0"/>
              </a:spcBef>
              <a:spcAft>
                <a:spcPts val="0"/>
              </a:spcAft>
              <a:buNone/>
            </a:pPr>
            <a:endParaRPr dirty="0"/>
          </a:p>
        </p:txBody>
      </p:sp>
      <p:sp>
        <p:nvSpPr>
          <p:cNvPr id="344" name="Google Shape;344;p2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u="none" dirty="0">
                <a:latin typeface="Century Gothic" panose="020B0502020202020204" pitchFamily="34" charset="0"/>
              </a:rPr>
              <a:t>Slide hidden from learner</a:t>
            </a:r>
            <a:endParaRPr lang="en-US" sz="1200" b="1"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This PowerPoint lesson contains everything the tutor needs: the lesson notes, suggested instructional language, the links to the video lesson(s), and also Practice for each part.  ​</a:t>
            </a:r>
            <a:endParaRPr sz="1200"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dirty="0">
                <a:latin typeface="Century Gothic" panose="020B0502020202020204" pitchFamily="34" charset="0"/>
              </a:rPr>
              <a:t>IMPORTANT</a:t>
            </a:r>
            <a:br>
              <a:rPr lang="en-CA" sz="1200" b="1" dirty="0">
                <a:latin typeface="Century Gothic" panose="020B0502020202020204" pitchFamily="34" charset="0"/>
              </a:rPr>
            </a:br>
            <a:r>
              <a:rPr lang="en-CA" sz="1200" dirty="0">
                <a:latin typeface="Century Gothic" panose="020B0502020202020204" pitchFamily="34" charset="0"/>
              </a:rPr>
              <a:t>Read through the </a:t>
            </a:r>
            <a:r>
              <a:rPr lang="en-CA" sz="1200" b="1" u="sng" dirty="0">
                <a:latin typeface="Century Gothic" panose="020B0502020202020204" pitchFamily="34" charset="0"/>
              </a:rPr>
              <a:t>entire lesson </a:t>
            </a:r>
            <a:r>
              <a:rPr lang="en-CA" sz="1200" dirty="0">
                <a:latin typeface="Century Gothic" panose="020B0502020202020204" pitchFamily="34" charset="0"/>
              </a:rPr>
              <a:t>a few days before tutoring so you are clear about what to do and have time to get any questions answered and to do any preparation. </a:t>
            </a: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 first 13 slides are hidden from the learner; they contain information and instructions for the tutor. </a:t>
            </a:r>
          </a:p>
          <a:p>
            <a:pPr marL="171450" lvl="0"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Green Slides 	= Lesson Objectives</a:t>
            </a:r>
          </a:p>
          <a:p>
            <a:pPr marL="171450" lvl="0"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Blue Slides		= The Start of each Part of the Lesson</a:t>
            </a:r>
          </a:p>
          <a:p>
            <a:pPr marL="171450" lvl="0"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Yellow Slides	= Practice Activities</a:t>
            </a: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specific to each lesson </a:t>
            </a:r>
            <a:r>
              <a:rPr lang="en-US" sz="1200" dirty="0">
                <a:latin typeface="Century Gothic" panose="020B0502020202020204" pitchFamily="34" charset="0"/>
              </a:rPr>
              <a:t>are</a:t>
            </a:r>
            <a:r>
              <a:rPr lang="en-US" sz="1200" b="1" dirty="0">
                <a:latin typeface="Century Gothic" panose="020B0502020202020204" pitchFamily="34" charset="0"/>
              </a:rPr>
              <a:t> </a:t>
            </a:r>
            <a:r>
              <a:rPr lang="en-US" sz="1200" dirty="0">
                <a:latin typeface="Century Gothic" panose="020B0502020202020204" pitchFamily="34" charset="0"/>
              </a:rPr>
              <a:t>in the notes pages of each PowerPoint.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Identical notes are also available as a separate PDF for tutors who prefer that format. ​See Option B below.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 </a:t>
            </a:r>
          </a:p>
          <a:p>
            <a:pPr marL="0" lvl="0" indent="0" algn="l" rtl="0">
              <a:spcBef>
                <a:spcPts val="0"/>
              </a:spcBef>
              <a:spcAft>
                <a:spcPts val="0"/>
              </a:spcAft>
              <a:buNone/>
            </a:pPr>
            <a:r>
              <a:rPr lang="en-US" sz="1200" dirty="0">
                <a:latin typeface="Century Gothic" panose="020B0502020202020204" pitchFamily="34" charset="0"/>
              </a:rPr>
              <a:t>You will </a:t>
            </a:r>
            <a:r>
              <a:rPr lang="en-US" sz="1200" b="1" dirty="0">
                <a:latin typeface="Century Gothic" panose="020B0502020202020204" pitchFamily="34" charset="0"/>
              </a:rPr>
              <a:t>NOT</a:t>
            </a:r>
            <a:r>
              <a:rPr lang="en-US" sz="1200" dirty="0">
                <a:latin typeface="Century Gothic" panose="020B0502020202020204" pitchFamily="34" charset="0"/>
              </a:rPr>
              <a:t> be able to copy and paste from this PowerPoint because it is “Read Only”. </a:t>
            </a:r>
          </a:p>
          <a:p>
            <a:pPr marL="0" lvl="0" indent="0" algn="l" rtl="0">
              <a:spcBef>
                <a:spcPts val="0"/>
              </a:spcBef>
              <a:spcAft>
                <a:spcPts val="0"/>
              </a:spcAft>
              <a:buNone/>
            </a:pPr>
            <a:r>
              <a:rPr lang="en-US" sz="1200" dirty="0">
                <a:latin typeface="Century Gothic" panose="020B0502020202020204" pitchFamily="34" charset="0"/>
              </a:rPr>
              <a:t>In the Practice for each Part of this lesson, you may be asked to copy some text from this lesson and paste it into a Word document to use with the learner. </a:t>
            </a:r>
          </a:p>
          <a:p>
            <a:pPr marL="0" lvl="0" indent="0" algn="l" rtl="0">
              <a:spcBef>
                <a:spcPts val="0"/>
              </a:spcBef>
              <a:spcAft>
                <a:spcPts val="0"/>
              </a:spcAft>
              <a:buNone/>
            </a:pPr>
            <a:r>
              <a:rPr lang="en-US" sz="1200" dirty="0">
                <a:latin typeface="Century Gothic" panose="020B0502020202020204" pitchFamily="34" charset="0"/>
              </a:rPr>
              <a:t>You will not be able to do that from this PowerPoint lesson. Instead, copy and paste the text from the PDF version of the (same) lesson. </a:t>
            </a: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algn="l" rtl="0" eaLnBrk="1" latinLnBrk="0" hangingPunct="1">
              <a:spcBef>
                <a:spcPts val="0"/>
              </a:spcBef>
              <a:spcAft>
                <a:spcPts val="0"/>
              </a:spcAft>
            </a:pPr>
            <a:r>
              <a:rPr lang="en-US" sz="1200" b="1" kern="1200" dirty="0">
                <a:solidFill>
                  <a:srgbClr val="000000"/>
                </a:solidFill>
                <a:effectLst/>
                <a:latin typeface="Century Gothic" panose="020B0502020202020204" pitchFamily="34" charset="0"/>
                <a:ea typeface="+mn-ea"/>
                <a:cs typeface="+mn-cs"/>
              </a:rPr>
              <a:t>There are different options for using this PowerPoint lesson and /or the PDF version of this (same) lesson:  </a:t>
            </a:r>
            <a:endParaRPr lang="en-CA" sz="1200" dirty="0">
              <a:effectLst/>
              <a:latin typeface="Century Gothic" panose="020B0502020202020204" pitchFamily="34" charset="0"/>
            </a:endParaRPr>
          </a:p>
          <a:p>
            <a:pPr marL="0" algn="l" rtl="0" eaLnBrk="1" fontAlgn="base" latinLnBrk="0" hangingPunct="1">
              <a:spcBef>
                <a:spcPts val="0"/>
              </a:spcBef>
              <a:spcAft>
                <a:spcPts val="0"/>
              </a:spcAft>
            </a:pPr>
            <a:r>
              <a:rPr lang="en-US" sz="1200" b="1" u="sng" kern="1200" dirty="0">
                <a:solidFill>
                  <a:srgbClr val="000000"/>
                </a:solidFill>
                <a:effectLst/>
                <a:latin typeface="Century Gothic" panose="020B0502020202020204" pitchFamily="34" charset="0"/>
                <a:ea typeface="+mn-ea"/>
                <a:cs typeface="+mn-cs"/>
              </a:rPr>
              <a:t>Lesson Format Options for the Tutor</a:t>
            </a:r>
            <a:endParaRPr lang="en-CA" sz="1200" dirty="0">
              <a:effectLst/>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A</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Use a printed version of the notes for you as tutor (not for the learner)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plus</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Use the PowerPoint slideshow for the learner. </a:t>
            </a:r>
          </a:p>
          <a:p>
            <a:pPr marL="0" lvl="0" indent="0" algn="l" rtl="0">
              <a:spcBef>
                <a:spcPts val="0"/>
              </a:spcBef>
              <a:spcAft>
                <a:spcPts val="0"/>
              </a:spcAft>
              <a:buNone/>
            </a:pPr>
            <a:r>
              <a:rPr lang="en-US" sz="1200" b="1" dirty="0">
                <a:latin typeface="Century Gothic" panose="020B0502020202020204" pitchFamily="34" charset="0"/>
              </a:rPr>
              <a:t>How: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Open the PowerPoint, download and save it.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Click “File” then "Print" ​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Then under “Settings” choose " Notes Pages"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Print</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Now, you can use the printed version for tutoring. </a:t>
            </a:r>
            <a:endParaRPr lang="en-US" sz="1200" b="0" u="none" dirty="0">
              <a:solidFill>
                <a:schemeClr val="dk1"/>
              </a:solidFill>
              <a:effectLst/>
              <a:latin typeface="Century Gothic" panose="020B0502020202020204" pitchFamily="34" charset="0"/>
              <a:cs typeface="Calibri"/>
            </a:endParaRPr>
          </a:p>
          <a:p>
            <a:pPr marL="0" lvl="0" indent="0" algn="l" rtl="0">
              <a:spcBef>
                <a:spcPts val="0"/>
              </a:spcBef>
              <a:spcAft>
                <a:spcPts val="0"/>
              </a:spcAft>
              <a:buFont typeface="+mj-lt"/>
              <a:buNone/>
            </a:pPr>
            <a:endParaRPr lang="en-US" sz="1200" b="0" u="none"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endParaRPr lang="en-US" sz="1200" b="0" u="none"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b="1" u="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Option B</a:t>
            </a:r>
            <a:endParaRPr lang="en-CA" sz="1200" b="1" u="none"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Use the separate electronic PDF of the PowerPoint slides and notes for you as tutor (if you don’t have PowerPoint on your computer or if you prefer to use a PDF version) </a:t>
            </a:r>
            <a:endParaRPr lang="en-CA" sz="1200"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Plus</a:t>
            </a:r>
            <a:endParaRPr lang="en-CA" sz="1200"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Use the PowerPoint slideshow for the learner, or the PDF-Slides Only version (if the learner’s computer doesn’t have PowerPoint).  ​</a:t>
            </a:r>
            <a:endParaRPr lang="en-CA" sz="1200"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You can have the PDF open to use for you as tutor beside the PowerPoint slideshow, or the PDF version of the slides (for the learner).  </a:t>
            </a:r>
            <a:endParaRPr lang="en-CA" sz="1200" dirty="0">
              <a:effectLst/>
              <a:latin typeface="Century Gothic" panose="020B0502020202020204" pitchFamily="34" charset="0"/>
              <a:ea typeface="Times New Roman" panose="02020603050405020304" pitchFamily="18" charset="0"/>
            </a:endParaRP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C</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Use the PowerPoint slideshow in “Presenter View”.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This lets you show the slideshow to the learner, and also lets you see the notes as well as the slideshow that the learner sees.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This works for remote and in-person tutoring.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However, for in person tutoring for small groups you need a separate monitor or projector to do this: one for you and one for the learners. </a:t>
            </a:r>
            <a:endParaRPr sz="1200" dirty="0">
              <a:latin typeface="Century Gothic" panose="020B0502020202020204" pitchFamily="34" charset="0"/>
            </a:endParaRPr>
          </a:p>
          <a:p>
            <a:pPr marL="0" lvl="0" indent="0" algn="l" rtl="0">
              <a:spcBef>
                <a:spcPts val="0"/>
              </a:spcBef>
              <a:spcAft>
                <a:spcPts val="0"/>
              </a:spcAft>
              <a:buNone/>
            </a:pPr>
            <a:endParaRPr dirty="0"/>
          </a:p>
        </p:txBody>
      </p:sp>
      <p:sp>
        <p:nvSpPr>
          <p:cNvPr id="103" name="Google Shape;103;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lang="en-US" b="1" u="none" dirty="0">
              <a:latin typeface="Century Gothic" panose="020B0502020202020204" pitchFamily="34" charset="0"/>
            </a:endParaRPr>
          </a:p>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endParaRPr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Search for YouTube in the browser</a:t>
            </a: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Search for Videos on YouTube</a:t>
            </a: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gn="l" rtl="0">
              <a:spcBef>
                <a:spcPts val="0"/>
              </a:spcBef>
              <a:spcAft>
                <a:spcPts val="0"/>
              </a:spcAft>
              <a:buFont typeface="Arial" panose="020B0604020202020204" pitchFamily="34" charset="0"/>
              <a:buChar char="•"/>
            </a:pPr>
            <a:endParaRPr lang="en-CA" dirty="0">
              <a:latin typeface="Century Gothic" panose="020B0502020202020204" pitchFamily="34" charset="0"/>
            </a:endParaRPr>
          </a:p>
          <a:p>
            <a:pPr marL="0" lvl="0" indent="0" algn="l" rtl="0">
              <a:spcBef>
                <a:spcPts val="0"/>
              </a:spcBef>
              <a:spcAft>
                <a:spcPts val="0"/>
              </a:spcAft>
              <a:buNone/>
            </a:pPr>
            <a:endParaRPr lang="en-CA" dirty="0">
              <a:latin typeface="Century Gothic" panose="020B0502020202020204" pitchFamily="34" charset="0"/>
            </a:endParaRPr>
          </a:p>
          <a:p>
            <a:pPr marL="0" lvl="0" indent="0" algn="l" rtl="0">
              <a:spcBef>
                <a:spcPts val="0"/>
              </a:spcBef>
              <a:spcAft>
                <a:spcPts val="0"/>
              </a:spcAft>
              <a:buNone/>
            </a:pPr>
            <a:r>
              <a:rPr lang="en-CA" dirty="0">
                <a:latin typeface="Century Gothic" panose="020B0502020202020204" pitchFamily="34" charset="0"/>
              </a:rPr>
              <a:t>For a list of the discrete skills in each section listed above, see slide 4 “Skills Reviewed in this Lesson”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dirty="0">
              <a:solidFill>
                <a:srgbClr val="000000"/>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rgbClr val="000000"/>
                </a:solidFill>
                <a:latin typeface="Century Gothic" panose="020B0502020202020204" pitchFamily="34" charset="0"/>
                <a:ea typeface="Calibri"/>
                <a:cs typeface="Calibri"/>
                <a:sym typeface="Calibri"/>
              </a:rPr>
              <a:t>Video length: 0:00-4:24 minutes	[ 4:24 mins]</a:t>
            </a:r>
            <a:endParaRPr lang="en-US" sz="1200" b="1" dirty="0">
              <a:latin typeface="Century Gothic" panose="020B0502020202020204" pitchFamily="34" charset="0"/>
            </a:endParaRPr>
          </a:p>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lang="en-US" b="1" u="none" dirty="0">
              <a:latin typeface="Century Gothic" panose="020B0502020202020204" pitchFamily="34" charset="0"/>
            </a:endParaRPr>
          </a:p>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endParaRPr dirty="0">
              <a:latin typeface="Century Gothic" panose="020B0502020202020204" pitchFamily="34" charset="0"/>
            </a:endParaRPr>
          </a:p>
          <a:p>
            <a:pPr marL="0" lvl="0" indent="0" algn="l" rtl="0">
              <a:spcBef>
                <a:spcPts val="0"/>
              </a:spcBef>
              <a:spcAft>
                <a:spcPts val="0"/>
              </a:spcAft>
              <a:buNone/>
            </a:pPr>
            <a:endParaRPr lang="en-CA"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Navigate on a YouTube Channel</a:t>
            </a:r>
          </a:p>
          <a:p>
            <a:pPr marL="0" lvl="0" indent="0" algn="l" rtl="0">
              <a:spcBef>
                <a:spcPts val="0"/>
              </a:spcBef>
              <a:spcAft>
                <a:spcPts val="0"/>
              </a:spcAft>
              <a:buNone/>
            </a:pPr>
            <a:endParaRPr lang="en-CA"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latin typeface="Century Gothic" panose="020B0502020202020204" pitchFamily="34" charset="0"/>
              </a:rPr>
              <a:t>For a list of the discrete skills, see slide 4 “Skills Reviewed in this Lesson”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0:00- 3:50  minutes	[</a:t>
            </a:r>
            <a:r>
              <a:rPr lang="en-US" b="1" dirty="0">
                <a:latin typeface="Century Gothic" panose="020B0502020202020204" pitchFamily="34" charset="0"/>
              </a:rPr>
              <a:t> 3:50 mins]</a:t>
            </a:r>
            <a:endParaRPr lang="en-US"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377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lang="en-US" b="1" u="none" dirty="0">
              <a:latin typeface="Century Gothic" panose="020B0502020202020204" pitchFamily="34" charset="0"/>
            </a:endParaRPr>
          </a:p>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endParaRPr dirty="0">
              <a:latin typeface="Century Gothic" panose="020B0502020202020204" pitchFamily="34" charset="0"/>
            </a:endParaRPr>
          </a:p>
          <a:p>
            <a:pPr marL="0" lvl="0" indent="0" algn="l" rtl="0">
              <a:spcBef>
                <a:spcPts val="0"/>
              </a:spcBef>
              <a:spcAft>
                <a:spcPts val="0"/>
              </a:spcAft>
              <a:buNone/>
            </a:pPr>
            <a:endParaRPr lang="en-CA"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CA" sz="1200" b="1" dirty="0">
                <a:effectLst/>
                <a:latin typeface="Century Gothic" panose="020B0502020202020204" pitchFamily="34" charset="0"/>
                <a:ea typeface="Calibri" panose="020F0502020204030204" pitchFamily="34" charset="0"/>
                <a:cs typeface="Times New Roman" panose="02020603050405020304" pitchFamily="18" charset="0"/>
              </a:rPr>
              <a:t>Search by Playlist Topics on a YouTube Channel</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latin typeface="Century Gothic" panose="020B0502020202020204" pitchFamily="34" charset="0"/>
              </a:rPr>
              <a:t>For a list of the discrete skills, see slide 4 “Skills Reviewed in this Lesson”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0:00-4:43  minutes	[</a:t>
            </a:r>
            <a:r>
              <a:rPr lang="en-US" b="1" dirty="0">
                <a:latin typeface="Century Gothic" panose="020B0502020202020204" pitchFamily="34" charset="0"/>
              </a:rPr>
              <a:t> 4:43 mins]</a:t>
            </a:r>
            <a:endParaRPr lang="en-US"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lang="en-US" sz="1200" b="1" u="none" dirty="0">
              <a:latin typeface="Century Gothic" panose="020B0502020202020204" pitchFamily="34" charset="0"/>
            </a:endParaRPr>
          </a:p>
          <a:p>
            <a:pPr marL="0" lvl="0" indent="0" algn="l" rtl="0">
              <a:spcBef>
                <a:spcPts val="0"/>
              </a:spcBef>
              <a:spcAft>
                <a:spcPts val="0"/>
              </a:spcAft>
              <a:buNone/>
            </a:pPr>
            <a:r>
              <a:rPr lang="en-US" sz="1200" b="1" u="none" dirty="0">
                <a:latin typeface="Century Gothic" panose="020B0502020202020204" pitchFamily="34" charset="0"/>
              </a:rPr>
              <a:t>Slide hidden from learner</a:t>
            </a:r>
            <a:endParaRPr sz="1200" b="1" dirty="0">
              <a:latin typeface="Century Gothic" panose="020B0502020202020204" pitchFamily="34" charset="0"/>
            </a:endParaRPr>
          </a:p>
          <a:p>
            <a:pPr marL="0" lvl="0" indent="0" algn="l" rtl="0">
              <a:spcBef>
                <a:spcPts val="0"/>
              </a:spcBef>
              <a:spcAft>
                <a:spcPts val="0"/>
              </a:spcAft>
              <a:buNone/>
            </a:pPr>
            <a:endParaRPr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to the Tutor</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These are the skills learners will master at the end of the lesson:  </a:t>
            </a:r>
            <a:endParaRPr sz="1200" dirty="0">
              <a:latin typeface="Century Gothic" panose="020B0502020202020204" pitchFamily="34" charset="0"/>
            </a:endParaRPr>
          </a:p>
          <a:p>
            <a:pPr marL="0" lvl="0" indent="0" algn="l" rtl="0">
              <a:spcBef>
                <a:spcPts val="0"/>
              </a:spcBef>
              <a:spcAft>
                <a:spcPts val="0"/>
              </a:spcAft>
              <a:buNone/>
            </a:pPr>
            <a:endParaRPr lang="en-CA" sz="1200"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Make the Video Full Screen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Volume- Turn up/down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Closed Captions-Turn on/off</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For a list of the discrete skills in each section listed above, see slide 4 “Skills Reviewed in this Lesson”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0:00-3:39  minutes	[</a:t>
            </a:r>
            <a:r>
              <a:rPr lang="en-US" b="1" dirty="0">
                <a:latin typeface="Century Gothic" panose="020B0502020202020204" pitchFamily="34" charset="0"/>
              </a:rPr>
              <a:t> 3:39 mins]</a:t>
            </a:r>
            <a:endParaRPr lang="en-US"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70227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p>
          <a:p>
            <a:pPr marL="0" lvl="0" indent="0" algn="l" rtl="0">
              <a:spcBef>
                <a:spcPts val="0"/>
              </a:spcBef>
              <a:spcAft>
                <a:spcPts val="0"/>
              </a:spcAft>
              <a:buNone/>
            </a:pPr>
            <a:endParaRPr lang="en-US" sz="1200" b="1" u="none"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Information for the Tutor</a:t>
            </a:r>
          </a:p>
          <a:p>
            <a:pPr marL="0" lvl="0" indent="0" algn="l" rtl="0">
              <a:spcBef>
                <a:spcPts val="0"/>
              </a:spcBef>
              <a:spcAft>
                <a:spcPts val="0"/>
              </a:spcAft>
              <a:buNone/>
            </a:pPr>
            <a:r>
              <a:rPr lang="en-US" dirty="0">
                <a:latin typeface="Century Gothic" panose="020B0502020202020204" pitchFamily="34" charset="0"/>
              </a:rPr>
              <a:t>According to the learner’s pace, do one part of the video lesson, check their understanding, and have the learner practice the skills. Then, let them show you they can do the skills (at least three times) before proceeding to the next part.</a:t>
            </a:r>
          </a:p>
          <a:p>
            <a:pPr marL="0" lvl="0" indent="0" algn="l" rtl="0">
              <a:spcBef>
                <a:spcPts val="0"/>
              </a:spcBef>
              <a:spcAft>
                <a:spcPts val="0"/>
              </a:spcAft>
              <a:buNone/>
            </a:pPr>
            <a:endParaRPr lang="en-CA"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Look for signs of learner fatigue. Check in with learner after each part.  </a:t>
            </a:r>
            <a:endParaRPr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Is the learner is doing any of the following ?</a:t>
            </a:r>
            <a:endParaRPr b="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Expressing frustration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Not asking questions, shutting down, not taking in what you are saying</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Seeming overwhelmed</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Saying, “Are we done yet?” etc.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Lots of yawning etc. </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clues that it is time to stop the session and resume another day. </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146" name="Google Shape;146;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11167870" y="581613"/>
            <a:ext cx="1024130" cy="478537"/>
          </a:xfrm>
          <a:prstGeom prst="rect">
            <a:avLst/>
          </a:prstGeom>
          <a:noFill/>
          <a:ln>
            <a:noFill/>
          </a:ln>
        </p:spPr>
      </p:pic>
      <p:sp>
        <p:nvSpPr>
          <p:cNvPr id="17" name="Google Shape;17;p31"/>
          <p:cNvSpPr txBox="1">
            <a:spLocks noGrp="1"/>
          </p:cNvSpPr>
          <p:nvPr>
            <p:ph type="title"/>
          </p:nvPr>
        </p:nvSpPr>
        <p:spPr>
          <a:xfrm>
            <a:off x="1200150" y="1196975"/>
            <a:ext cx="9796182" cy="71985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B10937"/>
              </a:buClr>
              <a:buSzPts val="5400"/>
              <a:buFont typeface="Arial"/>
              <a:buNone/>
              <a:defRPr sz="5400" b="1">
                <a:solidFill>
                  <a:srgbClr val="B1093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31"/>
          <p:cNvPicPr preferRelativeResize="0"/>
          <p:nvPr/>
        </p:nvPicPr>
        <p:blipFill rotWithShape="1">
          <a:blip r:embed="rId3">
            <a:alphaModFix/>
          </a:blip>
          <a:srcRect/>
          <a:stretch/>
        </p:blipFill>
        <p:spPr>
          <a:xfrm>
            <a:off x="0" y="5851304"/>
            <a:ext cx="1286297" cy="5676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0"/>
          <p:cNvSpPr>
            <a:spLocks noGrp="1"/>
          </p:cNvSpPr>
          <p:nvPr>
            <p:ph type="pic" idx="2"/>
          </p:nvPr>
        </p:nvSpPr>
        <p:spPr>
          <a:xfrm>
            <a:off x="5183188" y="987425"/>
            <a:ext cx="6172200" cy="4873625"/>
          </a:xfrm>
          <a:prstGeom prst="rect">
            <a:avLst/>
          </a:prstGeom>
          <a:noFill/>
          <a:ln>
            <a:noFill/>
          </a:ln>
        </p:spPr>
      </p:sp>
      <p:sp>
        <p:nvSpPr>
          <p:cNvPr id="72" name="Google Shape;72;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0.png"/><Relationship Id="rId4" Type="http://schemas.openxmlformats.org/officeDocument/2006/relationships/hyperlink" Target="https://youtu.be/hj22wLTzzR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digital-literacy.issbc.org/for-teache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hyperlink" Target="https://youtu.be/kF85QxLpq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hyperlink" Target="https://youtu.be/z71cmPEruB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hyperlink" Target="https://youtu.be/E1H3pi6tt3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10342484" y="1073838"/>
            <a:ext cx="1849515" cy="584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2400"/>
              <a:buFont typeface="Arial"/>
              <a:buNone/>
            </a:pPr>
            <a:r>
              <a:rPr lang="en-US" sz="2000" dirty="0"/>
              <a:t>Employment</a:t>
            </a:r>
            <a:endParaRPr sz="2000" dirty="0"/>
          </a:p>
        </p:txBody>
      </p:sp>
      <p:pic>
        <p:nvPicPr>
          <p:cNvPr id="94" name="Google Shape;94;p1" descr="Digital Literacy Curriculum Resource"/>
          <p:cNvPicPr preferRelativeResize="0"/>
          <p:nvPr/>
        </p:nvPicPr>
        <p:blipFill rotWithShape="1">
          <a:blip r:embed="rId3">
            <a:alphaModFix/>
          </a:blip>
          <a:srcRect/>
          <a:stretch/>
        </p:blipFill>
        <p:spPr>
          <a:xfrm>
            <a:off x="0" y="563679"/>
            <a:ext cx="2529971" cy="1196975"/>
          </a:xfrm>
          <a:prstGeom prst="rect">
            <a:avLst/>
          </a:prstGeom>
          <a:noFill/>
          <a:ln>
            <a:noFill/>
          </a:ln>
        </p:spPr>
      </p:pic>
      <p:sp>
        <p:nvSpPr>
          <p:cNvPr id="95" name="Google Shape;95;p1"/>
          <p:cNvSpPr txBox="1"/>
          <p:nvPr/>
        </p:nvSpPr>
        <p:spPr>
          <a:xfrm>
            <a:off x="1101268" y="2450689"/>
            <a:ext cx="9989464" cy="738664"/>
          </a:xfrm>
          <a:prstGeom prst="rect">
            <a:avLst/>
          </a:prstGeom>
          <a:noFill/>
          <a:ln>
            <a:noFill/>
          </a:ln>
        </p:spPr>
        <p:txBody>
          <a:bodyPr spcFirstLastPara="1" wrap="square" lIns="0" tIns="0" rIns="0" bIns="0" anchor="t" anchorCtr="0">
            <a:spAutoFit/>
          </a:bodyPr>
          <a:lstStyle/>
          <a:p>
            <a:pPr lvl="0" algn="ctr"/>
            <a:r>
              <a:rPr lang="en-US" sz="4800" b="1" i="0" u="none" strike="noStrike" cap="none" dirty="0">
                <a:solidFill>
                  <a:srgbClr val="3F3F3F"/>
                </a:solidFill>
                <a:latin typeface="Calibri"/>
                <a:ea typeface="Calibri"/>
                <a:cs typeface="Calibri"/>
                <a:sym typeface="Calibri"/>
              </a:rPr>
              <a:t>YouTube Video Search </a:t>
            </a:r>
          </a:p>
        </p:txBody>
      </p:sp>
      <p:sp>
        <p:nvSpPr>
          <p:cNvPr id="97" name="Google Shape;97;p1"/>
          <p:cNvSpPr txBox="1"/>
          <p:nvPr/>
        </p:nvSpPr>
        <p:spPr>
          <a:xfrm>
            <a:off x="4083315" y="4194560"/>
            <a:ext cx="1595590" cy="144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highlight>
                <a:srgbClr val="FFFF00"/>
              </a:highlight>
              <a:latin typeface="Calibri"/>
              <a:ea typeface="Calibri"/>
              <a:cs typeface="Calibri"/>
              <a:sym typeface="Calibri"/>
            </a:endParaRPr>
          </a:p>
        </p:txBody>
      </p:sp>
      <p:sp>
        <p:nvSpPr>
          <p:cNvPr id="99" name="Google Shape;99;p1"/>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pic>
        <p:nvPicPr>
          <p:cNvPr id="3" name="Picture 2" descr="The YouTube logo">
            <a:extLst>
              <a:ext uri="{FF2B5EF4-FFF2-40B4-BE49-F238E27FC236}">
                <a16:creationId xmlns:a16="http://schemas.microsoft.com/office/drawing/2014/main" id="{1B4327C7-E277-4B76-89AE-19078C49019C}"/>
              </a:ext>
            </a:extLst>
          </p:cNvPr>
          <p:cNvPicPr>
            <a:picLocks noChangeAspect="1"/>
          </p:cNvPicPr>
          <p:nvPr/>
        </p:nvPicPr>
        <p:blipFill>
          <a:blip r:embed="rId4"/>
          <a:stretch>
            <a:fillRect/>
          </a:stretch>
        </p:blipFill>
        <p:spPr>
          <a:xfrm>
            <a:off x="4232778" y="3725271"/>
            <a:ext cx="3953872" cy="22240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pic>
        <p:nvPicPr>
          <p:cNvPr id="157" name="Google Shape;157;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58" name="Google Shape;158;p8"/>
          <p:cNvSpPr txBox="1">
            <a:spLocks noGrp="1"/>
          </p:cNvSpPr>
          <p:nvPr>
            <p:ph type="title"/>
          </p:nvPr>
        </p:nvSpPr>
        <p:spPr>
          <a:xfrm>
            <a:off x="678425" y="53342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Set Up</a:t>
            </a:r>
            <a:endParaRPr sz="4800" dirty="0">
              <a:latin typeface="+mj-lt"/>
              <a:cs typeface="Calibri" panose="020F0502020204030204" pitchFamily="34" charset="0"/>
            </a:endParaRPr>
          </a:p>
        </p:txBody>
      </p:sp>
      <p:sp>
        <p:nvSpPr>
          <p:cNvPr id="159" name="Google Shape;159;p8"/>
          <p:cNvSpPr txBox="1"/>
          <p:nvPr/>
        </p:nvSpPr>
        <p:spPr>
          <a:xfrm>
            <a:off x="1982173" y="2094405"/>
            <a:ext cx="86640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dirty="0">
                <a:solidFill>
                  <a:schemeClr val="dk1"/>
                </a:solidFill>
                <a:latin typeface="Calibri"/>
                <a:ea typeface="Calibri"/>
                <a:cs typeface="Calibri"/>
                <a:sym typeface="Calibri"/>
              </a:rPr>
              <a:t>Before In-Person Tutoring</a:t>
            </a:r>
            <a:endParaRPr sz="1800" dirty="0">
              <a:solidFill>
                <a:schemeClr val="dk1"/>
              </a:solidFill>
              <a:latin typeface="Calibri"/>
              <a:ea typeface="Calibri"/>
              <a:cs typeface="Calibri"/>
              <a:sym typeface="Calibri"/>
            </a:endParaRPr>
          </a:p>
        </p:txBody>
      </p:sp>
      <p:pic>
        <p:nvPicPr>
          <p:cNvPr id="160" name="Google Shape;160;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99790" y="2972361"/>
            <a:ext cx="5028823" cy="3352213"/>
          </a:xfrm>
          <a:prstGeom prst="rect">
            <a:avLst/>
          </a:prstGeom>
          <a:noFill/>
          <a:ln>
            <a:noFill/>
          </a:ln>
        </p:spPr>
      </p:pic>
      <p:sp>
        <p:nvSpPr>
          <p:cNvPr id="161" name="Google Shape;161;p8"/>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pic>
        <p:nvPicPr>
          <p:cNvPr id="167" name="Google Shape;167;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68" name="Google Shape;168;p9"/>
          <p:cNvSpPr txBox="1">
            <a:spLocks noGrp="1"/>
          </p:cNvSpPr>
          <p:nvPr>
            <p:ph type="title"/>
          </p:nvPr>
        </p:nvSpPr>
        <p:spPr>
          <a:xfrm>
            <a:off x="838200" y="53329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Checklist</a:t>
            </a:r>
            <a:endParaRPr sz="4800" dirty="0">
              <a:latin typeface="+mj-lt"/>
              <a:cs typeface="Calibri" panose="020F0502020204030204" pitchFamily="34" charset="0"/>
            </a:endParaRPr>
          </a:p>
        </p:txBody>
      </p:sp>
      <p:sp>
        <p:nvSpPr>
          <p:cNvPr id="169" name="Google Shape;169;p9"/>
          <p:cNvSpPr txBox="1"/>
          <p:nvPr/>
        </p:nvSpPr>
        <p:spPr>
          <a:xfrm>
            <a:off x="2529970" y="2619138"/>
            <a:ext cx="8664055" cy="769441"/>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4400" dirty="0">
                <a:solidFill>
                  <a:schemeClr val="dk1"/>
                </a:solidFill>
                <a:latin typeface="Calibri"/>
                <a:ea typeface="Calibri"/>
                <a:cs typeface="Calibri"/>
                <a:sym typeface="Calibri"/>
              </a:rPr>
              <a:t>During In-Person Tutoring</a:t>
            </a:r>
            <a:endParaRPr dirty="0"/>
          </a:p>
        </p:txBody>
      </p:sp>
      <p:pic>
        <p:nvPicPr>
          <p:cNvPr id="170" name="Google Shape;170;p9" descr="Two people looking at a laptop screen"/>
          <p:cNvPicPr preferRelativeResize="0"/>
          <p:nvPr/>
        </p:nvPicPr>
        <p:blipFill rotWithShape="1">
          <a:blip r:embed="rId4">
            <a:alphaModFix/>
          </a:blip>
          <a:srcRect/>
          <a:stretch/>
        </p:blipFill>
        <p:spPr>
          <a:xfrm>
            <a:off x="3922834" y="3469422"/>
            <a:ext cx="4346331" cy="2897554"/>
          </a:xfrm>
          <a:prstGeom prst="rect">
            <a:avLst/>
          </a:prstGeom>
          <a:noFill/>
          <a:ln>
            <a:noFill/>
          </a:ln>
        </p:spPr>
      </p:pic>
      <p:sp>
        <p:nvSpPr>
          <p:cNvPr id="171" name="Google Shape;171;p9"/>
          <p:cNvSpPr txBox="1"/>
          <p:nvPr/>
        </p:nvSpPr>
        <p:spPr>
          <a:xfrm>
            <a:off x="3799790" y="1858862"/>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AA5D1A0-BFFF-4AF4-B683-5BFFA54344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471"/>
            <a:ext cx="2529971" cy="1196975"/>
          </a:xfrm>
          <a:prstGeom prst="rect">
            <a:avLst/>
          </a:prstGeom>
        </p:spPr>
      </p:pic>
      <p:sp>
        <p:nvSpPr>
          <p:cNvPr id="4" name="Title 1">
            <a:extLst>
              <a:ext uri="{FF2B5EF4-FFF2-40B4-BE49-F238E27FC236}">
                <a16:creationId xmlns:a16="http://schemas.microsoft.com/office/drawing/2014/main" id="{56DBECD6-4746-4980-9897-5CD89882E3BD}"/>
              </a:ext>
            </a:extLst>
          </p:cNvPr>
          <p:cNvSpPr>
            <a:spLocks noGrp="1"/>
          </p:cNvSpPr>
          <p:nvPr>
            <p:ph type="title"/>
          </p:nvPr>
        </p:nvSpPr>
        <p:spPr>
          <a:xfrm>
            <a:off x="1264985" y="531471"/>
            <a:ext cx="10515600" cy="1325563"/>
          </a:xfrm>
        </p:spPr>
        <p:txBody>
          <a:bodyPr>
            <a:normAutofit/>
          </a:bodyPr>
          <a:lstStyle/>
          <a:p>
            <a:pPr algn="ctr"/>
            <a:r>
              <a:rPr lang="en-US" sz="4800" dirty="0">
                <a:latin typeface="+mj-lt"/>
                <a:cs typeface="Calibri" panose="020F0502020204030204" pitchFamily="34" charset="0"/>
              </a:rPr>
              <a:t>Set Up and Preparation</a:t>
            </a:r>
          </a:p>
        </p:txBody>
      </p:sp>
      <p:sp>
        <p:nvSpPr>
          <p:cNvPr id="5" name="TextBox 4">
            <a:extLst>
              <a:ext uri="{FF2B5EF4-FFF2-40B4-BE49-F238E27FC236}">
                <a16:creationId xmlns:a16="http://schemas.microsoft.com/office/drawing/2014/main" id="{B25DDEAB-C13E-4175-AED1-45A54FB5DD29}"/>
              </a:ext>
            </a:extLst>
          </p:cNvPr>
          <p:cNvSpPr txBox="1"/>
          <p:nvPr/>
        </p:nvSpPr>
        <p:spPr>
          <a:xfrm>
            <a:off x="2190757" y="2613660"/>
            <a:ext cx="8664055" cy="64633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3600" dirty="0"/>
              <a:t>Before Remote Tutoring</a:t>
            </a:r>
          </a:p>
        </p:txBody>
      </p:sp>
      <p:sp>
        <p:nvSpPr>
          <p:cNvPr id="6" name="TextBox 5">
            <a:extLst>
              <a:ext uri="{FF2B5EF4-FFF2-40B4-BE49-F238E27FC236}">
                <a16:creationId xmlns:a16="http://schemas.microsoft.com/office/drawing/2014/main" id="{27E3E386-405A-4494-AEC6-3A38F93A4FA2}"/>
              </a:ext>
            </a:extLst>
          </p:cNvPr>
          <p:cNvSpPr txBox="1"/>
          <p:nvPr/>
        </p:nvSpPr>
        <p:spPr>
          <a:xfrm>
            <a:off x="4129207" y="1900297"/>
            <a:ext cx="4787153" cy="584775"/>
          </a:xfrm>
          <a:prstGeom prst="rect">
            <a:avLst/>
          </a:prstGeom>
          <a:noFill/>
        </p:spPr>
        <p:txBody>
          <a:bodyPr wrap="square" rtlCol="0">
            <a:spAutoFit/>
          </a:bodyPr>
          <a:lstStyle/>
          <a:p>
            <a:pPr algn="ctr"/>
            <a:r>
              <a:rPr lang="en-US" sz="3200" dirty="0">
                <a:highlight>
                  <a:srgbClr val="FFFF00"/>
                </a:highlight>
              </a:rPr>
              <a:t>Slide hidden from learner</a:t>
            </a:r>
            <a:endParaRPr lang="en-CA" sz="3200" dirty="0">
              <a:highlight>
                <a:srgbClr val="FFFF00"/>
              </a:highlight>
            </a:endParaRPr>
          </a:p>
        </p:txBody>
      </p:sp>
      <p:pic>
        <p:nvPicPr>
          <p:cNvPr id="8" name="Picture 7" descr="Remote set up showing tutor setting up. ">
            <a:extLst>
              <a:ext uri="{FF2B5EF4-FFF2-40B4-BE49-F238E27FC236}">
                <a16:creationId xmlns:a16="http://schemas.microsoft.com/office/drawing/2014/main" id="{13C2ABFA-7D8A-419F-B4DF-36AB34F07F34}"/>
              </a:ext>
            </a:extLst>
          </p:cNvPr>
          <p:cNvPicPr>
            <a:picLocks noChangeAspect="1"/>
          </p:cNvPicPr>
          <p:nvPr/>
        </p:nvPicPr>
        <p:blipFill>
          <a:blip r:embed="rId4"/>
          <a:stretch>
            <a:fillRect/>
          </a:stretch>
        </p:blipFill>
        <p:spPr>
          <a:xfrm>
            <a:off x="3387508" y="3259991"/>
            <a:ext cx="5855065" cy="2893280"/>
          </a:xfrm>
          <a:prstGeom prst="rect">
            <a:avLst/>
          </a:prstGeom>
        </p:spPr>
      </p:pic>
    </p:spTree>
    <p:extLst>
      <p:ext uri="{BB962C8B-B14F-4D97-AF65-F5344CB8AC3E}">
        <p14:creationId xmlns:p14="http://schemas.microsoft.com/office/powerpoint/2010/main" val="397900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pic>
        <p:nvPicPr>
          <p:cNvPr id="187" name="Google Shape;187;p11"/>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88" name="Google Shape;188;p11"/>
          <p:cNvSpPr txBox="1">
            <a:spLocks noGrp="1"/>
          </p:cNvSpPr>
          <p:nvPr>
            <p:ph type="title"/>
          </p:nvPr>
        </p:nvSpPr>
        <p:spPr>
          <a:xfrm>
            <a:off x="838200" y="53147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ct val="100000"/>
              <a:buFont typeface="Arial"/>
              <a:buNone/>
            </a:pPr>
            <a:br>
              <a:rPr lang="en-US" dirty="0"/>
            </a:br>
            <a:r>
              <a:rPr lang="en-US" sz="5300" dirty="0">
                <a:latin typeface="+mj-lt"/>
                <a:cs typeface="Calibri" panose="020F0502020204030204" pitchFamily="34" charset="0"/>
              </a:rPr>
              <a:t>Checklist</a:t>
            </a:r>
            <a:endParaRPr sz="5300" dirty="0">
              <a:latin typeface="+mj-lt"/>
              <a:cs typeface="Calibri" panose="020F0502020204030204" pitchFamily="34" charset="0"/>
            </a:endParaRPr>
          </a:p>
        </p:txBody>
      </p:sp>
      <p:sp>
        <p:nvSpPr>
          <p:cNvPr id="189" name="Google Shape;189;p11"/>
          <p:cNvSpPr txBox="1"/>
          <p:nvPr/>
        </p:nvSpPr>
        <p:spPr>
          <a:xfrm>
            <a:off x="2058166" y="2713509"/>
            <a:ext cx="8664055" cy="769441"/>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chemeClr val="dk1"/>
              </a:buClr>
              <a:buSzPts val="4400"/>
            </a:pPr>
            <a:r>
              <a:rPr lang="en-US" sz="4400" dirty="0">
                <a:solidFill>
                  <a:schemeClr val="dk1"/>
                </a:solidFill>
                <a:latin typeface="Calibri"/>
                <a:ea typeface="Calibri"/>
                <a:cs typeface="Calibri"/>
                <a:sym typeface="Calibri"/>
              </a:rPr>
              <a:t>During Remote Tutoring</a:t>
            </a:r>
            <a:endParaRPr dirty="0"/>
          </a:p>
        </p:txBody>
      </p:sp>
      <p:sp>
        <p:nvSpPr>
          <p:cNvPr id="190" name="Google Shape;190;p1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91" name="Google Shape;191;p11" descr="A screen showing a learner's face in a Zoom meeting and a document on the screen open beside this"/>
          <p:cNvPicPr preferRelativeResize="0"/>
          <p:nvPr/>
        </p:nvPicPr>
        <p:blipFill rotWithShape="1">
          <a:blip r:embed="rId4">
            <a:alphaModFix/>
          </a:blip>
          <a:srcRect/>
          <a:stretch/>
        </p:blipFill>
        <p:spPr>
          <a:xfrm>
            <a:off x="4404281" y="3581400"/>
            <a:ext cx="3971827" cy="2482392"/>
          </a:xfrm>
          <a:prstGeom prst="rect">
            <a:avLst/>
          </a:prstGeom>
          <a:noFill/>
          <a:ln>
            <a:noFill/>
          </a:ln>
        </p:spPr>
      </p:pic>
      <p:sp>
        <p:nvSpPr>
          <p:cNvPr id="192" name="Google Shape;192;p11"/>
          <p:cNvSpPr txBox="1"/>
          <p:nvPr/>
        </p:nvSpPr>
        <p:spPr>
          <a:xfrm>
            <a:off x="3854823" y="2034363"/>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10342484" y="1073838"/>
            <a:ext cx="1849515" cy="584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2400"/>
              <a:buFont typeface="Arial"/>
              <a:buNone/>
            </a:pPr>
            <a:r>
              <a:rPr lang="en-US" sz="2000" dirty="0"/>
              <a:t>Employment</a:t>
            </a:r>
            <a:endParaRPr sz="2000" dirty="0"/>
          </a:p>
        </p:txBody>
      </p:sp>
      <p:pic>
        <p:nvPicPr>
          <p:cNvPr id="94" name="Google Shape;94;p1"/>
          <p:cNvPicPr preferRelativeResize="0"/>
          <p:nvPr/>
        </p:nvPicPr>
        <p:blipFill rotWithShape="1">
          <a:blip r:embed="rId3">
            <a:alphaModFix/>
          </a:blip>
          <a:srcRect/>
          <a:stretch/>
        </p:blipFill>
        <p:spPr>
          <a:xfrm>
            <a:off x="0" y="563679"/>
            <a:ext cx="2529971" cy="1196975"/>
          </a:xfrm>
          <a:prstGeom prst="rect">
            <a:avLst/>
          </a:prstGeom>
          <a:noFill/>
          <a:ln>
            <a:noFill/>
          </a:ln>
        </p:spPr>
      </p:pic>
      <p:sp>
        <p:nvSpPr>
          <p:cNvPr id="97" name="Google Shape;97;p1"/>
          <p:cNvSpPr txBox="1"/>
          <p:nvPr/>
        </p:nvSpPr>
        <p:spPr>
          <a:xfrm>
            <a:off x="4083315" y="4194560"/>
            <a:ext cx="1595590" cy="144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highlight>
                <a:srgbClr val="FFFF00"/>
              </a:highlight>
              <a:latin typeface="Calibri"/>
              <a:ea typeface="Calibri"/>
              <a:cs typeface="Calibri"/>
              <a:sym typeface="Calibri"/>
            </a:endParaRPr>
          </a:p>
        </p:txBody>
      </p:sp>
      <p:sp>
        <p:nvSpPr>
          <p:cNvPr id="10" name="TextBox 9">
            <a:extLst>
              <a:ext uri="{FF2B5EF4-FFF2-40B4-BE49-F238E27FC236}">
                <a16:creationId xmlns:a16="http://schemas.microsoft.com/office/drawing/2014/main" id="{E1C6E65D-372A-4FBD-B748-63B0564A725A}"/>
              </a:ext>
            </a:extLst>
          </p:cNvPr>
          <p:cNvSpPr txBox="1"/>
          <p:nvPr/>
        </p:nvSpPr>
        <p:spPr>
          <a:xfrm>
            <a:off x="3288632" y="1951915"/>
            <a:ext cx="6096000" cy="830997"/>
          </a:xfrm>
          <a:prstGeom prst="rect">
            <a:avLst/>
          </a:prstGeom>
          <a:noFill/>
        </p:spPr>
        <p:txBody>
          <a:bodyPr wrap="square">
            <a:spAutoFit/>
          </a:bodyPr>
          <a:lstStyle/>
          <a:p>
            <a:pPr lvl="0" algn="ctr"/>
            <a:r>
              <a:rPr lang="en-US" sz="4800" b="1" i="0" u="none" strike="noStrike" cap="none" dirty="0">
                <a:solidFill>
                  <a:srgbClr val="3F3F3F"/>
                </a:solidFill>
                <a:latin typeface="+mj-lt"/>
                <a:ea typeface="Calibri"/>
                <a:cs typeface="Calibri"/>
                <a:sym typeface="Calibri"/>
              </a:rPr>
              <a:t>Video Search </a:t>
            </a:r>
          </a:p>
        </p:txBody>
      </p:sp>
      <p:pic>
        <p:nvPicPr>
          <p:cNvPr id="6" name="Picture 5" descr="The YouTube logo">
            <a:extLst>
              <a:ext uri="{FF2B5EF4-FFF2-40B4-BE49-F238E27FC236}">
                <a16:creationId xmlns:a16="http://schemas.microsoft.com/office/drawing/2014/main" id="{704462C3-DD5B-4B26-8582-507AE9D0F73C}"/>
              </a:ext>
            </a:extLst>
          </p:cNvPr>
          <p:cNvPicPr>
            <a:picLocks noChangeAspect="1"/>
          </p:cNvPicPr>
          <p:nvPr/>
        </p:nvPicPr>
        <p:blipFill>
          <a:blip r:embed="rId4"/>
          <a:stretch>
            <a:fillRect/>
          </a:stretch>
        </p:blipFill>
        <p:spPr>
          <a:xfrm>
            <a:off x="4359696" y="3429000"/>
            <a:ext cx="3953872" cy="2224053"/>
          </a:xfrm>
          <a:prstGeom prst="rect">
            <a:avLst/>
          </a:prstGeom>
        </p:spPr>
      </p:pic>
    </p:spTree>
    <p:extLst>
      <p:ext uri="{BB962C8B-B14F-4D97-AF65-F5344CB8AC3E}">
        <p14:creationId xmlns:p14="http://schemas.microsoft.com/office/powerpoint/2010/main" val="421502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07"/>
        <p:cNvGrpSpPr/>
        <p:nvPr/>
      </p:nvGrpSpPr>
      <p:grpSpPr>
        <a:xfrm>
          <a:off x="0" y="0"/>
          <a:ext cx="0" cy="0"/>
          <a:chOff x="0" y="0"/>
          <a:chExt cx="0" cy="0"/>
        </a:xfrm>
      </p:grpSpPr>
      <p:pic>
        <p:nvPicPr>
          <p:cNvPr id="208" name="Google Shape;208;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09" name="Google Shape;209;p13"/>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45720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Lesson Objectives-Part One </a:t>
            </a:r>
            <a:endParaRPr sz="4800" dirty="0">
              <a:latin typeface="+mj-lt"/>
              <a:cs typeface="Calibri" panose="020F0502020204030204" pitchFamily="34" charset="0"/>
            </a:endParaRPr>
          </a:p>
        </p:txBody>
      </p:sp>
      <p:sp>
        <p:nvSpPr>
          <p:cNvPr id="210" name="Google Shape;210;p13"/>
          <p:cNvSpPr txBox="1"/>
          <p:nvPr/>
        </p:nvSpPr>
        <p:spPr>
          <a:xfrm>
            <a:off x="1264986" y="2239928"/>
            <a:ext cx="7641948" cy="2016762"/>
          </a:xfrm>
          <a:prstGeom prst="rect">
            <a:avLst/>
          </a:prstGeom>
          <a:noFill/>
          <a:ln>
            <a:noFill/>
          </a:ln>
        </p:spPr>
        <p:txBody>
          <a:bodyPr spcFirstLastPara="1" wrap="square" lIns="91425" tIns="45700" rIns="91425" bIns="45700" anchor="t" anchorCtr="0">
            <a:noAutofit/>
          </a:bodyPr>
          <a:lstStyle/>
          <a:p>
            <a:pPr marL="571500" lvl="0" indent="-571500">
              <a:lnSpc>
                <a:spcPct val="150000"/>
              </a:lnSpc>
              <a:buFont typeface="Arial" panose="020B0604020202020204" pitchFamily="34" charset="0"/>
              <a:buChar char="•"/>
            </a:pPr>
            <a:r>
              <a:rPr lang="en-US" sz="3600" b="1" i="0" u="none" strike="noStrike" cap="none" dirty="0">
                <a:solidFill>
                  <a:schemeClr val="tx1"/>
                </a:solidFill>
                <a:latin typeface="Calibri" panose="020F0502020204030204" pitchFamily="34" charset="0"/>
                <a:ea typeface="Calibri"/>
                <a:cs typeface="Calibri" panose="020F0502020204030204" pitchFamily="34" charset="0"/>
                <a:sym typeface="Calibri"/>
              </a:rPr>
              <a:t>Search for YouTube in the browser</a:t>
            </a:r>
          </a:p>
          <a:p>
            <a:pPr marL="571500" indent="-571500">
              <a:lnSpc>
                <a:spcPct val="150000"/>
              </a:lnSpc>
              <a:buFont typeface="Arial" panose="020B0604020202020204" pitchFamily="34" charset="0"/>
              <a:buChar char="•"/>
            </a:pPr>
            <a:r>
              <a:rPr lang="en-US"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Search for Videos on YouTube</a:t>
            </a:r>
          </a:p>
        </p:txBody>
      </p:sp>
      <p:pic>
        <p:nvPicPr>
          <p:cNvPr id="3" name="Picture 2" descr="laptop showing the YouTube homepage with many small videos and the YouTube logo ">
            <a:extLst>
              <a:ext uri="{FF2B5EF4-FFF2-40B4-BE49-F238E27FC236}">
                <a16:creationId xmlns:a16="http://schemas.microsoft.com/office/drawing/2014/main" id="{74758A28-6D8F-480C-93B5-2410F02D2B23}"/>
              </a:ext>
            </a:extLst>
          </p:cNvPr>
          <p:cNvPicPr>
            <a:picLocks noChangeAspect="1"/>
          </p:cNvPicPr>
          <p:nvPr/>
        </p:nvPicPr>
        <p:blipFill>
          <a:blip r:embed="rId4"/>
          <a:stretch>
            <a:fillRect/>
          </a:stretch>
        </p:blipFill>
        <p:spPr>
          <a:xfrm>
            <a:off x="5672667" y="4256690"/>
            <a:ext cx="3653856" cy="20552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15"/>
        <p:cNvGrpSpPr/>
        <p:nvPr/>
      </p:nvGrpSpPr>
      <p:grpSpPr>
        <a:xfrm>
          <a:off x="0" y="0"/>
          <a:ext cx="0" cy="0"/>
          <a:chOff x="0" y="0"/>
          <a:chExt cx="0" cy="0"/>
        </a:xfrm>
      </p:grpSpPr>
      <p:pic>
        <p:nvPicPr>
          <p:cNvPr id="216" name="Google Shape;216;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17" name="Google Shape;217;p14"/>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Lesson-Part One</a:t>
            </a:r>
            <a:endParaRPr sz="4800" dirty="0">
              <a:latin typeface="+mj-lt"/>
              <a:cs typeface="Calibri" panose="020F0502020204030204" pitchFamily="34" charset="0"/>
            </a:endParaRPr>
          </a:p>
        </p:txBody>
      </p:sp>
      <p:pic>
        <p:nvPicPr>
          <p:cNvPr id="219" name="Google Shape;219;p14" descr="Link to the video lesson">
            <a:hlinkClick r:id="rId4"/>
          </p:cNvPr>
          <p:cNvPicPr preferRelativeResize="0"/>
          <p:nvPr/>
        </p:nvPicPr>
        <p:blipFill rotWithShape="1">
          <a:blip r:embed="rId5">
            <a:alphaModFix/>
          </a:blip>
          <a:srcRect/>
          <a:stretch/>
        </p:blipFill>
        <p:spPr>
          <a:xfrm>
            <a:off x="9733990" y="2629524"/>
            <a:ext cx="1325564" cy="1325564"/>
          </a:xfrm>
          <a:prstGeom prst="rect">
            <a:avLst/>
          </a:prstGeom>
          <a:noFill/>
          <a:ln>
            <a:noFill/>
          </a:ln>
        </p:spPr>
      </p:pic>
      <p:sp>
        <p:nvSpPr>
          <p:cNvPr id="8" name="Google Shape;210;p13">
            <a:extLst>
              <a:ext uri="{FF2B5EF4-FFF2-40B4-BE49-F238E27FC236}">
                <a16:creationId xmlns:a16="http://schemas.microsoft.com/office/drawing/2014/main" id="{74FBE186-B8ED-4FDA-87BA-A322DEE439D6}"/>
              </a:ext>
            </a:extLst>
          </p:cNvPr>
          <p:cNvSpPr txBox="1"/>
          <p:nvPr/>
        </p:nvSpPr>
        <p:spPr>
          <a:xfrm>
            <a:off x="469666" y="2103234"/>
            <a:ext cx="9927106" cy="1189072"/>
          </a:xfrm>
          <a:prstGeom prst="rect">
            <a:avLst/>
          </a:prstGeom>
          <a:noFill/>
          <a:ln>
            <a:noFill/>
          </a:ln>
        </p:spPr>
        <p:txBody>
          <a:bodyPr spcFirstLastPara="1" wrap="square" lIns="91425" tIns="45700" rIns="91425" bIns="45700" anchor="t" anchorCtr="0">
            <a:noAutofit/>
          </a:bodyPr>
          <a:lstStyle/>
          <a:p>
            <a:pPr marL="571500" lvl="0" indent="-571500">
              <a:lnSpc>
                <a:spcPct val="150000"/>
              </a:lnSpc>
              <a:buFont typeface="Arial" panose="020B0604020202020204" pitchFamily="34" charset="0"/>
              <a:buChar char="•"/>
            </a:pPr>
            <a:r>
              <a:rPr lang="en-US" sz="3600" b="1" i="0" u="none" strike="noStrike" cap="none" dirty="0">
                <a:solidFill>
                  <a:srgbClr val="3F3F3F"/>
                </a:solidFill>
                <a:latin typeface="Calibri" panose="020F0502020204030204" pitchFamily="34" charset="0"/>
                <a:ea typeface="Calibri"/>
                <a:cs typeface="Calibri" panose="020F0502020204030204" pitchFamily="34" charset="0"/>
                <a:sym typeface="Calibri"/>
              </a:rPr>
              <a:t>Search for YouTube in the browser</a:t>
            </a:r>
          </a:p>
          <a:p>
            <a:pPr marL="571500" indent="-571500">
              <a:lnSpc>
                <a:spcPct val="150000"/>
              </a:lnSpc>
              <a:buFont typeface="Arial" panose="020B0604020202020204" pitchFamily="34" charset="0"/>
              <a:buChar char="•"/>
            </a:pPr>
            <a:r>
              <a:rPr lang="en-US" sz="3600" b="1" dirty="0">
                <a:effectLst/>
                <a:latin typeface="Calibri" panose="020F0502020204030204" pitchFamily="34" charset="0"/>
                <a:ea typeface="Calibri" panose="020F0502020204030204" pitchFamily="34" charset="0"/>
                <a:cs typeface="Calibri" panose="020F0502020204030204" pitchFamily="34" charset="0"/>
              </a:rPr>
              <a:t>Search for Videos on YouTube</a:t>
            </a:r>
          </a:p>
        </p:txBody>
      </p:sp>
      <p:pic>
        <p:nvPicPr>
          <p:cNvPr id="6" name="Picture 5" descr="laptop showing the YouTube homepage with many small videos and the YouTube logo ">
            <a:extLst>
              <a:ext uri="{FF2B5EF4-FFF2-40B4-BE49-F238E27FC236}">
                <a16:creationId xmlns:a16="http://schemas.microsoft.com/office/drawing/2014/main" id="{762DFBCF-9497-4F93-BE56-B48DEF6E7FC3}"/>
              </a:ext>
            </a:extLst>
          </p:cNvPr>
          <p:cNvPicPr>
            <a:picLocks noChangeAspect="1"/>
          </p:cNvPicPr>
          <p:nvPr/>
        </p:nvPicPr>
        <p:blipFill>
          <a:blip r:embed="rId6"/>
          <a:stretch>
            <a:fillRect/>
          </a:stretch>
        </p:blipFill>
        <p:spPr>
          <a:xfrm>
            <a:off x="4269072" y="4335530"/>
            <a:ext cx="3653856" cy="20552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5"/>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26" name="Google Shape;226;p15"/>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Check Understanding</a:t>
            </a:r>
            <a:endParaRPr sz="4800" dirty="0">
              <a:latin typeface="+mj-lt"/>
              <a:cs typeface="Calibri" panose="020F0502020204030204" pitchFamily="34" charset="0"/>
            </a:endParaRPr>
          </a:p>
        </p:txBody>
      </p:sp>
      <p:pic>
        <p:nvPicPr>
          <p:cNvPr id="227" name="Google Shape;227;p15" descr="Thumb up and thumb down"/>
          <p:cNvPicPr preferRelativeResize="0"/>
          <p:nvPr/>
        </p:nvPicPr>
        <p:blipFill rotWithShape="1">
          <a:blip r:embed="rId4">
            <a:alphaModFix/>
          </a:blip>
          <a:srcRect/>
          <a:stretch/>
        </p:blipFill>
        <p:spPr>
          <a:xfrm>
            <a:off x="3711526" y="2236762"/>
            <a:ext cx="4768947" cy="2384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32"/>
        <p:cNvGrpSpPr/>
        <p:nvPr/>
      </p:nvGrpSpPr>
      <p:grpSpPr>
        <a:xfrm>
          <a:off x="0" y="0"/>
          <a:ext cx="0" cy="0"/>
          <a:chOff x="0" y="0"/>
          <a:chExt cx="0" cy="0"/>
        </a:xfrm>
      </p:grpSpPr>
      <p:pic>
        <p:nvPicPr>
          <p:cNvPr id="233" name="Google Shape;233;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34" name="Google Shape;234;p16"/>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Practice</a:t>
            </a:r>
            <a:br>
              <a:rPr lang="en-US" dirty="0"/>
            </a:br>
            <a:r>
              <a:rPr lang="en-US" sz="3600" dirty="0"/>
              <a:t>Part One</a:t>
            </a:r>
            <a:endParaRPr sz="3600" dirty="0"/>
          </a:p>
        </p:txBody>
      </p:sp>
      <p:sp>
        <p:nvSpPr>
          <p:cNvPr id="6" name="Google Shape;210;p13">
            <a:extLst>
              <a:ext uri="{FF2B5EF4-FFF2-40B4-BE49-F238E27FC236}">
                <a16:creationId xmlns:a16="http://schemas.microsoft.com/office/drawing/2014/main" id="{B2EE5659-F465-4561-864A-D89754A93292}"/>
              </a:ext>
            </a:extLst>
          </p:cNvPr>
          <p:cNvSpPr txBox="1"/>
          <p:nvPr/>
        </p:nvSpPr>
        <p:spPr>
          <a:xfrm>
            <a:off x="1264985" y="2239928"/>
            <a:ext cx="8311287" cy="1189072"/>
          </a:xfrm>
          <a:prstGeom prst="rect">
            <a:avLst/>
          </a:prstGeom>
          <a:noFill/>
          <a:ln>
            <a:noFill/>
          </a:ln>
        </p:spPr>
        <p:txBody>
          <a:bodyPr spcFirstLastPara="1" wrap="square" lIns="91425" tIns="45700" rIns="91425" bIns="45700" anchor="t" anchorCtr="0">
            <a:noAutofit/>
          </a:bodyPr>
          <a:lstStyle/>
          <a:p>
            <a:pPr marL="571500" lvl="0" indent="-571500">
              <a:lnSpc>
                <a:spcPct val="150000"/>
              </a:lnSpc>
              <a:buFont typeface="Arial" panose="020B0604020202020204" pitchFamily="34" charset="0"/>
              <a:buChar char="•"/>
            </a:pPr>
            <a:r>
              <a:rPr lang="en-US" sz="3600" b="1" i="0" u="none" strike="noStrike" cap="none" dirty="0">
                <a:solidFill>
                  <a:srgbClr val="3F3F3F"/>
                </a:solidFill>
                <a:latin typeface="Calibri" panose="020F0502020204030204" pitchFamily="34" charset="0"/>
                <a:ea typeface="Calibri"/>
                <a:cs typeface="Calibri" panose="020F0502020204030204" pitchFamily="34" charset="0"/>
                <a:sym typeface="Calibri"/>
              </a:rPr>
              <a:t>Search for YouTube in the browser</a:t>
            </a:r>
          </a:p>
          <a:p>
            <a:pPr marL="571500" indent="-571500">
              <a:lnSpc>
                <a:spcPct val="150000"/>
              </a:lnSpc>
              <a:buFont typeface="Arial" panose="020B0604020202020204" pitchFamily="34" charset="0"/>
              <a:buChar char="•"/>
            </a:pPr>
            <a:r>
              <a:rPr lang="en-US" sz="3600" b="1" dirty="0">
                <a:effectLst/>
                <a:latin typeface="Calibri" panose="020F0502020204030204" pitchFamily="34" charset="0"/>
                <a:ea typeface="Calibri" panose="020F0502020204030204" pitchFamily="34" charset="0"/>
                <a:cs typeface="Calibri" panose="020F0502020204030204" pitchFamily="34" charset="0"/>
              </a:rPr>
              <a:t>Search for Videos on YouTube</a:t>
            </a:r>
          </a:p>
        </p:txBody>
      </p:sp>
      <p:pic>
        <p:nvPicPr>
          <p:cNvPr id="5" name="Picture 4" descr="laptop showing the YouTube homepage with many small videos and the YouTube logo ">
            <a:extLst>
              <a:ext uri="{FF2B5EF4-FFF2-40B4-BE49-F238E27FC236}">
                <a16:creationId xmlns:a16="http://schemas.microsoft.com/office/drawing/2014/main" id="{96F46638-86D9-4A6F-8C21-EA52AF26660E}"/>
              </a:ext>
            </a:extLst>
          </p:cNvPr>
          <p:cNvPicPr>
            <a:picLocks noChangeAspect="1"/>
          </p:cNvPicPr>
          <p:nvPr/>
        </p:nvPicPr>
        <p:blipFill>
          <a:blip r:embed="rId4"/>
          <a:stretch>
            <a:fillRect/>
          </a:stretch>
        </p:blipFill>
        <p:spPr>
          <a:xfrm>
            <a:off x="6522785" y="4172023"/>
            <a:ext cx="3653856" cy="20552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120"/>
        <p:cNvGrpSpPr/>
        <p:nvPr/>
      </p:nvGrpSpPr>
      <p:grpSpPr>
        <a:xfrm>
          <a:off x="0" y="0"/>
          <a:ext cx="0" cy="0"/>
          <a:chOff x="0" y="0"/>
          <a:chExt cx="0" cy="0"/>
        </a:xfrm>
      </p:grpSpPr>
      <p:pic>
        <p:nvPicPr>
          <p:cNvPr id="121" name="Google Shape;12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2574163" y="539704"/>
            <a:ext cx="8381704" cy="11969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5400"/>
              <a:buFont typeface="Arial"/>
              <a:buNone/>
            </a:pPr>
            <a:r>
              <a:rPr lang="en-US" sz="4400" dirty="0"/>
              <a:t>Lesson Objectives – Part Two</a:t>
            </a:r>
            <a:endParaRPr sz="4400" dirty="0"/>
          </a:p>
        </p:txBody>
      </p:sp>
      <p:sp>
        <p:nvSpPr>
          <p:cNvPr id="123" name="Google Shape;123;p4"/>
          <p:cNvSpPr txBox="1"/>
          <p:nvPr/>
        </p:nvSpPr>
        <p:spPr>
          <a:xfrm>
            <a:off x="2303230" y="2141316"/>
            <a:ext cx="8381704" cy="82680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3600" b="1" dirty="0">
                <a:latin typeface="Calibri" panose="020F0502020204030204" pitchFamily="34" charset="0"/>
                <a:cs typeface="Calibri" panose="020F0502020204030204" pitchFamily="34" charset="0"/>
              </a:rPr>
              <a:t>Navigate on a YouTube Channel</a:t>
            </a:r>
            <a:endParaRPr sz="3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7" name="Picture 6" descr="Search bar icon">
            <a:extLst>
              <a:ext uri="{FF2B5EF4-FFF2-40B4-BE49-F238E27FC236}">
                <a16:creationId xmlns:a16="http://schemas.microsoft.com/office/drawing/2014/main" id="{01E28823-1DB4-406D-BC23-0803291C5525}"/>
              </a:ext>
            </a:extLst>
          </p:cNvPr>
          <p:cNvPicPr>
            <a:picLocks noChangeAspect="1"/>
          </p:cNvPicPr>
          <p:nvPr/>
        </p:nvPicPr>
        <p:blipFill>
          <a:blip r:embed="rId4"/>
          <a:stretch>
            <a:fillRect/>
          </a:stretch>
        </p:blipFill>
        <p:spPr>
          <a:xfrm>
            <a:off x="2902754" y="3170556"/>
            <a:ext cx="6986016" cy="1438656"/>
          </a:xfrm>
          <a:prstGeom prst="rect">
            <a:avLst/>
          </a:prstGeom>
        </p:spPr>
      </p:pic>
      <p:pic>
        <p:nvPicPr>
          <p:cNvPr id="8" name="Picture 7" descr="YouTube logo">
            <a:extLst>
              <a:ext uri="{FF2B5EF4-FFF2-40B4-BE49-F238E27FC236}">
                <a16:creationId xmlns:a16="http://schemas.microsoft.com/office/drawing/2014/main" id="{8566E99D-0DA8-4D31-99E5-30C72B73809D}"/>
              </a:ext>
            </a:extLst>
          </p:cNvPr>
          <p:cNvPicPr>
            <a:picLocks noChangeAspect="1"/>
          </p:cNvPicPr>
          <p:nvPr/>
        </p:nvPicPr>
        <p:blipFill>
          <a:blip r:embed="rId5"/>
          <a:stretch>
            <a:fillRect/>
          </a:stretch>
        </p:blipFill>
        <p:spPr>
          <a:xfrm>
            <a:off x="5091218" y="4850684"/>
            <a:ext cx="2609088" cy="1467612"/>
          </a:xfrm>
          <a:prstGeom prst="rect">
            <a:avLst/>
          </a:prstGeom>
        </p:spPr>
      </p:pic>
    </p:spTree>
    <p:extLst>
      <p:ext uri="{BB962C8B-B14F-4D97-AF65-F5344CB8AC3E}">
        <p14:creationId xmlns:p14="http://schemas.microsoft.com/office/powerpoint/2010/main" val="226541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pic>
        <p:nvPicPr>
          <p:cNvPr id="139" name="Google Shape;139;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40" name="Google Shape;140;p6"/>
          <p:cNvSpPr txBox="1">
            <a:spLocks noGrp="1"/>
          </p:cNvSpPr>
          <p:nvPr>
            <p:ph type="title"/>
          </p:nvPr>
        </p:nvSpPr>
        <p:spPr>
          <a:xfrm>
            <a:off x="1452350" y="41635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Pre-Requisite</a:t>
            </a:r>
            <a:r>
              <a:rPr lang="en-US" sz="4800" dirty="0">
                <a:latin typeface="+mj-lt"/>
              </a:rPr>
              <a:t> Skills</a:t>
            </a:r>
            <a:endParaRPr sz="4800" dirty="0">
              <a:latin typeface="+mj-lt"/>
            </a:endParaRPr>
          </a:p>
        </p:txBody>
      </p:sp>
      <p:sp>
        <p:nvSpPr>
          <p:cNvPr id="141" name="Google Shape;141;p6"/>
          <p:cNvSpPr txBox="1"/>
          <p:nvPr/>
        </p:nvSpPr>
        <p:spPr>
          <a:xfrm>
            <a:off x="1452350" y="2468355"/>
            <a:ext cx="10374976" cy="335472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Mouse / Trackpad Skills: </a:t>
            </a:r>
            <a:r>
              <a:rPr lang="en-US" sz="1800" b="0" i="0" u="none" strike="noStrike" dirty="0">
                <a:solidFill>
                  <a:schemeClr val="dk1"/>
                </a:solidFill>
                <a:latin typeface="Calibri"/>
                <a:ea typeface="Calibri"/>
                <a:cs typeface="Calibri"/>
                <a:sym typeface="Calibri"/>
              </a:rPr>
              <a:t>hold mouse/ use trackpad correctly; hover; click; double click; </a:t>
            </a:r>
            <a:r>
              <a:rPr lang="en-US" sz="1800" dirty="0">
                <a:solidFill>
                  <a:schemeClr val="dk1"/>
                </a:solidFill>
                <a:latin typeface="Calibri"/>
                <a:ea typeface="Calibri"/>
                <a:cs typeface="Calibri"/>
                <a:sym typeface="Calibri"/>
              </a:rPr>
              <a:t>scroll</a:t>
            </a:r>
            <a:endParaRPr sz="1800" strike="sngStrike" dirty="0"/>
          </a:p>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Reading:</a:t>
            </a:r>
            <a:r>
              <a:rPr lang="en-US" sz="1800" b="0" i="0" u="none" strike="noStrike" dirty="0">
                <a:solidFill>
                  <a:schemeClr val="dk1"/>
                </a:solidFill>
                <a:latin typeface="Calibri"/>
                <a:ea typeface="Calibri"/>
                <a:cs typeface="Calibri"/>
                <a:sym typeface="Calibri"/>
              </a:rPr>
              <a:t> ability to recognize simple symbols; read words and phrases</a:t>
            </a:r>
            <a:endParaRPr sz="1800" dirty="0"/>
          </a:p>
          <a:p>
            <a:pPr marL="457200" indent="-457200">
              <a:buClr>
                <a:schemeClr val="dk1"/>
              </a:buClr>
              <a:buSzPts val="2400"/>
              <a:buFont typeface="Arial"/>
              <a:buChar char="•"/>
            </a:pPr>
            <a:r>
              <a:rPr lang="en-US" sz="1800" b="1" i="0" u="none" strike="noStrike" dirty="0">
                <a:solidFill>
                  <a:srgbClr val="000000"/>
                </a:solidFill>
                <a:effectLst/>
                <a:latin typeface="Calibri" panose="020F0502020204030204" pitchFamily="34" charset="0"/>
              </a:rPr>
              <a:t>Keyboarding:</a:t>
            </a:r>
            <a:r>
              <a:rPr lang="en-US" sz="1800" b="0" i="0" u="none" strike="noStrike" dirty="0">
                <a:solidFill>
                  <a:srgbClr val="000000"/>
                </a:solidFill>
                <a:effectLst/>
                <a:latin typeface="Calibri" panose="020F0502020204030204" pitchFamily="34" charset="0"/>
              </a:rPr>
              <a:t> </a:t>
            </a:r>
            <a:r>
              <a:rPr lang="en-US" sz="1800" dirty="0">
                <a:latin typeface="Calibri" panose="020F0502020204030204" pitchFamily="34" charset="0"/>
              </a:rPr>
              <a:t>Can type</a:t>
            </a:r>
            <a:r>
              <a:rPr lang="en-US" sz="1800" b="0" i="0" u="none" strike="noStrike" dirty="0">
                <a:solidFill>
                  <a:srgbClr val="000000"/>
                </a:solidFill>
                <a:effectLst/>
                <a:latin typeface="Calibri" panose="020F0502020204030204" pitchFamily="34" charset="0"/>
              </a:rPr>
              <a:t> letters, common symbols and use Enter key on keyboard (one finger typing is ok)</a:t>
            </a:r>
            <a:endParaRPr lang="en-US" sz="1800" b="0" i="0" dirty="0">
              <a:solidFill>
                <a:srgbClr val="000000"/>
              </a:solidFill>
              <a:effectLst/>
              <a:latin typeface="Arial" panose="020B0604020202020204" pitchFamily="34" charset="0"/>
            </a:endParaRPr>
          </a:p>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Basic navigation</a:t>
            </a:r>
            <a:r>
              <a:rPr lang="en-US" sz="1800" b="0" i="0" u="none" strike="noStrike" dirty="0">
                <a:solidFill>
                  <a:schemeClr val="dk1"/>
                </a:solidFill>
                <a:latin typeface="Calibri"/>
                <a:ea typeface="Calibri"/>
                <a:cs typeface="Calibri"/>
                <a:sym typeface="Calibri"/>
              </a:rPr>
              <a:t>: scroll down and up; cursor shapes; where and how to place a cursor</a:t>
            </a:r>
            <a:endParaRPr lang="en-US" sz="1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Online Skills: </a:t>
            </a:r>
            <a:r>
              <a:rPr lang="en-US" sz="1800" i="0" u="none" strike="noStrike" dirty="0">
                <a:solidFill>
                  <a:schemeClr val="dk1"/>
                </a:solidFill>
                <a:latin typeface="Calibri"/>
                <a:ea typeface="Calibri"/>
                <a:cs typeface="Calibri"/>
                <a:sym typeface="Calibri"/>
              </a:rPr>
              <a:t>open a browser; </a:t>
            </a:r>
            <a:r>
              <a:rPr lang="en-US" sz="1800" dirty="0">
                <a:solidFill>
                  <a:schemeClr val="dk1"/>
                </a:solidFill>
                <a:latin typeface="Calibri"/>
                <a:ea typeface="Calibri"/>
                <a:cs typeface="Calibri"/>
                <a:sym typeface="Calibri"/>
              </a:rPr>
              <a:t>find a </a:t>
            </a:r>
            <a:r>
              <a:rPr lang="en-US" sz="1800" i="0" u="none" strike="noStrike" dirty="0">
                <a:solidFill>
                  <a:schemeClr val="dk1"/>
                </a:solidFill>
                <a:latin typeface="Calibri"/>
                <a:ea typeface="Calibri"/>
                <a:cs typeface="Calibri"/>
                <a:sym typeface="Calibri"/>
              </a:rPr>
              <a:t>website; </a:t>
            </a:r>
            <a:r>
              <a:rPr lang="en-US" sz="1800" b="0" i="0" u="none" strike="noStrike" dirty="0">
                <a:solidFill>
                  <a:srgbClr val="000000"/>
                </a:solidFill>
                <a:effectLst/>
                <a:latin typeface="Calibri" panose="020F0502020204030204" pitchFamily="34" charset="0"/>
              </a:rPr>
              <a:t>recognize icons; recognize text boxes; recognize links; know how and where to place a cursor</a:t>
            </a:r>
          </a:p>
          <a:p>
            <a:pPr marL="457200" marR="0" lvl="0" indent="-457200" algn="l" rtl="0">
              <a:spcBef>
                <a:spcPts val="0"/>
              </a:spcBef>
              <a:spcAft>
                <a:spcPts val="0"/>
              </a:spcAft>
              <a:buClr>
                <a:schemeClr val="dk1"/>
              </a:buClr>
              <a:buSzPts val="2400"/>
              <a:buFont typeface="Arial"/>
              <a:buChar char="•"/>
            </a:pPr>
            <a:endParaRPr sz="1800"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LINK to the DLCR:</a:t>
            </a:r>
            <a:endParaRPr sz="1800" b="1"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https://digital-literacy.issbc.org/for-teachers</a:t>
            </a:r>
            <a:r>
              <a:rPr lang="en-US" sz="1800" dirty="0">
                <a:solidFill>
                  <a:schemeClr val="dk1"/>
                </a:solidFill>
                <a:latin typeface="Calibri"/>
                <a:ea typeface="Calibri"/>
                <a:cs typeface="Calibri"/>
                <a:sym typeface="Calibri"/>
              </a:rPr>
              <a:t>/</a:t>
            </a:r>
            <a:endParaRPr sz="1800"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Password: Diglit4T</a:t>
            </a:r>
            <a:endParaRPr sz="1800" dirty="0"/>
          </a:p>
          <a:p>
            <a:pPr marL="457200" marR="0" lvl="0" indent="-254000" algn="l" rtl="0">
              <a:spcBef>
                <a:spcPts val="0"/>
              </a:spcBef>
              <a:spcAft>
                <a:spcPts val="0"/>
              </a:spcAft>
              <a:buClr>
                <a:schemeClr val="dk1"/>
              </a:buClr>
              <a:buSzPts val="3200"/>
              <a:buFont typeface="Arial"/>
              <a:buNone/>
            </a:pPr>
            <a:endParaRPr sz="3200" dirty="0">
              <a:solidFill>
                <a:schemeClr val="dk1"/>
              </a:solidFill>
              <a:latin typeface="Calibri"/>
              <a:ea typeface="Calibri"/>
              <a:cs typeface="Calibri"/>
              <a:sym typeface="Calibri"/>
            </a:endParaRPr>
          </a:p>
        </p:txBody>
      </p:sp>
      <p:sp>
        <p:nvSpPr>
          <p:cNvPr id="142" name="Google Shape;142;p6"/>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49"/>
        <p:cNvGrpSpPr/>
        <p:nvPr/>
      </p:nvGrpSpPr>
      <p:grpSpPr>
        <a:xfrm>
          <a:off x="0" y="0"/>
          <a:ext cx="0" cy="0"/>
          <a:chOff x="0" y="0"/>
          <a:chExt cx="0" cy="0"/>
        </a:xfrm>
      </p:grpSpPr>
      <p:pic>
        <p:nvPicPr>
          <p:cNvPr id="250" name="Google Shape;250;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51" name="Google Shape;251;p18"/>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Lesson-Part Two</a:t>
            </a:r>
            <a:endParaRPr sz="4800" dirty="0"/>
          </a:p>
        </p:txBody>
      </p:sp>
      <p:pic>
        <p:nvPicPr>
          <p:cNvPr id="253" name="Google Shape;253;p18" descr="Link to the video lesson">
            <a:hlinkClick r:id="rId4"/>
          </p:cNvPr>
          <p:cNvPicPr preferRelativeResize="0"/>
          <p:nvPr/>
        </p:nvPicPr>
        <p:blipFill rotWithShape="1">
          <a:blip r:embed="rId5">
            <a:alphaModFix/>
          </a:blip>
          <a:srcRect/>
          <a:stretch/>
        </p:blipFill>
        <p:spPr>
          <a:xfrm>
            <a:off x="10045402" y="2254439"/>
            <a:ext cx="1491752" cy="1491752"/>
          </a:xfrm>
          <a:prstGeom prst="rect">
            <a:avLst/>
          </a:prstGeom>
          <a:noFill/>
          <a:ln>
            <a:noFill/>
          </a:ln>
        </p:spPr>
      </p:pic>
      <p:sp>
        <p:nvSpPr>
          <p:cNvPr id="9" name="Google Shape;123;p4">
            <a:extLst>
              <a:ext uri="{FF2B5EF4-FFF2-40B4-BE49-F238E27FC236}">
                <a16:creationId xmlns:a16="http://schemas.microsoft.com/office/drawing/2014/main" id="{BB108C85-14F6-4381-ABCF-CD96BFF658D6}"/>
              </a:ext>
            </a:extLst>
          </p:cNvPr>
          <p:cNvSpPr txBox="1"/>
          <p:nvPr/>
        </p:nvSpPr>
        <p:spPr>
          <a:xfrm>
            <a:off x="654846" y="2234029"/>
            <a:ext cx="8676150" cy="64398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3600" b="1" dirty="0">
                <a:latin typeface="Calibri" panose="020F0502020204030204" pitchFamily="34" charset="0"/>
                <a:cs typeface="Calibri" panose="020F0502020204030204" pitchFamily="34" charset="0"/>
              </a:rPr>
              <a:t>Navigate on a YouTube Channel</a:t>
            </a:r>
            <a:endParaRPr lang="en-US" sz="3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3" name="Picture 2" descr="Search bar icon">
            <a:extLst>
              <a:ext uri="{FF2B5EF4-FFF2-40B4-BE49-F238E27FC236}">
                <a16:creationId xmlns:a16="http://schemas.microsoft.com/office/drawing/2014/main" id="{E7D57E59-B906-45DA-AA01-4FADD575C0F2}"/>
              </a:ext>
            </a:extLst>
          </p:cNvPr>
          <p:cNvPicPr>
            <a:picLocks noChangeAspect="1"/>
          </p:cNvPicPr>
          <p:nvPr/>
        </p:nvPicPr>
        <p:blipFill>
          <a:blip r:embed="rId6"/>
          <a:stretch>
            <a:fillRect/>
          </a:stretch>
        </p:blipFill>
        <p:spPr>
          <a:xfrm>
            <a:off x="1499913" y="3151013"/>
            <a:ext cx="6986016" cy="1438656"/>
          </a:xfrm>
          <a:prstGeom prst="rect">
            <a:avLst/>
          </a:prstGeom>
        </p:spPr>
      </p:pic>
      <p:pic>
        <p:nvPicPr>
          <p:cNvPr id="8" name="Picture 7" descr="YouTube logo">
            <a:extLst>
              <a:ext uri="{FF2B5EF4-FFF2-40B4-BE49-F238E27FC236}">
                <a16:creationId xmlns:a16="http://schemas.microsoft.com/office/drawing/2014/main" id="{D7A83731-A81C-4550-A189-861721DD49C8}"/>
              </a:ext>
            </a:extLst>
          </p:cNvPr>
          <p:cNvPicPr>
            <a:picLocks noChangeAspect="1"/>
          </p:cNvPicPr>
          <p:nvPr/>
        </p:nvPicPr>
        <p:blipFill>
          <a:blip r:embed="rId7"/>
          <a:stretch>
            <a:fillRect/>
          </a:stretch>
        </p:blipFill>
        <p:spPr>
          <a:xfrm>
            <a:off x="6241128" y="4923212"/>
            <a:ext cx="2609088" cy="14676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0" name="Google Shape;260;p19"/>
          <p:cNvSpPr txBox="1">
            <a:spLocks noGrp="1"/>
          </p:cNvSpPr>
          <p:nvPr>
            <p:ph type="title"/>
          </p:nvPr>
        </p:nvSpPr>
        <p:spPr>
          <a:xfrm>
            <a:off x="2787805" y="467176"/>
            <a:ext cx="807348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Check Understanding</a:t>
            </a:r>
            <a:endParaRPr sz="4800" dirty="0"/>
          </a:p>
        </p:txBody>
      </p:sp>
      <p:pic>
        <p:nvPicPr>
          <p:cNvPr id="261" name="Google Shape;261;p19" descr="Thumb up and thumb down"/>
          <p:cNvPicPr preferRelativeResize="0"/>
          <p:nvPr/>
        </p:nvPicPr>
        <p:blipFill rotWithShape="1">
          <a:blip r:embed="rId4">
            <a:alphaModFix/>
          </a:blip>
          <a:srcRect/>
          <a:stretch/>
        </p:blipFill>
        <p:spPr>
          <a:xfrm>
            <a:off x="3931846" y="2377675"/>
            <a:ext cx="4382160" cy="2191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2709737" y="717319"/>
            <a:ext cx="762609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Practice</a:t>
            </a:r>
            <a:br>
              <a:rPr lang="en-US" sz="5300" dirty="0"/>
            </a:br>
            <a:r>
              <a:rPr lang="en-US" sz="3600" dirty="0"/>
              <a:t>Part Two </a:t>
            </a:r>
            <a:endParaRPr sz="3600" dirty="0"/>
          </a:p>
        </p:txBody>
      </p:sp>
      <p:sp>
        <p:nvSpPr>
          <p:cNvPr id="9" name="TextBox 8">
            <a:extLst>
              <a:ext uri="{FF2B5EF4-FFF2-40B4-BE49-F238E27FC236}">
                <a16:creationId xmlns:a16="http://schemas.microsoft.com/office/drawing/2014/main" id="{4D2F336D-69AD-4F0D-8104-7277DC0ED920}"/>
              </a:ext>
            </a:extLst>
          </p:cNvPr>
          <p:cNvSpPr txBox="1"/>
          <p:nvPr/>
        </p:nvSpPr>
        <p:spPr>
          <a:xfrm>
            <a:off x="3089631" y="2347040"/>
            <a:ext cx="6866308" cy="590931"/>
          </a:xfrm>
          <a:prstGeom prst="rect">
            <a:avLst/>
          </a:prstGeom>
          <a:noFill/>
        </p:spPr>
        <p:txBody>
          <a:bodyPr wrap="square">
            <a:spAutoFit/>
          </a:bodyPr>
          <a:lstStyle/>
          <a:p>
            <a:pPr marL="0" marR="0" lvl="0" indent="0" algn="ctr" rtl="0">
              <a:lnSpc>
                <a:spcPct val="90000"/>
              </a:lnSpc>
              <a:spcBef>
                <a:spcPts val="1000"/>
              </a:spcBef>
              <a:spcAft>
                <a:spcPts val="0"/>
              </a:spcAft>
              <a:buClr>
                <a:schemeClr val="dk1"/>
              </a:buClr>
              <a:buSzPts val="3600"/>
              <a:buFont typeface="Arial"/>
              <a:buNone/>
            </a:pPr>
            <a:r>
              <a:rPr lang="en-US" sz="3600" b="1" dirty="0">
                <a:latin typeface="Calibri" panose="020F0502020204030204" pitchFamily="34" charset="0"/>
                <a:cs typeface="Calibri" panose="020F0502020204030204" pitchFamily="34" charset="0"/>
              </a:rPr>
              <a:t>Navigate on a YouTube Channel</a:t>
            </a:r>
            <a:endParaRPr lang="en-US" sz="3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6" name="Picture 5" descr="Search bar icon">
            <a:extLst>
              <a:ext uri="{FF2B5EF4-FFF2-40B4-BE49-F238E27FC236}">
                <a16:creationId xmlns:a16="http://schemas.microsoft.com/office/drawing/2014/main" id="{9A73BA5F-C2CF-4869-BADA-E5E818465725}"/>
              </a:ext>
            </a:extLst>
          </p:cNvPr>
          <p:cNvPicPr>
            <a:picLocks noChangeAspect="1"/>
          </p:cNvPicPr>
          <p:nvPr/>
        </p:nvPicPr>
        <p:blipFill>
          <a:blip r:embed="rId4"/>
          <a:stretch>
            <a:fillRect/>
          </a:stretch>
        </p:blipFill>
        <p:spPr>
          <a:xfrm>
            <a:off x="2969923" y="3148996"/>
            <a:ext cx="6986016" cy="1438656"/>
          </a:xfrm>
          <a:prstGeom prst="rect">
            <a:avLst/>
          </a:prstGeom>
        </p:spPr>
      </p:pic>
      <p:pic>
        <p:nvPicPr>
          <p:cNvPr id="7" name="Picture 6" descr="YouTube logo">
            <a:extLst>
              <a:ext uri="{FF2B5EF4-FFF2-40B4-BE49-F238E27FC236}">
                <a16:creationId xmlns:a16="http://schemas.microsoft.com/office/drawing/2014/main" id="{3FD76570-2692-40EA-A6F0-499E991B7647}"/>
              </a:ext>
            </a:extLst>
          </p:cNvPr>
          <p:cNvPicPr>
            <a:picLocks noChangeAspect="1"/>
          </p:cNvPicPr>
          <p:nvPr/>
        </p:nvPicPr>
        <p:blipFill>
          <a:blip r:embed="rId5"/>
          <a:stretch>
            <a:fillRect/>
          </a:stretch>
        </p:blipFill>
        <p:spPr>
          <a:xfrm>
            <a:off x="5218241" y="4959960"/>
            <a:ext cx="2609088" cy="1467612"/>
          </a:xfrm>
          <a:prstGeom prst="rect">
            <a:avLst/>
          </a:prstGeom>
        </p:spPr>
      </p:pic>
    </p:spTree>
    <p:extLst>
      <p:ext uri="{BB962C8B-B14F-4D97-AF65-F5344CB8AC3E}">
        <p14:creationId xmlns:p14="http://schemas.microsoft.com/office/powerpoint/2010/main" val="395023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120"/>
        <p:cNvGrpSpPr/>
        <p:nvPr/>
      </p:nvGrpSpPr>
      <p:grpSpPr>
        <a:xfrm>
          <a:off x="0" y="0"/>
          <a:ext cx="0" cy="0"/>
          <a:chOff x="0" y="0"/>
          <a:chExt cx="0" cy="0"/>
        </a:xfrm>
      </p:grpSpPr>
      <p:pic>
        <p:nvPicPr>
          <p:cNvPr id="121" name="Google Shape;12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400" dirty="0"/>
              <a:t>Lesson Objectives – Part Three</a:t>
            </a:r>
            <a:endParaRPr sz="4400" dirty="0"/>
          </a:p>
        </p:txBody>
      </p:sp>
      <p:sp>
        <p:nvSpPr>
          <p:cNvPr id="123" name="Google Shape;123;p4"/>
          <p:cNvSpPr txBox="1"/>
          <p:nvPr/>
        </p:nvSpPr>
        <p:spPr>
          <a:xfrm>
            <a:off x="1073298" y="2454184"/>
            <a:ext cx="10045403" cy="3489416"/>
          </a:xfrm>
          <a:prstGeom prst="rect">
            <a:avLst/>
          </a:prstGeom>
          <a:noFill/>
          <a:ln>
            <a:noFill/>
          </a:ln>
        </p:spPr>
        <p:txBody>
          <a:bodyPr spcFirstLastPara="1" wrap="square" lIns="91425" tIns="45700" rIns="91425" bIns="45700" anchor="t" anchorCtr="0">
            <a:noAutofit/>
          </a:bodyPr>
          <a:lstStyle/>
          <a:p>
            <a:pPr lvl="2">
              <a:spcAft>
                <a:spcPts val="800"/>
              </a:spcAft>
              <a:buSzPct val="100000"/>
              <a:defRPr/>
            </a:pPr>
            <a:r>
              <a:rPr lang="en-CA" sz="3600" b="1" dirty="0">
                <a:effectLst/>
                <a:latin typeface="Calibri" panose="020F0502020204030204" pitchFamily="34" charset="0"/>
                <a:ea typeface="Calibri" panose="020F0502020204030204" pitchFamily="34" charset="0"/>
                <a:cs typeface="Calibri" panose="020F0502020204030204" pitchFamily="34" charset="0"/>
              </a:rPr>
              <a:t>Search by Playlist Topics on a YouTube Channel</a:t>
            </a:r>
            <a:endParaRPr lang="en-CA" sz="3600" b="1" dirty="0">
              <a:solidFill>
                <a:schemeClr val="bg1">
                  <a:lumMod val="50000"/>
                </a:schemeClr>
              </a:solidFill>
              <a:effectLst/>
              <a:latin typeface="Arial Nova" panose="020B05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0D86B87-51F7-4125-A900-5879A6E12B67}"/>
              </a:ext>
            </a:extLst>
          </p:cNvPr>
          <p:cNvSpPr txBox="1"/>
          <p:nvPr/>
        </p:nvSpPr>
        <p:spPr>
          <a:xfrm>
            <a:off x="2966567" y="4128212"/>
            <a:ext cx="2743199" cy="646331"/>
          </a:xfrm>
          <a:prstGeom prst="rect">
            <a:avLst/>
          </a:prstGeom>
          <a:solidFill>
            <a:schemeClr val="bg1"/>
          </a:solidFill>
        </p:spPr>
        <p:txBody>
          <a:bodyPr wrap="square" rtlCol="0">
            <a:spAutoFit/>
          </a:bodyPr>
          <a:lstStyle/>
          <a:p>
            <a:r>
              <a:rPr lang="en-CA" sz="3600" b="1" dirty="0">
                <a:solidFill>
                  <a:schemeClr val="bg1">
                    <a:lumMod val="50000"/>
                  </a:schemeClr>
                </a:solidFill>
                <a:effectLst/>
                <a:latin typeface="Arial Nova" panose="020B0504020202020204" pitchFamily="34" charset="0"/>
                <a:ea typeface="Calibri" panose="020F0502020204030204" pitchFamily="34" charset="0"/>
                <a:cs typeface="Calibri" panose="020F0502020204030204" pitchFamily="34" charset="0"/>
              </a:rPr>
              <a:t>PLAYLISTS</a:t>
            </a:r>
            <a:endParaRPr lang="en-CA" sz="3600" dirty="0"/>
          </a:p>
        </p:txBody>
      </p:sp>
      <p:pic>
        <p:nvPicPr>
          <p:cNvPr id="10" name="Picture 9" descr="YouTube logo">
            <a:extLst>
              <a:ext uri="{FF2B5EF4-FFF2-40B4-BE49-F238E27FC236}">
                <a16:creationId xmlns:a16="http://schemas.microsoft.com/office/drawing/2014/main" id="{C946939C-7DD2-4C78-8DAF-1809D257207C}"/>
              </a:ext>
            </a:extLst>
          </p:cNvPr>
          <p:cNvPicPr>
            <a:picLocks noChangeAspect="1"/>
          </p:cNvPicPr>
          <p:nvPr/>
        </p:nvPicPr>
        <p:blipFill>
          <a:blip r:embed="rId4"/>
          <a:stretch>
            <a:fillRect/>
          </a:stretch>
        </p:blipFill>
        <p:spPr>
          <a:xfrm>
            <a:off x="6616345" y="3717572"/>
            <a:ext cx="3200000" cy="1800000"/>
          </a:xfrm>
          <a:prstGeom prst="rect">
            <a:avLst/>
          </a:prstGeom>
        </p:spPr>
      </p:pic>
    </p:spTree>
    <p:extLst>
      <p:ext uri="{BB962C8B-B14F-4D97-AF65-F5344CB8AC3E}">
        <p14:creationId xmlns:p14="http://schemas.microsoft.com/office/powerpoint/2010/main" val="368987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49"/>
        <p:cNvGrpSpPr/>
        <p:nvPr/>
      </p:nvGrpSpPr>
      <p:grpSpPr>
        <a:xfrm>
          <a:off x="0" y="0"/>
          <a:ext cx="0" cy="0"/>
          <a:chOff x="0" y="0"/>
          <a:chExt cx="0" cy="0"/>
        </a:xfrm>
      </p:grpSpPr>
      <p:pic>
        <p:nvPicPr>
          <p:cNvPr id="250" name="Google Shape;250;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51" name="Google Shape;251;p18"/>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Lesson-Part Three</a:t>
            </a:r>
            <a:endParaRPr sz="4800" dirty="0"/>
          </a:p>
        </p:txBody>
      </p:sp>
      <p:pic>
        <p:nvPicPr>
          <p:cNvPr id="253" name="Google Shape;253;p18" descr="Link to the video lesson">
            <a:hlinkClick r:id="rId4"/>
          </p:cNvPr>
          <p:cNvPicPr preferRelativeResize="0"/>
          <p:nvPr/>
        </p:nvPicPr>
        <p:blipFill rotWithShape="1">
          <a:blip r:embed="rId5">
            <a:alphaModFix/>
          </a:blip>
          <a:srcRect/>
          <a:stretch/>
        </p:blipFill>
        <p:spPr>
          <a:xfrm>
            <a:off x="10288833" y="2242966"/>
            <a:ext cx="1491752" cy="1491752"/>
          </a:xfrm>
          <a:prstGeom prst="rect">
            <a:avLst/>
          </a:prstGeom>
          <a:noFill/>
          <a:ln>
            <a:noFill/>
          </a:ln>
        </p:spPr>
      </p:pic>
      <p:sp>
        <p:nvSpPr>
          <p:cNvPr id="9" name="Google Shape;123;p4">
            <a:extLst>
              <a:ext uri="{FF2B5EF4-FFF2-40B4-BE49-F238E27FC236}">
                <a16:creationId xmlns:a16="http://schemas.microsoft.com/office/drawing/2014/main" id="{BB108C85-14F6-4381-ABCF-CD96BFF658D6}"/>
              </a:ext>
            </a:extLst>
          </p:cNvPr>
          <p:cNvSpPr txBox="1"/>
          <p:nvPr/>
        </p:nvSpPr>
        <p:spPr>
          <a:xfrm>
            <a:off x="699837" y="2242967"/>
            <a:ext cx="9398496" cy="1325564"/>
          </a:xfrm>
          <a:prstGeom prst="rect">
            <a:avLst/>
          </a:prstGeom>
          <a:noFill/>
          <a:ln>
            <a:noFill/>
          </a:ln>
        </p:spPr>
        <p:txBody>
          <a:bodyPr spcFirstLastPara="1" wrap="square" lIns="91425" tIns="45700" rIns="91425" bIns="45700" anchor="t" anchorCtr="0">
            <a:noAutofit/>
          </a:bodyPr>
          <a:lstStyle/>
          <a:p>
            <a:pPr>
              <a:lnSpc>
                <a:spcPct val="150000"/>
              </a:lnSpc>
              <a:spcAft>
                <a:spcPts val="800"/>
              </a:spcAft>
              <a:buSzPct val="100000"/>
              <a:defRPr/>
            </a:pPr>
            <a:r>
              <a:rPr lang="en-CA" sz="3600" b="1" dirty="0">
                <a:effectLst/>
                <a:latin typeface="Calibri" panose="020F0502020204030204" pitchFamily="34" charset="0"/>
                <a:ea typeface="Calibri" panose="020F0502020204030204" pitchFamily="34" charset="0"/>
                <a:cs typeface="Calibri" panose="020F0502020204030204" pitchFamily="34" charset="0"/>
              </a:rPr>
              <a:t>Search by Playlist Topics on a YouTube Channel </a:t>
            </a:r>
          </a:p>
          <a:p>
            <a:pPr marR="0" lvl="0" defTabSz="914400" rtl="0" eaLnBrk="1" fontAlgn="auto" latinLnBrk="0" hangingPunct="1">
              <a:lnSpc>
                <a:spcPct val="150000"/>
              </a:lnSpc>
              <a:spcBef>
                <a:spcPts val="0"/>
              </a:spcBef>
              <a:spcAft>
                <a:spcPts val="800"/>
              </a:spcAft>
              <a:buClr>
                <a:srgbClr val="000000"/>
              </a:buClr>
              <a:buSzPct val="100000"/>
              <a:tabLst/>
              <a:defRPr/>
            </a:pPr>
            <a:endParaRPr lang="en-CA" sz="3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7BCE853-0F8F-45F1-94F0-AFDC325D33FE}"/>
              </a:ext>
            </a:extLst>
          </p:cNvPr>
          <p:cNvSpPr txBox="1">
            <a:spLocks noChangeAspect="1"/>
          </p:cNvSpPr>
          <p:nvPr/>
        </p:nvSpPr>
        <p:spPr>
          <a:xfrm>
            <a:off x="1815100" y="4174272"/>
            <a:ext cx="2743199" cy="646331"/>
          </a:xfrm>
          <a:prstGeom prst="rect">
            <a:avLst/>
          </a:prstGeom>
          <a:solidFill>
            <a:schemeClr val="bg1"/>
          </a:solidFill>
        </p:spPr>
        <p:txBody>
          <a:bodyPr wrap="square" rtlCol="0">
            <a:spAutoFit/>
          </a:bodyPr>
          <a:lstStyle/>
          <a:p>
            <a:r>
              <a:rPr lang="en-CA" sz="3600" b="1" dirty="0">
                <a:solidFill>
                  <a:schemeClr val="bg1">
                    <a:lumMod val="50000"/>
                  </a:schemeClr>
                </a:solidFill>
                <a:effectLst/>
                <a:latin typeface="Arial Nova" panose="020B0504020202020204" pitchFamily="34" charset="0"/>
                <a:ea typeface="Calibri" panose="020F0502020204030204" pitchFamily="34" charset="0"/>
                <a:cs typeface="Calibri" panose="020F0502020204030204" pitchFamily="34" charset="0"/>
              </a:rPr>
              <a:t>PLAYLISTS</a:t>
            </a:r>
            <a:endParaRPr lang="en-CA" sz="3600" dirty="0"/>
          </a:p>
        </p:txBody>
      </p:sp>
      <p:pic>
        <p:nvPicPr>
          <p:cNvPr id="7" name="Picture 6" descr="YouTube logo">
            <a:extLst>
              <a:ext uri="{FF2B5EF4-FFF2-40B4-BE49-F238E27FC236}">
                <a16:creationId xmlns:a16="http://schemas.microsoft.com/office/drawing/2014/main" id="{635C4016-E1D0-4668-A860-77E044728088}"/>
              </a:ext>
            </a:extLst>
          </p:cNvPr>
          <p:cNvPicPr>
            <a:picLocks noChangeAspect="1"/>
          </p:cNvPicPr>
          <p:nvPr/>
        </p:nvPicPr>
        <p:blipFill>
          <a:blip r:embed="rId6"/>
          <a:stretch>
            <a:fillRect/>
          </a:stretch>
        </p:blipFill>
        <p:spPr>
          <a:xfrm>
            <a:off x="5201306" y="3761035"/>
            <a:ext cx="3200001" cy="1800000"/>
          </a:xfrm>
          <a:prstGeom prst="rect">
            <a:avLst/>
          </a:prstGeom>
        </p:spPr>
      </p:pic>
    </p:spTree>
    <p:extLst>
      <p:ext uri="{BB962C8B-B14F-4D97-AF65-F5344CB8AC3E}">
        <p14:creationId xmlns:p14="http://schemas.microsoft.com/office/powerpoint/2010/main" val="105615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26" name="Google Shape;226;p15"/>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Check Understanding</a:t>
            </a:r>
            <a:endParaRPr sz="4800" dirty="0"/>
          </a:p>
        </p:txBody>
      </p:sp>
      <p:pic>
        <p:nvPicPr>
          <p:cNvPr id="227" name="Google Shape;227;p15" descr="Thumb up and thumb down"/>
          <p:cNvPicPr preferRelativeResize="0"/>
          <p:nvPr/>
        </p:nvPicPr>
        <p:blipFill rotWithShape="1">
          <a:blip r:embed="rId4">
            <a:alphaModFix/>
          </a:blip>
          <a:srcRect/>
          <a:stretch/>
        </p:blipFill>
        <p:spPr>
          <a:xfrm>
            <a:off x="3711526" y="2236762"/>
            <a:ext cx="4768947" cy="2384475"/>
          </a:xfrm>
          <a:prstGeom prst="rect">
            <a:avLst/>
          </a:prstGeom>
          <a:noFill/>
          <a:ln>
            <a:noFill/>
          </a:ln>
        </p:spPr>
      </p:pic>
    </p:spTree>
    <p:extLst>
      <p:ext uri="{BB962C8B-B14F-4D97-AF65-F5344CB8AC3E}">
        <p14:creationId xmlns:p14="http://schemas.microsoft.com/office/powerpoint/2010/main" val="1530693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1264985" y="106566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Practice</a:t>
            </a:r>
            <a:br>
              <a:rPr lang="en-US" dirty="0"/>
            </a:br>
            <a:r>
              <a:rPr lang="en-US" sz="3600" dirty="0"/>
              <a:t>Part Three A</a:t>
            </a:r>
            <a:endParaRPr sz="3600" dirty="0"/>
          </a:p>
        </p:txBody>
      </p:sp>
      <p:sp>
        <p:nvSpPr>
          <p:cNvPr id="6" name="TextBox 5">
            <a:extLst>
              <a:ext uri="{FF2B5EF4-FFF2-40B4-BE49-F238E27FC236}">
                <a16:creationId xmlns:a16="http://schemas.microsoft.com/office/drawing/2014/main" id="{0F2BD18C-F9A6-43F0-B5D5-5D3D99C4AC9C}"/>
              </a:ext>
            </a:extLst>
          </p:cNvPr>
          <p:cNvSpPr txBox="1"/>
          <p:nvPr/>
        </p:nvSpPr>
        <p:spPr>
          <a:xfrm>
            <a:off x="1933572" y="2782669"/>
            <a:ext cx="9178426" cy="646331"/>
          </a:xfrm>
          <a:prstGeom prst="rect">
            <a:avLst/>
          </a:prstGeom>
          <a:noFill/>
        </p:spPr>
        <p:txBody>
          <a:bodyPr wrap="square">
            <a:spAutoFit/>
          </a:bodyPr>
          <a:lstStyle/>
          <a:p>
            <a:pPr lvl="2">
              <a:spcAft>
                <a:spcPts val="800"/>
              </a:spcAft>
              <a:buSzPct val="100000"/>
              <a:defRPr/>
            </a:pPr>
            <a:r>
              <a:rPr lang="en-CA" sz="3600" b="1" dirty="0">
                <a:effectLst/>
                <a:latin typeface="Calibri" panose="020F0502020204030204" pitchFamily="34" charset="0"/>
                <a:ea typeface="Calibri" panose="020F0502020204030204" pitchFamily="34" charset="0"/>
                <a:cs typeface="Calibri" panose="020F0502020204030204" pitchFamily="34" charset="0"/>
              </a:rPr>
              <a:t>Search by Playlist Topics on a YouTube Channel </a:t>
            </a:r>
          </a:p>
        </p:txBody>
      </p:sp>
      <p:sp>
        <p:nvSpPr>
          <p:cNvPr id="5" name="TextBox 4">
            <a:extLst>
              <a:ext uri="{FF2B5EF4-FFF2-40B4-BE49-F238E27FC236}">
                <a16:creationId xmlns:a16="http://schemas.microsoft.com/office/drawing/2014/main" id="{009238BB-3E62-459F-A6BB-25E680A4CCA8}"/>
              </a:ext>
            </a:extLst>
          </p:cNvPr>
          <p:cNvSpPr txBox="1">
            <a:spLocks noChangeAspect="1"/>
          </p:cNvSpPr>
          <p:nvPr/>
        </p:nvSpPr>
        <p:spPr>
          <a:xfrm>
            <a:off x="2529971" y="4143608"/>
            <a:ext cx="2743199" cy="646331"/>
          </a:xfrm>
          <a:prstGeom prst="rect">
            <a:avLst/>
          </a:prstGeom>
          <a:solidFill>
            <a:schemeClr val="bg1"/>
          </a:solidFill>
        </p:spPr>
        <p:txBody>
          <a:bodyPr wrap="square" rtlCol="0">
            <a:spAutoFit/>
          </a:bodyPr>
          <a:lstStyle/>
          <a:p>
            <a:r>
              <a:rPr lang="en-CA" sz="3600" b="1" dirty="0">
                <a:solidFill>
                  <a:schemeClr val="bg1">
                    <a:lumMod val="50000"/>
                  </a:schemeClr>
                </a:solidFill>
                <a:effectLst/>
                <a:latin typeface="Arial Nova" panose="020B0504020202020204" pitchFamily="34" charset="0"/>
                <a:ea typeface="Calibri" panose="020F0502020204030204" pitchFamily="34" charset="0"/>
                <a:cs typeface="Calibri" panose="020F0502020204030204" pitchFamily="34" charset="0"/>
              </a:rPr>
              <a:t>PLAYLISTS</a:t>
            </a:r>
            <a:endParaRPr lang="en-CA" sz="3600" dirty="0"/>
          </a:p>
        </p:txBody>
      </p:sp>
      <p:pic>
        <p:nvPicPr>
          <p:cNvPr id="7" name="Picture 6" descr="YouTube logo">
            <a:extLst>
              <a:ext uri="{FF2B5EF4-FFF2-40B4-BE49-F238E27FC236}">
                <a16:creationId xmlns:a16="http://schemas.microsoft.com/office/drawing/2014/main" id="{94FC5222-52E3-4112-A73E-CD46122144C9}"/>
              </a:ext>
            </a:extLst>
          </p:cNvPr>
          <p:cNvPicPr>
            <a:picLocks noChangeAspect="1"/>
          </p:cNvPicPr>
          <p:nvPr/>
        </p:nvPicPr>
        <p:blipFill>
          <a:blip r:embed="rId4"/>
          <a:stretch>
            <a:fillRect/>
          </a:stretch>
        </p:blipFill>
        <p:spPr>
          <a:xfrm>
            <a:off x="6033702" y="3847817"/>
            <a:ext cx="3200001" cy="1800000"/>
          </a:xfrm>
          <a:prstGeom prst="rect">
            <a:avLst/>
          </a:prstGeom>
        </p:spPr>
      </p:pic>
    </p:spTree>
    <p:extLst>
      <p:ext uri="{BB962C8B-B14F-4D97-AF65-F5344CB8AC3E}">
        <p14:creationId xmlns:p14="http://schemas.microsoft.com/office/powerpoint/2010/main" val="102714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1264985" y="106566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Practice</a:t>
            </a:r>
            <a:br>
              <a:rPr lang="en-US" sz="4800" dirty="0"/>
            </a:br>
            <a:r>
              <a:rPr lang="en-US" sz="3600" dirty="0"/>
              <a:t>Part Three B</a:t>
            </a:r>
            <a:endParaRPr sz="3600" dirty="0"/>
          </a:p>
        </p:txBody>
      </p:sp>
      <p:sp>
        <p:nvSpPr>
          <p:cNvPr id="6" name="TextBox 5">
            <a:extLst>
              <a:ext uri="{FF2B5EF4-FFF2-40B4-BE49-F238E27FC236}">
                <a16:creationId xmlns:a16="http://schemas.microsoft.com/office/drawing/2014/main" id="{0F2BD18C-F9A6-43F0-B5D5-5D3D99C4AC9C}"/>
              </a:ext>
            </a:extLst>
          </p:cNvPr>
          <p:cNvSpPr txBox="1"/>
          <p:nvPr/>
        </p:nvSpPr>
        <p:spPr>
          <a:xfrm>
            <a:off x="1264985" y="2590469"/>
            <a:ext cx="9178426" cy="1302921"/>
          </a:xfrm>
          <a:prstGeom prst="rect">
            <a:avLst/>
          </a:prstGeom>
          <a:noFill/>
        </p:spPr>
        <p:txBody>
          <a:bodyPr wrap="square">
            <a:spAutoFit/>
          </a:bodyPr>
          <a:lstStyle/>
          <a:p>
            <a:pPr marL="571500" lvl="2" indent="-571500">
              <a:spcAft>
                <a:spcPts val="800"/>
              </a:spcAft>
              <a:buSzPct val="100000"/>
              <a:buFont typeface="Arial" panose="020B0604020202020204" pitchFamily="34" charset="0"/>
              <a:buChar char="•"/>
              <a:defRPr/>
            </a:pPr>
            <a:r>
              <a:rPr lang="en-CA" sz="3600" b="1" dirty="0">
                <a:latin typeface="Calibri" panose="020F0502020204030204" pitchFamily="34" charset="0"/>
                <a:ea typeface="Calibri" panose="020F0502020204030204" pitchFamily="34" charset="0"/>
                <a:cs typeface="Calibri" panose="020F0502020204030204" pitchFamily="34" charset="0"/>
              </a:rPr>
              <a:t>Search for all Videos</a:t>
            </a:r>
          </a:p>
          <a:p>
            <a:pPr marL="571500" lvl="2" indent="-571500">
              <a:spcAft>
                <a:spcPts val="800"/>
              </a:spcAft>
              <a:buSzPct val="100000"/>
              <a:buFont typeface="Arial" panose="020B0604020202020204" pitchFamily="34" charset="0"/>
              <a:buChar char="•"/>
              <a:defRPr/>
            </a:pPr>
            <a:r>
              <a:rPr lang="en-CA" sz="3600" b="1" dirty="0">
                <a:effectLst/>
                <a:latin typeface="Calibri" panose="020F0502020204030204" pitchFamily="34" charset="0"/>
                <a:ea typeface="Calibri" panose="020F0502020204030204" pitchFamily="34" charset="0"/>
                <a:cs typeface="Calibri" panose="020F0502020204030204" pitchFamily="34" charset="0"/>
              </a:rPr>
              <a:t>Play and </a:t>
            </a:r>
            <a:r>
              <a:rPr lang="en-CA" sz="3600" b="1" dirty="0">
                <a:latin typeface="Calibri" panose="020F0502020204030204" pitchFamily="34" charset="0"/>
                <a:ea typeface="Calibri" panose="020F0502020204030204" pitchFamily="34" charset="0"/>
                <a:cs typeface="Calibri" panose="020F0502020204030204" pitchFamily="34" charset="0"/>
              </a:rPr>
              <a:t>Pause a Video and Skip Ads </a:t>
            </a:r>
            <a:endParaRPr lang="en-CA" sz="36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Play and pause icons">
            <a:extLst>
              <a:ext uri="{FF2B5EF4-FFF2-40B4-BE49-F238E27FC236}">
                <a16:creationId xmlns:a16="http://schemas.microsoft.com/office/drawing/2014/main" id="{81FF2FC7-3A84-4881-A4F7-6958E11570C4}"/>
              </a:ext>
            </a:extLst>
          </p:cNvPr>
          <p:cNvPicPr>
            <a:picLocks noChangeAspect="1"/>
          </p:cNvPicPr>
          <p:nvPr/>
        </p:nvPicPr>
        <p:blipFill>
          <a:blip r:embed="rId4"/>
          <a:stretch>
            <a:fillRect/>
          </a:stretch>
        </p:blipFill>
        <p:spPr>
          <a:xfrm>
            <a:off x="7994205" y="4303381"/>
            <a:ext cx="2449206" cy="1080000"/>
          </a:xfrm>
          <a:prstGeom prst="rect">
            <a:avLst/>
          </a:prstGeom>
        </p:spPr>
      </p:pic>
      <p:pic>
        <p:nvPicPr>
          <p:cNvPr id="9" name="Picture 8" descr="Search bar icon">
            <a:extLst>
              <a:ext uri="{FF2B5EF4-FFF2-40B4-BE49-F238E27FC236}">
                <a16:creationId xmlns:a16="http://schemas.microsoft.com/office/drawing/2014/main" id="{4C92753F-3A8B-469F-AD43-BB37BBF5A954}"/>
              </a:ext>
            </a:extLst>
          </p:cNvPr>
          <p:cNvPicPr>
            <a:picLocks noChangeAspect="1"/>
          </p:cNvPicPr>
          <p:nvPr/>
        </p:nvPicPr>
        <p:blipFill>
          <a:blip r:embed="rId5"/>
          <a:stretch>
            <a:fillRect/>
          </a:stretch>
        </p:blipFill>
        <p:spPr>
          <a:xfrm>
            <a:off x="1730373" y="4267381"/>
            <a:ext cx="5419223" cy="1116000"/>
          </a:xfrm>
          <a:prstGeom prst="rect">
            <a:avLst/>
          </a:prstGeom>
        </p:spPr>
      </p:pic>
    </p:spTree>
    <p:extLst>
      <p:ext uri="{BB962C8B-B14F-4D97-AF65-F5344CB8AC3E}">
        <p14:creationId xmlns:p14="http://schemas.microsoft.com/office/powerpoint/2010/main" val="33382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120"/>
        <p:cNvGrpSpPr/>
        <p:nvPr/>
      </p:nvGrpSpPr>
      <p:grpSpPr>
        <a:xfrm>
          <a:off x="0" y="0"/>
          <a:ext cx="0" cy="0"/>
          <a:chOff x="0" y="0"/>
          <a:chExt cx="0" cy="0"/>
        </a:xfrm>
      </p:grpSpPr>
      <p:pic>
        <p:nvPicPr>
          <p:cNvPr id="121" name="Google Shape;12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2529971" y="710558"/>
            <a:ext cx="898417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400" dirty="0"/>
              <a:t>Lesson Objectives – Part Four</a:t>
            </a:r>
            <a:endParaRPr sz="4400" dirty="0"/>
          </a:p>
        </p:txBody>
      </p:sp>
      <p:sp>
        <p:nvSpPr>
          <p:cNvPr id="123" name="Google Shape;123;p4"/>
          <p:cNvSpPr txBox="1"/>
          <p:nvPr/>
        </p:nvSpPr>
        <p:spPr>
          <a:xfrm>
            <a:off x="3207826" y="2092234"/>
            <a:ext cx="6874637" cy="2287261"/>
          </a:xfrm>
          <a:prstGeom prst="rect">
            <a:avLst/>
          </a:prstGeom>
          <a:noFill/>
          <a:ln>
            <a:noFill/>
          </a:ln>
        </p:spPr>
        <p:txBody>
          <a:bodyPr spcFirstLastPara="1" wrap="square" lIns="91425" tIns="45700" rIns="91425" bIns="45700" anchor="t" anchorCtr="0">
            <a:noAutofit/>
          </a:bodyPr>
          <a:lstStyle/>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Make the Video Full Screen</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Volume-Turn up/down</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Closed Captions- Turn on/ off </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descr="Volume icon&#10;">
            <a:extLst>
              <a:ext uri="{FF2B5EF4-FFF2-40B4-BE49-F238E27FC236}">
                <a16:creationId xmlns:a16="http://schemas.microsoft.com/office/drawing/2014/main" id="{0FDC1A23-D490-41DF-B26A-F3A61BF84803}"/>
              </a:ext>
            </a:extLst>
          </p:cNvPr>
          <p:cNvPicPr>
            <a:picLocks noChangeAspect="1"/>
          </p:cNvPicPr>
          <p:nvPr/>
        </p:nvPicPr>
        <p:blipFill>
          <a:blip r:embed="rId4"/>
          <a:stretch>
            <a:fillRect/>
          </a:stretch>
        </p:blipFill>
        <p:spPr>
          <a:xfrm>
            <a:off x="2805986" y="4700732"/>
            <a:ext cx="1446107" cy="1270992"/>
          </a:xfrm>
          <a:prstGeom prst="rect">
            <a:avLst/>
          </a:prstGeom>
        </p:spPr>
      </p:pic>
      <p:sp>
        <p:nvSpPr>
          <p:cNvPr id="7" name="TextBox 6" descr="Closed captions -CC icon&#10;">
            <a:extLst>
              <a:ext uri="{FF2B5EF4-FFF2-40B4-BE49-F238E27FC236}">
                <a16:creationId xmlns:a16="http://schemas.microsoft.com/office/drawing/2014/main" id="{880051E0-E67B-465A-87CB-E0B0FAAC0023}"/>
              </a:ext>
            </a:extLst>
          </p:cNvPr>
          <p:cNvSpPr txBox="1"/>
          <p:nvPr/>
        </p:nvSpPr>
        <p:spPr>
          <a:xfrm>
            <a:off x="5298472" y="5098389"/>
            <a:ext cx="1595055" cy="923330"/>
          </a:xfrm>
          <a:prstGeom prst="rect">
            <a:avLst/>
          </a:prstGeom>
          <a:solidFill>
            <a:schemeClr val="bg1">
              <a:lumMod val="85000"/>
            </a:schemeClr>
          </a:solidFill>
          <a:ln w="127000">
            <a:solidFill>
              <a:schemeClr val="tx1"/>
            </a:solidFill>
          </a:ln>
          <a:effectLst>
            <a:softEdge rad="63500"/>
          </a:effectLst>
        </p:spPr>
        <p:txBody>
          <a:bodyPr wrap="square" rtlCol="0">
            <a:spAutoFit/>
          </a:bodyPr>
          <a:lstStyle/>
          <a:p>
            <a:pPr algn="ctr"/>
            <a:r>
              <a:rPr lang="en-US" sz="5400" b="1" dirty="0">
                <a:latin typeface="Biome" panose="020B0502040204020203" pitchFamily="34" charset="0"/>
                <a:cs typeface="Biome" panose="020B0502040204020203" pitchFamily="34" charset="0"/>
              </a:rPr>
              <a:t>CC</a:t>
            </a:r>
            <a:endParaRPr lang="en-CA" sz="5400" b="1" dirty="0">
              <a:latin typeface="Biome" panose="020B0502040204020203" pitchFamily="34" charset="0"/>
              <a:cs typeface="Biome" panose="020B0502040204020203" pitchFamily="34" charset="0"/>
            </a:endParaRPr>
          </a:p>
        </p:txBody>
      </p:sp>
      <p:pic>
        <p:nvPicPr>
          <p:cNvPr id="8" name="Graphic 7" descr="Full screen image">
            <a:extLst>
              <a:ext uri="{FF2B5EF4-FFF2-40B4-BE49-F238E27FC236}">
                <a16:creationId xmlns:a16="http://schemas.microsoft.com/office/drawing/2014/main" id="{0E9D3FBA-A596-4A3B-95BD-D4DBA5F5F1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9280" y="4379495"/>
            <a:ext cx="1913467" cy="1913467"/>
          </a:xfrm>
          <a:prstGeom prst="rect">
            <a:avLst/>
          </a:prstGeom>
        </p:spPr>
      </p:pic>
    </p:spTree>
    <p:extLst>
      <p:ext uri="{BB962C8B-B14F-4D97-AF65-F5344CB8AC3E}">
        <p14:creationId xmlns:p14="http://schemas.microsoft.com/office/powerpoint/2010/main" val="137703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49"/>
        <p:cNvGrpSpPr/>
        <p:nvPr/>
      </p:nvGrpSpPr>
      <p:grpSpPr>
        <a:xfrm>
          <a:off x="0" y="0"/>
          <a:ext cx="0" cy="0"/>
          <a:chOff x="0" y="0"/>
          <a:chExt cx="0" cy="0"/>
        </a:xfrm>
      </p:grpSpPr>
      <p:pic>
        <p:nvPicPr>
          <p:cNvPr id="250" name="Google Shape;250;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51" name="Google Shape;251;p18"/>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Lesson-Part Four</a:t>
            </a:r>
            <a:endParaRPr sz="4800" dirty="0"/>
          </a:p>
        </p:txBody>
      </p:sp>
      <p:pic>
        <p:nvPicPr>
          <p:cNvPr id="253" name="Google Shape;253;p18" descr="Link to the video lesson">
            <a:hlinkClick r:id="rId4"/>
          </p:cNvPr>
          <p:cNvPicPr preferRelativeResize="0"/>
          <p:nvPr/>
        </p:nvPicPr>
        <p:blipFill rotWithShape="1">
          <a:blip r:embed="rId5">
            <a:alphaModFix/>
          </a:blip>
          <a:srcRect/>
          <a:stretch/>
        </p:blipFill>
        <p:spPr>
          <a:xfrm>
            <a:off x="9724878" y="2448250"/>
            <a:ext cx="1491752" cy="1491752"/>
          </a:xfrm>
          <a:prstGeom prst="rect">
            <a:avLst/>
          </a:prstGeom>
          <a:noFill/>
          <a:ln>
            <a:noFill/>
          </a:ln>
        </p:spPr>
      </p:pic>
      <p:sp>
        <p:nvSpPr>
          <p:cNvPr id="9" name="Google Shape;123;p4">
            <a:extLst>
              <a:ext uri="{FF2B5EF4-FFF2-40B4-BE49-F238E27FC236}">
                <a16:creationId xmlns:a16="http://schemas.microsoft.com/office/drawing/2014/main" id="{BB108C85-14F6-4381-ABCF-CD96BFF658D6}"/>
              </a:ext>
            </a:extLst>
          </p:cNvPr>
          <p:cNvSpPr txBox="1"/>
          <p:nvPr/>
        </p:nvSpPr>
        <p:spPr>
          <a:xfrm>
            <a:off x="1529144" y="2137299"/>
            <a:ext cx="6378722" cy="2393790"/>
          </a:xfrm>
          <a:prstGeom prst="rect">
            <a:avLst/>
          </a:prstGeom>
          <a:noFill/>
          <a:ln>
            <a:noFill/>
          </a:ln>
        </p:spPr>
        <p:txBody>
          <a:bodyPr spcFirstLastPara="1" wrap="square" lIns="91425" tIns="45700" rIns="91425" bIns="45700" anchor="t" anchorCtr="0">
            <a:noAutofit/>
          </a:bodyPr>
          <a:lstStyle/>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Make the Video Full Screen</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Volume- Turn up/down</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Closed Captions- Turn on/ off </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descr="Volume icon">
            <a:extLst>
              <a:ext uri="{FF2B5EF4-FFF2-40B4-BE49-F238E27FC236}">
                <a16:creationId xmlns:a16="http://schemas.microsoft.com/office/drawing/2014/main" id="{DF43B4E3-6279-4C02-8E59-EED99121F65B}"/>
              </a:ext>
            </a:extLst>
          </p:cNvPr>
          <p:cNvPicPr>
            <a:picLocks noChangeAspect="1"/>
          </p:cNvPicPr>
          <p:nvPr/>
        </p:nvPicPr>
        <p:blipFill>
          <a:blip r:embed="rId6"/>
          <a:stretch>
            <a:fillRect/>
          </a:stretch>
        </p:blipFill>
        <p:spPr>
          <a:xfrm>
            <a:off x="2373674" y="4703471"/>
            <a:ext cx="1446107" cy="1270992"/>
          </a:xfrm>
          <a:prstGeom prst="rect">
            <a:avLst/>
          </a:prstGeom>
        </p:spPr>
      </p:pic>
      <p:sp>
        <p:nvSpPr>
          <p:cNvPr id="13" name="TextBox 12" descr="Closed captions -CC icon">
            <a:extLst>
              <a:ext uri="{FF2B5EF4-FFF2-40B4-BE49-F238E27FC236}">
                <a16:creationId xmlns:a16="http://schemas.microsoft.com/office/drawing/2014/main" id="{960A865E-B3DB-496D-80AE-0ED4DFFECA08}"/>
              </a:ext>
            </a:extLst>
          </p:cNvPr>
          <p:cNvSpPr txBox="1">
            <a:spLocks noChangeAspect="1"/>
          </p:cNvSpPr>
          <p:nvPr/>
        </p:nvSpPr>
        <p:spPr>
          <a:xfrm>
            <a:off x="4508732" y="5107655"/>
            <a:ext cx="1881414" cy="1080000"/>
          </a:xfrm>
          <a:prstGeom prst="rect">
            <a:avLst/>
          </a:prstGeom>
          <a:solidFill>
            <a:schemeClr val="bg1">
              <a:lumMod val="85000"/>
            </a:schemeClr>
          </a:solidFill>
          <a:ln w="127000">
            <a:solidFill>
              <a:schemeClr val="tx1"/>
            </a:solidFill>
          </a:ln>
          <a:effectLst>
            <a:softEdge rad="63500"/>
          </a:effectLst>
        </p:spPr>
        <p:txBody>
          <a:bodyPr wrap="square" rtlCol="0">
            <a:spAutoFit/>
          </a:bodyPr>
          <a:lstStyle/>
          <a:p>
            <a:pPr algn="ctr"/>
            <a:r>
              <a:rPr lang="en-US" sz="6000" b="1" dirty="0">
                <a:latin typeface="Biome" panose="020B0502040204020203" pitchFamily="34" charset="0"/>
                <a:cs typeface="Biome" panose="020B0502040204020203" pitchFamily="34" charset="0"/>
              </a:rPr>
              <a:t>CC</a:t>
            </a:r>
            <a:endParaRPr lang="en-CA" sz="6000" b="1" dirty="0">
              <a:latin typeface="Biome" panose="020B0502040204020203" pitchFamily="34" charset="0"/>
              <a:cs typeface="Biome" panose="020B0502040204020203" pitchFamily="34" charset="0"/>
            </a:endParaRPr>
          </a:p>
        </p:txBody>
      </p:sp>
      <p:pic>
        <p:nvPicPr>
          <p:cNvPr id="21" name="Graphic 20" descr="Full screen image">
            <a:extLst>
              <a:ext uri="{FF2B5EF4-FFF2-40B4-BE49-F238E27FC236}">
                <a16:creationId xmlns:a16="http://schemas.microsoft.com/office/drawing/2014/main" id="{AED4E1B2-6077-4670-BB94-3EADA7418F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34278" y="4526387"/>
            <a:ext cx="1913467" cy="1913467"/>
          </a:xfrm>
          <a:prstGeom prst="rect">
            <a:avLst/>
          </a:prstGeom>
        </p:spPr>
      </p:pic>
    </p:spTree>
    <p:extLst>
      <p:ext uri="{BB962C8B-B14F-4D97-AF65-F5344CB8AC3E}">
        <p14:creationId xmlns:p14="http://schemas.microsoft.com/office/powerpoint/2010/main" val="410558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C59B-CA32-42F4-9B24-0E223A4CE67B}"/>
              </a:ext>
            </a:extLst>
          </p:cNvPr>
          <p:cNvSpPr>
            <a:spLocks noGrp="1"/>
          </p:cNvSpPr>
          <p:nvPr>
            <p:ph type="title"/>
          </p:nvPr>
        </p:nvSpPr>
        <p:spPr/>
        <p:txBody>
          <a:bodyPr>
            <a:noAutofit/>
          </a:bodyPr>
          <a:lstStyle/>
          <a:p>
            <a:r>
              <a:rPr lang="en-US" sz="4800" dirty="0">
                <a:latin typeface="+mj-lt"/>
                <a:cs typeface="Calibri" panose="020F0502020204030204" pitchFamily="34" charset="0"/>
              </a:rPr>
              <a:t>Skills Reviewed in this Lesson</a:t>
            </a:r>
            <a:endParaRPr lang="en-CA" sz="4800"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EFE0B9BB-6B1B-4E2D-A7E1-51DF3A6B0660}"/>
              </a:ext>
            </a:extLst>
          </p:cNvPr>
          <p:cNvSpPr txBox="1"/>
          <p:nvPr/>
        </p:nvSpPr>
        <p:spPr>
          <a:xfrm>
            <a:off x="1200150" y="3735340"/>
            <a:ext cx="10204174" cy="1138773"/>
          </a:xfrm>
          <a:prstGeom prst="rect">
            <a:avLst/>
          </a:prstGeom>
          <a:noFill/>
        </p:spPr>
        <p:txBody>
          <a:bodyPr wrap="square">
            <a:spAutoFit/>
          </a:bodyPr>
          <a:lstStyle/>
          <a:p>
            <a:pPr algn="ctr"/>
            <a:r>
              <a:rPr lang="en-US" sz="4400" dirty="0">
                <a:solidFill>
                  <a:srgbClr val="000000"/>
                </a:solidFill>
                <a:highlight>
                  <a:srgbClr val="FFFF00"/>
                </a:highlight>
                <a:latin typeface="Calibri" panose="020F0502020204030204" pitchFamily="34" charset="0"/>
              </a:rPr>
              <a:t>Check the Notes of this Slide</a:t>
            </a:r>
          </a:p>
          <a:p>
            <a:r>
              <a:rPr lang="en-US" sz="2400" b="1" i="0" u="none" strike="noStrike" dirty="0">
                <a:solidFill>
                  <a:srgbClr val="000000"/>
                </a:solidFill>
                <a:effectLst/>
                <a:highlight>
                  <a:srgbClr val="FFFF00"/>
                </a:highlight>
                <a:latin typeface="Calibri" panose="020F0502020204030204" pitchFamily="34" charset="0"/>
              </a:rPr>
              <a:t> </a:t>
            </a:r>
            <a:endParaRPr lang="en-CA" sz="2400" dirty="0"/>
          </a:p>
        </p:txBody>
      </p:sp>
      <p:sp>
        <p:nvSpPr>
          <p:cNvPr id="5" name="Google Shape;106;p2">
            <a:extLst>
              <a:ext uri="{FF2B5EF4-FFF2-40B4-BE49-F238E27FC236}">
                <a16:creationId xmlns:a16="http://schemas.microsoft.com/office/drawing/2014/main" id="{C05658B3-702E-49CE-ABC9-A218CF5F26D3}"/>
              </a:ext>
            </a:extLst>
          </p:cNvPr>
          <p:cNvSpPr txBox="1"/>
          <p:nvPr/>
        </p:nvSpPr>
        <p:spPr>
          <a:xfrm>
            <a:off x="3702423" y="2241310"/>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96522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26" name="Google Shape;226;p15"/>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Check Understanding</a:t>
            </a:r>
            <a:endParaRPr sz="4800" dirty="0"/>
          </a:p>
        </p:txBody>
      </p:sp>
      <p:pic>
        <p:nvPicPr>
          <p:cNvPr id="227" name="Google Shape;227;p15" descr="Thumb up and thumb down"/>
          <p:cNvPicPr preferRelativeResize="0"/>
          <p:nvPr/>
        </p:nvPicPr>
        <p:blipFill rotWithShape="1">
          <a:blip r:embed="rId4">
            <a:alphaModFix/>
          </a:blip>
          <a:srcRect/>
          <a:stretch/>
        </p:blipFill>
        <p:spPr>
          <a:xfrm>
            <a:off x="3711526" y="2236762"/>
            <a:ext cx="4768947" cy="2384475"/>
          </a:xfrm>
          <a:prstGeom prst="rect">
            <a:avLst/>
          </a:prstGeom>
          <a:noFill/>
          <a:ln>
            <a:noFill/>
          </a:ln>
        </p:spPr>
      </p:pic>
    </p:spTree>
    <p:extLst>
      <p:ext uri="{BB962C8B-B14F-4D97-AF65-F5344CB8AC3E}">
        <p14:creationId xmlns:p14="http://schemas.microsoft.com/office/powerpoint/2010/main" val="2330617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4169634" y="690918"/>
            <a:ext cx="5088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Practice</a:t>
            </a:r>
            <a:br>
              <a:rPr lang="en-US" dirty="0"/>
            </a:br>
            <a:r>
              <a:rPr lang="en-US" sz="3600" dirty="0"/>
              <a:t>Part Four </a:t>
            </a:r>
            <a:endParaRPr sz="3600" dirty="0"/>
          </a:p>
        </p:txBody>
      </p:sp>
      <p:sp>
        <p:nvSpPr>
          <p:cNvPr id="6" name="TextBox 5">
            <a:extLst>
              <a:ext uri="{FF2B5EF4-FFF2-40B4-BE49-F238E27FC236}">
                <a16:creationId xmlns:a16="http://schemas.microsoft.com/office/drawing/2014/main" id="{BAFB0F66-0204-40CA-9E34-973E5E70CBD6}"/>
              </a:ext>
            </a:extLst>
          </p:cNvPr>
          <p:cNvSpPr txBox="1"/>
          <p:nvPr/>
        </p:nvSpPr>
        <p:spPr>
          <a:xfrm>
            <a:off x="3385608" y="2404035"/>
            <a:ext cx="6656650" cy="2034275"/>
          </a:xfrm>
          <a:prstGeom prst="rect">
            <a:avLst/>
          </a:prstGeom>
          <a:noFill/>
        </p:spPr>
        <p:txBody>
          <a:bodyPr wrap="square">
            <a:spAutoFit/>
          </a:bodyPr>
          <a:lstStyle/>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Make the Video Full Screen</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Volume- Turn up/down</a:t>
            </a:r>
            <a:endParaRPr lang="en-CA" sz="3600" dirty="0">
              <a:effectLst/>
              <a:latin typeface="Calibri" panose="020F0502020204030204" pitchFamily="34" charset="0"/>
              <a:ea typeface="Times New Roman" panose="02020603050405020304" pitchFamily="18" charset="0"/>
              <a:cs typeface="Calibri" panose="020F0502020204030204" pitchFamily="34" charset="0"/>
            </a:endParaRPr>
          </a:p>
          <a:p>
            <a:pPr marL="514350" indent="-285750">
              <a:lnSpc>
                <a:spcPct val="106000"/>
              </a:lnSpc>
              <a:spcAft>
                <a:spcPts val="800"/>
              </a:spcAft>
              <a:buFont typeface="Arial" panose="020B0604020202020204" pitchFamily="34" charset="0"/>
              <a:buChar char="•"/>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Closed Captions- Turn on/ off </a:t>
            </a:r>
            <a:endParaRPr lang="en-CA" sz="3600" dirty="0">
              <a:latin typeface="Calibri" panose="020F0502020204030204" pitchFamily="34" charset="0"/>
              <a:cs typeface="Calibri" panose="020F0502020204030204" pitchFamily="34" charset="0"/>
            </a:endParaRPr>
          </a:p>
        </p:txBody>
      </p:sp>
      <p:pic>
        <p:nvPicPr>
          <p:cNvPr id="5" name="Picture 4" descr="Volume icon">
            <a:extLst>
              <a:ext uri="{FF2B5EF4-FFF2-40B4-BE49-F238E27FC236}">
                <a16:creationId xmlns:a16="http://schemas.microsoft.com/office/drawing/2014/main" id="{6A47E343-4E1D-4E14-8926-19B8E721A9A3}"/>
              </a:ext>
            </a:extLst>
          </p:cNvPr>
          <p:cNvPicPr>
            <a:picLocks noChangeAspect="1"/>
          </p:cNvPicPr>
          <p:nvPr/>
        </p:nvPicPr>
        <p:blipFill>
          <a:blip r:embed="rId4"/>
          <a:stretch>
            <a:fillRect/>
          </a:stretch>
        </p:blipFill>
        <p:spPr>
          <a:xfrm>
            <a:off x="2693476" y="4768387"/>
            <a:ext cx="1446107" cy="1270992"/>
          </a:xfrm>
          <a:prstGeom prst="rect">
            <a:avLst/>
          </a:prstGeom>
        </p:spPr>
      </p:pic>
      <p:sp>
        <p:nvSpPr>
          <p:cNvPr id="7" name="TextBox 6" descr="Closed captions -CC icon">
            <a:extLst>
              <a:ext uri="{FF2B5EF4-FFF2-40B4-BE49-F238E27FC236}">
                <a16:creationId xmlns:a16="http://schemas.microsoft.com/office/drawing/2014/main" id="{1FA9E52D-D3C3-49DD-8F64-3B24D8BC0644}"/>
              </a:ext>
            </a:extLst>
          </p:cNvPr>
          <p:cNvSpPr txBox="1"/>
          <p:nvPr/>
        </p:nvSpPr>
        <p:spPr>
          <a:xfrm>
            <a:off x="5447584" y="5080727"/>
            <a:ext cx="1786205" cy="958652"/>
          </a:xfrm>
          <a:prstGeom prst="rect">
            <a:avLst/>
          </a:prstGeom>
          <a:solidFill>
            <a:schemeClr val="bg1">
              <a:lumMod val="85000"/>
            </a:schemeClr>
          </a:solidFill>
          <a:ln w="127000">
            <a:solidFill>
              <a:schemeClr val="tx1"/>
            </a:solidFill>
          </a:ln>
          <a:effectLst>
            <a:softEdge rad="63500"/>
          </a:effectLst>
        </p:spPr>
        <p:txBody>
          <a:bodyPr wrap="square" rtlCol="0">
            <a:spAutoFit/>
          </a:bodyPr>
          <a:lstStyle/>
          <a:p>
            <a:pPr algn="ctr"/>
            <a:r>
              <a:rPr lang="en-US" sz="5400" b="1" dirty="0">
                <a:latin typeface="Biome" panose="020B0502040204020203" pitchFamily="34" charset="0"/>
                <a:cs typeface="Biome" panose="020B0502040204020203" pitchFamily="34" charset="0"/>
              </a:rPr>
              <a:t>CC</a:t>
            </a:r>
            <a:endParaRPr lang="en-CA" sz="5400" b="1" dirty="0">
              <a:latin typeface="Biome" panose="020B0502040204020203" pitchFamily="34" charset="0"/>
              <a:cs typeface="Biome" panose="020B0502040204020203" pitchFamily="34" charset="0"/>
            </a:endParaRPr>
          </a:p>
        </p:txBody>
      </p:sp>
      <p:pic>
        <p:nvPicPr>
          <p:cNvPr id="8" name="Graphic 7" descr="Full screen image">
            <a:extLst>
              <a:ext uri="{FF2B5EF4-FFF2-40B4-BE49-F238E27FC236}">
                <a16:creationId xmlns:a16="http://schemas.microsoft.com/office/drawing/2014/main" id="{9D1BA5AA-2531-4EEA-B435-4F0816B138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3917" y="4447149"/>
            <a:ext cx="1913467" cy="1913467"/>
          </a:xfrm>
          <a:prstGeom prst="rect">
            <a:avLst/>
          </a:prstGeom>
        </p:spPr>
      </p:pic>
    </p:spTree>
    <p:extLst>
      <p:ext uri="{BB962C8B-B14F-4D97-AF65-F5344CB8AC3E}">
        <p14:creationId xmlns:p14="http://schemas.microsoft.com/office/powerpoint/2010/main" val="3167168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30" name="Google Shape;330;p27"/>
          <p:cNvSpPr txBox="1">
            <a:spLocks noGrp="1"/>
          </p:cNvSpPr>
          <p:nvPr>
            <p:ph type="title"/>
          </p:nvPr>
        </p:nvSpPr>
        <p:spPr>
          <a:xfrm>
            <a:off x="1676400" y="4976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t>Practice Between Sessions </a:t>
            </a:r>
            <a:endParaRPr sz="4800" dirty="0"/>
          </a:p>
        </p:txBody>
      </p:sp>
      <p:sp>
        <p:nvSpPr>
          <p:cNvPr id="331" name="Google Shape;331;p27"/>
          <p:cNvSpPr txBox="1"/>
          <p:nvPr/>
        </p:nvSpPr>
        <p:spPr>
          <a:xfrm>
            <a:off x="2529971" y="2257124"/>
            <a:ext cx="7624682" cy="203128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600" b="1" dirty="0">
                <a:solidFill>
                  <a:srgbClr val="000000"/>
                </a:solidFill>
                <a:latin typeface="Calibri" panose="020F0502020204030204" pitchFamily="34" charset="0"/>
                <a:ea typeface="Calibri"/>
                <a:cs typeface="Calibri" panose="020F0502020204030204" pitchFamily="34" charset="0"/>
                <a:sym typeface="Calibri"/>
              </a:rPr>
              <a:t>What did you learn/practice today? </a:t>
            </a:r>
            <a:endParaRPr sz="3600" b="1" dirty="0">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00000"/>
              </a:buClr>
              <a:buSzPts val="3200"/>
              <a:buFont typeface="Arial"/>
              <a:buChar char="•"/>
            </a:pPr>
            <a:r>
              <a:rPr lang="en-US" sz="3600" b="1" dirty="0">
                <a:solidFill>
                  <a:srgbClr val="000000"/>
                </a:solidFill>
                <a:latin typeface="Calibri" panose="020F0502020204030204" pitchFamily="34" charset="0"/>
                <a:ea typeface="Calibri"/>
                <a:cs typeface="Calibri" panose="020F0502020204030204" pitchFamily="34" charset="0"/>
                <a:sym typeface="Calibri"/>
              </a:rPr>
              <a:t>When are you going to practice?  </a:t>
            </a:r>
            <a:endParaRPr sz="3600" b="1" dirty="0">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00000"/>
              </a:buClr>
              <a:buSzPts val="3200"/>
              <a:buFont typeface="Arial"/>
              <a:buChar char="•"/>
            </a:pPr>
            <a:r>
              <a:rPr lang="en-US" sz="3600" b="1" dirty="0">
                <a:solidFill>
                  <a:srgbClr val="000000"/>
                </a:solidFill>
                <a:latin typeface="Calibri" panose="020F0502020204030204" pitchFamily="34" charset="0"/>
                <a:ea typeface="Calibri"/>
                <a:cs typeface="Calibri" panose="020F0502020204030204" pitchFamily="34" charset="0"/>
                <a:sym typeface="Calibri"/>
              </a:rPr>
              <a:t>Practice Plan</a:t>
            </a:r>
            <a:endParaRPr sz="3600" b="1"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32" name="Google Shape;332;p27" descr="Left hand on a keyboard, right hand on a mouse in front of a computer monitor. "/>
          <p:cNvPicPr preferRelativeResize="0"/>
          <p:nvPr/>
        </p:nvPicPr>
        <p:blipFill rotWithShape="1">
          <a:blip r:embed="rId4">
            <a:alphaModFix/>
          </a:blip>
          <a:srcRect/>
          <a:stretch/>
        </p:blipFill>
        <p:spPr>
          <a:xfrm>
            <a:off x="8429953" y="3764564"/>
            <a:ext cx="2464152" cy="2540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39" name="Google Shape;339;p28"/>
          <p:cNvSpPr txBox="1">
            <a:spLocks noGrp="1"/>
          </p:cNvSpPr>
          <p:nvPr>
            <p:ph type="title"/>
          </p:nvPr>
        </p:nvSpPr>
        <p:spPr>
          <a:xfrm>
            <a:off x="1264985" y="61424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ct val="100000"/>
              <a:buFont typeface="Arial"/>
              <a:buNone/>
            </a:pPr>
            <a:r>
              <a:rPr lang="en-US" sz="4800" dirty="0"/>
              <a:t>Confirm Next Session </a:t>
            </a:r>
            <a:br>
              <a:rPr lang="en-US" sz="4800" dirty="0"/>
            </a:br>
            <a:r>
              <a:rPr lang="en-US" sz="4800" dirty="0"/>
              <a:t>and Support </a:t>
            </a:r>
            <a:endParaRPr sz="4800" dirty="0"/>
          </a:p>
        </p:txBody>
      </p:sp>
      <p:pic>
        <p:nvPicPr>
          <p:cNvPr id="340" name="Google Shape;340;p28" descr="What's Next?"/>
          <p:cNvPicPr preferRelativeResize="0"/>
          <p:nvPr/>
        </p:nvPicPr>
        <p:blipFill rotWithShape="1">
          <a:blip r:embed="rId4">
            <a:alphaModFix/>
          </a:blip>
          <a:srcRect/>
          <a:stretch/>
        </p:blipFill>
        <p:spPr>
          <a:xfrm>
            <a:off x="3416232" y="2222863"/>
            <a:ext cx="5962650" cy="3352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txBox="1">
            <a:spLocks noGrp="1"/>
          </p:cNvSpPr>
          <p:nvPr>
            <p:ph type="title"/>
          </p:nvPr>
        </p:nvSpPr>
        <p:spPr>
          <a:xfrm>
            <a:off x="1197909" y="2709143"/>
            <a:ext cx="9796182" cy="7198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ct val="100000"/>
              <a:buFont typeface="Arial"/>
              <a:buNone/>
            </a:pPr>
            <a:r>
              <a:rPr lang="en-US" sz="5300" dirty="0"/>
              <a:t>See you! </a:t>
            </a:r>
            <a:br>
              <a:rPr lang="en-US" sz="5300" dirty="0"/>
            </a:br>
            <a:br>
              <a:rPr lang="en-US" dirty="0"/>
            </a:br>
            <a:r>
              <a:rPr lang="en-US" sz="5300" dirty="0"/>
              <a:t>Keep Practicing </a:t>
            </a:r>
            <a:endParaRPr sz="5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04"/>
        <p:cNvGrpSpPr/>
        <p:nvPr/>
      </p:nvGrpSpPr>
      <p:grpSpPr>
        <a:xfrm>
          <a:off x="0" y="0"/>
          <a:ext cx="0" cy="0"/>
          <a:chOff x="0" y="0"/>
          <a:chExt cx="0" cy="0"/>
        </a:xfrm>
      </p:grpSpPr>
      <p:sp>
        <p:nvSpPr>
          <p:cNvPr id="105" name="Google Shape;105;p2"/>
          <p:cNvSpPr txBox="1"/>
          <p:nvPr/>
        </p:nvSpPr>
        <p:spPr>
          <a:xfrm>
            <a:off x="2383580" y="2599765"/>
            <a:ext cx="8276986"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dk1"/>
                </a:solidFill>
                <a:latin typeface="+mj-lt"/>
                <a:ea typeface="Calibri"/>
                <a:cs typeface="Calibri"/>
                <a:sym typeface="Calibri"/>
              </a:rPr>
              <a:t>Instructions </a:t>
            </a:r>
            <a:endParaRPr sz="4800" dirty="0">
              <a:latin typeface="+mj-lt"/>
            </a:endParaRPr>
          </a:p>
          <a:p>
            <a:pPr marL="0" marR="0" lvl="0" indent="0" algn="ctr" rtl="0">
              <a:spcBef>
                <a:spcPts val="0"/>
              </a:spcBef>
              <a:spcAft>
                <a:spcPts val="0"/>
              </a:spcAft>
              <a:buNone/>
            </a:pPr>
            <a:r>
              <a:rPr lang="en-US" sz="4800" dirty="0">
                <a:solidFill>
                  <a:schemeClr val="dk1"/>
                </a:solidFill>
                <a:latin typeface="+mj-lt"/>
                <a:ea typeface="Calibri"/>
                <a:cs typeface="Calibri"/>
                <a:sym typeface="Calibri"/>
              </a:rPr>
              <a:t>For Using this PowerPoint Lesson</a:t>
            </a:r>
            <a:endParaRPr sz="4800" dirty="0">
              <a:latin typeface="+mj-lt"/>
            </a:endParaRPr>
          </a:p>
        </p:txBody>
      </p:sp>
      <p:sp>
        <p:nvSpPr>
          <p:cNvPr id="106" name="Google Shape;106;p2"/>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11"/>
        <p:cNvGrpSpPr/>
        <p:nvPr/>
      </p:nvGrpSpPr>
      <p:grpSpPr>
        <a:xfrm>
          <a:off x="0" y="0"/>
          <a:ext cx="0" cy="0"/>
          <a:chOff x="0" y="0"/>
          <a:chExt cx="0" cy="0"/>
        </a:xfrm>
      </p:grpSpPr>
      <p:pic>
        <p:nvPicPr>
          <p:cNvPr id="112" name="Google Shape;112;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13" name="Google Shape;113;p3"/>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400" dirty="0">
                <a:latin typeface="+mj-lt"/>
                <a:cs typeface="Calibri" panose="020F0502020204030204" pitchFamily="34" charset="0"/>
              </a:rPr>
              <a:t>Lesson Objectives – Part One</a:t>
            </a:r>
            <a:endParaRPr sz="4400" dirty="0">
              <a:latin typeface="+mj-lt"/>
              <a:cs typeface="Calibri" panose="020F0502020204030204" pitchFamily="34" charset="0"/>
            </a:endParaRPr>
          </a:p>
        </p:txBody>
      </p:sp>
      <p:sp>
        <p:nvSpPr>
          <p:cNvPr id="114" name="Google Shape;114;p3"/>
          <p:cNvSpPr txBox="1"/>
          <p:nvPr/>
        </p:nvSpPr>
        <p:spPr>
          <a:xfrm>
            <a:off x="2529971" y="2917188"/>
            <a:ext cx="7833229" cy="2075546"/>
          </a:xfrm>
          <a:prstGeom prst="rect">
            <a:avLst/>
          </a:prstGeom>
          <a:noFill/>
          <a:ln>
            <a:noFill/>
          </a:ln>
        </p:spPr>
        <p:txBody>
          <a:bodyPr spcFirstLastPara="1" wrap="square" lIns="91425" tIns="45700" rIns="91425" bIns="45700" anchor="t" anchorCtr="0">
            <a:noAutofit/>
          </a:bodyPr>
          <a:lstStyle/>
          <a:p>
            <a:pPr marL="571500" lvl="0" indent="-571500">
              <a:lnSpc>
                <a:spcPct val="150000"/>
              </a:lnSpc>
              <a:buFont typeface="Arial" panose="020B0604020202020204" pitchFamily="34" charset="0"/>
              <a:buChar char="•"/>
            </a:pPr>
            <a:r>
              <a:rPr lang="en-US" sz="3600" b="1" i="0" u="none" strike="noStrike" cap="none" dirty="0">
                <a:solidFill>
                  <a:srgbClr val="3F3F3F"/>
                </a:solidFill>
                <a:latin typeface="Calibri" panose="020F0502020204030204" pitchFamily="34" charset="0"/>
                <a:ea typeface="Calibri"/>
                <a:cs typeface="Calibri" panose="020F0502020204030204" pitchFamily="34" charset="0"/>
                <a:sym typeface="Calibri"/>
              </a:rPr>
              <a:t>Search for YouTube in the browser</a:t>
            </a:r>
          </a:p>
          <a:p>
            <a:pPr marL="571500" indent="-571500">
              <a:lnSpc>
                <a:spcPct val="150000"/>
              </a:lnSpc>
              <a:buFont typeface="Arial" panose="020B0604020202020204" pitchFamily="34" charset="0"/>
              <a:buChar char="•"/>
            </a:pPr>
            <a:r>
              <a:rPr lang="en-US" sz="3600" b="1" dirty="0">
                <a:effectLst/>
                <a:latin typeface="Calibri" panose="020F0502020204030204" pitchFamily="34" charset="0"/>
                <a:ea typeface="Calibri" panose="020F0502020204030204" pitchFamily="34" charset="0"/>
                <a:cs typeface="Calibri" panose="020F0502020204030204" pitchFamily="34" charset="0"/>
              </a:rPr>
              <a:t>Search for Videos on YouTube</a:t>
            </a:r>
          </a:p>
          <a:p>
            <a:pPr marL="685800" indent="-685800">
              <a:buFont typeface="Arial" panose="020B0604020202020204" pitchFamily="34" charset="0"/>
              <a:buChar char="•"/>
            </a:pPr>
            <a:endParaRPr lang="en-CA" sz="3600" b="1" dirty="0">
              <a:effectLst/>
              <a:latin typeface="Calibri" panose="020F0502020204030204" pitchFamily="34" charset="0"/>
              <a:ea typeface="Calibri" panose="020F0502020204030204" pitchFamily="34" charset="0"/>
              <a:cs typeface="Calibri" panose="020F0502020204030204" pitchFamily="34" charset="0"/>
            </a:endParaRPr>
          </a:p>
          <a:p>
            <a:pPr lvl="0"/>
            <a:endParaRPr lang="en-US" sz="4800" b="1" i="0" u="none" strike="noStrike" cap="none" dirty="0">
              <a:solidFill>
                <a:srgbClr val="3F3F3F"/>
              </a:solidFill>
              <a:latin typeface="Calibri"/>
              <a:ea typeface="Calibri"/>
              <a:cs typeface="Calibri"/>
              <a:sym typeface="Calibri"/>
            </a:endParaRPr>
          </a:p>
          <a:p>
            <a:pPr lvl="0" algn="ctr"/>
            <a:endParaRPr lang="en-US" sz="4800" b="1" i="0" u="none" strike="noStrike" cap="none" dirty="0">
              <a:solidFill>
                <a:srgbClr val="3F3F3F"/>
              </a:solidFill>
              <a:latin typeface="Calibri"/>
              <a:ea typeface="Calibri"/>
              <a:cs typeface="Calibri"/>
              <a:sym typeface="Calibri"/>
            </a:endParaRPr>
          </a:p>
          <a:p>
            <a:pPr lvl="0" algn="ctr"/>
            <a:r>
              <a:rPr lang="en-US" sz="4800" b="1" i="0" u="none" strike="noStrike" cap="none" dirty="0">
                <a:solidFill>
                  <a:srgbClr val="3F3F3F"/>
                </a:solidFill>
                <a:latin typeface="Calibri"/>
                <a:ea typeface="Calibri"/>
                <a:cs typeface="Calibri"/>
                <a:sym typeface="Calibri"/>
              </a:rPr>
              <a:t> </a:t>
            </a:r>
          </a:p>
        </p:txBody>
      </p:sp>
      <p:sp>
        <p:nvSpPr>
          <p:cNvPr id="115" name="Google Shape;115;p3"/>
          <p:cNvSpPr txBox="1"/>
          <p:nvPr/>
        </p:nvSpPr>
        <p:spPr>
          <a:xfrm>
            <a:off x="3702423" y="1865267"/>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pic>
        <p:nvPicPr>
          <p:cNvPr id="121" name="Google Shape;12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400" dirty="0">
                <a:latin typeface="+mj-lt"/>
                <a:cs typeface="Calibri" panose="020F0502020204030204" pitchFamily="34" charset="0"/>
              </a:rPr>
              <a:t>Lesson Objectives – Part Two</a:t>
            </a:r>
            <a:endParaRPr sz="4400" dirty="0">
              <a:latin typeface="+mj-lt"/>
              <a:cs typeface="Calibri" panose="020F0502020204030204" pitchFamily="34" charset="0"/>
            </a:endParaRPr>
          </a:p>
        </p:txBody>
      </p:sp>
      <p:sp>
        <p:nvSpPr>
          <p:cNvPr id="123" name="Google Shape;123;p4"/>
          <p:cNvSpPr txBox="1"/>
          <p:nvPr/>
        </p:nvSpPr>
        <p:spPr>
          <a:xfrm>
            <a:off x="2529971" y="3212629"/>
            <a:ext cx="7833229" cy="1077901"/>
          </a:xfrm>
          <a:prstGeom prst="rect">
            <a:avLst/>
          </a:prstGeom>
          <a:noFill/>
          <a:ln>
            <a:noFill/>
          </a:ln>
        </p:spPr>
        <p:txBody>
          <a:bodyPr spcFirstLastPara="1" wrap="square" lIns="91425" tIns="45700" rIns="91425" bIns="45700" anchor="t" anchorCtr="0">
            <a:no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US" sz="3600" b="1" dirty="0">
                <a:effectLst/>
                <a:latin typeface="Calibri" panose="020F0502020204030204" pitchFamily="34" charset="0"/>
                <a:ea typeface="Calibri" panose="020F0502020204030204" pitchFamily="34" charset="0"/>
                <a:cs typeface="Calibri" panose="020F0502020204030204" pitchFamily="34" charset="0"/>
              </a:rPr>
              <a:t>Navigate on a YouTube Channel</a:t>
            </a:r>
          </a:p>
        </p:txBody>
      </p:sp>
      <p:sp>
        <p:nvSpPr>
          <p:cNvPr id="124" name="Google Shape;124;p4"/>
          <p:cNvSpPr txBox="1"/>
          <p:nvPr/>
        </p:nvSpPr>
        <p:spPr>
          <a:xfrm>
            <a:off x="3702423" y="1982696"/>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391638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pic>
        <p:nvPicPr>
          <p:cNvPr id="121" name="Google Shape;12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dirty="0">
                <a:latin typeface="+mj-lt"/>
                <a:cs typeface="Calibri" panose="020F0502020204030204" pitchFamily="34" charset="0"/>
              </a:rPr>
              <a:t>Lesson Objectives – Part Three</a:t>
            </a:r>
            <a:endParaRPr sz="4000" dirty="0">
              <a:latin typeface="+mj-lt"/>
              <a:cs typeface="Calibri" panose="020F0502020204030204" pitchFamily="34" charset="0"/>
            </a:endParaRPr>
          </a:p>
        </p:txBody>
      </p:sp>
      <p:sp>
        <p:nvSpPr>
          <p:cNvPr id="123" name="Google Shape;123;p4"/>
          <p:cNvSpPr txBox="1"/>
          <p:nvPr/>
        </p:nvSpPr>
        <p:spPr>
          <a:xfrm>
            <a:off x="1676400" y="3096422"/>
            <a:ext cx="9376611" cy="1194108"/>
          </a:xfrm>
          <a:prstGeom prst="rect">
            <a:avLst/>
          </a:prstGeom>
          <a:noFill/>
          <a:ln>
            <a:noFill/>
          </a:ln>
        </p:spPr>
        <p:txBody>
          <a:bodyPr spcFirstLastPara="1" wrap="square" lIns="91425" tIns="45700" rIns="91425" bIns="45700" anchor="t" anchorCtr="0">
            <a:noAutofit/>
          </a:bodyPr>
          <a:lstStyle/>
          <a:p>
            <a:pPr marR="0" lvl="0" defTabSz="914400" rtl="0" eaLnBrk="1" fontAlgn="auto" latinLnBrk="0" hangingPunct="1">
              <a:lnSpc>
                <a:spcPct val="107000"/>
              </a:lnSpc>
              <a:spcBef>
                <a:spcPts val="0"/>
              </a:spcBef>
              <a:spcAft>
                <a:spcPts val="800"/>
              </a:spcAft>
              <a:buClr>
                <a:srgbClr val="000000"/>
              </a:buClr>
              <a:buSzPts val="1400"/>
              <a:tabLst/>
              <a:defRPr/>
            </a:pPr>
            <a:r>
              <a:rPr lang="en-CA" sz="3600" b="1" dirty="0">
                <a:effectLst/>
                <a:latin typeface="Calibri" panose="020F0502020204030204" pitchFamily="34" charset="0"/>
                <a:ea typeface="Calibri" panose="020F0502020204030204" pitchFamily="34" charset="0"/>
                <a:cs typeface="Calibri" panose="020F0502020204030204" pitchFamily="34" charset="0"/>
              </a:rPr>
              <a:t>Search by Playlist Topics on a YouTube Channel</a:t>
            </a:r>
          </a:p>
          <a:p>
            <a:pPr marL="457200" marR="0" lvl="0" indent="-457200"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endParaRPr lang="en-CA"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4" name="Google Shape;124;p4"/>
          <p:cNvSpPr txBox="1"/>
          <p:nvPr/>
        </p:nvSpPr>
        <p:spPr>
          <a:xfrm>
            <a:off x="3702423" y="1982696"/>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pic>
        <p:nvPicPr>
          <p:cNvPr id="121" name="Google Shape;12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dirty="0">
                <a:latin typeface="+mj-lt"/>
                <a:cs typeface="Calibri" panose="020F0502020204030204" pitchFamily="34" charset="0"/>
              </a:rPr>
              <a:t>Lesson Objectives – Part Four</a:t>
            </a:r>
            <a:endParaRPr sz="4000" dirty="0">
              <a:latin typeface="+mj-lt"/>
              <a:cs typeface="Calibri" panose="020F0502020204030204" pitchFamily="34" charset="0"/>
            </a:endParaRPr>
          </a:p>
        </p:txBody>
      </p:sp>
      <p:sp>
        <p:nvSpPr>
          <p:cNvPr id="123" name="Google Shape;123;p4"/>
          <p:cNvSpPr txBox="1"/>
          <p:nvPr/>
        </p:nvSpPr>
        <p:spPr>
          <a:xfrm>
            <a:off x="3094604" y="2830996"/>
            <a:ext cx="6915150" cy="348730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auto" latinLnBrk="0" hangingPunct="1">
              <a:spcBef>
                <a:spcPts val="0"/>
              </a:spcBef>
              <a:spcAft>
                <a:spcPts val="0"/>
              </a:spcAft>
              <a:buClr>
                <a:srgbClr val="000000"/>
              </a:buClr>
              <a:buSzPct val="100000"/>
              <a:buFont typeface="Arial" panose="020B0604020202020204" pitchFamily="34" charset="0"/>
              <a:buChar char="•"/>
              <a:tabLst/>
              <a:defRPr/>
            </a:pPr>
            <a:r>
              <a:rPr lang="en-US" sz="3600" b="1" dirty="0">
                <a:effectLst/>
                <a:latin typeface="Calibri" panose="020F0502020204030204" pitchFamily="34" charset="0"/>
                <a:ea typeface="Calibri" panose="020F0502020204030204" pitchFamily="34" charset="0"/>
                <a:cs typeface="Calibri" panose="020F0502020204030204" pitchFamily="34" charset="0"/>
              </a:rPr>
              <a:t>Make the Video Full Screen</a:t>
            </a:r>
          </a:p>
          <a:p>
            <a:pPr marL="457200" marR="0" lvl="0" indent="-457200" algn="l" defTabSz="914400" rtl="0" eaLnBrk="1" fontAlgn="auto" latinLnBrk="0" hangingPunct="1">
              <a:spcBef>
                <a:spcPts val="0"/>
              </a:spcBef>
              <a:spcAft>
                <a:spcPts val="0"/>
              </a:spcAft>
              <a:buClr>
                <a:srgbClr val="000000"/>
              </a:buClr>
              <a:buSzPct val="100000"/>
              <a:buFont typeface="Arial" panose="020B0604020202020204" pitchFamily="34" charset="0"/>
              <a:buChar char="•"/>
              <a:tabLst/>
              <a:defRPr/>
            </a:pPr>
            <a:r>
              <a:rPr lang="en-US" sz="3600" b="1" dirty="0">
                <a:effectLst/>
                <a:latin typeface="Calibri" panose="020F0502020204030204" pitchFamily="34" charset="0"/>
                <a:ea typeface="Calibri" panose="020F0502020204030204" pitchFamily="34" charset="0"/>
                <a:cs typeface="Calibri" panose="020F0502020204030204" pitchFamily="34" charset="0"/>
              </a:rPr>
              <a:t>Volume- Turn up/down</a:t>
            </a:r>
          </a:p>
          <a:p>
            <a:pPr marL="457200" marR="0" lvl="0" indent="-457200" algn="l" defTabSz="914400" rtl="0" eaLnBrk="1" fontAlgn="auto" latinLnBrk="0" hangingPunct="1">
              <a:spcBef>
                <a:spcPts val="0"/>
              </a:spcBef>
              <a:spcAft>
                <a:spcPts val="0"/>
              </a:spcAft>
              <a:buClr>
                <a:srgbClr val="000000"/>
              </a:buClr>
              <a:buSzPct val="100000"/>
              <a:buFont typeface="Arial" panose="020B0604020202020204" pitchFamily="34" charset="0"/>
              <a:buChar char="•"/>
              <a:tabLst/>
              <a:defRPr/>
            </a:pPr>
            <a:r>
              <a:rPr lang="en-US" sz="3600" b="1" dirty="0">
                <a:effectLst/>
                <a:latin typeface="Calibri" panose="020F0502020204030204" pitchFamily="34" charset="0"/>
                <a:ea typeface="Calibri" panose="020F0502020204030204" pitchFamily="34" charset="0"/>
                <a:cs typeface="Calibri" panose="020F0502020204030204" pitchFamily="34" charset="0"/>
              </a:rPr>
              <a:t>Closed Captions- Turn on/ off </a:t>
            </a:r>
          </a:p>
        </p:txBody>
      </p:sp>
      <p:sp>
        <p:nvSpPr>
          <p:cNvPr id="124" name="Google Shape;124;p4"/>
          <p:cNvSpPr txBox="1"/>
          <p:nvPr/>
        </p:nvSpPr>
        <p:spPr>
          <a:xfrm>
            <a:off x="3702423" y="1982696"/>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222829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pic>
        <p:nvPicPr>
          <p:cNvPr id="148" name="Google Shape;148;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49" name="Google Shape;149;p7"/>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mj-lt"/>
                <a:cs typeface="Calibri" panose="020F0502020204030204" pitchFamily="34" charset="0"/>
              </a:rPr>
              <a:t>Keep in Mind</a:t>
            </a:r>
            <a:endParaRPr sz="4800" dirty="0">
              <a:latin typeface="+mj-lt"/>
              <a:cs typeface="Calibri" panose="020F0502020204030204" pitchFamily="34" charset="0"/>
            </a:endParaRPr>
          </a:p>
        </p:txBody>
      </p:sp>
      <p:sp>
        <p:nvSpPr>
          <p:cNvPr id="150" name="Google Shape;150;p7"/>
          <p:cNvSpPr txBox="1"/>
          <p:nvPr/>
        </p:nvSpPr>
        <p:spPr>
          <a:xfrm>
            <a:off x="815250" y="3119827"/>
            <a:ext cx="10756232" cy="156962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3200" dirty="0">
                <a:solidFill>
                  <a:schemeClr val="dk1"/>
                </a:solidFill>
                <a:latin typeface="Calibri"/>
                <a:ea typeface="Calibri"/>
                <a:cs typeface="Calibri"/>
                <a:sym typeface="Calibri"/>
              </a:rPr>
              <a:t>Only do as much as the learner can absorb in one session. </a:t>
            </a:r>
            <a:endParaRPr sz="3200" dirty="0"/>
          </a:p>
          <a:p>
            <a:pPr marL="571500" marR="0" lvl="0" indent="-571500" algn="l" rtl="0">
              <a:lnSpc>
                <a:spcPct val="100000"/>
              </a:lnSpc>
              <a:spcBef>
                <a:spcPts val="0"/>
              </a:spcBef>
              <a:spcAft>
                <a:spcPts val="0"/>
              </a:spcAft>
              <a:buClr>
                <a:schemeClr val="dk1"/>
              </a:buClr>
              <a:buSzPts val="4400"/>
              <a:buFont typeface="Arial"/>
              <a:buChar char="•"/>
            </a:pPr>
            <a:r>
              <a:rPr lang="en-US" sz="3200" dirty="0">
                <a:solidFill>
                  <a:schemeClr val="dk1"/>
                </a:solidFill>
                <a:latin typeface="Calibri"/>
                <a:ea typeface="Calibri"/>
                <a:cs typeface="Calibri"/>
                <a:sym typeface="Calibri"/>
              </a:rPr>
              <a:t>Do one part of the video lesson at a time. </a:t>
            </a:r>
            <a:endParaRPr sz="3200" dirty="0"/>
          </a:p>
          <a:p>
            <a:pPr marL="571500" marR="0" lvl="0" indent="-571500" algn="l" rtl="0">
              <a:lnSpc>
                <a:spcPct val="100000"/>
              </a:lnSpc>
              <a:spcBef>
                <a:spcPts val="0"/>
              </a:spcBef>
              <a:spcAft>
                <a:spcPts val="0"/>
              </a:spcAft>
              <a:buClr>
                <a:schemeClr val="dk1"/>
              </a:buClr>
              <a:buSzPts val="4400"/>
              <a:buFont typeface="Arial"/>
              <a:buChar char="•"/>
            </a:pPr>
            <a:r>
              <a:rPr lang="en-US" sz="3200" dirty="0">
                <a:solidFill>
                  <a:schemeClr val="dk1"/>
                </a:solidFill>
                <a:latin typeface="Calibri"/>
                <a:ea typeface="Calibri"/>
                <a:cs typeface="Calibri"/>
                <a:sym typeface="Calibri"/>
              </a:rPr>
              <a:t>Check in with the learner after each part.</a:t>
            </a:r>
            <a:endParaRPr sz="3200" dirty="0"/>
          </a:p>
        </p:txBody>
      </p:sp>
      <p:sp>
        <p:nvSpPr>
          <p:cNvPr id="151" name="Google Shape;151;p7"/>
          <p:cNvSpPr txBox="1"/>
          <p:nvPr/>
        </p:nvSpPr>
        <p:spPr>
          <a:xfrm>
            <a:off x="3799789" y="1920985"/>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12184</Words>
  <Application>Microsoft Office PowerPoint</Application>
  <PresentationFormat>Widescreen</PresentationFormat>
  <Paragraphs>1383</Paragraphs>
  <Slides>34</Slides>
  <Notes>34</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Livvic</vt:lpstr>
      <vt:lpstr>Calibri</vt:lpstr>
      <vt:lpstr>Symbol</vt:lpstr>
      <vt:lpstr>Biome</vt:lpstr>
      <vt:lpstr>Arial Nova</vt:lpstr>
      <vt:lpstr>Century Gothic</vt:lpstr>
      <vt:lpstr>Arial</vt:lpstr>
      <vt:lpstr>Wingdings</vt:lpstr>
      <vt:lpstr>Office Theme</vt:lpstr>
      <vt:lpstr>Employment</vt:lpstr>
      <vt:lpstr>Pre-Requisite Skills</vt:lpstr>
      <vt:lpstr>Skills Reviewed in this Lesson</vt:lpstr>
      <vt:lpstr>PowerPoint Presentation</vt:lpstr>
      <vt:lpstr>Lesson Objectives – Part One</vt:lpstr>
      <vt:lpstr>Lesson Objectives – Part Two</vt:lpstr>
      <vt:lpstr>Lesson Objectives – Part Three</vt:lpstr>
      <vt:lpstr>Lesson Objectives – Part Four</vt:lpstr>
      <vt:lpstr>Keep in Mind</vt:lpstr>
      <vt:lpstr>Set Up</vt:lpstr>
      <vt:lpstr>Checklist</vt:lpstr>
      <vt:lpstr>Set Up and Preparation</vt:lpstr>
      <vt:lpstr> Checklist</vt:lpstr>
      <vt:lpstr>Employment</vt:lpstr>
      <vt:lpstr>Lesson Objectives-Part One </vt:lpstr>
      <vt:lpstr>Lesson-Part One</vt:lpstr>
      <vt:lpstr>Check Understanding</vt:lpstr>
      <vt:lpstr>Practice Part One</vt:lpstr>
      <vt:lpstr>Lesson Objectives – Part Two</vt:lpstr>
      <vt:lpstr>Lesson-Part Two</vt:lpstr>
      <vt:lpstr>Check Understanding</vt:lpstr>
      <vt:lpstr>Practice Part Two </vt:lpstr>
      <vt:lpstr>Lesson Objectives – Part Three</vt:lpstr>
      <vt:lpstr>Lesson-Part Three</vt:lpstr>
      <vt:lpstr>Check Understanding</vt:lpstr>
      <vt:lpstr>Practice Part Three A</vt:lpstr>
      <vt:lpstr>Practice Part Three B</vt:lpstr>
      <vt:lpstr>Lesson Objectives – Part Four</vt:lpstr>
      <vt:lpstr>Lesson-Part Four</vt:lpstr>
      <vt:lpstr>Check Understanding</vt:lpstr>
      <vt:lpstr>Practice Part Four </vt:lpstr>
      <vt:lpstr>Practice Between Sessions </vt:lpstr>
      <vt:lpstr>Confirm Next Session  and Support </vt:lpstr>
      <vt:lpstr>See you!   Keep Practicing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dc:title>
  <dc:creator/>
  <cp:lastModifiedBy/>
  <cp:revision>328</cp:revision>
  <dcterms:created xsi:type="dcterms:W3CDTF">2021-09-14T20:49:13Z</dcterms:created>
  <dcterms:modified xsi:type="dcterms:W3CDTF">2022-06-15T00:26:45Z</dcterms:modified>
</cp:coreProperties>
</file>