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34"/>
  </p:notesMasterIdLst>
  <p:sldIdLst>
    <p:sldId id="309" r:id="rId2"/>
    <p:sldId id="281" r:id="rId3"/>
    <p:sldId id="358" r:id="rId4"/>
    <p:sldId id="349" r:id="rId5"/>
    <p:sldId id="310" r:id="rId6"/>
    <p:sldId id="350" r:id="rId7"/>
    <p:sldId id="330" r:id="rId8"/>
    <p:sldId id="331" r:id="rId9"/>
    <p:sldId id="332" r:id="rId10"/>
    <p:sldId id="333" r:id="rId11"/>
    <p:sldId id="334" r:id="rId12"/>
    <p:sldId id="343" r:id="rId13"/>
    <p:sldId id="294" r:id="rId14"/>
    <p:sldId id="312" r:id="rId15"/>
    <p:sldId id="314" r:id="rId16"/>
    <p:sldId id="287" r:id="rId17"/>
    <p:sldId id="351" r:id="rId18"/>
    <p:sldId id="352" r:id="rId19"/>
    <p:sldId id="353" r:id="rId20"/>
    <p:sldId id="359" r:id="rId21"/>
    <p:sldId id="360" r:id="rId22"/>
    <p:sldId id="289" r:id="rId23"/>
    <p:sldId id="344" r:id="rId24"/>
    <p:sldId id="345" r:id="rId25"/>
    <p:sldId id="346" r:id="rId26"/>
    <p:sldId id="347" r:id="rId27"/>
    <p:sldId id="361" r:id="rId28"/>
    <p:sldId id="362" r:id="rId29"/>
    <p:sldId id="363" r:id="rId30"/>
    <p:sldId id="291" r:id="rId31"/>
    <p:sldId id="292" r:id="rId32"/>
    <p:sldId id="335" r:id="rId3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Egmb+yEvisv9j2ejjdttw==" hashData="eX3ggkkAbQiy6hKh9JSYaXMm3i+K77hxRB1yRl69XkosFBbCWDBnnmkMzUYuNHf4xxrbTiBfL9W/yY9ilxB27Q=="/>
  <p:extLst>
    <p:ext uri="{EFAFB233-063F-42B5-8137-9DF3F51BA10A}">
      <p15:sldGuideLst xmlns:p15="http://schemas.microsoft.com/office/powerpoint/2012/main">
        <p15:guide id="1" orient="horz" pos="2160" userDrawn="1">
          <p15:clr>
            <a:srgbClr val="A4A3A4"/>
          </p15:clr>
        </p15:guide>
        <p15:guide id="2" pos="3795"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51" autoAdjust="0"/>
    <p:restoredTop sz="26357" autoAdjust="0"/>
  </p:normalViewPr>
  <p:slideViewPr>
    <p:cSldViewPr snapToGrid="0">
      <p:cViewPr varScale="1">
        <p:scale>
          <a:sx n="22" d="100"/>
          <a:sy n="22" d="100"/>
        </p:scale>
        <p:origin x="2784" y="24"/>
      </p:cViewPr>
      <p:guideLst>
        <p:guide orient="horz" pos="2160"/>
        <p:guide pos="3795"/>
      </p:guideLst>
    </p:cSldViewPr>
  </p:slideViewPr>
  <p:notesTextViewPr>
    <p:cViewPr>
      <p:scale>
        <a:sx n="120" d="100"/>
        <a:sy n="120" d="100"/>
      </p:scale>
      <p:origin x="0" y="0"/>
    </p:cViewPr>
  </p:notesTextViewPr>
  <p:sorterViewPr>
    <p:cViewPr>
      <p:scale>
        <a:sx n="60" d="100"/>
        <a:sy n="60" d="100"/>
      </p:scale>
      <p:origin x="0" y="0"/>
    </p:cViewPr>
  </p:sorter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DC004A3-E2EB-0941-B3E9-59C46FE591F5}" type="datetimeFigureOut">
              <a:rPr lang="en-US" smtClean="0"/>
              <a:t>6/14/2022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4E55262-9676-444A-98B3-692BE02459E9}" type="slidenum">
              <a:rPr lang="en-US" smtClean="0"/>
              <a:t>‹#›</a:t>
            </a:fld>
            <a:endParaRPr lang="en-US" dirty="0"/>
          </a:p>
        </p:txBody>
      </p:sp>
    </p:spTree>
    <p:extLst>
      <p:ext uri="{BB962C8B-B14F-4D97-AF65-F5344CB8AC3E}">
        <p14:creationId xmlns:p14="http://schemas.microsoft.com/office/powerpoint/2010/main" val="1517415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pPr defTabSz="966612">
              <a:defRPr/>
            </a:pPr>
            <a:r>
              <a:rPr lang="en-US" sz="1200" b="0" dirty="0">
                <a:highlight>
                  <a:srgbClr val="FFFF00"/>
                </a:highlight>
                <a:latin typeface="Century Gothic" panose="020B0502020202020204" pitchFamily="34" charset="0"/>
              </a:rPr>
              <a:t>Title Slide</a:t>
            </a:r>
          </a:p>
          <a:p>
            <a:pPr defTabSz="966612">
              <a:defRPr/>
            </a:pPr>
            <a:endParaRPr lang="en-US" sz="1200" b="1" dirty="0">
              <a:highlight>
                <a:srgbClr val="FFFF00"/>
              </a:highlight>
              <a:latin typeface="Century Gothic" panose="020B0502020202020204" pitchFamily="34" charset="0"/>
            </a:endParaRPr>
          </a:p>
          <a:p>
            <a:r>
              <a:rPr lang="en-US" sz="1200" strike="noStrike" dirty="0">
                <a:latin typeface="Century Gothic" panose="020B0502020202020204" pitchFamily="34" charset="0"/>
              </a:rPr>
              <a:t>Information for the Tutor.</a:t>
            </a:r>
          </a:p>
          <a:p>
            <a:endParaRPr lang="en-US"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dirty="0">
                <a:latin typeface="Century Gothic" panose="020B0502020202020204" pitchFamily="34" charset="0"/>
              </a:rPr>
              <a:t>This PowerPoint lesson </a:t>
            </a:r>
            <a:r>
              <a:rPr lang="en-US" sz="1200" b="0" strike="noStrike" dirty="0">
                <a:latin typeface="Century Gothic" panose="020B0502020202020204" pitchFamily="34" charset="0"/>
              </a:rPr>
              <a:t>covers the following Zoom Etiquette video lessons: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noStrike"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sz="1200" b="1" strike="noStrike" dirty="0">
                <a:latin typeface="Century Gothic" panose="020B0502020202020204" pitchFamily="34" charset="0"/>
              </a:rPr>
              <a:t>Part One: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Video Tips</a:t>
            </a:r>
          </a:p>
          <a:p>
            <a:pPr marL="1085850" lvl="2" indent="-171450">
              <a:buFont typeface="Arial" panose="020B0604020202020204" pitchFamily="34" charset="0"/>
              <a:buChar char="•"/>
            </a:pPr>
            <a:r>
              <a:rPr lang="en-US" sz="1200" b="0" strike="noStrike" dirty="0">
                <a:latin typeface="Century Gothic" panose="020B0502020202020204" pitchFamily="34" charset="0"/>
              </a:rPr>
              <a:t>Mic Tips</a:t>
            </a:r>
          </a:p>
          <a:p>
            <a:pPr marL="1085850" lvl="2" indent="-171450">
              <a:buFont typeface="Arial" panose="020B0604020202020204" pitchFamily="34" charset="0"/>
              <a:buChar char="•"/>
            </a:pPr>
            <a:r>
              <a:rPr lang="en-US" sz="1200" b="0" strike="noStrike" dirty="0">
                <a:latin typeface="Century Gothic" panose="020B0502020202020204" pitchFamily="34" charset="0"/>
              </a:rPr>
              <a:t>Mic &amp; Video Tips</a:t>
            </a:r>
          </a:p>
          <a:p>
            <a:pPr marL="628650" lvl="1" indent="-171450">
              <a:buFont typeface="Arial" panose="020B0604020202020204" pitchFamily="34" charset="0"/>
              <a:buChar char="•"/>
            </a:pPr>
            <a:endParaRPr lang="en-US" sz="1200" b="0" strike="noStrike" dirty="0">
              <a:latin typeface="Century Gothic" panose="020B0502020202020204" pitchFamily="34" charset="0"/>
            </a:endParaRPr>
          </a:p>
          <a:p>
            <a:pPr marL="171450" indent="-171450">
              <a:buFont typeface="Wingdings" pitchFamily="2" charset="2"/>
              <a:buChar char="v"/>
            </a:pPr>
            <a:r>
              <a:rPr lang="en-US" sz="1200" b="1" strike="noStrike" dirty="0">
                <a:latin typeface="Century Gothic" panose="020B0502020202020204" pitchFamily="34" charset="0"/>
              </a:rPr>
              <a:t>Part Two: 	Communicating in Zoom</a:t>
            </a:r>
          </a:p>
          <a:p>
            <a:pPr marL="1085850" lvl="2" indent="-171450">
              <a:buFont typeface="Arial" panose="020B0604020202020204" pitchFamily="34" charset="0"/>
              <a:buChar char="•"/>
            </a:pPr>
            <a:r>
              <a:rPr lang="en-US" sz="1200" b="0" strike="noStrike" dirty="0">
                <a:latin typeface="Century Gothic" panose="020B0502020202020204" pitchFamily="34" charset="0"/>
              </a:rPr>
              <a:t>Use The Raise Hand Icon If You Want To Speak</a:t>
            </a:r>
          </a:p>
          <a:p>
            <a:pPr marL="1085850" lvl="2" indent="-171450">
              <a:buFont typeface="Arial" panose="020B0604020202020204" pitchFamily="34" charset="0"/>
              <a:buChar char="•"/>
            </a:pPr>
            <a:r>
              <a:rPr lang="en-US" sz="1200" b="0" strike="noStrike" dirty="0">
                <a:latin typeface="Century Gothic" panose="020B0502020202020204" pitchFamily="34" charset="0"/>
              </a:rPr>
              <a:t>B. Chat Etiquette</a:t>
            </a:r>
          </a:p>
          <a:p>
            <a:pPr marL="171450" indent="-171450">
              <a:buFont typeface="Arial" panose="020B0604020202020204" pitchFamily="34" charset="0"/>
              <a:buChar char="•"/>
            </a:pPr>
            <a:endParaRPr lang="en-US" sz="1200" b="1" strike="noStrike" dirty="0">
              <a:latin typeface="Century Gothic" panose="020B0502020202020204" pitchFamily="34" charset="0"/>
            </a:endParaRPr>
          </a:p>
          <a:p>
            <a:pPr marL="628650" lvl="1" indent="-171450">
              <a:buFont typeface="Arial" panose="020B0604020202020204" pitchFamily="34" charset="0"/>
              <a:buChar char="•"/>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a:t>
            </a:fld>
            <a:endParaRPr lang="en-US" dirty="0"/>
          </a:p>
        </p:txBody>
      </p:sp>
    </p:spTree>
    <p:extLst>
      <p:ext uri="{BB962C8B-B14F-4D97-AF65-F5344CB8AC3E}">
        <p14:creationId xmlns:p14="http://schemas.microsoft.com/office/powerpoint/2010/main" val="2311451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sz="1200" dirty="0">
              <a:latin typeface="Century Gothic" panose="020B0502020202020204" pitchFamily="34" charset="0"/>
            </a:endParaRPr>
          </a:p>
          <a:p>
            <a:r>
              <a:rPr lang="en-US" sz="1200" b="1" u="sng" dirty="0">
                <a:latin typeface="Century Gothic" panose="020B0502020202020204" pitchFamily="34" charset="0"/>
              </a:rPr>
              <a:t>SET UP</a:t>
            </a:r>
          </a:p>
          <a:p>
            <a:pPr defTabSz="966612">
              <a:defRPr/>
            </a:pPr>
            <a:r>
              <a:rPr lang="en-US" sz="1200" dirty="0">
                <a:latin typeface="Century Gothic" panose="020B0502020202020204" pitchFamily="34" charset="0"/>
              </a:rPr>
              <a:t>Refer to:</a:t>
            </a:r>
          </a:p>
          <a:p>
            <a:pPr marL="241653" indent="-241653" defTabSz="966612">
              <a:buFont typeface="+mj-lt"/>
              <a:buAutoNum type="arabicPeriod"/>
              <a:defRPr/>
            </a:pPr>
            <a:r>
              <a:rPr lang="en-US" sz="1200" u="sng" dirty="0">
                <a:latin typeface="Century Gothic" panose="020B0502020202020204" pitchFamily="34" charset="0"/>
              </a:rPr>
              <a:t>TUTOR CHECKLIST- Set up for Remote Tutoring Session via Zoom, Ms Teams etc. </a:t>
            </a:r>
          </a:p>
          <a:p>
            <a:pPr marL="241653" indent="-241653" defTabSz="966612">
              <a:buFont typeface="+mj-lt"/>
              <a:buAutoNum type="arabicPeriod"/>
              <a:defRPr/>
            </a:pPr>
            <a:r>
              <a:rPr lang="en-US" sz="1200" u="sng" dirty="0">
                <a:latin typeface="Century Gothic" panose="020B0502020202020204" pitchFamily="34" charset="0"/>
              </a:rPr>
              <a:t>LEARNER CHECKLIST- Set up for Remote Tutoring Session via Zoom, Ms Teams etc. </a:t>
            </a:r>
          </a:p>
          <a:p>
            <a:pPr marL="241653" indent="-241653" defTabSz="966612">
              <a:buFont typeface="+mj-lt"/>
              <a:buAutoNum type="arabicPeriod"/>
              <a:defRPr/>
            </a:pPr>
            <a:r>
              <a:rPr lang="en-US" sz="1200" u="sng" dirty="0">
                <a:latin typeface="Century Gothic" panose="020B0502020202020204" pitchFamily="34" charset="0"/>
              </a:rPr>
              <a:t>Trouble-Shooting -Remote Tutoring </a:t>
            </a:r>
          </a:p>
          <a:p>
            <a:pPr defTabSz="966612">
              <a:defRPr/>
            </a:pPr>
            <a:endParaRPr lang="en-US" sz="1200" dirty="0">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endParaRPr lang="en-US" sz="1200" dirty="0">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r>
              <a:rPr lang="en-US" sz="1200" b="1" dirty="0">
                <a:latin typeface="Century Gothic" panose="020B0502020202020204" pitchFamily="34" charset="0"/>
                <a:ea typeface="Calibri" panose="020F0502020204030204" pitchFamily="34" charset="0"/>
                <a:cs typeface="Times New Roman" panose="02020603050405020304" pitchFamily="18" charset="0"/>
              </a:rPr>
              <a:t>IMPORTANT: </a:t>
            </a:r>
          </a:p>
          <a:p>
            <a:pPr defTabSz="966612">
              <a:defRPr/>
            </a:pPr>
            <a:r>
              <a:rPr lang="en-US" sz="1200" dirty="0">
                <a:latin typeface="Century Gothic" panose="020B0502020202020204" pitchFamily="34" charset="0"/>
                <a:ea typeface="Calibri" panose="020F0502020204030204" pitchFamily="34" charset="0"/>
                <a:cs typeface="Times New Roman" panose="02020603050405020304" pitchFamily="18" charset="0"/>
              </a:rPr>
              <a:t>Go through the Learner Checklist as well. Then, you will be able to more easily troubleshoot with the learner if they have difficulty in their set up.</a:t>
            </a:r>
            <a:endParaRPr lang="en-CA" sz="1200" dirty="0">
              <a:latin typeface="Century Gothic" panose="020B0502020202020204" pitchFamily="34" charset="0"/>
            </a:endParaRPr>
          </a:p>
          <a:p>
            <a:pPr defTabSz="966612">
              <a:defRPr/>
            </a:pPr>
            <a:endParaRPr lang="en-US" sz="1200" u="sng" dirty="0">
              <a:latin typeface="Century Gothic" panose="020B0502020202020204" pitchFamily="34" charset="0"/>
            </a:endParaRPr>
          </a:p>
          <a:p>
            <a:pPr marL="0" indent="0" defTabSz="966612">
              <a:buFont typeface="+mj-lt"/>
              <a:buNone/>
              <a:defRPr/>
            </a:pPr>
            <a:r>
              <a:rPr lang="en-US" sz="1200" b="1" dirty="0">
                <a:latin typeface="Century Gothic" panose="020B0502020202020204" pitchFamily="34" charset="0"/>
              </a:rPr>
              <a:t>Communicate beforehand with the Support Person (if that learner has one):</a:t>
            </a:r>
          </a:p>
          <a:p>
            <a:pPr marL="181240" indent="-181240" defTabSz="966612">
              <a:buFont typeface="Arial" panose="020B0604020202020204" pitchFamily="34" charset="0"/>
              <a:buChar char="•"/>
              <a:defRPr/>
            </a:pPr>
            <a:r>
              <a:rPr lang="en-US" sz="1200" dirty="0">
                <a:latin typeface="Century Gothic" panose="020B0502020202020204" pitchFamily="34" charset="0"/>
              </a:rPr>
              <a:t>Email the Learner Checklist listed in #2 above to the Support Person.</a:t>
            </a:r>
          </a:p>
          <a:p>
            <a:pPr marL="181240" indent="-181240" defTabSz="966612">
              <a:buFont typeface="Arial" panose="020B0604020202020204" pitchFamily="34" charset="0"/>
              <a:buChar char="•"/>
              <a:defRPr/>
            </a:pPr>
            <a:r>
              <a:rPr lang="en-US" sz="1200" dirty="0">
                <a:latin typeface="Century Gothic" panose="020B0502020202020204" pitchFamily="34" charset="0"/>
              </a:rPr>
              <a:t>Email any instructions for this lesson to the support person (see the notes for specific slides /parts of the lesson): </a:t>
            </a:r>
          </a:p>
          <a:p>
            <a:pPr marL="181240" indent="-181240" defTabSz="966612">
              <a:buFont typeface="Arial" panose="020B0604020202020204" pitchFamily="34" charset="0"/>
              <a:buChar char="•"/>
              <a:defRPr/>
            </a:pPr>
            <a:r>
              <a:rPr lang="en-US" sz="1200" dirty="0">
                <a:latin typeface="Century Gothic" panose="020B0502020202020204" pitchFamily="34" charset="0"/>
              </a:rPr>
              <a:t>Have the support person do the preparation for the lesson on the learner’s desktop. Tutor needs to guide them re. how to do this. </a:t>
            </a: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you could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u="sng" dirty="0">
              <a:latin typeface="Century Gothic" panose="020B0502020202020204" pitchFamily="34" charset="0"/>
            </a:endParaRP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marL="0" indent="0" defTabSz="966612">
              <a:buFont typeface="Arial" panose="020B0604020202020204" pitchFamily="34" charset="0"/>
              <a:buNone/>
              <a:defRPr/>
            </a:pPr>
            <a:endParaRPr lang="en-US" sz="1200" u="sng" dirty="0">
              <a:latin typeface="Century Gothic" panose="020B0502020202020204" pitchFamily="34" charset="0"/>
            </a:endParaRP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pPr defTabSz="966612">
              <a:defRPr/>
            </a:pPr>
            <a:r>
              <a:rPr lang="en-US" sz="1200" b="1" u="sng" dirty="0">
                <a:highlight>
                  <a:srgbClr val="FFFF00"/>
                </a:highlight>
                <a:latin typeface="Century Gothic" panose="020B0502020202020204" pitchFamily="34" charset="0"/>
              </a:rPr>
              <a:t>PREPARATION</a:t>
            </a:r>
          </a:p>
          <a:p>
            <a:pPr defTabSz="966612">
              <a:defRPr/>
            </a:pPr>
            <a:r>
              <a:rPr lang="en-US" sz="1200" b="0" u="none" dirty="0">
                <a:highlight>
                  <a:srgbClr val="FFFF00"/>
                </a:highlight>
                <a:latin typeface="Century Gothic" panose="020B0502020202020204" pitchFamily="34" charset="0"/>
              </a:rPr>
              <a:t>Preparation specific to each Part of this Lesson is in the notes of the relevant slides. </a:t>
            </a:r>
          </a:p>
          <a:p>
            <a:pPr defTabSz="966612">
              <a:defRPr/>
            </a:pPr>
            <a:endParaRPr lang="en-US" sz="1200" b="0" u="none" dirty="0">
              <a:highlight>
                <a:srgbClr val="FFFF00"/>
              </a:highlight>
              <a:latin typeface="Century Gothic" panose="020B0502020202020204" pitchFamily="34" charset="0"/>
            </a:endParaRPr>
          </a:p>
          <a:p>
            <a:endParaRPr lang="en-CA"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10</a:t>
            </a:fld>
            <a:endParaRPr lang="en-US" dirty="0"/>
          </a:p>
        </p:txBody>
      </p:sp>
    </p:spTree>
    <p:extLst>
      <p:ext uri="{BB962C8B-B14F-4D97-AF65-F5344CB8AC3E}">
        <p14:creationId xmlns:p14="http://schemas.microsoft.com/office/powerpoint/2010/main" val="3889035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lnSpc>
                <a:spcPct val="107000"/>
              </a:lnSpc>
              <a:spcAft>
                <a:spcPts val="846"/>
              </a:spcAft>
              <a:defRPr/>
            </a:pPr>
            <a:endParaRPr lang="en-US" sz="1200" b="0" u="none" dirty="0">
              <a:latin typeface="Century Gothic" panose="020B0502020202020204" pitchFamily="34" charset="0"/>
            </a:endParaRPr>
          </a:p>
          <a:p>
            <a:pPr defTabSz="966612">
              <a:defRPr/>
            </a:pPr>
            <a:r>
              <a:rPr lang="en-US" sz="1200" b="0" u="none" dirty="0">
                <a:latin typeface="Century Gothic" panose="020B0502020202020204" pitchFamily="34" charset="0"/>
              </a:rPr>
              <a:t>Refer to:</a:t>
            </a:r>
          </a:p>
          <a:p>
            <a:pPr marL="241653" indent="-241653" defTabSz="966612">
              <a:buFont typeface="+mj-lt"/>
              <a:buAutoNum type="arabicPeriod"/>
              <a:defRPr/>
            </a:pPr>
            <a:r>
              <a:rPr lang="en-US" sz="1200" u="sng" dirty="0">
                <a:latin typeface="Century Gothic" panose="020B0502020202020204" pitchFamily="34" charset="0"/>
              </a:rPr>
              <a:t>Tutor Checklist: During Remote Tutoring Session </a:t>
            </a:r>
          </a:p>
          <a:p>
            <a:pPr marL="241653" indent="-241653" defTabSz="966612">
              <a:buFont typeface="+mj-lt"/>
              <a:buAutoNum type="arabicPeriod"/>
              <a:defRPr/>
            </a:pPr>
            <a:r>
              <a:rPr lang="en-US" sz="1200" u="sng" dirty="0">
                <a:latin typeface="Century Gothic" panose="020B0502020202020204" pitchFamily="34" charset="0"/>
              </a:rPr>
              <a:t>Learner Instructions: How to let your Tutor have Remote Control of your Computer During a Zoom Session </a:t>
            </a:r>
          </a:p>
          <a:p>
            <a:pPr marL="241653" indent="-241653" defTabSz="966612">
              <a:lnSpc>
                <a:spcPct val="107000"/>
              </a:lnSpc>
              <a:spcAft>
                <a:spcPts val="846"/>
              </a:spcAft>
              <a:buFont typeface="+mj-lt"/>
              <a:buAutoNum type="arabicPeriod"/>
              <a:defRPr/>
            </a:pPr>
            <a:r>
              <a:rPr lang="en-US" sz="1200" u="sng" dirty="0">
                <a:latin typeface="Century Gothic" panose="020B0502020202020204" pitchFamily="34" charset="0"/>
              </a:rPr>
              <a:t>Trouble-Shooting</a:t>
            </a:r>
            <a:r>
              <a:rPr lang="en-US" sz="1200" b="0" u="sng" dirty="0">
                <a:latin typeface="Century Gothic" panose="020B0502020202020204" pitchFamily="34" charset="0"/>
              </a:rPr>
              <a:t>: Remote Tutoring </a:t>
            </a:r>
          </a:p>
          <a:p>
            <a:pPr>
              <a:lnSpc>
                <a:spcPct val="107000"/>
              </a:lnSpc>
              <a:spcAft>
                <a:spcPts val="846"/>
              </a:spcAft>
            </a:pP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p>
            <a:pPr defTabSz="966612">
              <a:lnSpc>
                <a:spcPct val="107000"/>
              </a:lnSpc>
              <a:spcAft>
                <a:spcPts val="846"/>
              </a:spcAft>
              <a:defRPr/>
            </a:pPr>
            <a:endParaRPr lang="en-US" sz="1200" b="1" u="sng" dirty="0">
              <a:latin typeface="Century Gothic" panose="020B0502020202020204" pitchFamily="34" charset="0"/>
            </a:endParaRPr>
          </a:p>
          <a:p>
            <a:pPr marL="181240" indent="-181240">
              <a:lnSpc>
                <a:spcPct val="107000"/>
              </a:lnSpc>
              <a:spcAft>
                <a:spcPts val="846"/>
              </a:spcAft>
              <a:buFont typeface="Arial" panose="020B0604020202020204" pitchFamily="34" charset="0"/>
              <a:buChar char="•"/>
            </a:pPr>
            <a:r>
              <a:rPr lang="en-US" sz="1200" dirty="0">
                <a:latin typeface="Century Gothic" panose="020B0502020202020204" pitchFamily="34" charset="0"/>
              </a:rPr>
              <a:t>Be ready to assist learner by using the </a:t>
            </a:r>
            <a:r>
              <a:rPr lang="en-US" sz="1200" b="1" dirty="0">
                <a:latin typeface="Century Gothic" panose="020B0502020202020204" pitchFamily="34" charset="0"/>
              </a:rPr>
              <a:t>Requesting Remote Control </a:t>
            </a:r>
            <a:r>
              <a:rPr lang="en-US" sz="1200" dirty="0">
                <a:latin typeface="Century Gothic" panose="020B0502020202020204" pitchFamily="34" charset="0"/>
              </a:rPr>
              <a:t>function (refer </a:t>
            </a:r>
            <a:r>
              <a:rPr lang="en-US" sz="1200" u="none" dirty="0">
                <a:latin typeface="Century Gothic" panose="020B0502020202020204" pitchFamily="34" charset="0"/>
              </a:rPr>
              <a:t>to checklists 1 and 2 listed above</a:t>
            </a:r>
            <a:r>
              <a:rPr lang="en-US" sz="1200" dirty="0">
                <a:latin typeface="Century Gothic" panose="020B0502020202020204" pitchFamily="34" charset="0"/>
              </a:rPr>
              <a:t>). </a:t>
            </a:r>
          </a:p>
          <a:p>
            <a:pPr marL="181240" indent="-181240">
              <a:lnSpc>
                <a:spcPct val="107000"/>
              </a:lnSpc>
              <a:spcAft>
                <a:spcPts val="846"/>
              </a:spcAft>
              <a:buFont typeface="Arial" panose="020B0604020202020204" pitchFamily="34" charset="0"/>
              <a:buChar char="•"/>
            </a:pPr>
            <a:r>
              <a:rPr lang="en-US" sz="1200" dirty="0">
                <a:latin typeface="Century Gothic" panose="020B0502020202020204" pitchFamily="34" charset="0"/>
              </a:rPr>
              <a:t>You may have to set up the learner’s desktop for “Practice” activities if the learner needs support and no support person is available to do that beforehand.  This is possible to do using </a:t>
            </a:r>
            <a:r>
              <a:rPr lang="en-US" sz="1200" b="1" dirty="0">
                <a:latin typeface="Century Gothic" panose="020B0502020202020204" pitchFamily="34" charset="0"/>
              </a:rPr>
              <a:t>Request Remote Control</a:t>
            </a:r>
            <a:r>
              <a:rPr lang="en-US" sz="1200" dirty="0">
                <a:latin typeface="Century Gothic" panose="020B0502020202020204" pitchFamily="34" charset="0"/>
              </a:rPr>
              <a:t> in Zoom. </a:t>
            </a: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algn="l"/>
            <a:endParaRPr lang="en-US"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11</a:t>
            </a:fld>
            <a:endParaRPr lang="en-US" dirty="0"/>
          </a:p>
        </p:txBody>
      </p:sp>
    </p:spTree>
    <p:extLst>
      <p:ext uri="{BB962C8B-B14F-4D97-AF65-F5344CB8AC3E}">
        <p14:creationId xmlns:p14="http://schemas.microsoft.com/office/powerpoint/2010/main" val="2554325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SHOW THIS SLIDE AND THE REST OF THE SLIDES FROM HERE ONWARD TO THE LEARNER</a:t>
            </a:r>
          </a:p>
          <a:p>
            <a:endParaRPr lang="en-US" b="1"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Say to the learner: </a:t>
            </a:r>
          </a:p>
          <a:p>
            <a:r>
              <a:rPr lang="en-US" i="1" dirty="0">
                <a:latin typeface="Century Gothic" panose="020B0502020202020204" pitchFamily="34" charset="0"/>
              </a:rPr>
              <a:t>Today, we’re going to learn about Zoom etiquette – being polite in a Zoom meeting.</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highlight>
                  <a:srgbClr val="FFFF00"/>
                </a:highlight>
                <a:latin typeface="Century Gothic" panose="020B0502020202020204" pitchFamily="34" charset="0"/>
              </a:rPr>
              <a:t>Today, we’ll focus on ........</a:t>
            </a:r>
            <a:r>
              <a:rPr lang="en-US" dirty="0">
                <a:highlight>
                  <a:srgbClr val="FFFF00"/>
                </a:highlight>
                <a:latin typeface="Century Gothic" panose="020B0502020202020204" pitchFamily="34" charset="0"/>
              </a:rPr>
              <a:t>(Parts you intend to cover). </a:t>
            </a:r>
          </a:p>
          <a:p>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12</a:t>
            </a:fld>
            <a:endParaRPr lang="en-US" dirty="0"/>
          </a:p>
        </p:txBody>
      </p:sp>
    </p:spTree>
    <p:extLst>
      <p:ext uri="{BB962C8B-B14F-4D97-AF65-F5344CB8AC3E}">
        <p14:creationId xmlns:p14="http://schemas.microsoft.com/office/powerpoint/2010/main" val="522508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tips learners will master at the end of the lesson.  </a:t>
            </a:r>
          </a:p>
          <a:p>
            <a:endParaRPr lang="en-US" dirty="0">
              <a:latin typeface="Century Gothic" panose="020B0502020202020204" pitchFamily="34" charset="0"/>
            </a:endParaRPr>
          </a:p>
          <a:p>
            <a:r>
              <a:rPr lang="en-US" dirty="0">
                <a:latin typeface="Century Gothic" panose="020B0502020202020204" pitchFamily="34" charset="0"/>
              </a:rPr>
              <a:t>A. </a:t>
            </a:r>
            <a:r>
              <a:rPr lang="en-US" b="1" dirty="0">
                <a:latin typeface="Century Gothic" panose="020B0502020202020204" pitchFamily="34" charset="0"/>
              </a:rPr>
              <a:t>Video Tips:</a:t>
            </a:r>
          </a:p>
          <a:p>
            <a:pPr marL="628650" lvl="1" indent="-171450">
              <a:buFont typeface="Arial" panose="020B0604020202020204" pitchFamily="34" charset="0"/>
              <a:buChar char="•"/>
            </a:pPr>
            <a:r>
              <a:rPr lang="en-US" sz="1200" dirty="0">
                <a:latin typeface="Century Gothic" panose="020B0502020202020204" pitchFamily="34" charset="0"/>
              </a:rPr>
              <a:t>Position Your Camera So It Shows Your Whole Face </a:t>
            </a:r>
          </a:p>
          <a:p>
            <a:pPr marL="628650" lvl="1" indent="-171450">
              <a:buFont typeface="Arial" panose="020B0604020202020204" pitchFamily="34" charset="0"/>
              <a:buChar char="•"/>
            </a:pPr>
            <a:r>
              <a:rPr lang="en-US" sz="1200" dirty="0">
                <a:latin typeface="Century Gothic" panose="020B0502020202020204" pitchFamily="34" charset="0"/>
              </a:rPr>
              <a:t>Make Sure There Is Good Lighting</a:t>
            </a:r>
          </a:p>
          <a:p>
            <a:pPr marL="628650" lvl="1" indent="-171450">
              <a:buFont typeface="Arial" panose="020B0604020202020204" pitchFamily="34" charset="0"/>
              <a:buChar char="•"/>
            </a:pPr>
            <a:r>
              <a:rPr lang="en-US" sz="1200" dirty="0">
                <a:latin typeface="Century Gothic" panose="020B0502020202020204" pitchFamily="34" charset="0"/>
              </a:rPr>
              <a:t>Choose A Good Background </a:t>
            </a:r>
          </a:p>
          <a:p>
            <a:endParaRPr lang="en-US" dirty="0">
              <a:latin typeface="Century Gothic" panose="020B0502020202020204" pitchFamily="34" charset="0"/>
            </a:endParaRPr>
          </a:p>
          <a:p>
            <a:r>
              <a:rPr lang="en-US" dirty="0">
                <a:latin typeface="Century Gothic" panose="020B0502020202020204" pitchFamily="34" charset="0"/>
              </a:rPr>
              <a:t>B. </a:t>
            </a:r>
            <a:r>
              <a:rPr lang="en-US" b="1" dirty="0">
                <a:latin typeface="Century Gothic" panose="020B0502020202020204" pitchFamily="34" charset="0"/>
              </a:rPr>
              <a:t>Mic Tips</a:t>
            </a:r>
          </a:p>
          <a:p>
            <a:r>
              <a:rPr lang="en-US" b="1" dirty="0">
                <a:latin typeface="Century Gothic" panose="020B0502020202020204" pitchFamily="34" charset="0"/>
              </a:rPr>
              <a:t>    Mute Your Mic:</a:t>
            </a:r>
          </a:p>
          <a:p>
            <a:pPr marL="628650" lvl="1" indent="-171450">
              <a:buFont typeface="Arial" panose="020B0604020202020204" pitchFamily="34" charset="0"/>
              <a:buChar char="•"/>
            </a:pPr>
            <a:r>
              <a:rPr lang="en-US" dirty="0">
                <a:latin typeface="Century Gothic" panose="020B0502020202020204" pitchFamily="34" charset="0"/>
              </a:rPr>
              <a:t>When You’re Not Speaking</a:t>
            </a:r>
          </a:p>
          <a:p>
            <a:pPr marL="628650" lvl="1" indent="-171450">
              <a:buFont typeface="Arial" panose="020B0604020202020204" pitchFamily="34" charset="0"/>
              <a:buChar char="•"/>
            </a:pPr>
            <a:r>
              <a:rPr lang="en-US" dirty="0">
                <a:latin typeface="Century Gothic" panose="020B0502020202020204" pitchFamily="34" charset="0"/>
              </a:rPr>
              <a:t>When You’re Talking To Someone In The Room You’re In</a:t>
            </a:r>
          </a:p>
          <a:p>
            <a:pPr marL="628650" lvl="1" indent="-171450">
              <a:buFont typeface="Arial" panose="020B0604020202020204" pitchFamily="34" charset="0"/>
              <a:buChar char="•"/>
            </a:pPr>
            <a:r>
              <a:rPr lang="en-US" dirty="0">
                <a:latin typeface="Century Gothic" panose="020B0502020202020204" pitchFamily="34" charset="0"/>
              </a:rPr>
              <a:t>If There’s Noise In the Room You’re In</a:t>
            </a:r>
          </a:p>
          <a:p>
            <a:pPr marL="628650" lvl="1" indent="-171450">
              <a:buFont typeface="Arial" panose="020B0604020202020204" pitchFamily="34" charset="0"/>
              <a:buChar char="•"/>
            </a:pPr>
            <a:r>
              <a:rPr lang="en-US" dirty="0">
                <a:latin typeface="Century Gothic" panose="020B0502020202020204" pitchFamily="34" charset="0"/>
              </a:rPr>
              <a:t>When You Come Late To A Meeting</a:t>
            </a:r>
          </a:p>
          <a:p>
            <a:pPr marL="628650" lvl="1" indent="-171450">
              <a:buFont typeface="Arial" panose="020B0604020202020204" pitchFamily="34" charset="0"/>
              <a:buChar char="•"/>
            </a:pPr>
            <a:endParaRPr lang="en-US" dirty="0">
              <a:latin typeface="Century Gothic" panose="020B0502020202020204" pitchFamily="34" charset="0"/>
            </a:endParaRPr>
          </a:p>
          <a:p>
            <a:pPr marL="0" lvl="0" indent="0">
              <a:buFont typeface="Arial" panose="020B0604020202020204" pitchFamily="34" charset="0"/>
              <a:buNone/>
            </a:pPr>
            <a:r>
              <a:rPr lang="en-US" dirty="0">
                <a:latin typeface="Century Gothic" panose="020B0502020202020204" pitchFamily="34" charset="0"/>
              </a:rPr>
              <a:t>C. </a:t>
            </a:r>
            <a:r>
              <a:rPr lang="en-US" b="1" dirty="0">
                <a:latin typeface="Century Gothic" panose="020B0502020202020204" pitchFamily="34" charset="0"/>
              </a:rPr>
              <a:t>Mic &amp; Video Tips</a:t>
            </a:r>
          </a:p>
          <a:p>
            <a:pPr marL="0" lvl="0" indent="0">
              <a:buFont typeface="Arial" panose="020B0604020202020204" pitchFamily="34" charset="0"/>
              <a:buNone/>
            </a:pPr>
            <a:r>
              <a:rPr lang="en-US" b="1" dirty="0">
                <a:latin typeface="Century Gothic" panose="020B0502020202020204" pitchFamily="34" charset="0"/>
              </a:rPr>
              <a:t>    Mute Your Mic and Video:</a:t>
            </a:r>
          </a:p>
          <a:p>
            <a:pPr marL="628650" lvl="1" indent="-171450">
              <a:buFont typeface="Arial" panose="020B0604020202020204" pitchFamily="34" charset="0"/>
              <a:buChar char="•"/>
            </a:pPr>
            <a:r>
              <a:rPr lang="en-US" dirty="0">
                <a:latin typeface="Century Gothic" panose="020B0502020202020204" pitchFamily="34" charset="0"/>
              </a:rPr>
              <a:t>When You Take A Break</a:t>
            </a:r>
          </a:p>
          <a:p>
            <a:pPr marL="628650" lvl="1" indent="-171450">
              <a:buFont typeface="Arial" panose="020B0604020202020204" pitchFamily="34" charset="0"/>
              <a:buChar char="•"/>
            </a:pPr>
            <a:r>
              <a:rPr lang="en-US" dirty="0">
                <a:latin typeface="Century Gothic" panose="020B0502020202020204" pitchFamily="34" charset="0"/>
              </a:rPr>
              <a:t>When You’re Listening To A Presentation</a:t>
            </a:r>
          </a:p>
          <a:p>
            <a:pPr marL="0" lvl="0" indent="0">
              <a:buFont typeface="Arial" panose="020B0604020202020204" pitchFamily="34" charset="0"/>
              <a:buNone/>
            </a:pPr>
            <a:endParaRPr lang="en-US" dirty="0">
              <a:latin typeface="Century Gothic" panose="020B0502020202020204" pitchFamily="34" charset="0"/>
            </a:endParaRPr>
          </a:p>
          <a:p>
            <a:r>
              <a:rPr lang="en-US" b="1" dirty="0">
                <a:latin typeface="Century Gothic" panose="020B0502020202020204" pitchFamily="34" charset="0"/>
              </a:rPr>
              <a:t>Say to the learner</a:t>
            </a:r>
            <a:r>
              <a:rPr lang="en-US" dirty="0">
                <a:latin typeface="Century Gothic" panose="020B0502020202020204" pitchFamily="34" charset="0"/>
              </a:rPr>
              <a:t>: </a:t>
            </a:r>
          </a:p>
          <a:p>
            <a:r>
              <a:rPr lang="en-US" i="1" dirty="0">
                <a:latin typeface="Century Gothic" panose="020B0502020202020204" pitchFamily="34" charset="0"/>
              </a:rPr>
              <a:t>We are going to look at some tips on how to have a successful, professional meeting on Zoom. </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entury Gothic" panose="020B0502020202020204" pitchFamily="34" charset="0"/>
            </a:endParaRPr>
          </a:p>
          <a:p>
            <a:endParaRPr lang="en-US" dirty="0">
              <a:latin typeface="Century Gothic" panose="020B0502020202020204" pitchFamily="34" charset="0"/>
            </a:endParaRPr>
          </a:p>
          <a:p>
            <a:endParaRPr lang="en-CA"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13</a:t>
            </a:fld>
            <a:endParaRPr lang="en-US" dirty="0"/>
          </a:p>
        </p:txBody>
      </p:sp>
    </p:spTree>
    <p:extLst>
      <p:ext uri="{BB962C8B-B14F-4D97-AF65-F5344CB8AC3E}">
        <p14:creationId xmlns:p14="http://schemas.microsoft.com/office/powerpoint/2010/main" val="2337665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highlight>
                  <a:srgbClr val="FFFF00"/>
                </a:highlight>
                <a:latin typeface="Century Gothic" panose="020B0502020202020204" pitchFamily="34" charset="0"/>
              </a:rPr>
              <a:t>Total Video length: Video Tips: </a:t>
            </a:r>
            <a:r>
              <a:rPr lang="en-US" b="1" strike="noStrike" dirty="0">
                <a:latin typeface="Century Gothic" panose="020B0502020202020204" pitchFamily="34" charset="0"/>
              </a:rPr>
              <a:t>8:00 mins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strike="noStrike" dirty="0">
                <a:latin typeface="Century Gothic" panose="020B0502020202020204" pitchFamily="34" charset="0"/>
              </a:rPr>
              <a:t>Zoom Etiquette 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strike="noStrike" dirty="0">
                <a:latin typeface="Century Gothic" panose="020B0502020202020204" pitchFamily="34" charset="0"/>
              </a:rPr>
              <a:t>A.</a:t>
            </a:r>
            <a:r>
              <a:rPr lang="en-US" b="1" dirty="0">
                <a:latin typeface="Century Gothic" panose="020B0502020202020204" pitchFamily="34" charset="0"/>
              </a:rPr>
              <a:t> Video Tips:</a:t>
            </a:r>
          </a:p>
          <a:p>
            <a:pPr marL="638440" lvl="1" indent="-181240">
              <a:buFont typeface="Arial" panose="020B0604020202020204" pitchFamily="34" charset="0"/>
              <a:buChar char="•"/>
            </a:pPr>
            <a:r>
              <a:rPr lang="en-US" b="1" dirty="0">
                <a:latin typeface="Century Gothic" panose="020B0502020202020204" pitchFamily="34" charset="0"/>
              </a:rPr>
              <a:t>Position Your Camera So It Shows Your Whole Face:  	0:00-1:08 mins [1:08 mins]</a:t>
            </a:r>
          </a:p>
          <a:p>
            <a:pPr marL="638440" lvl="1" indent="-181240">
              <a:buFont typeface="Arial" panose="020B0604020202020204" pitchFamily="34" charset="0"/>
              <a:buChar char="•"/>
            </a:pPr>
            <a:r>
              <a:rPr lang="en-US" b="1" dirty="0">
                <a:latin typeface="Century Gothic" panose="020B0502020202020204" pitchFamily="34" charset="0"/>
              </a:rPr>
              <a:t>Make Sure There Is Good Lighting: 		1:09 – 1:41 mins [0:30 min]</a:t>
            </a:r>
          </a:p>
          <a:p>
            <a:pPr marL="638440" lvl="1" indent="-181240">
              <a:buFont typeface="Arial" panose="020B0604020202020204" pitchFamily="34" charset="0"/>
              <a:buChar char="•"/>
            </a:pPr>
            <a:r>
              <a:rPr lang="en-US" b="1" dirty="0">
                <a:latin typeface="Century Gothic" panose="020B0502020202020204" pitchFamily="34" charset="0"/>
              </a:rPr>
              <a:t>Choose A Good Background: 			1:42 – 3:48 mins [2:06 min]</a:t>
            </a:r>
          </a:p>
          <a:p>
            <a:pPr marL="457200" lvl="1" indent="0">
              <a:buFont typeface="Arial" panose="020B0604020202020204" pitchFamily="34" charset="0"/>
              <a:buNone/>
            </a:pPr>
            <a:endParaRPr lang="en-US" b="1" strike="noStrike"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Say to the Learner: </a:t>
            </a:r>
          </a:p>
          <a:p>
            <a:r>
              <a:rPr lang="en-US" i="1" dirty="0">
                <a:latin typeface="Century Gothic" panose="020B0502020202020204" pitchFamily="34" charset="0"/>
              </a:rPr>
              <a:t>When we are in a Zoom meeting, it is important to follow these video tips.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Century Gothic" panose="020B0502020202020204" pitchFamily="34" charset="0"/>
              </a:rPr>
              <a:t>We will watch a video. </a:t>
            </a:r>
            <a:r>
              <a:rPr lang="en-US" b="0" i="1" dirty="0">
                <a:solidFill>
                  <a:srgbClr val="000000"/>
                </a:solidFill>
                <a:effectLst/>
                <a:latin typeface="Century Gothic" panose="020B0502020202020204" pitchFamily="34" charset="0"/>
              </a:rPr>
              <a:t>We can watch the video several times. So, don't worry if you don't catch everything the first time. </a:t>
            </a:r>
          </a:p>
          <a:p>
            <a:endParaRPr lang="en-US" dirty="0">
              <a:latin typeface="Century Gothic" panose="020B0502020202020204" pitchFamily="34" charset="0"/>
            </a:endParaRPr>
          </a:p>
          <a:p>
            <a:r>
              <a:rPr lang="en-US" b="1" dirty="0">
                <a:latin typeface="Century Gothic" panose="020B0502020202020204" pitchFamily="34" charset="0"/>
              </a:rPr>
              <a:t>Instructions for the Tutor: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Depending on the level of your learner, you may want to play the video from start to finish, or stop at each segment as outlined above.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Stop the video at 3:48 mins.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Play the video several times.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dirty="0">
                <a:latin typeface="Century Gothic" panose="020B0502020202020204" pitchFamily="34" charset="0"/>
              </a:rPr>
              <a:t>Then have learner do Practice-Part One A.</a:t>
            </a:r>
          </a:p>
          <a:p>
            <a:pPr marL="171450" indent="-171450">
              <a:buFont typeface="Arial" panose="020B0604020202020204" pitchFamily="34" charset="0"/>
              <a:buChar char="•"/>
            </a:pPr>
            <a:r>
              <a:rPr lang="en-US" dirty="0">
                <a:latin typeface="Century Gothic" panose="020B0502020202020204" pitchFamily="34" charset="0"/>
              </a:rPr>
              <a:t>After that, repeat the steps for Part One B [Mic Tips] –These steps are in subsequent slides.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Century Gothic" panose="020B0502020202020204" pitchFamily="34" charset="0"/>
            </a:endParaRPr>
          </a:p>
          <a:p>
            <a:pPr>
              <a:buFont typeface="Arial" panose="020B0604020202020204" pitchFamily="34" charset="0"/>
              <a:buChar char="•"/>
            </a:pPr>
            <a:r>
              <a:rPr lang="en-US" dirty="0">
                <a:latin typeface="Century Gothic" panose="020B0502020202020204" pitchFamily="34" charset="0"/>
              </a:rPr>
              <a:t>Click on the PLAY icon in the slide to open the video lesson.</a:t>
            </a:r>
            <a:endParaRPr lang="en-US" dirty="0">
              <a:solidFill>
                <a:srgbClr val="000000"/>
              </a:solidFill>
              <a:latin typeface="Century Gothic" panose="020B0502020202020204" pitchFamily="34" charset="0"/>
              <a:cs typeface="Calibri" panose="020F0502020204030204"/>
            </a:endParaRPr>
          </a:p>
          <a:p>
            <a:pPr>
              <a:buFont typeface="Arial" panose="020B0604020202020204" pitchFamily="34" charset="0"/>
              <a:buChar char="•"/>
            </a:pPr>
            <a:r>
              <a:rPr lang="en-US" dirty="0">
                <a:latin typeface="Century Gothic" panose="020B0502020202020204" pitchFamily="34" charset="0"/>
              </a:rPr>
              <a:t>Use this link to the YouTube video if the link in the slide doesn’t work: </a:t>
            </a:r>
            <a:endParaRPr lang="en-US" dirty="0">
              <a:latin typeface="Century Gothic" panose="020B0502020202020204" pitchFamily="34" charset="0"/>
              <a:cs typeface="Calibri" panose="020F0502020204030204"/>
            </a:endParaRPr>
          </a:p>
          <a:p>
            <a:pPr>
              <a:buFont typeface="Arial" panose="020B0604020202020204" pitchFamily="34" charset="0"/>
              <a:buNone/>
            </a:pPr>
            <a:r>
              <a:rPr lang="en-US" b="1" dirty="0">
                <a:latin typeface="Century Gothic" panose="020B0502020202020204" pitchFamily="34" charset="0"/>
              </a:rPr>
              <a:t>https://www.youtube.com/watch?v=gsKUV2VugcA</a:t>
            </a:r>
          </a:p>
          <a:p>
            <a:pPr>
              <a:buFont typeface="Arial" panose="020B0604020202020204" pitchFamily="34" charset="0"/>
              <a:buNone/>
            </a:pPr>
            <a:endParaRPr lang="en-US" dirty="0">
              <a:solidFill>
                <a:srgbClr val="000000"/>
              </a:solidFill>
              <a:latin typeface="Century Gothic" panose="020B0502020202020204" pitchFamily="34" charset="0"/>
              <a:cs typeface="Calibri" panose="020F0502020204030204"/>
            </a:endParaRPr>
          </a:p>
          <a:p>
            <a:pPr marL="181240" indent="-181240">
              <a:buFont typeface="Arial" panose="020B0604020202020204" pitchFamily="34" charset="0"/>
              <a:buChar char="•"/>
            </a:pPr>
            <a:r>
              <a:rPr lang="en-US"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dirty="0">
                <a:latin typeface="Century Gothic" panose="020B0502020202020204" pitchFamily="34" charset="0"/>
              </a:rPr>
              <a:t>Play the lesson a bit and check the learner can hear it ok before playing the whole video. </a:t>
            </a:r>
          </a:p>
          <a:p>
            <a:pPr marL="181240" indent="-181240">
              <a:buFont typeface="Arial" panose="020B0604020202020204" pitchFamily="34" charset="0"/>
              <a:buChar char="•"/>
            </a:pPr>
            <a:endParaRPr lang="en-US" dirty="0">
              <a:latin typeface="Century Gothic" panose="020B0502020202020204" pitchFamily="34" charset="0"/>
            </a:endParaRPr>
          </a:p>
          <a:p>
            <a:r>
              <a:rPr lang="en-US" dirty="0">
                <a:latin typeface="Century Gothic" panose="020B0502020202020204" pitchFamily="34" charset="0"/>
              </a:rPr>
              <a:t> </a:t>
            </a:r>
          </a:p>
        </p:txBody>
      </p:sp>
      <p:sp>
        <p:nvSpPr>
          <p:cNvPr id="4" name="Slide Number Placeholder 3"/>
          <p:cNvSpPr>
            <a:spLocks noGrp="1"/>
          </p:cNvSpPr>
          <p:nvPr>
            <p:ph type="sldNum" sz="quarter" idx="5"/>
          </p:nvPr>
        </p:nvSpPr>
        <p:spPr/>
        <p:txBody>
          <a:bodyPr/>
          <a:lstStyle/>
          <a:p>
            <a:fld id="{84E55262-9676-444A-98B3-692BE02459E9}" type="slidenum">
              <a:rPr lang="en-US" smtClean="0"/>
              <a:t>14</a:t>
            </a:fld>
            <a:endParaRPr lang="en-US" dirty="0"/>
          </a:p>
        </p:txBody>
      </p:sp>
    </p:spTree>
    <p:extLst>
      <p:ext uri="{BB962C8B-B14F-4D97-AF65-F5344CB8AC3E}">
        <p14:creationId xmlns:p14="http://schemas.microsoft.com/office/powerpoint/2010/main" val="317687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r>
              <a:rPr lang="en-US" sz="1200" dirty="0">
                <a:latin typeface="Century Gothic" panose="020B0502020202020204" pitchFamily="34" charset="0"/>
              </a:rPr>
              <a:t>After watching the segment of the video lesson, check understanding (review and elicit) before moving on to the next part. </a:t>
            </a: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Check understanding - ask the learner as you watch the video and pause it, or as you demonstrate on your computer. </a:t>
            </a:r>
          </a:p>
          <a:p>
            <a:pPr defTabSz="966612">
              <a:defRPr/>
            </a:pPr>
            <a:r>
              <a:rPr lang="en-US" sz="1200" dirty="0">
                <a:latin typeface="Century Gothic" panose="020B0502020202020204" pitchFamily="34" charset="0"/>
              </a:rPr>
              <a:t>Ask these comprehension check questions or others to check understanding: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dirty="0">
              <a:latin typeface="Century Gothic" panose="020B0502020202020204" pitchFamily="34" charset="0"/>
            </a:endParaRPr>
          </a:p>
          <a:p>
            <a:endParaRPr lang="en-US" sz="1200" b="1" u="none" dirty="0">
              <a:latin typeface="Century Gothic" panose="020B0502020202020204" pitchFamily="34" charset="0"/>
            </a:endParaRPr>
          </a:p>
          <a:p>
            <a:r>
              <a:rPr lang="en-US" b="1" u="none" dirty="0">
                <a:latin typeface="Century Gothic" panose="020B0502020202020204" pitchFamily="34" charset="0"/>
              </a:rPr>
              <a:t>[Video Tips]</a:t>
            </a:r>
          </a:p>
          <a:p>
            <a:r>
              <a:rPr lang="en-US" b="1" i="1" dirty="0">
                <a:latin typeface="Century Gothic" panose="020B0502020202020204" pitchFamily="34" charset="0"/>
              </a:rPr>
              <a:t>Say to the Learner:</a:t>
            </a:r>
          </a:p>
          <a:p>
            <a:pPr marL="181240" indent="-181240">
              <a:buFont typeface="Arial" panose="020B0604020202020204" pitchFamily="34" charset="0"/>
              <a:buChar char="•"/>
            </a:pPr>
            <a:r>
              <a:rPr lang="en-US" i="1" dirty="0">
                <a:latin typeface="Century Gothic" panose="020B0502020202020204" pitchFamily="34" charset="0"/>
              </a:rPr>
              <a:t>What does the video icon look like when it is off? </a:t>
            </a:r>
            <a:r>
              <a:rPr lang="en-US" b="1" i="1" dirty="0">
                <a:latin typeface="Century Gothic" panose="020B0502020202020204" pitchFamily="34" charset="0"/>
              </a:rPr>
              <a:t>Answer: </a:t>
            </a:r>
            <a:r>
              <a:rPr lang="en-US" b="0" i="1" dirty="0">
                <a:latin typeface="Century Gothic" panose="020B0502020202020204" pitchFamily="34" charset="0"/>
              </a:rPr>
              <a:t>There is a red line across it.</a:t>
            </a:r>
            <a:endParaRPr lang="en-US" i="1" dirty="0">
              <a:latin typeface="Century Gothic" panose="020B0502020202020204" pitchFamily="34" charset="0"/>
            </a:endParaRPr>
          </a:p>
          <a:p>
            <a:pPr marL="181240" indent="-181240">
              <a:buFont typeface="Arial" panose="020B0604020202020204" pitchFamily="34" charset="0"/>
              <a:buChar char="•"/>
            </a:pPr>
            <a:r>
              <a:rPr lang="en-US" i="1" dirty="0">
                <a:latin typeface="Century Gothic" panose="020B0502020202020204" pitchFamily="34" charset="0"/>
              </a:rPr>
              <a:t>There are three video tips in the video lesson. Can you remember what they are? </a:t>
            </a:r>
            <a:r>
              <a:rPr lang="en-US" b="1" i="1" dirty="0">
                <a:latin typeface="Century Gothic" panose="020B0502020202020204" pitchFamily="34" charset="0"/>
              </a:rPr>
              <a:t>Answer: </a:t>
            </a:r>
            <a:r>
              <a:rPr lang="en-US" b="0" i="1" dirty="0">
                <a:latin typeface="Century Gothic" panose="020B0502020202020204" pitchFamily="34" charset="0"/>
              </a:rPr>
              <a:t>Show your whole face; make sure there is good lighting; choose a good background</a:t>
            </a:r>
          </a:p>
          <a:p>
            <a:pPr marL="181240" indent="-181240">
              <a:buFont typeface="Arial" panose="020B0604020202020204" pitchFamily="34" charset="0"/>
              <a:buChar char="•"/>
            </a:pPr>
            <a:r>
              <a:rPr lang="en-US" b="0" i="1" dirty="0">
                <a:latin typeface="Century Gothic" panose="020B0502020202020204" pitchFamily="34" charset="0"/>
              </a:rPr>
              <a:t>Is it ok to show part of your face only in Zoom? </a:t>
            </a:r>
            <a:r>
              <a:rPr lang="en-US" b="1" i="1" dirty="0">
                <a:latin typeface="Century Gothic" panose="020B0502020202020204" pitchFamily="34" charset="0"/>
              </a:rPr>
              <a:t>Answer: </a:t>
            </a:r>
            <a:r>
              <a:rPr lang="en-US" b="0" i="1" dirty="0">
                <a:latin typeface="Century Gothic" panose="020B0502020202020204" pitchFamily="34" charset="0"/>
              </a:rPr>
              <a:t>No, we should show our whole face</a:t>
            </a:r>
            <a:r>
              <a:rPr lang="en-US" b="1" i="1" dirty="0">
                <a:latin typeface="Century Gothic" panose="020B0502020202020204" pitchFamily="34" charset="0"/>
              </a:rPr>
              <a:t>.</a:t>
            </a:r>
            <a:endParaRPr lang="en-US" b="0" i="1" dirty="0">
              <a:latin typeface="Century Gothic" panose="020B0502020202020204" pitchFamily="34" charset="0"/>
            </a:endParaRPr>
          </a:p>
          <a:p>
            <a:pPr marL="181240" indent="-181240">
              <a:buFont typeface="Arial" panose="020B0604020202020204" pitchFamily="34" charset="0"/>
              <a:buChar char="•"/>
            </a:pPr>
            <a:r>
              <a:rPr lang="en-US" b="0" i="1" dirty="0">
                <a:latin typeface="Century Gothic" panose="020B0502020202020204" pitchFamily="34" charset="0"/>
              </a:rPr>
              <a:t>Is it ok to have a bright window open behind you when your video is on?</a:t>
            </a:r>
            <a:r>
              <a:rPr lang="en-US" b="1" i="1" dirty="0">
                <a:latin typeface="Century Gothic" panose="020B0502020202020204" pitchFamily="34" charset="0"/>
              </a:rPr>
              <a:t> Answer: </a:t>
            </a:r>
            <a:r>
              <a:rPr lang="en-US" b="0" i="1" dirty="0">
                <a:latin typeface="Century Gothic" panose="020B0502020202020204" pitchFamily="34" charset="0"/>
              </a:rPr>
              <a:t>No, it may be too bright and the face will be dark.</a:t>
            </a:r>
          </a:p>
          <a:p>
            <a:pPr marL="181240" indent="-181240">
              <a:buFont typeface="Arial" panose="020B0604020202020204" pitchFamily="34" charset="0"/>
              <a:buChar char="•"/>
            </a:pPr>
            <a:r>
              <a:rPr lang="en-US" b="0" i="1" dirty="0">
                <a:latin typeface="Century Gothic" panose="020B0502020202020204" pitchFamily="34" charset="0"/>
              </a:rPr>
              <a:t>Is it ok to have a cute border around your video in a work Zoom meeting?</a:t>
            </a:r>
            <a:r>
              <a:rPr lang="en-US" b="1" i="1" dirty="0">
                <a:latin typeface="Century Gothic" panose="020B0502020202020204" pitchFamily="34" charset="0"/>
              </a:rPr>
              <a:t> Answer: </a:t>
            </a:r>
            <a:r>
              <a:rPr lang="en-US" b="0" i="1" dirty="0">
                <a:latin typeface="Century Gothic" panose="020B0502020202020204" pitchFamily="34" charset="0"/>
              </a:rPr>
              <a:t>No, it is not professional. It’s also too busy and distracting. </a:t>
            </a:r>
          </a:p>
          <a:p>
            <a:pPr marL="181240" indent="-181240">
              <a:buFont typeface="Arial" panose="020B0604020202020204" pitchFamily="34" charset="0"/>
              <a:buChar char="•"/>
            </a:pPr>
            <a:r>
              <a:rPr lang="en-US" b="0" i="1" dirty="0">
                <a:latin typeface="Century Gothic" panose="020B0502020202020204" pitchFamily="34" charset="0"/>
              </a:rPr>
              <a:t>Is it ok to have a blurred background in a work Zoom meeting?</a:t>
            </a:r>
            <a:r>
              <a:rPr lang="en-US" b="1" i="1" dirty="0">
                <a:latin typeface="Century Gothic" panose="020B0502020202020204" pitchFamily="34" charset="0"/>
              </a:rPr>
              <a:t> Answer: </a:t>
            </a:r>
            <a:r>
              <a:rPr lang="en-US" b="0" i="1" dirty="0">
                <a:latin typeface="Century Gothic" panose="020B0502020202020204" pitchFamily="34" charset="0"/>
              </a:rPr>
              <a:t>Yes, it is.</a:t>
            </a:r>
          </a:p>
          <a:p>
            <a:pPr marL="181240" indent="-181240">
              <a:buFont typeface="Arial" panose="020B0604020202020204" pitchFamily="34" charset="0"/>
              <a:buChar char="•"/>
            </a:pPr>
            <a:r>
              <a:rPr lang="en-US" b="0" i="1" dirty="0">
                <a:latin typeface="Century Gothic" panose="020B0502020202020204" pitchFamily="34" charset="0"/>
              </a:rPr>
              <a:t>How do you open the menu to blur your background? Show me. </a:t>
            </a:r>
            <a:r>
              <a:rPr lang="en-US" b="1" i="1" dirty="0">
                <a:latin typeface="Century Gothic" panose="020B0502020202020204" pitchFamily="34" charset="0"/>
              </a:rPr>
              <a:t>Answer: </a:t>
            </a:r>
            <a:r>
              <a:rPr lang="en-US" b="0" i="1" dirty="0">
                <a:latin typeface="Century Gothic" panose="020B0502020202020204" pitchFamily="34" charset="0"/>
              </a:rPr>
              <a:t>Click on the chevron next to the video icon.</a:t>
            </a:r>
          </a:p>
          <a:p>
            <a:pPr marL="181240" indent="-181240">
              <a:buFont typeface="Arial" panose="020B0604020202020204" pitchFamily="34" charset="0"/>
              <a:buChar char="•"/>
            </a:pPr>
            <a:r>
              <a:rPr lang="en-US" b="0" i="1" dirty="0">
                <a:latin typeface="Century Gothic" panose="020B0502020202020204" pitchFamily="34" charset="0"/>
              </a:rPr>
              <a:t>What do you do after you opened the menu? Show me. </a:t>
            </a:r>
            <a:r>
              <a:rPr lang="en-US" b="1" i="1" dirty="0">
                <a:latin typeface="Century Gothic" panose="020B0502020202020204" pitchFamily="34" charset="0"/>
              </a:rPr>
              <a:t>Answer: </a:t>
            </a:r>
            <a:r>
              <a:rPr lang="en-US" b="0" i="1" dirty="0">
                <a:latin typeface="Century Gothic" panose="020B0502020202020204" pitchFamily="34" charset="0"/>
              </a:rPr>
              <a:t>Click on Virtual Background, then click on Blur.</a:t>
            </a:r>
          </a:p>
          <a:p>
            <a:pPr marL="181240" indent="-181240">
              <a:buFont typeface="Arial" panose="020B0604020202020204" pitchFamily="34" charset="0"/>
              <a:buChar char="•"/>
            </a:pPr>
            <a:r>
              <a:rPr lang="en-US" b="0" i="1" dirty="0">
                <a:latin typeface="Century Gothic" panose="020B0502020202020204" pitchFamily="34" charset="0"/>
              </a:rPr>
              <a:t>Why is it not ok to have many things in your background in a work Zoom meeting?</a:t>
            </a:r>
            <a:r>
              <a:rPr lang="en-US" b="1" i="1" dirty="0">
                <a:latin typeface="Century Gothic" panose="020B0502020202020204" pitchFamily="34" charset="0"/>
              </a:rPr>
              <a:t> Answer: </a:t>
            </a:r>
            <a:r>
              <a:rPr lang="en-US" b="0" i="1" dirty="0">
                <a:latin typeface="Century Gothic" panose="020B0502020202020204" pitchFamily="34" charset="0"/>
              </a:rPr>
              <a:t>It will not look professional; it gives a bad impression.</a:t>
            </a:r>
          </a:p>
          <a:p>
            <a:pPr marL="0" indent="0">
              <a:buFont typeface="Arial" panose="020B0604020202020204" pitchFamily="34" charset="0"/>
              <a:buNone/>
            </a:pPr>
            <a:endParaRPr lang="en-US" b="0" i="1" dirty="0">
              <a:latin typeface="Century Gothic" panose="020B0502020202020204" pitchFamily="34" charset="0"/>
            </a:endParaRPr>
          </a:p>
          <a:p>
            <a:pPr defTabSz="966612">
              <a:defRPr/>
            </a:pPr>
            <a:r>
              <a:rPr lang="en-US" b="1" dirty="0">
                <a:latin typeface="Century Gothic" panose="020B0502020202020204" pitchFamily="34" charset="0"/>
              </a:rPr>
              <a:t>Instructions for Tutor: </a:t>
            </a:r>
          </a:p>
          <a:p>
            <a:r>
              <a:rPr lang="en-US" b="1" dirty="0">
                <a:latin typeface="Century Gothic" panose="020B0502020202020204" pitchFamily="34" charset="0"/>
              </a:rPr>
              <a:t>Ask the learner: </a:t>
            </a:r>
            <a:r>
              <a:rPr lang="en-US" i="1" dirty="0">
                <a:latin typeface="Century Gothic" panose="020B0502020202020204" pitchFamily="34" charset="0"/>
              </a:rPr>
              <a:t>Do you want to watch the video again?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IMPORTANT</a:t>
            </a:r>
          </a:p>
          <a:p>
            <a:r>
              <a:rPr lang="en-US" dirty="0">
                <a:latin typeface="Century Gothic" panose="020B0502020202020204" pitchFamily="34" charset="0"/>
              </a:rPr>
              <a:t>If the learner is struggling, stop the session. </a:t>
            </a:r>
            <a:br>
              <a:rPr lang="en-US" dirty="0">
                <a:latin typeface="Century Gothic" panose="020B0502020202020204" pitchFamily="34" charset="0"/>
              </a:rPr>
            </a:br>
            <a:r>
              <a:rPr lang="en-US" b="1" dirty="0">
                <a:latin typeface="Century Gothic" panose="020B0502020202020204" pitchFamily="34" charset="0"/>
              </a:rPr>
              <a:t>Say to the learner: </a:t>
            </a:r>
          </a:p>
          <a:p>
            <a:r>
              <a:rPr lang="en-US" dirty="0">
                <a:latin typeface="Century Gothic" panose="020B0502020202020204" pitchFamily="34" charset="0"/>
              </a:rPr>
              <a:t>Let’s do more work on X… before we do this. </a:t>
            </a:r>
          </a:p>
          <a:p>
            <a:endParaRPr lang="en-US" dirty="0">
              <a:latin typeface="Century Gothic" panose="020B0502020202020204" pitchFamily="34" charset="0"/>
            </a:endParaRPr>
          </a:p>
          <a:p>
            <a:r>
              <a:rPr lang="en-US" dirty="0">
                <a:latin typeface="Century Gothic" panose="020B0502020202020204" pitchFamily="34" charset="0"/>
              </a:rPr>
              <a:t>For example, learner may have difficulty in clicking. </a:t>
            </a:r>
          </a:p>
          <a:p>
            <a:r>
              <a:rPr lang="en-US" dirty="0">
                <a:latin typeface="Century Gothic" panose="020B0502020202020204" pitchFamily="34" charset="0"/>
              </a:rPr>
              <a:t>If so, go to the Digital Literacy Curriculum Resource (DLCR) and use the relevant module before using this video review lesson. </a:t>
            </a:r>
          </a:p>
          <a:p>
            <a:r>
              <a:rPr lang="en-US" dirty="0">
                <a:latin typeface="Century Gothic" panose="020B0502020202020204" pitchFamily="34" charset="0"/>
              </a:rPr>
              <a:t>Teach the skills and have the learner practice. </a:t>
            </a:r>
          </a:p>
          <a:p>
            <a:endParaRPr lang="en-US" dirty="0">
              <a:latin typeface="Century Gothic" panose="020B0502020202020204" pitchFamily="34" charset="0"/>
            </a:endParaRPr>
          </a:p>
          <a:p>
            <a:r>
              <a:rPr lang="en-US" dirty="0">
                <a:latin typeface="Century Gothic" panose="020B0502020202020204" pitchFamily="34" charset="0"/>
              </a:rPr>
              <a:t>For example, use Module 1 Mouse &amp; Navigating depending on learner needs. </a:t>
            </a:r>
          </a:p>
          <a:p>
            <a:r>
              <a:rPr lang="en-US" b="1" dirty="0">
                <a:latin typeface="Century Gothic" panose="020B0502020202020204" pitchFamily="34" charset="0"/>
              </a:rPr>
              <a:t>Tip</a:t>
            </a:r>
            <a:r>
              <a:rPr lang="en-US" dirty="0">
                <a:latin typeface="Century Gothic" panose="020B0502020202020204" pitchFamily="34" charset="0"/>
              </a:rPr>
              <a:t>: Do the Needs Assessment to determine needs; use the Needs Assessment tools in the DLCR for this. </a:t>
            </a:r>
          </a:p>
        </p:txBody>
      </p:sp>
      <p:sp>
        <p:nvSpPr>
          <p:cNvPr id="4" name="Slide Number Placeholder 3"/>
          <p:cNvSpPr>
            <a:spLocks noGrp="1"/>
          </p:cNvSpPr>
          <p:nvPr>
            <p:ph type="sldNum" sz="quarter" idx="5"/>
          </p:nvPr>
        </p:nvSpPr>
        <p:spPr/>
        <p:txBody>
          <a:bodyPr/>
          <a:lstStyle/>
          <a:p>
            <a:fld id="{84E55262-9676-444A-98B3-692BE02459E9}" type="slidenum">
              <a:rPr lang="en-US" smtClean="0"/>
              <a:t>15</a:t>
            </a:fld>
            <a:endParaRPr lang="en-US" dirty="0"/>
          </a:p>
        </p:txBody>
      </p:sp>
    </p:spTree>
    <p:extLst>
      <p:ext uri="{BB962C8B-B14F-4D97-AF65-F5344CB8AC3E}">
        <p14:creationId xmlns:p14="http://schemas.microsoft.com/office/powerpoint/2010/main" val="1911645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0" marR="0" lvl="0" indent="0" algn="l" defTabSz="966612" rtl="0" eaLnBrk="1" fontAlgn="auto" latinLnBrk="0" hangingPunct="1">
              <a:lnSpc>
                <a:spcPct val="100000"/>
              </a:lnSpc>
              <a:spcBef>
                <a:spcPts val="0"/>
              </a:spcBef>
              <a:spcAft>
                <a:spcPts val="0"/>
              </a:spcAft>
              <a:buClrTx/>
              <a:buSzTx/>
              <a:buFontTx/>
              <a:buNone/>
              <a:tabLst/>
              <a:defRPr/>
            </a:pPr>
            <a:endParaRPr lang="en-US" sz="1200" b="1"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PRACTICE- Lesson Part One A: </a:t>
            </a:r>
            <a:r>
              <a:rPr lang="en-US" sz="1200" b="0" dirty="0">
                <a:latin typeface="Century Gothic" panose="020B0502020202020204" pitchFamily="34" charset="0"/>
              </a:rPr>
              <a:t>Lesson Focus: </a:t>
            </a:r>
            <a:r>
              <a:rPr lang="en-US" sz="1200" dirty="0">
                <a:latin typeface="Century Gothic" panose="020B0502020202020204" pitchFamily="34" charset="0"/>
              </a:rPr>
              <a:t>Video Tips</a:t>
            </a:r>
          </a:p>
          <a:p>
            <a:pPr defTabSz="966612">
              <a:defRPr/>
            </a:pPr>
            <a:endParaRPr lang="en-US" sz="1200" b="1" dirty="0">
              <a:latin typeface="Century Gothic" panose="020B0502020202020204" pitchFamily="34" charset="0"/>
            </a:endParaRPr>
          </a:p>
          <a:p>
            <a:r>
              <a:rPr lang="en-US" sz="1200" b="1" dirty="0">
                <a:latin typeface="Century Gothic" panose="020B0502020202020204" pitchFamily="34" charset="0"/>
              </a:rPr>
              <a:t>PREPARATION</a:t>
            </a:r>
            <a:endParaRPr lang="en-US" sz="1200" dirty="0">
              <a:latin typeface="Century Gothic" panose="020B0502020202020204" pitchFamily="34" charset="0"/>
            </a:endParaRP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Email a Zoom invitation to the learner before the lesson. </a:t>
            </a: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Both tutor and learner should be in the Zoom meeting before the lesson.</a:t>
            </a: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Note: If tutoring in-person, learner should not check Join with Audio; otherwise there will be audio feedback. </a:t>
            </a:r>
          </a:p>
          <a:p>
            <a:pPr marL="0" indent="0" algn="l">
              <a:buFont typeface="Arial" panose="020B0604020202020204" pitchFamily="34" charset="0"/>
              <a:buNone/>
            </a:pPr>
            <a:r>
              <a:rPr lang="en-US" sz="1200" b="0" i="0" u="none" strike="noStrike" baseline="0" dirty="0">
                <a:latin typeface="Century Gothic" panose="020B0502020202020204" pitchFamily="34" charset="0"/>
              </a:rPr>
              <a:t>Or </a:t>
            </a:r>
          </a:p>
          <a:p>
            <a:pPr marL="0" indent="0" algn="l">
              <a:buFont typeface="Arial" panose="020B0604020202020204" pitchFamily="34" charset="0"/>
              <a:buNone/>
            </a:pPr>
            <a:r>
              <a:rPr lang="en-US" sz="1200" b="0" i="0" u="none" strike="noStrike" baseline="0" dirty="0">
                <a:latin typeface="Century Gothic" panose="020B0502020202020204" pitchFamily="34" charset="0"/>
              </a:rPr>
              <a:t>        Both tutor and learner should mute their mics.</a:t>
            </a:r>
            <a:endParaRPr lang="en-US" sz="1200"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Support person at home should support as requested by the tutor.</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Refer to Slides #10 and 11. Tutor should be able to see learner’s computer screen and hands.</a:t>
            </a:r>
          </a:p>
          <a:p>
            <a:pPr marL="0" indent="0">
              <a:buFont typeface="Arial" panose="020B0604020202020204" pitchFamily="34" charset="0"/>
              <a:buNone/>
            </a:pPr>
            <a:r>
              <a:rPr lang="en-US" sz="1200" b="1" dirty="0">
                <a:latin typeface="Century Gothic" panose="020B0502020202020204" pitchFamily="34" charset="0"/>
              </a:rPr>
              <a:t>_________________________________________________________________________________________________</a:t>
            </a:r>
          </a:p>
          <a:p>
            <a:endParaRPr lang="en-US" sz="1200" b="1" dirty="0">
              <a:latin typeface="Century Gothic" panose="020B0502020202020204" pitchFamily="34" charset="0"/>
            </a:endParaRPr>
          </a:p>
          <a:p>
            <a:r>
              <a:rPr lang="en-US" sz="1200" b="1" dirty="0">
                <a:latin typeface="Century Gothic" panose="020B0502020202020204" pitchFamily="34" charset="0"/>
              </a:rPr>
              <a:t>PRACTICE </a:t>
            </a: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defTabSz="966612">
              <a:defRPr/>
            </a:pPr>
            <a:r>
              <a:rPr lang="en-US" sz="1200" b="0" dirty="0">
                <a:latin typeface="Century Gothic" panose="020B0502020202020204" pitchFamily="34" charset="0"/>
              </a:rPr>
              <a:t>Demonstrate first, then let the learner practice. </a:t>
            </a:r>
            <a:endParaRPr lang="en-US" sz="1200" b="1" dirty="0">
              <a:latin typeface="Century Gothic" panose="020B0502020202020204" pitchFamily="34" charset="0"/>
            </a:endParaRPr>
          </a:p>
          <a:p>
            <a:pPr defTabSz="966612">
              <a:defRPr/>
            </a:pPr>
            <a:endParaRPr lang="en-US" sz="1200" b="0" dirty="0">
              <a:latin typeface="Century Gothic" panose="020B0502020202020204" pitchFamily="34" charset="0"/>
            </a:endParaRPr>
          </a:p>
          <a:p>
            <a:r>
              <a:rPr lang="en-US" sz="1200" b="1" dirty="0">
                <a:latin typeface="Century Gothic" panose="020B0502020202020204" pitchFamily="34" charset="0"/>
              </a:rPr>
              <a:t>Say to the Learner:</a:t>
            </a:r>
          </a:p>
          <a:p>
            <a:r>
              <a:rPr lang="en-US" sz="1200" b="0" i="1" dirty="0">
                <a:latin typeface="Century Gothic" panose="020B0502020202020204" pitchFamily="34" charset="0"/>
              </a:rPr>
              <a:t>Now it’s time to practice. </a:t>
            </a:r>
          </a:p>
          <a:p>
            <a:r>
              <a:rPr lang="en-US" sz="1200" b="0" i="1" dirty="0">
                <a:latin typeface="Century Gothic" panose="020B0502020202020204" pitchFamily="34" charset="0"/>
              </a:rPr>
              <a:t>We’re going to practice the video tips, like what we saw in the video.</a:t>
            </a:r>
          </a:p>
          <a:p>
            <a:pPr defTabSz="966612">
              <a:defRPr/>
            </a:pPr>
            <a:endParaRPr lang="en-US" sz="1200" b="0" i="1" dirty="0">
              <a:latin typeface="Century Gothic" panose="020B0502020202020204" pitchFamily="34" charset="0"/>
            </a:endParaRPr>
          </a:p>
          <a:p>
            <a:pPr defTabSz="966612">
              <a:defRPr/>
            </a:pPr>
            <a:r>
              <a:rPr lang="en-US" sz="1200" b="0" i="0" dirty="0">
                <a:latin typeface="Century Gothic" panose="020B0502020202020204" pitchFamily="34" charset="0"/>
              </a:rPr>
              <a:t>[After each of the following steps, wait for the learner to complete the step. Guide the learner as needed.]</a:t>
            </a:r>
            <a:endParaRPr lang="en-US" sz="1200" b="0" i="1" dirty="0">
              <a:latin typeface="Century Gothic" panose="020B0502020202020204" pitchFamily="34" charset="0"/>
            </a:endParaRPr>
          </a:p>
          <a:p>
            <a:endParaRPr lang="en-US" sz="1200" b="0" u="sng" dirty="0">
              <a:latin typeface="Century Gothic" panose="020B0502020202020204" pitchFamily="34" charset="0"/>
            </a:endParaRPr>
          </a:p>
          <a:p>
            <a:r>
              <a:rPr lang="en-US" sz="1200" b="1" u="sng" dirty="0">
                <a:latin typeface="Century Gothic" panose="020B0502020202020204" pitchFamily="34" charset="0"/>
              </a:rPr>
              <a:t>Video Tips</a:t>
            </a:r>
          </a:p>
          <a:p>
            <a:pPr marL="0" indent="0">
              <a:buFont typeface="Arial" panose="020B0604020202020204" pitchFamily="34" charset="0"/>
              <a:buNone/>
            </a:pPr>
            <a:r>
              <a:rPr lang="en-US" sz="1200" b="1" i="1" dirty="0">
                <a:latin typeface="Century Gothic" panose="020B0502020202020204" pitchFamily="34" charset="0"/>
              </a:rPr>
              <a:t>Let’s review how to turn your video on and off.</a:t>
            </a:r>
          </a:p>
          <a:p>
            <a:pPr marL="241653" indent="-241653">
              <a:buFont typeface="+mj-lt"/>
              <a:buAutoNum type="arabicParenR"/>
            </a:pPr>
            <a:r>
              <a:rPr lang="en-US" b="0" i="1" dirty="0">
                <a:latin typeface="Century Gothic" panose="020B0502020202020204" pitchFamily="34" charset="0"/>
              </a:rPr>
              <a:t>Find your video icon. There is no line across it. Can other people in the meeting see you? </a:t>
            </a:r>
            <a:r>
              <a:rPr lang="en-US" b="1" i="1" dirty="0">
                <a:latin typeface="Century Gothic" panose="020B0502020202020204" pitchFamily="34" charset="0"/>
              </a:rPr>
              <a:t>Answer:</a:t>
            </a:r>
            <a:r>
              <a:rPr lang="en-US" b="0" i="1" dirty="0">
                <a:latin typeface="Century Gothic" panose="020B0502020202020204" pitchFamily="34" charset="0"/>
              </a:rPr>
              <a:t> Yes, your video is on.</a:t>
            </a:r>
          </a:p>
          <a:p>
            <a:pPr marL="241653" indent="-241653">
              <a:buFont typeface="+mj-lt"/>
              <a:buAutoNum type="arabicParenR"/>
            </a:pPr>
            <a:r>
              <a:rPr lang="en-US" b="0" i="1" dirty="0">
                <a:latin typeface="Century Gothic" panose="020B0502020202020204" pitchFamily="34" charset="0"/>
              </a:rPr>
              <a:t>You want to turn off your video. What do you do? </a:t>
            </a:r>
            <a:r>
              <a:rPr lang="en-US" b="1" i="1" dirty="0">
                <a:latin typeface="Century Gothic" panose="020B0502020202020204" pitchFamily="34" charset="0"/>
              </a:rPr>
              <a:t>Answer: </a:t>
            </a:r>
            <a:r>
              <a:rPr lang="en-US" b="0" i="1" dirty="0">
                <a:latin typeface="Century Gothic" panose="020B0502020202020204" pitchFamily="34" charset="0"/>
              </a:rPr>
              <a:t>Click on the video icon. Do that now. </a:t>
            </a:r>
          </a:p>
          <a:p>
            <a:pPr marL="0" indent="0">
              <a:buFont typeface="Arial" panose="020B0604020202020204" pitchFamily="34" charset="0"/>
              <a:buNone/>
            </a:pPr>
            <a:endParaRPr lang="en-US" sz="1200" b="0" i="1" dirty="0">
              <a:latin typeface="Century Gothic" panose="020B0502020202020204" pitchFamily="34" charset="0"/>
            </a:endParaRPr>
          </a:p>
          <a:p>
            <a:pPr marL="0" indent="0">
              <a:buFont typeface="Arial" panose="020B0604020202020204" pitchFamily="34" charset="0"/>
              <a:buNone/>
            </a:pPr>
            <a:r>
              <a:rPr lang="en-US" sz="1200" b="1" i="1" dirty="0">
                <a:latin typeface="Century Gothic" panose="020B0502020202020204" pitchFamily="34" charset="0"/>
              </a:rPr>
              <a:t>Let’s practice how to blur our background. </a:t>
            </a: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US" sz="1200" b="0" i="1" dirty="0">
                <a:latin typeface="Century Gothic" panose="020B0502020202020204" pitchFamily="34" charset="0"/>
              </a:rPr>
              <a:t>Turn on your video </a:t>
            </a:r>
            <a:r>
              <a:rPr lang="en-US" sz="1200" b="0" i="0" dirty="0">
                <a:latin typeface="Century Gothic" panose="020B0502020202020204" pitchFamily="34" charset="0"/>
              </a:rPr>
              <a:t>[if it is already on, omit this step.]</a:t>
            </a:r>
          </a:p>
          <a:p>
            <a:pPr marL="228600" indent="-228600">
              <a:buFont typeface="+mj-lt"/>
              <a:buAutoNum type="arabicParenR"/>
            </a:pPr>
            <a:r>
              <a:rPr lang="en-US" sz="1200" b="0" i="1" dirty="0">
                <a:latin typeface="Century Gothic" panose="020B0502020202020204" pitchFamily="34" charset="0"/>
              </a:rPr>
              <a:t>Find the Video icon. </a:t>
            </a:r>
          </a:p>
          <a:p>
            <a:pPr marL="228600" indent="-228600">
              <a:buFont typeface="+mj-lt"/>
              <a:buAutoNum type="arabicParenR"/>
            </a:pPr>
            <a:r>
              <a:rPr lang="en-US" sz="1200" b="0" i="1" dirty="0">
                <a:latin typeface="Century Gothic" panose="020B0502020202020204" pitchFamily="34" charset="0"/>
              </a:rPr>
              <a:t>Click on the chevron next to the icon. </a:t>
            </a:r>
          </a:p>
          <a:p>
            <a:pPr marL="228600" indent="-228600">
              <a:buFont typeface="+mj-lt"/>
              <a:buAutoNum type="arabicParenR"/>
            </a:pPr>
            <a:r>
              <a:rPr lang="en-US" sz="1200" b="0" i="1" dirty="0">
                <a:latin typeface="Century Gothic" panose="020B0502020202020204" pitchFamily="34" charset="0"/>
              </a:rPr>
              <a:t>Now, find “Choose Virtual Background”. Click on it. </a:t>
            </a:r>
          </a:p>
          <a:p>
            <a:pPr marL="228600" indent="-228600">
              <a:buFont typeface="+mj-lt"/>
              <a:buAutoNum type="arabicParenR"/>
            </a:pPr>
            <a:r>
              <a:rPr lang="en-US" sz="1200" b="0" i="1" dirty="0">
                <a:latin typeface="Century Gothic" panose="020B0502020202020204" pitchFamily="34" charset="0"/>
              </a:rPr>
              <a:t>Then find “Blur” and click on it. </a:t>
            </a:r>
          </a:p>
          <a:p>
            <a:pPr marL="228600" indent="-228600">
              <a:buFont typeface="+mj-lt"/>
              <a:buAutoNum type="arabicParenR"/>
            </a:pPr>
            <a:r>
              <a:rPr lang="en-US" sz="1200" b="0" i="1" dirty="0">
                <a:latin typeface="Century Gothic" panose="020B0502020202020204" pitchFamily="34" charset="0"/>
              </a:rPr>
              <a:t>Check to see if your background is blurred now.</a:t>
            </a:r>
          </a:p>
          <a:p>
            <a:pPr marL="228600" indent="-228600">
              <a:buFont typeface="+mj-lt"/>
              <a:buAutoNum type="arabicParenR"/>
            </a:pPr>
            <a:r>
              <a:rPr lang="en-US" sz="1200" b="0" i="1" dirty="0">
                <a:latin typeface="Century Gothic" panose="020B0502020202020204" pitchFamily="34" charset="0"/>
              </a:rPr>
              <a:t>Click X to exit the window.</a:t>
            </a:r>
          </a:p>
          <a:p>
            <a:pPr marL="171450" indent="-171450">
              <a:buFont typeface="Arial" panose="020B0604020202020204" pitchFamily="34" charset="0"/>
              <a:buChar char="•"/>
            </a:pPr>
            <a:endParaRPr lang="en-US" sz="1200" b="0" i="1" dirty="0">
              <a:latin typeface="Century Gothic" panose="020B0502020202020204" pitchFamily="34" charset="0"/>
            </a:endParaRPr>
          </a:p>
          <a:p>
            <a:pPr marL="0" indent="0">
              <a:buFont typeface="Arial" panose="020B0604020202020204" pitchFamily="34" charset="0"/>
              <a:buNone/>
            </a:pPr>
            <a:endParaRPr lang="en-US" sz="1200" b="0" i="1" dirty="0">
              <a:latin typeface="Century Gothic" panose="020B0502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302066" indent="-302066" defTabSz="966612">
              <a:buFont typeface="Arial" panose="020B0604020202020204" pitchFamily="34" charset="0"/>
              <a:buChar char="•"/>
              <a:defRPr/>
            </a:pPr>
            <a:r>
              <a:rPr lang="en-US" sz="1200" dirty="0">
                <a:effectLst/>
                <a:latin typeface="Century Gothic" panose="020B0502020202020204" pitchFamily="34" charset="0"/>
              </a:rPr>
              <a:t>Have the learner repeat as many times as they need (at least three times.)</a:t>
            </a:r>
          </a:p>
          <a:p>
            <a:pPr marL="302066" indent="-302066" defTabSz="966612">
              <a:buFont typeface="Arial" panose="020B0604020202020204" pitchFamily="34" charset="0"/>
              <a:buChar char="•"/>
              <a:defRPr/>
            </a:pPr>
            <a:endParaRPr lang="en-US" sz="1200" dirty="0">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Remote tutoring only: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Support person at home should support as requested by the tutor.</a:t>
            </a:r>
          </a:p>
          <a:p>
            <a:pPr defTabSz="966612">
              <a:defRPr/>
            </a:pPr>
            <a:endParaRPr lang="en-US" sz="1200" b="1" dirty="0">
              <a:latin typeface="Century Gothic" panose="020B0502020202020204" pitchFamily="34" charset="0"/>
            </a:endParaRPr>
          </a:p>
          <a:p>
            <a:pPr marL="0" indent="0" defTabSz="966612">
              <a:buFont typeface="Arial" panose="020B0604020202020204" pitchFamily="34" charset="0"/>
              <a:buNone/>
              <a:defRPr/>
            </a:pPr>
            <a:r>
              <a:rPr lang="en-US" sz="1200" b="1" u="none" dirty="0">
                <a:effectLst/>
                <a:latin typeface="Century Gothic" panose="020B0502020202020204" pitchFamily="34" charset="0"/>
              </a:rPr>
              <a:t>CHECK THE LEARNER’S SKILLS: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ea typeface="Quattrocento Sans"/>
                <a:cs typeface="Quattrocento Sans"/>
                <a:sym typeface="Quattrocento Sans"/>
              </a:rPr>
              <a:t>Has the learner shown you they can do the skills at least three times without support? If so, then they are ready to move on to the next part. </a:t>
            </a:r>
            <a:endParaRPr lang="en-US" sz="1200" dirty="0">
              <a:latin typeface="Century Gothic" panose="020B0502020202020204" pitchFamily="34" charset="0"/>
              <a:ea typeface="Arial"/>
              <a:cs typeface="Arial"/>
              <a:sym typeface="Arial"/>
            </a:endParaRPr>
          </a:p>
          <a:p>
            <a:pPr marL="0" indent="0">
              <a:buNone/>
            </a:pPr>
            <a:endParaRPr lang="en-US" sz="1200"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16</a:t>
            </a:fld>
            <a:endParaRPr lang="en-US" dirty="0"/>
          </a:p>
        </p:txBody>
      </p:sp>
    </p:spTree>
    <p:extLst>
      <p:ext uri="{BB962C8B-B14F-4D97-AF65-F5344CB8AC3E}">
        <p14:creationId xmlns:p14="http://schemas.microsoft.com/office/powerpoint/2010/main" val="1427834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highlight>
                  <a:srgbClr val="FFFF00"/>
                </a:highlight>
                <a:latin typeface="Century Gothic" panose="020B0502020202020204" pitchFamily="34" charset="0"/>
              </a:rPr>
              <a:t>Total Video length: </a:t>
            </a:r>
            <a:r>
              <a:rPr lang="en-US" sz="1200" b="1" strike="noStrike" dirty="0">
                <a:latin typeface="Century Gothic" panose="020B0502020202020204" pitchFamily="34" charset="0"/>
              </a:rPr>
              <a:t>8:00 mins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strike="noStrike" dirty="0">
                <a:latin typeface="Century Gothic" panose="020B0502020202020204" pitchFamily="34" charset="0"/>
              </a:rPr>
              <a:t>Zoom Etiquette 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Century Gothic" panose="020B0502020202020204" pitchFamily="34" charset="0"/>
              </a:rPr>
              <a:t>B. Mute Your Mic:</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Century Gothic" panose="020B0502020202020204" pitchFamily="34" charset="0"/>
              </a:rPr>
              <a:t> When You’re Not Speaking: 		3:49 – 3:59 min [0:10 min]</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Century Gothic" panose="020B0502020202020204" pitchFamily="34" charset="0"/>
              </a:rPr>
              <a:t> When You’re Talking To Someone </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Century Gothic" panose="020B0502020202020204" pitchFamily="34" charset="0"/>
              </a:rPr>
              <a:t>In The Room You’re In: 		4:00 – 4:25 [0:25 min]</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Century Gothic" panose="020B0502020202020204" pitchFamily="34" charset="0"/>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Century Gothic" panose="020B0502020202020204" pitchFamily="34" charset="0"/>
              </a:rPr>
              <a:t>If There’s Noise In the Room You’re In: 	4:26 – 5:29 [1:03 min]</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Century Gothic" panose="020B0502020202020204" pitchFamily="34" charset="0"/>
              </a:rPr>
              <a:t>When You Come Late To A Meeting: 	5:30 – 6:43 [1:13 min]</a:t>
            </a: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latin typeface="Century Gothic" panose="020B0502020202020204" pitchFamily="34" charset="0"/>
              </a:rPr>
              <a:t>We are going to learn some mic tips to make sure we have a successful Zoom meeting. We will watch a video. </a:t>
            </a:r>
          </a:p>
          <a:p>
            <a:r>
              <a:rPr lang="en-US" sz="1200" b="0" i="1" dirty="0">
                <a:solidFill>
                  <a:srgbClr val="000000"/>
                </a:solidFill>
                <a:effectLst/>
                <a:latin typeface="Century Gothic" panose="020B0502020202020204" pitchFamily="34" charset="0"/>
              </a:rPr>
              <a:t>We can watch the video several times. So, don't worry if you don't catch everything the first time. </a:t>
            </a:r>
          </a:p>
          <a:p>
            <a:endParaRPr lang="en-US" sz="1200" dirty="0">
              <a:latin typeface="Century Gothic" panose="020B0502020202020204" pitchFamily="34" charset="0"/>
            </a:endParaRPr>
          </a:p>
          <a:p>
            <a:r>
              <a:rPr lang="en-US" sz="1200" b="1" dirty="0">
                <a:latin typeface="Century Gothic" panose="020B0502020202020204" pitchFamily="34" charset="0"/>
              </a:rPr>
              <a:t>Instructions for the Tutor: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Depending on the level of your learner, you may want to play the video from start to finish, or stop at each segment as outlined above.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Play the video several times.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sz="1200" dirty="0">
                <a:latin typeface="Century Gothic" panose="020B0502020202020204" pitchFamily="34" charset="0"/>
              </a:rPr>
              <a:t>Then have learner do Practice Part One B.</a:t>
            </a:r>
          </a:p>
          <a:p>
            <a:pPr marL="171450" indent="-171450">
              <a:buFont typeface="Arial" panose="020B0604020202020204" pitchFamily="34" charset="0"/>
              <a:buChar char="•"/>
            </a:pPr>
            <a:r>
              <a:rPr lang="en-US" sz="1200" dirty="0">
                <a:latin typeface="Century Gothic" panose="020B0502020202020204" pitchFamily="34" charset="0"/>
              </a:rPr>
              <a:t>After that, learner can continue with the Extra Practice.</a:t>
            </a:r>
          </a:p>
          <a:p>
            <a:pPr marL="171450" indent="-171450">
              <a:buFont typeface="Arial" panose="020B0604020202020204" pitchFamily="34" charset="0"/>
              <a:buChar char="•"/>
            </a:pPr>
            <a:endParaRPr lang="en-US" sz="1200" dirty="0">
              <a:latin typeface="Century Gothic" panose="020B0502020202020204" pitchFamily="34" charset="0"/>
            </a:endParaRPr>
          </a:p>
          <a:p>
            <a:pPr>
              <a:buFont typeface="Arial" panose="020B0604020202020204" pitchFamily="34" charset="0"/>
              <a:buChar char="•"/>
            </a:pPr>
            <a:r>
              <a:rPr lang="en-US" sz="1200" dirty="0">
                <a:latin typeface="Century Gothic" panose="020B0502020202020204" pitchFamily="34" charset="0"/>
              </a:rPr>
              <a:t>Click on the PLAY icon in the slide to open the video lesson.</a:t>
            </a:r>
            <a:endParaRPr lang="en-US" sz="1200" dirty="0">
              <a:solidFill>
                <a:srgbClr val="000000"/>
              </a:solidFill>
              <a:latin typeface="Century Gothic" panose="020B0502020202020204" pitchFamily="34" charset="0"/>
              <a:cs typeface="Calibri" panose="020F0502020204030204"/>
            </a:endParaRPr>
          </a:p>
          <a:p>
            <a:pPr>
              <a:buFont typeface="Arial" panose="020B0604020202020204" pitchFamily="34" charset="0"/>
              <a:buChar char="•"/>
            </a:pPr>
            <a:r>
              <a:rPr lang="en-US" sz="1200" dirty="0">
                <a:latin typeface="Century Gothic" panose="020B0502020202020204" pitchFamily="34" charset="0"/>
              </a:rPr>
              <a:t>Use this link to the YouTube video if the link in the slide doesn’t work: </a:t>
            </a:r>
            <a:endParaRPr lang="en-US" sz="1200" dirty="0">
              <a:latin typeface="Century Gothic" panose="020B0502020202020204" pitchFamily="34" charset="0"/>
              <a:cs typeface="Calibri" panose="020F0502020204030204"/>
            </a:endParaRPr>
          </a:p>
          <a:p>
            <a:pPr marL="0" indent="0">
              <a:buFont typeface="Arial" panose="020B0604020202020204" pitchFamily="34" charset="0"/>
              <a:buNone/>
            </a:pPr>
            <a:r>
              <a:rPr lang="en-US" sz="1200" b="1" dirty="0">
                <a:solidFill>
                  <a:srgbClr val="000000"/>
                </a:solidFill>
                <a:latin typeface="Century Gothic" panose="020B0502020202020204" pitchFamily="34" charset="0"/>
                <a:cs typeface="Calibri" panose="020F0502020204030204"/>
              </a:rPr>
              <a:t>https://www.youtube.com/watch?v=gsKUV2VugcA</a:t>
            </a:r>
          </a:p>
          <a:p>
            <a:pPr marL="0" indent="0">
              <a:buFont typeface="Arial" panose="020B0604020202020204" pitchFamily="34" charset="0"/>
              <a:buNone/>
            </a:pPr>
            <a:endParaRPr lang="en-US" sz="1200" dirty="0">
              <a:solidFill>
                <a:srgbClr val="000000"/>
              </a:solidFill>
              <a:latin typeface="Century Gothic" panose="020B0502020202020204" pitchFamily="34" charset="0"/>
              <a:cs typeface="Calibri" panose="020F0502020204030204"/>
            </a:endParaRPr>
          </a:p>
          <a:p>
            <a:pPr marL="181240" indent="-181240">
              <a:buFont typeface="Arial" panose="020B0604020202020204" pitchFamily="34" charset="0"/>
              <a:buChar char="•"/>
            </a:pPr>
            <a:r>
              <a:rPr lang="en-US" sz="1200"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sz="1200" dirty="0">
                <a:latin typeface="Century Gothic" panose="020B0502020202020204" pitchFamily="34" charset="0"/>
              </a:rPr>
              <a:t>Play the lesson a bit and check the learner can hear it ok before playing the whole video. </a:t>
            </a:r>
          </a:p>
          <a:p>
            <a:pPr marL="181240" indent="-181240">
              <a:buFont typeface="Arial" panose="020B0604020202020204" pitchFamily="34" charset="0"/>
              <a:buChar char="•"/>
            </a:pPr>
            <a:endParaRPr lang="en-US" sz="1200" dirty="0">
              <a:latin typeface="Century Gothic" panose="020B0502020202020204" pitchFamily="34" charset="0"/>
            </a:endParaRPr>
          </a:p>
          <a:p>
            <a:r>
              <a:rPr lang="en-US" sz="1200" dirty="0">
                <a:latin typeface="Century Gothic" panose="020B0502020202020204" pitchFamily="34" charset="0"/>
              </a:rPr>
              <a:t> </a:t>
            </a:r>
          </a:p>
        </p:txBody>
      </p:sp>
      <p:sp>
        <p:nvSpPr>
          <p:cNvPr id="4" name="Slide Number Placeholder 3"/>
          <p:cNvSpPr>
            <a:spLocks noGrp="1"/>
          </p:cNvSpPr>
          <p:nvPr>
            <p:ph type="sldNum" sz="quarter" idx="5"/>
          </p:nvPr>
        </p:nvSpPr>
        <p:spPr/>
        <p:txBody>
          <a:bodyPr/>
          <a:lstStyle/>
          <a:p>
            <a:fld id="{84E55262-9676-444A-98B3-692BE02459E9}" type="slidenum">
              <a:rPr lang="en-US" smtClean="0"/>
              <a:t>17</a:t>
            </a:fld>
            <a:endParaRPr lang="en-US" dirty="0"/>
          </a:p>
        </p:txBody>
      </p:sp>
    </p:spTree>
    <p:extLst>
      <p:ext uri="{BB962C8B-B14F-4D97-AF65-F5344CB8AC3E}">
        <p14:creationId xmlns:p14="http://schemas.microsoft.com/office/powerpoint/2010/main" val="4168071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r>
              <a:rPr lang="en-US" sz="1200" dirty="0">
                <a:latin typeface="Century Gothic" panose="020B0502020202020204" pitchFamily="34" charset="0"/>
              </a:rPr>
              <a:t>After watching the segment of the video lesson, check understanding (review and elicit) before moving on to the next part. </a:t>
            </a: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Check understanding - ask the learner as you watch the video and pause it, or as you demonstrate on your computer. </a:t>
            </a:r>
          </a:p>
          <a:p>
            <a:pPr defTabSz="966612">
              <a:defRPr/>
            </a:pPr>
            <a:r>
              <a:rPr lang="en-US" sz="1200" dirty="0">
                <a:latin typeface="Century Gothic" panose="020B0502020202020204" pitchFamily="34" charset="0"/>
              </a:rPr>
              <a:t>Ask these comprehension check questions or others to check understanding: </a:t>
            </a:r>
          </a:p>
          <a:p>
            <a:pPr marL="0" indent="0">
              <a:buFont typeface="Arial" panose="020B0604020202020204" pitchFamily="34" charset="0"/>
              <a:buNone/>
            </a:pPr>
            <a:endParaRPr lang="en-US" sz="1200" i="1" dirty="0">
              <a:latin typeface="Century Gothic" panose="020B0502020202020204" pitchFamily="34" charset="0"/>
            </a:endParaRPr>
          </a:p>
          <a:p>
            <a:pPr marL="0" indent="0">
              <a:buFont typeface="Arial" panose="020B0604020202020204" pitchFamily="34" charset="0"/>
              <a:buNone/>
            </a:pPr>
            <a:endParaRPr lang="en-US" sz="1200" i="1" dirty="0">
              <a:latin typeface="Century Gothic" panose="020B0502020202020204" pitchFamily="34" charset="0"/>
            </a:endParaRPr>
          </a:p>
          <a:p>
            <a:r>
              <a:rPr lang="en-US" b="1" u="none" dirty="0">
                <a:latin typeface="Century Gothic" panose="020B0502020202020204" pitchFamily="34" charset="0"/>
              </a:rPr>
              <a:t>[Mic Tips]</a:t>
            </a:r>
          </a:p>
          <a:p>
            <a:r>
              <a:rPr lang="en-US" b="1" i="1" dirty="0">
                <a:latin typeface="Century Gothic" panose="020B0502020202020204" pitchFamily="34" charset="0"/>
              </a:rPr>
              <a:t>Say to the Learner:</a:t>
            </a:r>
          </a:p>
          <a:p>
            <a:pPr marL="181240" indent="-181240">
              <a:buFont typeface="Arial" panose="020B0604020202020204" pitchFamily="34" charset="0"/>
              <a:buChar char="•"/>
            </a:pPr>
            <a:r>
              <a:rPr lang="en-US" i="1" dirty="0">
                <a:latin typeface="Century Gothic" panose="020B0502020202020204" pitchFamily="34" charset="0"/>
              </a:rPr>
              <a:t>What does the mic icon look like when it is off? </a:t>
            </a:r>
            <a:r>
              <a:rPr lang="en-US" b="1" i="1" dirty="0">
                <a:latin typeface="Century Gothic" panose="020B0502020202020204" pitchFamily="34" charset="0"/>
              </a:rPr>
              <a:t>Answer: </a:t>
            </a:r>
            <a:r>
              <a:rPr lang="en-US" b="0" i="1" dirty="0">
                <a:latin typeface="Century Gothic" panose="020B0502020202020204" pitchFamily="34" charset="0"/>
              </a:rPr>
              <a:t>There is a red line across it.</a:t>
            </a:r>
            <a:endParaRPr lang="en-US" i="1" dirty="0">
              <a:latin typeface="Century Gothic" panose="020B0502020202020204" pitchFamily="34" charset="0"/>
            </a:endParaRPr>
          </a:p>
          <a:p>
            <a:pPr marL="181240" indent="-181240">
              <a:buFont typeface="Arial" panose="020B0604020202020204" pitchFamily="34" charset="0"/>
              <a:buChar char="•"/>
            </a:pPr>
            <a:r>
              <a:rPr lang="en-US" i="1" dirty="0">
                <a:latin typeface="Century Gothic" panose="020B0502020202020204" pitchFamily="34" charset="0"/>
              </a:rPr>
              <a:t>There are four situations in the video where we need to turn off our mics. Can you remember them? </a:t>
            </a:r>
          </a:p>
          <a:p>
            <a:pPr marL="457200" lvl="1" indent="0">
              <a:buFont typeface="Arial" panose="020B0604020202020204" pitchFamily="34" charset="0"/>
              <a:buNone/>
            </a:pPr>
            <a:r>
              <a:rPr lang="en-US" b="1" i="1" dirty="0">
                <a:latin typeface="Century Gothic" panose="020B0502020202020204" pitchFamily="34" charset="0"/>
              </a:rPr>
              <a:t>Answer: </a:t>
            </a:r>
            <a:r>
              <a:rPr lang="en-US" b="0" i="1" dirty="0">
                <a:latin typeface="Century Gothic" panose="020B0502020202020204" pitchFamily="34" charset="0"/>
              </a:rPr>
              <a:t>When you’re not speaking; when you’re talking to someone in the room you’re in; if there’s noise in the room you’re in; when you come late to a meeting.</a:t>
            </a:r>
          </a:p>
          <a:p>
            <a:pPr marL="181240" indent="-181240">
              <a:buFont typeface="Arial" panose="020B0604020202020204" pitchFamily="34" charset="0"/>
              <a:buChar char="•"/>
            </a:pPr>
            <a:r>
              <a:rPr lang="en-US" b="0" i="1" dirty="0">
                <a:latin typeface="Century Gothic" panose="020B0502020202020204" pitchFamily="34" charset="0"/>
              </a:rPr>
              <a:t>Why is it important to turn off our mics in these situations? </a:t>
            </a:r>
            <a:r>
              <a:rPr lang="en-US" b="1" i="1" dirty="0">
                <a:latin typeface="Century Gothic" panose="020B0502020202020204" pitchFamily="34" charset="0"/>
              </a:rPr>
              <a:t>Answer: </a:t>
            </a:r>
            <a:r>
              <a:rPr lang="en-US" b="0" i="1" dirty="0">
                <a:latin typeface="Century Gothic" panose="020B0502020202020204" pitchFamily="34" charset="0"/>
              </a:rPr>
              <a:t>To be polite; so we do not disturb others in the meeting</a:t>
            </a:r>
          </a:p>
          <a:p>
            <a:pPr marL="181240" indent="-181240">
              <a:buFont typeface="Arial" panose="020B0604020202020204" pitchFamily="34" charset="0"/>
              <a:buChar char="•"/>
            </a:pPr>
            <a:endParaRPr lang="en-US" b="0" i="1" dirty="0">
              <a:latin typeface="Century Gothic" panose="020B0502020202020204" pitchFamily="34" charset="0"/>
            </a:endParaRPr>
          </a:p>
          <a:p>
            <a:pPr marL="181240" indent="-181240">
              <a:buFont typeface="Arial" panose="020B0604020202020204" pitchFamily="34" charset="0"/>
              <a:buChar char="•"/>
            </a:pPr>
            <a:endParaRPr lang="en-US" b="0" i="1" dirty="0">
              <a:latin typeface="Century Gothic" panose="020B0502020202020204" pitchFamily="34" charset="0"/>
            </a:endParaRPr>
          </a:p>
          <a:p>
            <a:pPr defTabSz="966612">
              <a:defRPr/>
            </a:pPr>
            <a:r>
              <a:rPr lang="en-US" b="1" dirty="0">
                <a:latin typeface="Century Gothic" panose="020B0502020202020204" pitchFamily="34" charset="0"/>
              </a:rPr>
              <a:t>Instructions for Tutor: </a:t>
            </a:r>
          </a:p>
          <a:p>
            <a:r>
              <a:rPr lang="en-US" b="1" dirty="0">
                <a:latin typeface="Century Gothic" panose="020B0502020202020204" pitchFamily="34" charset="0"/>
              </a:rPr>
              <a:t>Ask the learner: </a:t>
            </a:r>
            <a:r>
              <a:rPr lang="en-US" i="1" dirty="0">
                <a:latin typeface="Century Gothic" panose="020B0502020202020204" pitchFamily="34" charset="0"/>
              </a:rPr>
              <a:t>Do you want to watch the video again?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entury Gothic" panose="020B0502020202020204" pitchFamily="34" charset="0"/>
            </a:endParaRPr>
          </a:p>
          <a:p>
            <a:endParaRPr lang="en-US"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18</a:t>
            </a:fld>
            <a:endParaRPr lang="en-US" dirty="0"/>
          </a:p>
        </p:txBody>
      </p:sp>
    </p:spTree>
    <p:extLst>
      <p:ext uri="{BB962C8B-B14F-4D97-AF65-F5344CB8AC3E}">
        <p14:creationId xmlns:p14="http://schemas.microsoft.com/office/powerpoint/2010/main" val="3361141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PRACTICE- Part One B: </a:t>
            </a:r>
            <a:r>
              <a:rPr lang="en-US" sz="1200" b="0" dirty="0">
                <a:latin typeface="Century Gothic" panose="020B0502020202020204" pitchFamily="34" charset="0"/>
              </a:rPr>
              <a:t>Lesson Focus: </a:t>
            </a:r>
            <a:r>
              <a:rPr lang="en-US" sz="1200" dirty="0">
                <a:latin typeface="Century Gothic" panose="020B0502020202020204" pitchFamily="34" charset="0"/>
              </a:rPr>
              <a:t>Mic Tips</a:t>
            </a: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endParaRPr lang="en-US" sz="1200" dirty="0">
              <a:latin typeface="Century Gothic" panose="020B0502020202020204" pitchFamily="34" charset="0"/>
            </a:endParaRPr>
          </a:p>
          <a:p>
            <a:r>
              <a:rPr lang="en-US" sz="1200" b="1" dirty="0">
                <a:latin typeface="Century Gothic" panose="020B0502020202020204" pitchFamily="34" charset="0"/>
              </a:rPr>
              <a:t>PREPARATION</a:t>
            </a:r>
            <a:endParaRPr lang="en-US" sz="1200" dirty="0">
              <a:latin typeface="Century Gothic" panose="020B0502020202020204" pitchFamily="34" charset="0"/>
            </a:endParaRP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Email a Zoom invitation to the learner before the lesson. </a:t>
            </a: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Both tutor and learner should be in the Zoom meeting before the lesson.</a:t>
            </a: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Note: If tutoring in-person, learner should not check “Join with Audio”; otherwise there will be audio feedback. </a:t>
            </a:r>
          </a:p>
          <a:p>
            <a:pPr marL="0" indent="0" algn="l">
              <a:buFont typeface="Arial" panose="020B0604020202020204" pitchFamily="34" charset="0"/>
              <a:buNone/>
            </a:pPr>
            <a:r>
              <a:rPr lang="en-US" sz="1200" b="0" i="0" u="none" strike="noStrike" baseline="0" dirty="0">
                <a:latin typeface="Century Gothic" panose="020B0502020202020204" pitchFamily="34" charset="0"/>
              </a:rPr>
              <a:t>Or </a:t>
            </a:r>
          </a:p>
          <a:p>
            <a:pPr marL="0" indent="0" algn="l">
              <a:buFont typeface="Arial" panose="020B0604020202020204" pitchFamily="34" charset="0"/>
              <a:buNone/>
            </a:pPr>
            <a:r>
              <a:rPr lang="en-US" sz="1200" b="0" i="0" u="none" strike="noStrike" baseline="0" dirty="0">
                <a:latin typeface="Century Gothic" panose="020B0502020202020204" pitchFamily="34" charset="0"/>
              </a:rPr>
              <a:t>        Both tutor and learner should mute their mics.</a:t>
            </a:r>
            <a:endParaRPr lang="en-US" sz="1200"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Support person at home should support as requested by the tutor.</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Refer to Slides #10 and 11. Tutor should be able to see learner’s computer screen and hands.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Century Gothic" panose="020B0502020202020204" pitchFamily="34" charset="0"/>
            </a:endParaRPr>
          </a:p>
          <a:p>
            <a:pPr marL="0" indent="0">
              <a:buFont typeface="Arial" panose="020B0604020202020204" pitchFamily="34" charset="0"/>
              <a:buNone/>
            </a:pPr>
            <a:r>
              <a:rPr lang="en-US" sz="1200" b="1" dirty="0">
                <a:latin typeface="Century Gothic" panose="020B0502020202020204" pitchFamily="34" charset="0"/>
              </a:rPr>
              <a:t>_________________________________________________________________________________________________</a:t>
            </a:r>
          </a:p>
          <a:p>
            <a:endParaRPr lang="en-US" sz="1200" b="1" dirty="0">
              <a:latin typeface="Century Gothic" panose="020B0502020202020204" pitchFamily="34" charset="0"/>
            </a:endParaRPr>
          </a:p>
          <a:p>
            <a:r>
              <a:rPr lang="en-US" sz="1200" b="1" dirty="0">
                <a:latin typeface="Century Gothic" panose="020B0502020202020204" pitchFamily="34" charset="0"/>
              </a:rPr>
              <a:t>PRACTICE </a:t>
            </a: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defTabSz="966612">
              <a:defRPr/>
            </a:pPr>
            <a:r>
              <a:rPr lang="en-US" sz="1200" b="0" dirty="0">
                <a:latin typeface="Century Gothic" panose="020B0502020202020204" pitchFamily="34" charset="0"/>
              </a:rPr>
              <a:t>Demonstrate first, then let the learner practice. Skip this practice if you think your learner already knows how to do this.</a:t>
            </a:r>
            <a:endParaRPr lang="en-US" sz="1200" b="1" dirty="0">
              <a:latin typeface="Century Gothic" panose="020B0502020202020204" pitchFamily="34" charset="0"/>
            </a:endParaRPr>
          </a:p>
          <a:p>
            <a:pPr defTabSz="966612">
              <a:defRPr/>
            </a:pPr>
            <a:endParaRPr lang="en-US" sz="1200" b="0" dirty="0">
              <a:latin typeface="Century Gothic" panose="020B0502020202020204" pitchFamily="34" charset="0"/>
            </a:endParaRPr>
          </a:p>
          <a:p>
            <a:r>
              <a:rPr lang="en-US" sz="1200" b="1" dirty="0">
                <a:latin typeface="Century Gothic" panose="020B0502020202020204" pitchFamily="34" charset="0"/>
              </a:rPr>
              <a:t>Say to the Learner:</a:t>
            </a:r>
          </a:p>
          <a:p>
            <a:r>
              <a:rPr lang="en-US" sz="1200" b="0" i="1" dirty="0">
                <a:latin typeface="Century Gothic" panose="020B0502020202020204" pitchFamily="34" charset="0"/>
              </a:rPr>
              <a:t>Now it’s time to practice. </a:t>
            </a:r>
          </a:p>
          <a:p>
            <a:r>
              <a:rPr lang="en-US" sz="1200" b="0" i="1" dirty="0">
                <a:latin typeface="Century Gothic" panose="020B0502020202020204" pitchFamily="34" charset="0"/>
              </a:rPr>
              <a:t>We’re going to practice what we saw in the video.</a:t>
            </a:r>
          </a:p>
          <a:p>
            <a:pPr defTabSz="966612">
              <a:defRPr/>
            </a:pPr>
            <a:endParaRPr lang="en-US" sz="1200" b="0" i="1" dirty="0">
              <a:latin typeface="Century Gothic" panose="020B0502020202020204" pitchFamily="34" charset="0"/>
            </a:endParaRPr>
          </a:p>
          <a:p>
            <a:pPr defTabSz="966612">
              <a:defRPr/>
            </a:pPr>
            <a:r>
              <a:rPr lang="en-US" sz="1200" b="0" i="0" dirty="0">
                <a:latin typeface="Century Gothic" panose="020B0502020202020204" pitchFamily="34" charset="0"/>
              </a:rPr>
              <a:t>[After each of the following steps, wait for the learner to complete the step. Guide the learner as needed.]</a:t>
            </a:r>
            <a:endParaRPr lang="en-US" sz="1200" b="0" i="1" dirty="0">
              <a:latin typeface="Century Gothic" panose="020B0502020202020204" pitchFamily="34" charset="0"/>
            </a:endParaRPr>
          </a:p>
          <a:p>
            <a:endParaRPr lang="en-US" sz="1200" b="0" u="sng" dirty="0">
              <a:latin typeface="Century Gothic" panose="020B0502020202020204" pitchFamily="34" charset="0"/>
            </a:endParaRPr>
          </a:p>
          <a:p>
            <a:r>
              <a:rPr lang="en-US" sz="1200" b="1" u="sng" dirty="0">
                <a:latin typeface="Century Gothic" panose="020B0502020202020204" pitchFamily="34" charset="0"/>
              </a:rPr>
              <a:t>Mic Tips</a:t>
            </a:r>
          </a:p>
          <a:p>
            <a:pPr marL="0" indent="0">
              <a:buFont typeface="Arial" panose="020B0604020202020204" pitchFamily="34" charset="0"/>
              <a:buNone/>
            </a:pPr>
            <a:r>
              <a:rPr lang="en-US" sz="1200" b="0" i="1" dirty="0">
                <a:latin typeface="Century Gothic" panose="020B0502020202020204" pitchFamily="34" charset="0"/>
              </a:rPr>
              <a:t>Let’s review how to turn our mic on and off.</a:t>
            </a:r>
          </a:p>
          <a:p>
            <a:pPr marL="0" indent="0">
              <a:buFont typeface="Arial" panose="020B0604020202020204" pitchFamily="34" charset="0"/>
              <a:buNone/>
            </a:pPr>
            <a:endParaRPr lang="en-US" sz="1200" b="0" i="1" dirty="0">
              <a:latin typeface="Century Gothic" panose="020B0502020202020204" pitchFamily="34" charset="0"/>
            </a:endParaRPr>
          </a:p>
          <a:p>
            <a:pPr marL="241653" indent="-241653">
              <a:buFont typeface="+mj-lt"/>
              <a:buAutoNum type="arabicParenR"/>
            </a:pPr>
            <a:r>
              <a:rPr lang="en-US" b="0" i="1" dirty="0">
                <a:latin typeface="Century Gothic" panose="020B0502020202020204" pitchFamily="34" charset="0"/>
              </a:rPr>
              <a:t>Find your mic icon. Is there a line across it? </a:t>
            </a:r>
          </a:p>
          <a:p>
            <a:pPr marL="628650" lvl="1" indent="-171450">
              <a:buFont typeface="Arial" panose="020B0604020202020204" pitchFamily="34" charset="0"/>
              <a:buChar char="•"/>
            </a:pPr>
            <a:r>
              <a:rPr lang="en-US" b="0" i="1" dirty="0">
                <a:latin typeface="Century Gothic" panose="020B0502020202020204" pitchFamily="34" charset="0"/>
              </a:rPr>
              <a:t>Yes? Click on it to unmute your mic. ‘Unmute’ means ‘turn on’. You can speak now. </a:t>
            </a:r>
          </a:p>
          <a:p>
            <a:pPr marL="457200" lvl="1" indent="0">
              <a:buFont typeface="Arial" panose="020B0604020202020204" pitchFamily="34" charset="0"/>
              <a:buNone/>
            </a:pPr>
            <a:r>
              <a:rPr lang="en-US" b="1" i="1" dirty="0">
                <a:latin typeface="Century Gothic" panose="020B0502020202020204" pitchFamily="34" charset="0"/>
              </a:rPr>
              <a:t>OR</a:t>
            </a:r>
          </a:p>
          <a:p>
            <a:pPr marL="628650" lvl="1" indent="-171450">
              <a:buFont typeface="Arial" panose="020B0604020202020204" pitchFamily="34" charset="0"/>
              <a:buChar char="•"/>
            </a:pPr>
            <a:r>
              <a:rPr lang="en-US" b="0" i="1" dirty="0">
                <a:latin typeface="Century Gothic" panose="020B0502020202020204" pitchFamily="34" charset="0"/>
              </a:rPr>
              <a:t>No? Your mic is already turned on. You can speak and the other people in the meeting can hear you.</a:t>
            </a:r>
          </a:p>
          <a:p>
            <a:pPr marL="0" indent="0">
              <a:buFont typeface="Arial" panose="020B0604020202020204" pitchFamily="34" charset="0"/>
              <a:buNone/>
            </a:pPr>
            <a:endParaRPr lang="en-US" sz="1200" b="0" i="1" dirty="0">
              <a:latin typeface="Century Gothic" panose="020B0502020202020204" pitchFamily="34" charset="0"/>
            </a:endParaRPr>
          </a:p>
          <a:p>
            <a:pPr marL="0" indent="0">
              <a:buFont typeface="Arial" panose="020B0604020202020204" pitchFamily="34" charset="0"/>
              <a:buNone/>
            </a:pPr>
            <a:endParaRPr lang="en-US" sz="1200" b="0" i="1" dirty="0">
              <a:latin typeface="Century Gothic" panose="020B0502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302066" indent="-302066" defTabSz="966612">
              <a:buFont typeface="Arial" panose="020B0604020202020204" pitchFamily="34" charset="0"/>
              <a:buChar char="•"/>
              <a:defRPr/>
            </a:pPr>
            <a:r>
              <a:rPr lang="en-US" sz="1200" dirty="0">
                <a:effectLst/>
                <a:latin typeface="Century Gothic" panose="020B0502020202020204" pitchFamily="34" charset="0"/>
              </a:rPr>
              <a:t>Have the learner repeat as many times as they need (at least three times.)</a:t>
            </a:r>
          </a:p>
          <a:p>
            <a:pPr marL="302066" indent="-302066" defTabSz="966612">
              <a:buFont typeface="Arial" panose="020B0604020202020204" pitchFamily="34" charset="0"/>
              <a:buChar char="•"/>
              <a:defRPr/>
            </a:pPr>
            <a:endParaRPr lang="en-US" sz="1200" dirty="0">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Remote tutoring only:</a:t>
            </a:r>
          </a:p>
          <a:p>
            <a:pPr marL="0" indent="0" defTabSz="966612">
              <a:buFont typeface="Arial" panose="020B0604020202020204" pitchFamily="34" charset="0"/>
              <a:buNone/>
              <a:defRPr/>
            </a:pPr>
            <a:r>
              <a:rPr lang="en-US" sz="1200" b="1" u="none" dirty="0">
                <a:effectLst/>
                <a:latin typeface="Century Gothic" panose="020B0502020202020204" pitchFamily="34" charset="0"/>
              </a:rPr>
              <a:t>CHECK THE LEARNER’S SKILLS: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ea typeface="Quattrocento Sans"/>
                <a:cs typeface="Quattrocento Sans"/>
                <a:sym typeface="Quattrocento Sans"/>
              </a:rPr>
              <a:t>Has the learner shown you they can do the skills at least three times without support? If so, then they are ready to move on to the next part. </a:t>
            </a:r>
            <a:endParaRPr lang="en-US" sz="1200" dirty="0">
              <a:latin typeface="Century Gothic" panose="020B0502020202020204" pitchFamily="34" charset="0"/>
              <a:ea typeface="Arial"/>
              <a:cs typeface="Arial"/>
              <a:sym typeface="Arial"/>
            </a:endParaRPr>
          </a:p>
          <a:p>
            <a:pPr marL="0" indent="0">
              <a:buNone/>
            </a:pPr>
            <a:endParaRPr lang="en-US" sz="1200"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19</a:t>
            </a:fld>
            <a:endParaRPr lang="en-US" dirty="0"/>
          </a:p>
        </p:txBody>
      </p:sp>
    </p:spTree>
    <p:extLst>
      <p:ext uri="{BB962C8B-B14F-4D97-AF65-F5344CB8AC3E}">
        <p14:creationId xmlns:p14="http://schemas.microsoft.com/office/powerpoint/2010/main" val="2226707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latin typeface="Century Gothic" panose="020B0502020202020204" pitchFamily="34" charset="0"/>
              </a:rPr>
              <a:t>Slide hidden from the learner.</a:t>
            </a:r>
          </a:p>
          <a:p>
            <a:endParaRPr lang="en-US" b="0" u="sng"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00"/>
                </a:highlight>
                <a:latin typeface="Century Gothic" panose="020B0502020202020204" pitchFamily="34" charset="0"/>
              </a:rPr>
              <a:t>Information for the Tutor.</a:t>
            </a:r>
          </a:p>
          <a:p>
            <a:endParaRPr lang="en-US" b="0" u="sng" dirty="0">
              <a:latin typeface="Century Gothic" panose="020B0502020202020204" pitchFamily="34" charset="0"/>
            </a:endParaRPr>
          </a:p>
          <a:p>
            <a:r>
              <a:rPr lang="en-US" b="1" u="sng" dirty="0">
                <a:latin typeface="Century Gothic" panose="020B0502020202020204" pitchFamily="34" charset="0"/>
              </a:rPr>
              <a:t>Pre-Requisite Skills</a:t>
            </a:r>
            <a:endParaRPr lang="en-US" dirty="0">
              <a:latin typeface="Century Gothic" panose="020B0502020202020204" pitchFamily="34" charset="0"/>
            </a:endParaRPr>
          </a:p>
          <a:p>
            <a:endParaRPr lang="en-US" dirty="0">
              <a:latin typeface="Century Gothic" panose="020B0502020202020204" pitchFamily="34" charset="0"/>
            </a:endParaRPr>
          </a:p>
          <a:p>
            <a:pPr defTabSz="966612">
              <a:defRPr/>
            </a:pPr>
            <a:r>
              <a:rPr lang="en-US" dirty="0">
                <a:latin typeface="Century Gothic" panose="020B0502020202020204" pitchFamily="34" charset="0"/>
              </a:rPr>
              <a:t>Remember: like all lessons in Module 9 – Employment (Review), this is a </a:t>
            </a:r>
            <a:r>
              <a:rPr lang="en-US" b="1" u="sng" dirty="0">
                <a:latin typeface="Century Gothic" panose="020B0502020202020204" pitchFamily="34" charset="0"/>
              </a:rPr>
              <a:t>review</a:t>
            </a:r>
            <a:r>
              <a:rPr lang="en-US" dirty="0">
                <a:latin typeface="Century Gothic" panose="020B0502020202020204" pitchFamily="34" charset="0"/>
              </a:rPr>
              <a:t> lesson of the digital skills, and the learners may not be ready for this lesson.  </a:t>
            </a:r>
          </a:p>
          <a:p>
            <a:pPr defTabSz="966612">
              <a:defRPr/>
            </a:pPr>
            <a:endParaRPr lang="en-US" dirty="0">
              <a:latin typeface="Century Gothic" panose="020B0502020202020204" pitchFamily="34" charset="0"/>
            </a:endParaRPr>
          </a:p>
          <a:p>
            <a:pPr defTabSz="966612">
              <a:defRPr/>
            </a:pPr>
            <a:r>
              <a:rPr lang="en-US" dirty="0">
                <a:latin typeface="Century Gothic" panose="020B0502020202020204" pitchFamily="34" charset="0"/>
              </a:rPr>
              <a:t>Make sure the learner has the “Prerequisite Skills” listed in the slide. </a:t>
            </a:r>
          </a:p>
          <a:p>
            <a:pPr defTabSz="966612">
              <a:defRPr/>
            </a:pPr>
            <a:r>
              <a:rPr lang="en-US" dirty="0">
                <a:latin typeface="Century Gothic" panose="020B0502020202020204" pitchFamily="34" charset="0"/>
              </a:rPr>
              <a:t>If the learner struggles, stop the lesson and go to the following modules in the Digital Literacy Curriculum Resource (DLCR) and teach the pre-requisite skills before doing this lesson: </a:t>
            </a:r>
          </a:p>
          <a:p>
            <a:pPr lvl="0">
              <a:defRPr/>
            </a:pPr>
            <a:r>
              <a:rPr lang="en-US" dirty="0">
                <a:latin typeface="Century Gothic" panose="020B0502020202020204" pitchFamily="34" charset="0"/>
              </a:rPr>
              <a:t>Module 1 Mouse and Navigating</a:t>
            </a:r>
          </a:p>
          <a:p>
            <a:pPr lvl="0">
              <a:defRPr/>
            </a:pPr>
            <a:r>
              <a:rPr lang="en-US" dirty="0">
                <a:latin typeface="Century Gothic" panose="020B0502020202020204" pitchFamily="34" charset="0"/>
              </a:rPr>
              <a:t>Module 2-Keyboarding</a:t>
            </a:r>
          </a:p>
          <a:p>
            <a:pPr lvl="0">
              <a:defRPr/>
            </a:pPr>
            <a:r>
              <a:rPr lang="en-US" dirty="0">
                <a:latin typeface="Century Gothic" panose="020B0502020202020204" pitchFamily="34" charset="0"/>
              </a:rPr>
              <a:t>Module 5-Email Skills</a:t>
            </a:r>
          </a:p>
          <a:p>
            <a:pPr lvl="0">
              <a:defRPr/>
            </a:pPr>
            <a:endParaRPr lang="en-US" dirty="0">
              <a:latin typeface="Century Gothic" panose="020B0502020202020204" pitchFamily="34" charset="0"/>
            </a:endParaRPr>
          </a:p>
          <a:p>
            <a:pPr marL="181240" indent="-181240">
              <a:buFont typeface="Arial" panose="020B0604020202020204" pitchFamily="34" charset="0"/>
              <a:buChar char="•"/>
            </a:pPr>
            <a:r>
              <a:rPr lang="en-US" dirty="0">
                <a:latin typeface="Century Gothic" panose="020B0502020202020204" pitchFamily="34" charset="0"/>
              </a:rPr>
              <a:t>https://digital-literacy.issbc.org.  </a:t>
            </a:r>
          </a:p>
          <a:p>
            <a:pPr marL="181240" indent="-181240">
              <a:buFont typeface="Arial" panose="020B0604020202020204" pitchFamily="34" charset="0"/>
              <a:buChar char="•"/>
            </a:pPr>
            <a:r>
              <a:rPr lang="en-US" dirty="0">
                <a:latin typeface="Century Gothic" panose="020B0502020202020204" pitchFamily="34" charset="0"/>
              </a:rPr>
              <a:t>Go to the </a:t>
            </a:r>
            <a:r>
              <a:rPr lang="en-US" b="1" dirty="0">
                <a:latin typeface="Century Gothic" panose="020B0502020202020204" pitchFamily="34" charset="0"/>
              </a:rPr>
              <a:t>Teachers </a:t>
            </a:r>
            <a:r>
              <a:rPr lang="en-US" dirty="0">
                <a:latin typeface="Century Gothic" panose="020B0502020202020204" pitchFamily="34" charset="0"/>
              </a:rPr>
              <a:t>tab. </a:t>
            </a:r>
          </a:p>
          <a:p>
            <a:pPr marL="181240" indent="-181240">
              <a:buFont typeface="Arial" panose="020B0604020202020204" pitchFamily="34" charset="0"/>
              <a:buChar char="•"/>
            </a:pPr>
            <a:r>
              <a:rPr lang="en-US" dirty="0">
                <a:latin typeface="Century Gothic" panose="020B0502020202020204" pitchFamily="34" charset="0"/>
              </a:rPr>
              <a:t>Password: Diglit4T</a:t>
            </a:r>
          </a:p>
          <a:p>
            <a:endParaRPr lang="en-CA"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2</a:t>
            </a:fld>
            <a:endParaRPr lang="en-US" dirty="0"/>
          </a:p>
        </p:txBody>
      </p:sp>
    </p:spTree>
    <p:extLst>
      <p:ext uri="{BB962C8B-B14F-4D97-AF65-F5344CB8AC3E}">
        <p14:creationId xmlns:p14="http://schemas.microsoft.com/office/powerpoint/2010/main" val="3529447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highlight>
                <a:srgbClr val="FFFF00"/>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highlight>
                  <a:srgbClr val="FFFF00"/>
                </a:highlight>
                <a:latin typeface="Century Gothic" panose="020B0502020202020204" pitchFamily="34" charset="0"/>
              </a:rPr>
              <a:t>Total Video length: </a:t>
            </a:r>
            <a:r>
              <a:rPr lang="en-US" sz="1200" b="1" strike="noStrike" dirty="0">
                <a:latin typeface="Century Gothic" panose="020B0502020202020204" pitchFamily="34" charset="0"/>
              </a:rPr>
              <a:t>8:00 mins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strike="noStrike" dirty="0">
                <a:latin typeface="Century Gothic" panose="020B0502020202020204" pitchFamily="34" charset="0"/>
              </a:rPr>
              <a:t>Zoom Etiquette 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Century Gothic" panose="020B0502020202020204" pitchFamily="34" charset="0"/>
              </a:rPr>
              <a:t>C. Mute Your Mic and Video:</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Century Gothic" panose="020B0502020202020204" pitchFamily="34" charset="0"/>
              </a:rPr>
              <a:t>When You Take A Break: 		6:44 – 7:02 		[0:18 min]</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Century Gothic" panose="020B0502020202020204" pitchFamily="34" charset="0"/>
              </a:rPr>
              <a:t>When You’re Listening To A Presentation: 	7:03 – 8:00 /END 	[0:56 min]</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latin typeface="Century Gothic" panose="020B0502020202020204" pitchFamily="34" charset="0"/>
              </a:rPr>
              <a:t>We are going to look at some more mic and video tips on how to be polite on Zoom. </a:t>
            </a:r>
          </a:p>
          <a:p>
            <a:pPr marL="0" lvl="0" indent="0" algn="l" rtl="0">
              <a:spcBef>
                <a:spcPts val="0"/>
              </a:spcBef>
              <a:spcAft>
                <a:spcPts val="0"/>
              </a:spcAft>
              <a:buNone/>
            </a:pPr>
            <a:r>
              <a:rPr lang="en-US" sz="1200" i="1" dirty="0">
                <a:latin typeface="Century Gothic" panose="020B0502020202020204" pitchFamily="34" charset="0"/>
              </a:rPr>
              <a:t>We’ll watch a video to review how to do this. </a:t>
            </a:r>
          </a:p>
          <a:p>
            <a:pPr marL="0" lvl="0" indent="0" algn="l" rtl="0">
              <a:spcBef>
                <a:spcPts val="0"/>
              </a:spcBef>
              <a:spcAft>
                <a:spcPts val="0"/>
              </a:spcAft>
              <a:buNone/>
            </a:pPr>
            <a:r>
              <a:rPr lang="en-US" sz="1200" b="0" i="1" dirty="0">
                <a:solidFill>
                  <a:srgbClr val="000000"/>
                </a:solidFill>
                <a:latin typeface="Century Gothic" panose="020B0502020202020204" pitchFamily="34" charset="0"/>
                <a:ea typeface="Calibri"/>
                <a:cs typeface="Calibri"/>
                <a:sym typeface="Calibri"/>
              </a:rPr>
              <a:t>We can watch the video several times. So, don't worry if you don't catch everything the first time. </a:t>
            </a:r>
            <a:endParaRPr lang="en-US" sz="120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a:p>
            <a:r>
              <a:rPr lang="en-US" sz="1200" b="1" dirty="0">
                <a:latin typeface="Century Gothic" panose="020B0502020202020204" pitchFamily="34" charset="0"/>
              </a:rPr>
              <a:t>Instructions for the Tutor: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Play the video segment as outlined above.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Play the video several times.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sz="1200" dirty="0">
                <a:latin typeface="Century Gothic" panose="020B0502020202020204" pitchFamily="34" charset="0"/>
              </a:rPr>
              <a:t>Then have learner do Practice Part Two C.</a:t>
            </a:r>
          </a:p>
          <a:p>
            <a:pPr>
              <a:buFont typeface="Arial" panose="020B0604020202020204" pitchFamily="34" charset="0"/>
              <a:buChar char="•"/>
            </a:pPr>
            <a:endParaRPr lang="en-US" sz="1200" dirty="0">
              <a:latin typeface="Century Gothic" panose="020B0502020202020204" pitchFamily="34" charset="0"/>
            </a:endParaRPr>
          </a:p>
          <a:p>
            <a:pPr>
              <a:buFont typeface="Arial" panose="020B0604020202020204" pitchFamily="34" charset="0"/>
              <a:buChar char="•"/>
            </a:pPr>
            <a:r>
              <a:rPr lang="en-US" sz="1200" dirty="0">
                <a:latin typeface="Century Gothic" panose="020B0502020202020204" pitchFamily="34" charset="0"/>
              </a:rPr>
              <a:t>Click on the PLAY icon in the slide to open the video lesson.</a:t>
            </a:r>
            <a:endParaRPr lang="en-US" sz="1200" dirty="0">
              <a:solidFill>
                <a:srgbClr val="000000"/>
              </a:solidFill>
              <a:latin typeface="Century Gothic" panose="020B0502020202020204" pitchFamily="34" charset="0"/>
              <a:cs typeface="Calibri" panose="020F0502020204030204"/>
            </a:endParaRPr>
          </a:p>
          <a:p>
            <a:pPr>
              <a:buFont typeface="Arial" panose="020B0604020202020204" pitchFamily="34" charset="0"/>
              <a:buChar char="•"/>
            </a:pPr>
            <a:r>
              <a:rPr lang="en-US" sz="1200" dirty="0">
                <a:latin typeface="Century Gothic" panose="020B0502020202020204" pitchFamily="34" charset="0"/>
              </a:rPr>
              <a:t>Use this link to the YouTube video if the link in the slide doesn’t work: </a:t>
            </a:r>
            <a:endParaRPr lang="en-US" sz="1200" dirty="0">
              <a:latin typeface="Century Gothic" panose="020B0502020202020204" pitchFamily="34" charset="0"/>
              <a:cs typeface="Calibri" panose="020F0502020204030204"/>
            </a:endParaRPr>
          </a:p>
          <a:p>
            <a:pPr marL="0" indent="0">
              <a:buFont typeface="Arial" panose="020B0604020202020204" pitchFamily="34" charset="0"/>
              <a:buNone/>
            </a:pPr>
            <a:r>
              <a:rPr lang="en-US" sz="1200" b="1" dirty="0">
                <a:solidFill>
                  <a:srgbClr val="000000"/>
                </a:solidFill>
                <a:latin typeface="Century Gothic" panose="020B0502020202020204" pitchFamily="34" charset="0"/>
                <a:cs typeface="Calibri" panose="020F0502020204030204"/>
              </a:rPr>
              <a:t>https://www.youtube.com/watch?v=gsKUV2VugcA</a:t>
            </a:r>
          </a:p>
          <a:p>
            <a:pPr marL="0" indent="0">
              <a:buFont typeface="Arial" panose="020B0604020202020204" pitchFamily="34" charset="0"/>
              <a:buNone/>
            </a:pPr>
            <a:endParaRPr lang="en-US" sz="1200" dirty="0">
              <a:solidFill>
                <a:srgbClr val="000000"/>
              </a:solidFill>
              <a:latin typeface="Century Gothic" panose="020B0502020202020204" pitchFamily="34" charset="0"/>
              <a:cs typeface="Calibri" panose="020F0502020204030204"/>
            </a:endParaRPr>
          </a:p>
          <a:p>
            <a:pPr marL="181240" indent="-181240">
              <a:buFont typeface="Arial" panose="020B0604020202020204" pitchFamily="34" charset="0"/>
              <a:buChar char="•"/>
            </a:pPr>
            <a:r>
              <a:rPr lang="en-US" sz="1200"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sz="1200" dirty="0">
                <a:latin typeface="Century Gothic" panose="020B0502020202020204" pitchFamily="34" charset="0"/>
              </a:rPr>
              <a:t>Play the lesson a bit and check the learner can hear it ok before playing the whole video. </a:t>
            </a:r>
          </a:p>
          <a:p>
            <a:pPr marL="181240" indent="-181240">
              <a:buFont typeface="Arial" panose="020B0604020202020204" pitchFamily="34" charset="0"/>
              <a:buChar char="•"/>
            </a:pPr>
            <a:endParaRPr lang="en-US" sz="1200" dirty="0">
              <a:latin typeface="Century Gothic" panose="020B0502020202020204" pitchFamily="34" charset="0"/>
            </a:endParaRPr>
          </a:p>
          <a:p>
            <a:r>
              <a:rPr lang="en-US" sz="1200" dirty="0">
                <a:latin typeface="Century Gothic" panose="020B0502020202020204" pitchFamily="34" charset="0"/>
              </a:rPr>
              <a:t> </a:t>
            </a:r>
          </a:p>
        </p:txBody>
      </p:sp>
      <p:sp>
        <p:nvSpPr>
          <p:cNvPr id="4" name="Slide Number Placeholder 3"/>
          <p:cNvSpPr>
            <a:spLocks noGrp="1"/>
          </p:cNvSpPr>
          <p:nvPr>
            <p:ph type="sldNum" sz="quarter" idx="5"/>
          </p:nvPr>
        </p:nvSpPr>
        <p:spPr/>
        <p:txBody>
          <a:bodyPr/>
          <a:lstStyle/>
          <a:p>
            <a:fld id="{84E55262-9676-444A-98B3-692BE02459E9}" type="slidenum">
              <a:rPr lang="en-US" smtClean="0"/>
              <a:t>20</a:t>
            </a:fld>
            <a:endParaRPr lang="en-US" dirty="0"/>
          </a:p>
        </p:txBody>
      </p:sp>
    </p:spTree>
    <p:extLst>
      <p:ext uri="{BB962C8B-B14F-4D97-AF65-F5344CB8AC3E}">
        <p14:creationId xmlns:p14="http://schemas.microsoft.com/office/powerpoint/2010/main" val="3698706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r>
              <a:rPr lang="en-US" sz="1200" dirty="0">
                <a:latin typeface="Century Gothic" panose="020B0502020202020204" pitchFamily="34" charset="0"/>
              </a:rPr>
              <a:t>After watching the segment of the video lesson, check understanding (review and elicit) before moving on to the next part. </a:t>
            </a: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Check understanding - ask the learner as you watch the video and pause it, or as you demonstrate on your computer. </a:t>
            </a:r>
          </a:p>
          <a:p>
            <a:pPr defTabSz="966612">
              <a:defRPr/>
            </a:pPr>
            <a:r>
              <a:rPr lang="en-US" sz="1200" dirty="0">
                <a:latin typeface="Century Gothic" panose="020B0502020202020204" pitchFamily="34" charset="0"/>
              </a:rPr>
              <a:t>Ask these comprehension check questions or others to check understanding: </a:t>
            </a:r>
          </a:p>
          <a:p>
            <a:pPr marL="0" indent="0">
              <a:buFont typeface="Arial" panose="020B0604020202020204" pitchFamily="34" charset="0"/>
              <a:buNone/>
            </a:pPr>
            <a:endParaRPr lang="en-US" sz="1200" i="1" dirty="0">
              <a:latin typeface="Century Gothic" panose="020B0502020202020204" pitchFamily="34" charset="0"/>
            </a:endParaRPr>
          </a:p>
          <a:p>
            <a:pPr marL="0" indent="0">
              <a:buFont typeface="Arial" panose="020B0604020202020204" pitchFamily="34" charset="0"/>
              <a:buNone/>
            </a:pPr>
            <a:endParaRPr lang="en-US" sz="1200" i="1" dirty="0">
              <a:latin typeface="Century Gothic" panose="020B0502020202020204" pitchFamily="34" charset="0"/>
            </a:endParaRPr>
          </a:p>
          <a:p>
            <a:r>
              <a:rPr lang="en-US" b="1" u="none" dirty="0">
                <a:latin typeface="Century Gothic" panose="020B0502020202020204" pitchFamily="34" charset="0"/>
              </a:rPr>
              <a:t>[Mic &amp; Video Tips]</a:t>
            </a:r>
          </a:p>
          <a:p>
            <a:r>
              <a:rPr lang="en-US" b="1" i="1" dirty="0">
                <a:latin typeface="Century Gothic" panose="020B0502020202020204" pitchFamily="34" charset="0"/>
              </a:rPr>
              <a:t>Say to the Learner:</a:t>
            </a:r>
          </a:p>
          <a:p>
            <a:pPr marL="181240" indent="-181240">
              <a:buFont typeface="Arial" panose="020B0604020202020204" pitchFamily="34" charset="0"/>
              <a:buChar char="•"/>
            </a:pPr>
            <a:r>
              <a:rPr lang="en-US" i="1" dirty="0">
                <a:latin typeface="Century Gothic" panose="020B0502020202020204" pitchFamily="34" charset="0"/>
              </a:rPr>
              <a:t>Why is it important to turn off your mic and video when you’re taking a break? </a:t>
            </a:r>
          </a:p>
          <a:p>
            <a:pPr marL="457200" lvl="1" indent="0">
              <a:buFont typeface="Arial" panose="020B0604020202020204" pitchFamily="34" charset="0"/>
              <a:buNone/>
            </a:pPr>
            <a:r>
              <a:rPr lang="en-US" b="1" i="1" dirty="0">
                <a:latin typeface="Century Gothic" panose="020B0502020202020204" pitchFamily="34" charset="0"/>
              </a:rPr>
              <a:t>Answer:</a:t>
            </a:r>
            <a:r>
              <a:rPr lang="en-US" b="0" i="1" dirty="0">
                <a:latin typeface="Century Gothic" panose="020B0502020202020204" pitchFamily="34" charset="0"/>
              </a:rPr>
              <a:t> So you won’t disturb others in the meeting, and you have privacy.</a:t>
            </a:r>
          </a:p>
          <a:p>
            <a:pPr marL="181240" indent="-181240">
              <a:buFont typeface="Arial" panose="020B0604020202020204" pitchFamily="34" charset="0"/>
              <a:buChar char="•"/>
            </a:pPr>
            <a:r>
              <a:rPr lang="en-US" b="0" i="1" dirty="0">
                <a:latin typeface="Century Gothic" panose="020B0502020202020204" pitchFamily="34" charset="0"/>
              </a:rPr>
              <a:t>Why is it important to turn off your mic and video when you’re listening to a presentation? </a:t>
            </a:r>
          </a:p>
          <a:p>
            <a:pPr marL="457200" lvl="1" indent="0">
              <a:buFont typeface="Arial" panose="020B0604020202020204" pitchFamily="34" charset="0"/>
              <a:buNone/>
            </a:pPr>
            <a:r>
              <a:rPr lang="en-US" b="1" i="1" dirty="0">
                <a:latin typeface="Century Gothic" panose="020B0502020202020204" pitchFamily="34" charset="0"/>
              </a:rPr>
              <a:t>Answer: </a:t>
            </a:r>
            <a:r>
              <a:rPr lang="en-US" b="0" i="1" dirty="0">
                <a:latin typeface="Century Gothic" panose="020B0502020202020204" pitchFamily="34" charset="0"/>
              </a:rPr>
              <a:t>So others in the meeting will not be distracted by anything you do.</a:t>
            </a:r>
          </a:p>
          <a:p>
            <a:pPr marL="0" indent="0">
              <a:buFont typeface="Arial" panose="020B0604020202020204" pitchFamily="34" charset="0"/>
              <a:buNone/>
            </a:pPr>
            <a:endParaRPr lang="en-US" b="0" i="1" dirty="0">
              <a:latin typeface="Century Gothic" panose="020B0502020202020204" pitchFamily="34" charset="0"/>
            </a:endParaRPr>
          </a:p>
          <a:p>
            <a:pPr marL="181240" indent="-181240">
              <a:buFont typeface="Arial" panose="020B0604020202020204" pitchFamily="34" charset="0"/>
              <a:buChar char="•"/>
            </a:pPr>
            <a:endParaRPr lang="en-US" b="0" i="1" dirty="0">
              <a:latin typeface="Century Gothic" panose="020B0502020202020204" pitchFamily="34" charset="0"/>
            </a:endParaRPr>
          </a:p>
          <a:p>
            <a:pPr defTabSz="966612">
              <a:defRPr/>
            </a:pPr>
            <a:r>
              <a:rPr lang="en-US" b="1" dirty="0">
                <a:latin typeface="Century Gothic" panose="020B0502020202020204" pitchFamily="34" charset="0"/>
              </a:rPr>
              <a:t>Instructions for Tutor: </a:t>
            </a:r>
          </a:p>
          <a:p>
            <a:r>
              <a:rPr lang="en-US" b="1" dirty="0">
                <a:latin typeface="Century Gothic" panose="020B0502020202020204" pitchFamily="34" charset="0"/>
              </a:rPr>
              <a:t>Ask the learner: </a:t>
            </a:r>
            <a:r>
              <a:rPr lang="en-US" i="1" dirty="0">
                <a:latin typeface="Century Gothic" panose="020B0502020202020204" pitchFamily="34" charset="0"/>
              </a:rPr>
              <a:t>Do you want to watch the video again?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entury Gothic" panose="020B0502020202020204" pitchFamily="34" charset="0"/>
            </a:endParaRPr>
          </a:p>
          <a:p>
            <a:r>
              <a:rPr lang="en-US" sz="1200" b="1" dirty="0">
                <a:latin typeface="Century Gothic" panose="020B0502020202020204" pitchFamily="34" charset="0"/>
              </a:rPr>
              <a:t>Please note: </a:t>
            </a:r>
            <a:r>
              <a:rPr lang="en-US" sz="1200" b="0" dirty="0">
                <a:latin typeface="Century Gothic" panose="020B0502020202020204" pitchFamily="34" charset="0"/>
              </a:rPr>
              <a:t>There is no Practice – Part One C, as there are no new skills taught in the video. Instead, proceed to Extra Practice – Part One.</a:t>
            </a:r>
            <a:endParaRPr lang="en-US" sz="1200" b="1"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21</a:t>
            </a:fld>
            <a:endParaRPr lang="en-US" dirty="0"/>
          </a:p>
        </p:txBody>
      </p:sp>
    </p:spTree>
    <p:extLst>
      <p:ext uri="{BB962C8B-B14F-4D97-AF65-F5344CB8AC3E}">
        <p14:creationId xmlns:p14="http://schemas.microsoft.com/office/powerpoint/2010/main" val="1167587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a:t>
            </a:r>
            <a:r>
              <a:rPr lang="en-US" sz="1200" b="1" dirty="0">
                <a:latin typeface="Century Gothic" panose="020B0502020202020204" pitchFamily="34" charset="0"/>
              </a:rPr>
              <a:t> Tutor</a:t>
            </a:r>
          </a:p>
          <a:p>
            <a:pPr defTabSz="966612">
              <a:defRPr/>
            </a:pPr>
            <a:endParaRPr lang="en-US" sz="1200" dirty="0">
              <a:latin typeface="Century Gothic" panose="020B0502020202020204" pitchFamily="34" charset="0"/>
            </a:endParaRPr>
          </a:p>
          <a:p>
            <a:r>
              <a:rPr lang="en-US" sz="1200" b="1" dirty="0">
                <a:latin typeface="Century Gothic" panose="020B0502020202020204" pitchFamily="34" charset="0"/>
              </a:rPr>
              <a:t>PREPARATION</a:t>
            </a:r>
            <a:endParaRPr lang="en-US" sz="1200" dirty="0">
              <a:latin typeface="Century Gothic" panose="020B0502020202020204" pitchFamily="34" charset="0"/>
            </a:endParaRP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Email a Zoom invitation to the learner before the lesson. </a:t>
            </a: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Both tutor and learner should be in the Zoom meeting before the lesson.</a:t>
            </a: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Note: If tutoring in-person, learner should not check Join with Audio; otherwise there will be audio feedback. </a:t>
            </a:r>
          </a:p>
          <a:p>
            <a:pPr marL="0" indent="0" algn="l">
              <a:buFont typeface="Arial" panose="020B0604020202020204" pitchFamily="34" charset="0"/>
              <a:buNone/>
            </a:pPr>
            <a:r>
              <a:rPr lang="en-US" sz="1200" b="1" i="0" u="none" strike="noStrike" baseline="0" dirty="0">
                <a:latin typeface="Century Gothic" panose="020B0502020202020204" pitchFamily="34" charset="0"/>
              </a:rPr>
              <a:t>Or</a:t>
            </a:r>
            <a:r>
              <a:rPr lang="en-US" sz="1200" b="0" i="0" u="none" strike="noStrike" baseline="0" dirty="0">
                <a:latin typeface="Century Gothic" panose="020B0502020202020204" pitchFamily="34" charset="0"/>
              </a:rPr>
              <a:t> </a:t>
            </a:r>
          </a:p>
          <a:p>
            <a:pPr marL="0" indent="0" algn="l">
              <a:buFont typeface="Arial" panose="020B0604020202020204" pitchFamily="34" charset="0"/>
              <a:buNone/>
            </a:pPr>
            <a:r>
              <a:rPr lang="en-US" sz="1200" b="0" i="0" u="none" strike="noStrike" baseline="0" dirty="0">
                <a:latin typeface="Century Gothic" panose="020B0502020202020204" pitchFamily="34" charset="0"/>
              </a:rPr>
              <a:t>        Both tutor and learner should mute their mics.</a:t>
            </a:r>
            <a:endParaRPr lang="en-US" sz="1200"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Support person at home should support as requested by the tutor.</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Refer to Slides #10 and 11. Tutor should be able to see learner’s computer screen and hands.</a:t>
            </a:r>
          </a:p>
          <a:p>
            <a:endParaRPr lang="en-US" sz="1200" b="1" dirty="0">
              <a:latin typeface="Century Gothic" panose="020B0502020202020204" pitchFamily="34" charset="0"/>
            </a:endParaRPr>
          </a:p>
          <a:p>
            <a:r>
              <a:rPr lang="en-US" sz="1200" b="1" dirty="0">
                <a:latin typeface="Century Gothic" panose="020B0502020202020204" pitchFamily="34" charset="0"/>
              </a:rPr>
              <a:t>Extra Practice</a:t>
            </a: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a:t>
            </a:r>
          </a:p>
          <a:p>
            <a:r>
              <a:rPr lang="en-US" sz="1200" i="1" dirty="0">
                <a:latin typeface="Century Gothic" panose="020B0502020202020204" pitchFamily="34" charset="0"/>
              </a:rPr>
              <a:t>Let’s practice some more.</a:t>
            </a:r>
          </a:p>
          <a:p>
            <a:endParaRPr lang="en-US" sz="1200" i="1" dirty="0">
              <a:latin typeface="Century Gothic" panose="020B0502020202020204" pitchFamily="34" charset="0"/>
            </a:endParaRPr>
          </a:p>
          <a:p>
            <a:pPr marL="241653" indent="-241653">
              <a:buFont typeface="+mj-lt"/>
              <a:buAutoNum type="arabicParenR"/>
            </a:pPr>
            <a:r>
              <a:rPr lang="en-US" sz="1200" i="1" u="none" dirty="0">
                <a:latin typeface="Century Gothic" panose="020B0502020202020204" pitchFamily="34" charset="0"/>
              </a:rPr>
              <a:t>First, turn on your mic and video.</a:t>
            </a:r>
          </a:p>
          <a:p>
            <a:pPr marL="241653" indent="-241653">
              <a:buFont typeface="+mj-lt"/>
              <a:buAutoNum type="arabicParenR"/>
            </a:pPr>
            <a:r>
              <a:rPr lang="en-US" sz="1200" i="1" u="none" dirty="0">
                <a:latin typeface="Century Gothic" panose="020B0502020202020204" pitchFamily="34" charset="0"/>
              </a:rPr>
              <a:t>I cannot see your whole face. What should you do? Show me.</a:t>
            </a:r>
          </a:p>
          <a:p>
            <a:pPr marL="241653" indent="-241653">
              <a:buFont typeface="+mj-lt"/>
              <a:buAutoNum type="arabicParenR"/>
            </a:pPr>
            <a:r>
              <a:rPr lang="en-US" sz="1200" i="1" u="none" dirty="0">
                <a:latin typeface="Century Gothic" panose="020B0502020202020204" pitchFamily="34" charset="0"/>
              </a:rPr>
              <a:t>Your face looks dark. What should you do? Show me.</a:t>
            </a:r>
          </a:p>
          <a:p>
            <a:pPr marL="241653" indent="-241653">
              <a:buFont typeface="+mj-lt"/>
              <a:buAutoNum type="arabicParenR"/>
            </a:pPr>
            <a:r>
              <a:rPr lang="en-US" sz="1200" i="1" u="none" dirty="0">
                <a:latin typeface="Century Gothic" panose="020B0502020202020204" pitchFamily="34" charset="0"/>
              </a:rPr>
              <a:t>Your background has many things. What should you do? Show me.</a:t>
            </a:r>
          </a:p>
          <a:p>
            <a:pPr marL="241653" indent="-241653">
              <a:buFont typeface="+mj-lt"/>
              <a:buAutoNum type="arabicParenR"/>
            </a:pPr>
            <a:r>
              <a:rPr lang="en-US" sz="1200" i="1" u="none" dirty="0">
                <a:latin typeface="Century Gothic" panose="020B0502020202020204" pitchFamily="34" charset="0"/>
              </a:rPr>
              <a:t>Please blur your background. Show me.</a:t>
            </a:r>
          </a:p>
          <a:p>
            <a:pPr marL="241653" indent="-241653">
              <a:buFont typeface="+mj-lt"/>
              <a:buAutoNum type="arabicParenR"/>
            </a:pPr>
            <a:r>
              <a:rPr lang="en-US" sz="1200" i="1" u="none" dirty="0">
                <a:latin typeface="Century Gothic" panose="020B0502020202020204" pitchFamily="34" charset="0"/>
              </a:rPr>
              <a:t>You want to take a break. What should you do? Show me.</a:t>
            </a:r>
          </a:p>
          <a:p>
            <a:pPr marL="241653" indent="-241653">
              <a:buFont typeface="+mj-lt"/>
              <a:buAutoNum type="arabicParenR"/>
            </a:pPr>
            <a:r>
              <a:rPr lang="en-US" sz="1200" i="1" u="none" dirty="0">
                <a:latin typeface="Century Gothic" panose="020B0502020202020204" pitchFamily="34" charset="0"/>
              </a:rPr>
              <a:t>Someone came into your room to talk to you. What should you do? Show me.</a:t>
            </a:r>
          </a:p>
          <a:p>
            <a:pPr marL="241653" indent="-241653">
              <a:buFont typeface="+mj-lt"/>
              <a:buAutoNum type="arabicParenR"/>
            </a:pPr>
            <a:r>
              <a:rPr lang="en-US" sz="1200" i="1" u="none" dirty="0">
                <a:latin typeface="Century Gothic" panose="020B0502020202020204" pitchFamily="34" charset="0"/>
              </a:rPr>
              <a:t>Someone is giving a presentation on Zoom. What should you do? Show me.</a:t>
            </a:r>
          </a:p>
          <a:p>
            <a:pPr marL="241653" indent="-241653">
              <a:buFont typeface="+mj-lt"/>
              <a:buAutoNum type="arabicParenR"/>
            </a:pPr>
            <a:r>
              <a:rPr lang="en-US" sz="1200" i="1" u="none" dirty="0">
                <a:latin typeface="Century Gothic" panose="020B0502020202020204" pitchFamily="34" charset="0"/>
              </a:rPr>
              <a:t>You are hungry and want to eat something during the Zoom meeting. What should you do? Show me.</a:t>
            </a:r>
          </a:p>
          <a:p>
            <a:pPr marL="241653" indent="-241653">
              <a:buFont typeface="+mj-lt"/>
              <a:buAutoNum type="arabicParenR"/>
            </a:pPr>
            <a:r>
              <a:rPr lang="en-US" sz="1200" i="1" u="none" dirty="0">
                <a:latin typeface="Century Gothic" panose="020B0502020202020204" pitchFamily="34" charset="0"/>
              </a:rPr>
              <a:t>Your phone rang and you want to answer it during the Zoom meeting. What should you do? Show me.</a:t>
            </a:r>
          </a:p>
          <a:p>
            <a:pPr marL="241653" indent="-241653">
              <a:buFont typeface="+mj-lt"/>
              <a:buAutoNum type="arabicParenR"/>
            </a:pPr>
            <a:r>
              <a:rPr lang="en-US" sz="1200" i="1" u="none" dirty="0">
                <a:latin typeface="Century Gothic" panose="020B0502020202020204" pitchFamily="34" charset="0"/>
              </a:rPr>
              <a:t>You came into a meeting late. What should you do? Show me.</a:t>
            </a:r>
          </a:p>
          <a:p>
            <a:pPr marL="241653" indent="-241653">
              <a:buFont typeface="+mj-lt"/>
              <a:buAutoNum type="arabicParenR"/>
            </a:pPr>
            <a:r>
              <a:rPr lang="en-US" sz="1200" i="1" u="none" dirty="0">
                <a:latin typeface="Century Gothic" panose="020B0502020202020204" pitchFamily="34" charset="0"/>
              </a:rPr>
              <a:t>You are listening to someone talk in a meeting. What should you do? Show me.</a:t>
            </a:r>
          </a:p>
          <a:p>
            <a:pPr marL="241653" indent="-241653">
              <a:buFont typeface="+mj-lt"/>
              <a:buAutoNum type="arabicParenR"/>
            </a:pPr>
            <a:endParaRPr lang="en-US" sz="1200" i="1" u="none" dirty="0">
              <a:latin typeface="Century Gothic" panose="020B0502020202020204" pitchFamily="34" charset="0"/>
            </a:endParaRPr>
          </a:p>
          <a:p>
            <a:pPr marL="241653" indent="-241653">
              <a:buFont typeface="+mj-lt"/>
              <a:buAutoNum type="arabicParenR"/>
            </a:pPr>
            <a:endParaRPr lang="en-US" sz="1200" dirty="0">
              <a:latin typeface="Century Gothic" panose="020B0502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302066" indent="-302066" defTabSz="966612">
              <a:buFont typeface="Arial" panose="020B0604020202020204" pitchFamily="34" charset="0"/>
              <a:buChar char="•"/>
              <a:defRPr/>
            </a:pPr>
            <a:r>
              <a:rPr lang="en-US" sz="1200" dirty="0">
                <a:latin typeface="Century Gothic" panose="020B0502020202020204" pitchFamily="34" charset="0"/>
              </a:rPr>
              <a:t>Have the learner repeat this activity and practice as many times as they need (at least three times.)</a:t>
            </a:r>
          </a:p>
          <a:p>
            <a:pPr marL="302066" indent="-302066" defTabSz="966612">
              <a:buFont typeface="Arial" panose="020B0604020202020204" pitchFamily="34" charset="0"/>
              <a:buChar char="•"/>
              <a:defRPr/>
            </a:pPr>
            <a:r>
              <a:rPr lang="en-US" sz="1200" dirty="0">
                <a:latin typeface="Century Gothic" panose="020B0502020202020204" pitchFamily="34" charset="0"/>
              </a:rPr>
              <a:t>Check the Learner's skills. Has the learner shown you they can do the skills at least three times without support? </a:t>
            </a:r>
            <a:r>
              <a:rPr lang="en-US" sz="1200" dirty="0">
                <a:latin typeface="Century Gothic" panose="020B0502020202020204" pitchFamily="34" charset="0"/>
                <a:ea typeface="Quattrocento Sans"/>
                <a:cs typeface="Quattrocento Sans"/>
                <a:sym typeface="Quattrocento Sans"/>
              </a:rPr>
              <a:t>If so, then they are ready to move on to the next part. </a:t>
            </a:r>
            <a:endParaRPr lang="en-US" sz="1200" dirty="0">
              <a:latin typeface="Century Gothic" panose="020B0502020202020204" pitchFamily="34" charset="0"/>
              <a:ea typeface="Arial"/>
              <a:cs typeface="Arial"/>
              <a:sym typeface="Arial"/>
            </a:endParaRPr>
          </a:p>
          <a:p>
            <a:endParaRPr lang="en-CA"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22</a:t>
            </a:fld>
            <a:endParaRPr lang="en-US" dirty="0"/>
          </a:p>
        </p:txBody>
      </p:sp>
    </p:spTree>
    <p:extLst>
      <p:ext uri="{BB962C8B-B14F-4D97-AF65-F5344CB8AC3E}">
        <p14:creationId xmlns:p14="http://schemas.microsoft.com/office/powerpoint/2010/main" val="733075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latin typeface="Century Gothic" panose="020B0502020202020204" pitchFamily="34" charset="0"/>
              </a:rPr>
              <a:t>Total Video length: Communicating in Zoom: : 03:19</a:t>
            </a:r>
            <a:r>
              <a:rPr lang="en-US" b="1" dirty="0">
                <a:latin typeface="Century Gothic" panose="020B0502020202020204" pitchFamily="34" charset="0"/>
              </a:rPr>
              <a:t> mins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entury Gothic" panose="020B0502020202020204" pitchFamily="34" charset="0"/>
            </a:endParaRPr>
          </a:p>
          <a:p>
            <a:pPr marL="228600" indent="-228600">
              <a:buAutoNum type="alphaUcPeriod"/>
            </a:pPr>
            <a:r>
              <a:rPr lang="en-US" b="0" dirty="0">
                <a:highlight>
                  <a:srgbClr val="FFFF00"/>
                </a:highlight>
                <a:latin typeface="Century Gothic" panose="020B0502020202020204" pitchFamily="34" charset="0"/>
              </a:rPr>
              <a:t>Use The Raise Hand Icon If You Want To Speak: </a:t>
            </a:r>
          </a:p>
          <a:p>
            <a:pPr marL="228600" indent="-228600">
              <a:buAutoNum type="alphaUcPeriod"/>
            </a:pPr>
            <a:r>
              <a:rPr lang="en-US" b="0" dirty="0">
                <a:highlight>
                  <a:srgbClr val="FFFF00"/>
                </a:highlight>
                <a:latin typeface="Century Gothic" panose="020B0502020202020204" pitchFamily="34" charset="0"/>
              </a:rPr>
              <a:t>Chat Etiquette:</a:t>
            </a:r>
          </a:p>
          <a:p>
            <a:pPr lvl="1">
              <a:buFontTx/>
              <a:buChar char="-"/>
            </a:pPr>
            <a:r>
              <a:rPr lang="en-US" sz="1200" dirty="0">
                <a:latin typeface="Century Gothic" panose="020B0502020202020204" pitchFamily="34" charset="0"/>
              </a:rPr>
              <a:t>Do Not Use All Caps</a:t>
            </a:r>
          </a:p>
          <a:p>
            <a:pPr lvl="1">
              <a:buFontTx/>
              <a:buChar char="-"/>
            </a:pPr>
            <a:r>
              <a:rPr lang="en-US" sz="1200" dirty="0">
                <a:latin typeface="Century Gothic" panose="020B0502020202020204" pitchFamily="34" charset="0"/>
              </a:rPr>
              <a:t>Do Not Send A Private Message To Everyone</a:t>
            </a:r>
          </a:p>
          <a:p>
            <a:pPr marL="0" indent="0">
              <a:buNone/>
            </a:pPr>
            <a:endParaRPr lang="en-US" b="0" dirty="0">
              <a:latin typeface="Century Gothic" panose="020B0502020202020204" pitchFamily="34" charset="0"/>
            </a:endParaRPr>
          </a:p>
          <a:p>
            <a:r>
              <a:rPr lang="en-US" b="1" dirty="0">
                <a:latin typeface="Century Gothic" panose="020B0502020202020204" pitchFamily="34" charset="0"/>
              </a:rPr>
              <a:t>Say to the Learner: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Century Gothic" panose="020B0502020202020204" pitchFamily="34" charset="0"/>
              </a:rPr>
              <a:t>We are going to review when to use the raise hand icon, and also learn some tips when using the Chat function on Zoom.</a:t>
            </a:r>
          </a:p>
          <a:p>
            <a:r>
              <a:rPr lang="en-US" b="0" i="1" dirty="0">
                <a:solidFill>
                  <a:srgbClr val="000000"/>
                </a:solidFill>
                <a:effectLst/>
                <a:latin typeface="Century Gothic" panose="020B0502020202020204" pitchFamily="34" charset="0"/>
              </a:rPr>
              <a:t>We can watch the video several times. So, don't worry if you don't catch everything the first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Century Gothic" panose="020B0502020202020204" pitchFamily="34" charset="0"/>
            </a:endParaRPr>
          </a:p>
          <a:p>
            <a:endParaRPr lang="en-US" dirty="0">
              <a:latin typeface="Century Gothic" panose="020B0502020202020204" pitchFamily="34" charset="0"/>
            </a:endParaRPr>
          </a:p>
          <a:p>
            <a:endParaRPr lang="en-CA"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23</a:t>
            </a:fld>
            <a:endParaRPr lang="en-US" dirty="0"/>
          </a:p>
        </p:txBody>
      </p:sp>
    </p:spTree>
    <p:extLst>
      <p:ext uri="{BB962C8B-B14F-4D97-AF65-F5344CB8AC3E}">
        <p14:creationId xmlns:p14="http://schemas.microsoft.com/office/powerpoint/2010/main" val="2337665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highlight>
                  <a:srgbClr val="FFFF00"/>
                </a:highlight>
                <a:latin typeface="Century Gothic" panose="020B0502020202020204" pitchFamily="34" charset="0"/>
              </a:rPr>
              <a:t>Video length: 03:19 min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highlight>
                <a:srgbClr val="FFFF00"/>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highlight>
                  <a:srgbClr val="FFFF00"/>
                </a:highlight>
                <a:latin typeface="Century Gothic" panose="020B0502020202020204" pitchFamily="34" charset="0"/>
              </a:rPr>
              <a:t>Zoom Etiquette 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highlight>
                  <a:srgbClr val="FFFF00"/>
                </a:highlight>
                <a:latin typeface="Century Gothic" panose="020B0502020202020204" pitchFamily="34" charset="0"/>
              </a:rPr>
              <a:t>Part Two A: </a:t>
            </a:r>
            <a:r>
              <a:rPr lang="en-US" b="1" dirty="0">
                <a:latin typeface="Century Gothic" panose="020B0502020202020204" pitchFamily="34" charset="0"/>
              </a:rPr>
              <a:t>Use the Raise Hand Icon If You Want To Speak 	</a:t>
            </a:r>
            <a:r>
              <a:rPr lang="en-US" b="1" dirty="0">
                <a:highlight>
                  <a:srgbClr val="FFFF00"/>
                </a:highlight>
                <a:latin typeface="Century Gothic" panose="020B0502020202020204" pitchFamily="34" charset="0"/>
              </a:rPr>
              <a:t>0:00 – 1:58 min [1:58 min]</a:t>
            </a:r>
          </a:p>
          <a:p>
            <a:endParaRPr lang="en-US" b="1" dirty="0">
              <a:latin typeface="Century Gothic" panose="020B0502020202020204" pitchFamily="34" charset="0"/>
            </a:endParaRPr>
          </a:p>
          <a:p>
            <a:r>
              <a:rPr lang="en-US" b="1" dirty="0">
                <a:latin typeface="Century Gothic" panose="020B0502020202020204" pitchFamily="34" charset="0"/>
              </a:rPr>
              <a:t>Say to the Learner: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Century Gothic" panose="020B0502020202020204" pitchFamily="34" charset="0"/>
              </a:rPr>
              <a:t>Let’s review when to use the Raise Hand icon.</a:t>
            </a:r>
          </a:p>
          <a:p>
            <a:pPr marL="0" lvl="0" indent="0" algn="l" rtl="0">
              <a:spcBef>
                <a:spcPts val="0"/>
              </a:spcBef>
              <a:spcAft>
                <a:spcPts val="0"/>
              </a:spcAft>
              <a:buNone/>
            </a:pPr>
            <a:r>
              <a:rPr lang="en-US" sz="1200" i="1" dirty="0">
                <a:latin typeface="Century Gothic" panose="020B0502020202020204" pitchFamily="34" charset="0"/>
              </a:rPr>
              <a:t>We’ll watch a video to review how to do this. </a:t>
            </a:r>
          </a:p>
          <a:p>
            <a:pPr marL="0" lvl="0" indent="0" algn="l" rtl="0">
              <a:spcBef>
                <a:spcPts val="0"/>
              </a:spcBef>
              <a:spcAft>
                <a:spcPts val="0"/>
              </a:spcAft>
              <a:buNone/>
            </a:pPr>
            <a:r>
              <a:rPr lang="en-US" sz="1200" b="0" i="1" dirty="0">
                <a:solidFill>
                  <a:srgbClr val="000000"/>
                </a:solidFill>
                <a:latin typeface="Century Gothic" panose="020B0502020202020204" pitchFamily="34" charset="0"/>
                <a:ea typeface="Calibri"/>
                <a:cs typeface="Calibri"/>
                <a:sym typeface="Calibri"/>
              </a:rPr>
              <a:t>We can watch the video several times. So, don't worry if you don't catch everything the first time. </a:t>
            </a:r>
            <a:endParaRPr lang="en-US" sz="120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for the Tutor: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Play the video segment as outlined above.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Play the video several times.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dirty="0">
                <a:latin typeface="Century Gothic" panose="020B0502020202020204" pitchFamily="34" charset="0"/>
              </a:rPr>
              <a:t>Then have learner do Practice Part Two. A</a:t>
            </a:r>
          </a:p>
          <a:p>
            <a:pPr marL="171450" indent="-171450">
              <a:buFont typeface="Arial" panose="020B0604020202020204" pitchFamily="34" charset="0"/>
              <a:buChar char="•"/>
            </a:pPr>
            <a:r>
              <a:rPr lang="en-US" dirty="0">
                <a:latin typeface="Century Gothic" panose="020B0502020202020204" pitchFamily="34" charset="0"/>
              </a:rPr>
              <a:t>After that, repeat the steps for Part One B [Chat Etiquette] –These steps are in subsequent slides.   </a:t>
            </a:r>
          </a:p>
          <a:p>
            <a:pPr>
              <a:buFont typeface="Arial" panose="020B0604020202020204" pitchFamily="34" charset="0"/>
              <a:buChar char="•"/>
            </a:pPr>
            <a:endParaRPr lang="en-US" dirty="0">
              <a:latin typeface="Century Gothic" panose="020B0502020202020204" pitchFamily="34" charset="0"/>
            </a:endParaRPr>
          </a:p>
          <a:p>
            <a:pPr>
              <a:buFont typeface="Arial" panose="020B0604020202020204" pitchFamily="34" charset="0"/>
              <a:buChar char="•"/>
            </a:pPr>
            <a:r>
              <a:rPr lang="en-US" dirty="0">
                <a:latin typeface="Century Gothic" panose="020B0502020202020204" pitchFamily="34" charset="0"/>
              </a:rPr>
              <a:t>Click on the PLAY icon in the slide to open the video lesson.</a:t>
            </a:r>
            <a:endParaRPr lang="en-US" dirty="0">
              <a:solidFill>
                <a:srgbClr val="000000"/>
              </a:solidFill>
              <a:latin typeface="Century Gothic" panose="020B0502020202020204" pitchFamily="34" charset="0"/>
              <a:cs typeface="Calibri" panose="020F0502020204030204"/>
            </a:endParaRPr>
          </a:p>
          <a:p>
            <a:pPr>
              <a:buFont typeface="Arial" panose="020B0604020202020204" pitchFamily="34" charset="0"/>
              <a:buChar char="•"/>
            </a:pPr>
            <a:r>
              <a:rPr lang="en-US" dirty="0">
                <a:latin typeface="Century Gothic" panose="020B0502020202020204" pitchFamily="34" charset="0"/>
              </a:rPr>
              <a:t>Use this link to the YouTube video if the link in the slide doesn’t work: </a:t>
            </a:r>
            <a:endParaRPr lang="en-US" dirty="0">
              <a:latin typeface="Century Gothic" panose="020B0502020202020204" pitchFamily="34" charset="0"/>
              <a:cs typeface="Calibri" panose="020F0502020204030204"/>
            </a:endParaRPr>
          </a:p>
          <a:p>
            <a:pPr marL="0" indent="0">
              <a:buFont typeface="Arial" panose="020B0604020202020204" pitchFamily="34" charset="0"/>
              <a:buNone/>
            </a:pPr>
            <a:r>
              <a:rPr lang="en-US" b="1" dirty="0">
                <a:solidFill>
                  <a:srgbClr val="000000"/>
                </a:solidFill>
                <a:latin typeface="Century Gothic" panose="020B0502020202020204" pitchFamily="34" charset="0"/>
                <a:cs typeface="Calibri" panose="020F0502020204030204"/>
              </a:rPr>
              <a:t>https://youtu.be/vYbavzhWJ9Q</a:t>
            </a:r>
          </a:p>
          <a:p>
            <a:pPr marL="171450" indent="-171450">
              <a:buFont typeface="Arial" panose="020B0604020202020204" pitchFamily="34" charset="0"/>
              <a:buChar char="•"/>
            </a:pPr>
            <a:endParaRPr lang="en-US" dirty="0">
              <a:solidFill>
                <a:srgbClr val="000000"/>
              </a:solidFill>
              <a:latin typeface="Century Gothic" panose="020B0502020202020204" pitchFamily="34" charset="0"/>
              <a:cs typeface="Calibri" panose="020F0502020204030204"/>
            </a:endParaRPr>
          </a:p>
          <a:p>
            <a:pPr marL="181240" indent="-181240">
              <a:buFont typeface="Arial" panose="020B0604020202020204" pitchFamily="34" charset="0"/>
              <a:buChar char="•"/>
            </a:pPr>
            <a:r>
              <a:rPr lang="en-US"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dirty="0">
                <a:latin typeface="Century Gothic" panose="020B0502020202020204" pitchFamily="34" charset="0"/>
              </a:rPr>
              <a:t>Play the lesson a bit and check the learner can hear it ok before playing the whole video. </a:t>
            </a:r>
          </a:p>
          <a:p>
            <a:pPr marL="181240" indent="-181240">
              <a:buFont typeface="Arial" panose="020B0604020202020204" pitchFamily="34" charset="0"/>
              <a:buChar char="•"/>
            </a:pPr>
            <a:endParaRPr lang="en-US" dirty="0">
              <a:latin typeface="Century Gothic" panose="020B0502020202020204" pitchFamily="34" charset="0"/>
            </a:endParaRPr>
          </a:p>
          <a:p>
            <a:r>
              <a:rPr lang="en-US" dirty="0">
                <a:latin typeface="Century Gothic" panose="020B0502020202020204" pitchFamily="34" charset="0"/>
              </a:rPr>
              <a:t> </a:t>
            </a:r>
          </a:p>
        </p:txBody>
      </p:sp>
      <p:sp>
        <p:nvSpPr>
          <p:cNvPr id="4" name="Slide Number Placeholder 3"/>
          <p:cNvSpPr>
            <a:spLocks noGrp="1"/>
          </p:cNvSpPr>
          <p:nvPr>
            <p:ph type="sldNum" sz="quarter" idx="5"/>
          </p:nvPr>
        </p:nvSpPr>
        <p:spPr/>
        <p:txBody>
          <a:bodyPr/>
          <a:lstStyle/>
          <a:p>
            <a:fld id="{84E55262-9676-444A-98B3-692BE02459E9}" type="slidenum">
              <a:rPr lang="en-US" smtClean="0"/>
              <a:t>24</a:t>
            </a:fld>
            <a:endParaRPr lang="en-US" dirty="0"/>
          </a:p>
        </p:txBody>
      </p:sp>
    </p:spTree>
    <p:extLst>
      <p:ext uri="{BB962C8B-B14F-4D97-AF65-F5344CB8AC3E}">
        <p14:creationId xmlns:p14="http://schemas.microsoft.com/office/powerpoint/2010/main" val="317687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r>
              <a:rPr lang="en-US" sz="1200" dirty="0">
                <a:latin typeface="Century Gothic" panose="020B0502020202020204" pitchFamily="34" charset="0"/>
              </a:rPr>
              <a:t>After watching this segment of the video lesson, check understanding (review and elicit) before moving on to the next part. </a:t>
            </a:r>
          </a:p>
          <a:p>
            <a:pPr defTabSz="966612">
              <a:defRPr/>
            </a:pPr>
            <a:endParaRPr lang="en-US" sz="1200" b="1"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Check understanding - ask the learner as you watch the video and pause it, or as you demonstrate on your computer. </a:t>
            </a:r>
          </a:p>
          <a:p>
            <a:pPr defTabSz="966612">
              <a:defRPr/>
            </a:pPr>
            <a:r>
              <a:rPr lang="en-US" sz="1200" dirty="0">
                <a:latin typeface="Century Gothic" panose="020B0502020202020204" pitchFamily="34" charset="0"/>
              </a:rPr>
              <a:t>Ask these comprehension check questions or others to check understanding: </a:t>
            </a:r>
          </a:p>
          <a:p>
            <a:pPr defTabSz="966612">
              <a:defRPr/>
            </a:pPr>
            <a:endParaRPr lang="en-US" sz="1200" dirty="0">
              <a:latin typeface="Century Gothic" panose="020B0502020202020204" pitchFamily="34" charset="0"/>
            </a:endParaRPr>
          </a:p>
          <a:p>
            <a:pPr defTabSz="966612">
              <a:defRPr/>
            </a:pPr>
            <a:endParaRPr lang="en-US" sz="1200" dirty="0">
              <a:latin typeface="Century Gothic" panose="020B0502020202020204" pitchFamily="34" charset="0"/>
            </a:endParaRPr>
          </a:p>
          <a:p>
            <a:pPr marL="0" indent="0">
              <a:buFont typeface="Arial" panose="020B0604020202020204" pitchFamily="34" charset="0"/>
              <a:buNone/>
            </a:pPr>
            <a:r>
              <a:rPr lang="en-US" sz="1200" b="1" i="1" dirty="0">
                <a:latin typeface="Century Gothic" panose="020B0502020202020204" pitchFamily="34" charset="0"/>
              </a:rPr>
              <a:t>Say to the Learner:</a:t>
            </a:r>
          </a:p>
          <a:p>
            <a:pPr marL="181240" indent="-181240">
              <a:buFont typeface="Arial" panose="020B0604020202020204" pitchFamily="34" charset="0"/>
              <a:buChar char="•"/>
            </a:pPr>
            <a:r>
              <a:rPr lang="en-US" sz="1200" b="0" i="1" dirty="0">
                <a:latin typeface="Century Gothic" panose="020B0502020202020204" pitchFamily="34" charset="0"/>
              </a:rPr>
              <a:t>You are in a Zoom meeting. Is it ok to just speak whenever you have a question? </a:t>
            </a:r>
            <a:r>
              <a:rPr lang="en-US" sz="1200" b="1" i="1" dirty="0">
                <a:latin typeface="Century Gothic" panose="020B0502020202020204" pitchFamily="34" charset="0"/>
              </a:rPr>
              <a:t>Answer: </a:t>
            </a:r>
            <a:r>
              <a:rPr lang="en-US" sz="1200" b="0" i="1" dirty="0">
                <a:latin typeface="Century Gothic" panose="020B0502020202020204" pitchFamily="34" charset="0"/>
              </a:rPr>
              <a:t>No, it is not polite. You should raise your hand first.</a:t>
            </a:r>
          </a:p>
          <a:p>
            <a:pPr marL="181240" indent="-181240">
              <a:buFont typeface="Arial" panose="020B0604020202020204" pitchFamily="34" charset="0"/>
              <a:buChar char="•"/>
            </a:pPr>
            <a:r>
              <a:rPr lang="en-US" sz="1200" b="0" i="1" dirty="0">
                <a:latin typeface="Century Gothic" panose="020B0502020202020204" pitchFamily="34" charset="0"/>
              </a:rPr>
              <a:t>Is it ok to use raise your actual hand to signal you want to speak? </a:t>
            </a:r>
            <a:r>
              <a:rPr lang="en-US" sz="1200" b="1" i="1" dirty="0">
                <a:latin typeface="Century Gothic" panose="020B0502020202020204" pitchFamily="34" charset="0"/>
              </a:rPr>
              <a:t>Answer: </a:t>
            </a:r>
            <a:r>
              <a:rPr lang="en-US" sz="1200" b="0" i="1" dirty="0">
                <a:latin typeface="Century Gothic" panose="020B0502020202020204" pitchFamily="34" charset="0"/>
              </a:rPr>
              <a:t>Yes, it is good. However, please take note that if there are many people in the Zoom meeting, the host may not see your video nor your hand.</a:t>
            </a:r>
          </a:p>
          <a:p>
            <a:pPr marL="181240" indent="-181240">
              <a:buFont typeface="Arial" panose="020B0604020202020204" pitchFamily="34" charset="0"/>
              <a:buChar char="•"/>
            </a:pPr>
            <a:r>
              <a:rPr lang="en-US" sz="1200" b="0" i="1" dirty="0">
                <a:latin typeface="Century Gothic" panose="020B0502020202020204" pitchFamily="34" charset="0"/>
              </a:rPr>
              <a:t>What do you do if the icons in the Zoom meeting disappear? </a:t>
            </a:r>
            <a:r>
              <a:rPr lang="en-US" sz="1200" b="1" i="1" dirty="0">
                <a:latin typeface="Century Gothic" panose="020B0502020202020204" pitchFamily="34" charset="0"/>
              </a:rPr>
              <a:t>Answer: </a:t>
            </a:r>
            <a:r>
              <a:rPr lang="en-US" sz="1200" b="0" i="1" dirty="0">
                <a:latin typeface="Century Gothic" panose="020B0502020202020204" pitchFamily="34" charset="0"/>
              </a:rPr>
              <a:t>Move the mouse or trackpad a bit; the icons appear again.</a:t>
            </a:r>
          </a:p>
          <a:p>
            <a:pPr marL="181240" indent="-181240">
              <a:buFont typeface="Arial" panose="020B0604020202020204" pitchFamily="34" charset="0"/>
              <a:buChar char="•"/>
            </a:pPr>
            <a:r>
              <a:rPr lang="en-US" sz="1200" b="0" i="1" dirty="0">
                <a:latin typeface="Century Gothic" panose="020B0502020202020204" pitchFamily="34" charset="0"/>
              </a:rPr>
              <a:t>How do you find the Raise Hand icon? </a:t>
            </a:r>
            <a:r>
              <a:rPr lang="en-US" sz="1200" b="1" i="1" dirty="0">
                <a:latin typeface="Century Gothic" panose="020B0502020202020204" pitchFamily="34" charset="0"/>
              </a:rPr>
              <a:t>Answer: </a:t>
            </a:r>
            <a:r>
              <a:rPr lang="en-US" sz="1200" b="0" i="1" dirty="0">
                <a:latin typeface="Century Gothic" panose="020B0502020202020204" pitchFamily="34" charset="0"/>
              </a:rPr>
              <a:t>Click on Reactions icon, then Raise Hand.</a:t>
            </a:r>
          </a:p>
          <a:p>
            <a:pPr marL="181240" indent="-181240">
              <a:buFont typeface="Arial" panose="020B0604020202020204" pitchFamily="34" charset="0"/>
              <a:buChar char="•"/>
            </a:pPr>
            <a:r>
              <a:rPr lang="en-US" sz="1200" b="0" i="1" dirty="0">
                <a:latin typeface="Century Gothic" panose="020B0502020202020204" pitchFamily="34" charset="0"/>
              </a:rPr>
              <a:t>What do you do after you’ve asked your question? </a:t>
            </a:r>
            <a:r>
              <a:rPr lang="en-US" sz="1200" b="1" i="1" dirty="0">
                <a:latin typeface="Century Gothic" panose="020B0502020202020204" pitchFamily="34" charset="0"/>
              </a:rPr>
              <a:t>Answer: </a:t>
            </a:r>
            <a:r>
              <a:rPr lang="en-US" sz="1200" b="0" i="1" dirty="0">
                <a:latin typeface="Century Gothic" panose="020B0502020202020204" pitchFamily="34" charset="0"/>
              </a:rPr>
              <a:t>Lower your hand. Click on Reactions, then Lower Hand.</a:t>
            </a:r>
          </a:p>
          <a:p>
            <a:pPr marL="181240" indent="-181240">
              <a:buFont typeface="Arial" panose="020B0604020202020204" pitchFamily="34" charset="0"/>
              <a:buChar char="•"/>
            </a:pPr>
            <a:endParaRPr lang="en-US" sz="1200" b="0" i="1" dirty="0">
              <a:latin typeface="Century Gothic" panose="020B0502020202020204" pitchFamily="34" charset="0"/>
            </a:endParaRPr>
          </a:p>
          <a:p>
            <a:pPr defTabSz="966612">
              <a:defRPr/>
            </a:pPr>
            <a:r>
              <a:rPr lang="en-US" sz="1200" b="1" dirty="0">
                <a:latin typeface="Century Gothic" panose="020B0502020202020204" pitchFamily="34" charset="0"/>
              </a:rPr>
              <a:t>Instructions for Tutor: </a:t>
            </a:r>
          </a:p>
          <a:p>
            <a:r>
              <a:rPr lang="en-US" sz="1200" b="1" dirty="0">
                <a:latin typeface="Century Gothic" panose="020B0502020202020204" pitchFamily="34" charset="0"/>
              </a:rPr>
              <a:t>Ask the learner: </a:t>
            </a:r>
            <a:r>
              <a:rPr lang="en-US" sz="1200" i="1" dirty="0">
                <a:latin typeface="Century Gothic" panose="020B0502020202020204" pitchFamily="34" charset="0"/>
              </a:rPr>
              <a:t>Do you want to watch the video again?  </a:t>
            </a:r>
          </a:p>
          <a:p>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IMPORTANT</a:t>
            </a:r>
          </a:p>
          <a:p>
            <a:r>
              <a:rPr lang="en-US" sz="1200" dirty="0">
                <a:latin typeface="Century Gothic" panose="020B0502020202020204" pitchFamily="34" charset="0"/>
              </a:rPr>
              <a:t>If the learner is struggling, stop the session. </a:t>
            </a:r>
            <a:br>
              <a:rPr lang="en-US" sz="1200" dirty="0">
                <a:latin typeface="Century Gothic" panose="020B0502020202020204" pitchFamily="34" charset="0"/>
              </a:rPr>
            </a:br>
            <a:r>
              <a:rPr lang="en-US" sz="1200" b="1" dirty="0">
                <a:latin typeface="Century Gothic" panose="020B0502020202020204" pitchFamily="34" charset="0"/>
              </a:rPr>
              <a:t>Say to the learner: </a:t>
            </a:r>
          </a:p>
          <a:p>
            <a:r>
              <a:rPr lang="en-US" sz="1200" i="1" dirty="0">
                <a:latin typeface="Century Gothic" panose="020B0502020202020204" pitchFamily="34" charset="0"/>
              </a:rPr>
              <a:t>Let’s do more work on X… before we do this. </a:t>
            </a:r>
          </a:p>
          <a:p>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Instructions to the Tutor: </a:t>
            </a:r>
          </a:p>
          <a:p>
            <a:r>
              <a:rPr lang="en-US" sz="1200" dirty="0">
                <a:latin typeface="Century Gothic" panose="020B0502020202020204" pitchFamily="34" charset="0"/>
              </a:rPr>
              <a:t>For example, learner may not know where to find the Raise Hand icon. </a:t>
            </a:r>
          </a:p>
          <a:p>
            <a:r>
              <a:rPr lang="en-US" sz="1200" dirty="0">
                <a:latin typeface="Century Gothic" panose="020B0502020202020204" pitchFamily="34" charset="0"/>
              </a:rPr>
              <a:t>If so, go to the Digital Literacy Curriculum Resource (DLCR) and use the relevant module before using this video review lesson. </a:t>
            </a:r>
          </a:p>
          <a:p>
            <a:r>
              <a:rPr lang="en-US" sz="1200" dirty="0">
                <a:latin typeface="Century Gothic" panose="020B0502020202020204" pitchFamily="34" charset="0"/>
              </a:rPr>
              <a:t>Teach the skills and have the learner practice. </a:t>
            </a:r>
          </a:p>
          <a:p>
            <a:endParaRPr lang="en-US" sz="1200" dirty="0">
              <a:latin typeface="Century Gothic" panose="020B0502020202020204" pitchFamily="34" charset="0"/>
            </a:endParaRPr>
          </a:p>
          <a:p>
            <a:r>
              <a:rPr lang="en-US" sz="1200" dirty="0">
                <a:latin typeface="Century Gothic" panose="020B0502020202020204" pitchFamily="34" charset="0"/>
              </a:rPr>
              <a:t>For example, use Module 8 Zoom on Computer, or Employment module Zoom Skills 1 and 2, depending on learner needs. </a:t>
            </a:r>
          </a:p>
          <a:p>
            <a:r>
              <a:rPr lang="en-US" sz="1200" b="1" dirty="0">
                <a:latin typeface="Century Gothic" panose="020B0502020202020204" pitchFamily="34" charset="0"/>
              </a:rPr>
              <a:t>Tip</a:t>
            </a:r>
            <a:r>
              <a:rPr lang="en-US" sz="1200" dirty="0">
                <a:latin typeface="Century Gothic" panose="020B0502020202020204" pitchFamily="34" charset="0"/>
              </a:rPr>
              <a:t>: Do the Needs Assessment to determine needs; use the Needs Assessment tools in the DLCR for this. </a:t>
            </a:r>
          </a:p>
          <a:p>
            <a:endParaRPr lang="en-US"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25</a:t>
            </a:fld>
            <a:endParaRPr lang="en-US" dirty="0"/>
          </a:p>
        </p:txBody>
      </p:sp>
    </p:spTree>
    <p:extLst>
      <p:ext uri="{BB962C8B-B14F-4D97-AF65-F5344CB8AC3E}">
        <p14:creationId xmlns:p14="http://schemas.microsoft.com/office/powerpoint/2010/main" val="1911645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PRACTICE- Part Two A: </a:t>
            </a:r>
            <a:r>
              <a:rPr lang="en-US" sz="1200" b="0" dirty="0">
                <a:latin typeface="Century Gothic" panose="020B0502020202020204" pitchFamily="34" charset="0"/>
              </a:rPr>
              <a:t>Lesson Focus: </a:t>
            </a:r>
            <a:r>
              <a:rPr lang="en-US" sz="1200" dirty="0">
                <a:latin typeface="Century Gothic" panose="020B0502020202020204" pitchFamily="34" charset="0"/>
              </a:rPr>
              <a:t>Use The Raise Hand Icon If You Want To Speak</a:t>
            </a: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a:t>
            </a:r>
            <a:r>
              <a:rPr lang="en-US" sz="1200" b="1" dirty="0">
                <a:latin typeface="Century Gothic" panose="020B0502020202020204" pitchFamily="34" charset="0"/>
              </a:rPr>
              <a:t> Tutor</a:t>
            </a:r>
          </a:p>
          <a:p>
            <a:pPr defTabSz="966612">
              <a:defRPr/>
            </a:pPr>
            <a:endParaRPr lang="en-US" sz="1200" dirty="0">
              <a:latin typeface="Century Gothic" panose="020B0502020202020204" pitchFamily="34" charset="0"/>
            </a:endParaRPr>
          </a:p>
          <a:p>
            <a:r>
              <a:rPr lang="en-US" sz="1200" b="1" dirty="0">
                <a:latin typeface="Century Gothic" panose="020B0502020202020204" pitchFamily="34" charset="0"/>
              </a:rPr>
              <a:t>PREPARATION</a:t>
            </a:r>
            <a:endParaRPr lang="en-US" sz="1200" dirty="0">
              <a:latin typeface="Century Gothic" panose="020B0502020202020204" pitchFamily="34" charset="0"/>
            </a:endParaRP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Email a Zoom invitation to the learner before the lesson. </a:t>
            </a: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Both tutor and learner should be in the Zoom meeting before the lesson.</a:t>
            </a: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Note: If tutoring in-person, learner should not check Join with Audio; otherwise there will be audio feedback. </a:t>
            </a:r>
          </a:p>
          <a:p>
            <a:pPr marL="0" indent="0" algn="l">
              <a:buFont typeface="Arial" panose="020B0604020202020204" pitchFamily="34" charset="0"/>
              <a:buNone/>
            </a:pPr>
            <a:r>
              <a:rPr lang="en-US" sz="1200" b="0" i="0" u="none" strike="noStrike" baseline="0" dirty="0">
                <a:latin typeface="Century Gothic" panose="020B0502020202020204" pitchFamily="34" charset="0"/>
              </a:rPr>
              <a:t>Or </a:t>
            </a:r>
          </a:p>
          <a:p>
            <a:pPr marL="0" indent="0" algn="l">
              <a:buFont typeface="Arial" panose="020B0604020202020204" pitchFamily="34" charset="0"/>
              <a:buNone/>
            </a:pPr>
            <a:r>
              <a:rPr lang="en-US" sz="1200" b="0" i="0" u="none" strike="noStrike" baseline="0" dirty="0">
                <a:latin typeface="Century Gothic" panose="020B0502020202020204" pitchFamily="34" charset="0"/>
              </a:rPr>
              <a:t>        Both tutor and learner should mute their mics.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If there is only one learner, make sure to sign in from another device using a different name, so that the meeting has more participants. You may have to reply from your other device for the demonstration.</a:t>
            </a:r>
          </a:p>
          <a:p>
            <a:endParaRPr lang="en-US" sz="1200" b="1" dirty="0">
              <a:latin typeface="Century Gothic" panose="020B0502020202020204" pitchFamily="34" charset="0"/>
            </a:endParaRPr>
          </a:p>
          <a:p>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Support person at home should support as requested by the tutor.</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Refer to Slides #10 and 11. Tutor should be able to see learner’s computer screen and hands.</a:t>
            </a:r>
          </a:p>
          <a:p>
            <a:endParaRPr lang="en-US" sz="1200" b="1" dirty="0">
              <a:latin typeface="Century Gothic" panose="020B0502020202020204" pitchFamily="34" charset="0"/>
            </a:endParaRPr>
          </a:p>
          <a:p>
            <a:endParaRPr lang="en-US" sz="1200" b="1"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defTabSz="966612">
              <a:defRPr/>
            </a:pPr>
            <a:r>
              <a:rPr lang="en-US" sz="1200" b="0" dirty="0">
                <a:latin typeface="Century Gothic" panose="020B0502020202020204" pitchFamily="34" charset="0"/>
              </a:rPr>
              <a:t>Demonstrate first, then let the learner practice. </a:t>
            </a:r>
            <a:endParaRPr lang="en-US" sz="1200" b="1" dirty="0">
              <a:latin typeface="Century Gothic" panose="020B0502020202020204" pitchFamily="34" charset="0"/>
            </a:endParaRPr>
          </a:p>
          <a:p>
            <a:pPr defTabSz="966612">
              <a:defRPr/>
            </a:pPr>
            <a:endParaRPr lang="en-US" sz="1200" b="0" dirty="0">
              <a:latin typeface="Century Gothic" panose="020B0502020202020204" pitchFamily="34" charset="0"/>
            </a:endParaRPr>
          </a:p>
          <a:p>
            <a:r>
              <a:rPr lang="en-US" sz="1200" b="1" dirty="0">
                <a:latin typeface="Century Gothic" panose="020B0502020202020204" pitchFamily="34" charset="0"/>
              </a:rPr>
              <a:t>Say to the Learner:</a:t>
            </a:r>
          </a:p>
          <a:p>
            <a:r>
              <a:rPr lang="en-US" sz="1200" b="0" i="1" dirty="0">
                <a:latin typeface="Century Gothic" panose="020B0502020202020204" pitchFamily="34" charset="0"/>
              </a:rPr>
              <a:t>Now it’s time to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Century Gothic" panose="020B050202020202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 You want to ask a question. Raise your physical hand</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 OR  Use the raise hand icon.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First, move your mouse or trackpad, or tap your screen if your icons disappeared.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Then, find Reactions icon. Click on 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Click on Raise hand.</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R" startAt="3"/>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Wait for the host to ask you to speak.</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R" startAt="3"/>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The host asked you to speak.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R" startAt="3"/>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Unmute your mic.</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R" startAt="3"/>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You finished speaking. Mute your mic.</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R" startAt="3"/>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Go to Reactions icon again.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R" startAt="3"/>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Click ‘Lower Hand’.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Century Gothic" panose="020B0502020202020204" pitchFamily="34" charset="0"/>
              <a:ea typeface="Calibri" panose="020F0502020204030204" pitchFamily="34" charset="0"/>
              <a:cs typeface="Arial" panose="020B0604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302066" indent="-302066" defTabSz="966612">
              <a:buFont typeface="Arial" panose="020B0604020202020204" pitchFamily="34" charset="0"/>
              <a:buChar char="•"/>
              <a:defRPr/>
            </a:pPr>
            <a:r>
              <a:rPr lang="en-US" sz="1200" dirty="0">
                <a:effectLst/>
                <a:latin typeface="Century Gothic" panose="020B0502020202020204" pitchFamily="34" charset="0"/>
              </a:rPr>
              <a:t>Have the learner repeat this activity and practice as many times as they need (at least three times.)</a:t>
            </a:r>
          </a:p>
          <a:p>
            <a:pPr marL="0" indent="0" defTabSz="966612">
              <a:buFont typeface="Arial" panose="020B0604020202020204" pitchFamily="34" charset="0"/>
              <a:buNone/>
              <a:defRPr/>
            </a:pPr>
            <a:endParaRPr lang="en-US" sz="1200" dirty="0">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Remote tutoring only:</a:t>
            </a:r>
          </a:p>
          <a:p>
            <a:pPr marL="171450" indent="-171450">
              <a:buFont typeface="Arial" panose="020B0604020202020204" pitchFamily="34" charset="0"/>
              <a:buChar char="•"/>
            </a:pPr>
            <a:r>
              <a:rPr lang="en-US" sz="1200" b="0" dirty="0">
                <a:latin typeface="Century Gothic" panose="020B0502020202020204" pitchFamily="34" charset="0"/>
              </a:rPr>
              <a:t>[Support person would have to make sure the learner is following all the steps. </a:t>
            </a:r>
          </a:p>
          <a:p>
            <a:pPr marL="171450" indent="-171450">
              <a:buFont typeface="Arial" panose="020B0604020202020204" pitchFamily="34" charset="0"/>
              <a:buChar char="•"/>
            </a:pPr>
            <a:r>
              <a:rPr lang="en-US" sz="1200" b="0" dirty="0">
                <a:latin typeface="Century Gothic" panose="020B0502020202020204" pitchFamily="34" charset="0"/>
              </a:rPr>
              <a:t>It would also be good if the tutor can see the learner’s screen and hands to make sure the learner is following.]</a:t>
            </a:r>
          </a:p>
          <a:p>
            <a:pPr marL="0" indent="0">
              <a:buNone/>
            </a:pPr>
            <a:endParaRPr lang="en-US" sz="1200" b="1"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marL="0" indent="0" defTabSz="966612">
              <a:buFont typeface="Arial" panose="020B0604020202020204" pitchFamily="34" charset="0"/>
              <a:buNone/>
              <a:defRPr/>
            </a:pPr>
            <a:r>
              <a:rPr lang="en-US" sz="1200" b="1" u="none" dirty="0">
                <a:effectLst/>
                <a:latin typeface="Century Gothic" panose="020B0502020202020204" pitchFamily="34" charset="0"/>
              </a:rPr>
              <a:t>CHECK THE LEARNER’S SKILLS: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ea typeface="Quattrocento Sans"/>
                <a:cs typeface="Quattrocento Sans"/>
                <a:sym typeface="Quattrocento Sans"/>
              </a:rPr>
              <a:t>Has the learner shown you they can do the skills at least three times without support? If so, then they are ready to move on to the next part. </a:t>
            </a:r>
            <a:endParaRPr lang="en-US" sz="1200" dirty="0">
              <a:latin typeface="Century Gothic" panose="020B0502020202020204" pitchFamily="34" charset="0"/>
              <a:ea typeface="Arial"/>
              <a:cs typeface="Arial"/>
              <a:sym typeface="Arial"/>
            </a:endParaRPr>
          </a:p>
          <a:p>
            <a:pPr marL="0" indent="0">
              <a:buNone/>
            </a:pPr>
            <a:endParaRPr lang="en-US" sz="1200"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26</a:t>
            </a:fld>
            <a:endParaRPr lang="en-US" dirty="0"/>
          </a:p>
        </p:txBody>
      </p:sp>
    </p:spTree>
    <p:extLst>
      <p:ext uri="{BB962C8B-B14F-4D97-AF65-F5344CB8AC3E}">
        <p14:creationId xmlns:p14="http://schemas.microsoft.com/office/powerpoint/2010/main" val="630187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1" dirty="0">
                <a:highlight>
                  <a:srgbClr val="FFFF00"/>
                </a:highlight>
                <a:latin typeface="Century Gothic" panose="020B0502020202020204" pitchFamily="34" charset="0"/>
              </a:rPr>
              <a:t>Video length: 3:19 min</a:t>
            </a:r>
          </a:p>
          <a:p>
            <a:pPr marL="0" lvl="0" indent="0">
              <a:buFont typeface="Arial" panose="020B0604020202020204" pitchFamily="34" charset="0"/>
              <a:buNone/>
            </a:pPr>
            <a:endParaRPr lang="en-US" b="1" dirty="0">
              <a:highlight>
                <a:srgbClr val="FFFF00"/>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highlight>
                  <a:srgbClr val="FFFF00"/>
                </a:highlight>
                <a:latin typeface="Century Gothic" panose="020B0502020202020204" pitchFamily="34" charset="0"/>
              </a:rPr>
              <a:t>Zoom Etiquette 2</a:t>
            </a:r>
          </a:p>
          <a:p>
            <a:pPr marL="0" lvl="0" indent="0">
              <a:buFont typeface="Arial" panose="020B0604020202020204" pitchFamily="34" charset="0"/>
              <a:buNone/>
            </a:pPr>
            <a:r>
              <a:rPr lang="en-US" b="1" dirty="0">
                <a:highlight>
                  <a:srgbClr val="FFFF00"/>
                </a:highlight>
                <a:latin typeface="Century Gothic" panose="020B0502020202020204" pitchFamily="34" charset="0"/>
              </a:rPr>
              <a:t>Part Two B: </a:t>
            </a:r>
          </a:p>
          <a:p>
            <a:pPr marL="171450" lvl="0" indent="-171450">
              <a:buFont typeface="Arial" panose="020B0604020202020204" pitchFamily="34" charset="0"/>
              <a:buChar char="•"/>
            </a:pPr>
            <a:r>
              <a:rPr lang="en-US" b="1" dirty="0">
                <a:latin typeface="Century Gothic" panose="020B0502020202020204" pitchFamily="34" charset="0"/>
              </a:rPr>
              <a:t>Chat Etiquette: 			1:59 – 3:19/END [1:20 min]</a:t>
            </a:r>
          </a:p>
          <a:p>
            <a:pPr marL="628650" lvl="1" indent="-171450">
              <a:buFont typeface="Arial" panose="020B0604020202020204" pitchFamily="34" charset="0"/>
              <a:buChar char="•"/>
            </a:pPr>
            <a:r>
              <a:rPr lang="en-US" sz="1200" b="1" dirty="0">
                <a:latin typeface="Century Gothic" panose="020B0502020202020204" pitchFamily="34" charset="0"/>
              </a:rPr>
              <a:t>Do Not Use All Caps: 		1:59 – 2.19 [0:20 min]</a:t>
            </a:r>
          </a:p>
          <a:p>
            <a:pPr marL="628650" lvl="1" indent="-171450">
              <a:buFont typeface="Arial" panose="020B0604020202020204" pitchFamily="34" charset="0"/>
              <a:buChar char="•"/>
            </a:pPr>
            <a:endParaRPr lang="en-US" sz="1200" b="1" dirty="0">
              <a:latin typeface="Century Gothic" panose="020B0502020202020204" pitchFamily="34" charset="0"/>
            </a:endParaRPr>
          </a:p>
          <a:p>
            <a:pPr marL="628650" lvl="1" indent="-171450">
              <a:buFont typeface="Arial" panose="020B0604020202020204" pitchFamily="34" charset="0"/>
              <a:buChar char="•"/>
            </a:pPr>
            <a:r>
              <a:rPr lang="en-US" sz="1200" b="1" dirty="0">
                <a:latin typeface="Century Gothic" panose="020B0502020202020204" pitchFamily="34" charset="0"/>
              </a:rPr>
              <a:t>Do Not Send A Private Message </a:t>
            </a:r>
          </a:p>
          <a:p>
            <a:pPr marL="914400" lvl="2" indent="0">
              <a:buFont typeface="Arial" panose="020B0604020202020204" pitchFamily="34" charset="0"/>
              <a:buNone/>
            </a:pPr>
            <a:r>
              <a:rPr lang="en-US" sz="1200" b="1" dirty="0">
                <a:latin typeface="Century Gothic" panose="020B0502020202020204" pitchFamily="34" charset="0"/>
              </a:rPr>
              <a:t>To Everyone: 			2:20 – 3:19/END [0:59 min]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Say to the Learner: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Century Gothic" panose="020B0502020202020204" pitchFamily="34" charset="0"/>
              </a:rPr>
              <a:t>Let’s learn some Chat etiquette tips.</a:t>
            </a:r>
          </a:p>
          <a:p>
            <a:pPr marL="0" lvl="0" indent="0" algn="l" rtl="0">
              <a:spcBef>
                <a:spcPts val="0"/>
              </a:spcBef>
              <a:spcAft>
                <a:spcPts val="0"/>
              </a:spcAft>
              <a:buNone/>
            </a:pPr>
            <a:r>
              <a:rPr lang="en-US" sz="1200" i="1" dirty="0">
                <a:latin typeface="Century Gothic" panose="020B0502020202020204" pitchFamily="34" charset="0"/>
              </a:rPr>
              <a:t>We’ll watch a video to review how to do this. </a:t>
            </a:r>
          </a:p>
          <a:p>
            <a:pPr marL="0" lvl="0" indent="0" algn="l" rtl="0">
              <a:spcBef>
                <a:spcPts val="0"/>
              </a:spcBef>
              <a:spcAft>
                <a:spcPts val="0"/>
              </a:spcAft>
              <a:buNone/>
            </a:pPr>
            <a:r>
              <a:rPr lang="en-US" sz="1200" b="0" i="1" dirty="0">
                <a:solidFill>
                  <a:srgbClr val="000000"/>
                </a:solidFill>
                <a:latin typeface="Century Gothic" panose="020B0502020202020204" pitchFamily="34" charset="0"/>
                <a:ea typeface="Calibri"/>
                <a:cs typeface="Calibri"/>
                <a:sym typeface="Calibri"/>
              </a:rPr>
              <a:t>We can watch the video several times. So, don't worry if you don't catch everything the first time. </a:t>
            </a:r>
            <a:endParaRPr lang="en-US" sz="1200"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for the Tutor: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Play the video and stop at each segment as outlined above.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Play the video several times.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dirty="0">
                <a:latin typeface="Century Gothic" panose="020B0502020202020204" pitchFamily="34" charset="0"/>
              </a:rPr>
              <a:t>Then have learner do Practice Part Two B.</a:t>
            </a:r>
          </a:p>
          <a:p>
            <a:pPr marL="171450" indent="-171450">
              <a:buFont typeface="Arial" panose="020B0604020202020204" pitchFamily="34" charset="0"/>
              <a:buChar char="•"/>
            </a:pPr>
            <a:endParaRPr lang="en-US" dirty="0">
              <a:latin typeface="Century Gothic" panose="020B0502020202020204" pitchFamily="34" charset="0"/>
            </a:endParaRPr>
          </a:p>
          <a:p>
            <a:pPr>
              <a:buFont typeface="Arial" panose="020B0604020202020204" pitchFamily="34" charset="0"/>
              <a:buChar char="•"/>
            </a:pPr>
            <a:r>
              <a:rPr lang="en-US" dirty="0">
                <a:latin typeface="Century Gothic" panose="020B0502020202020204" pitchFamily="34" charset="0"/>
              </a:rPr>
              <a:t>Click on the PLAY icon in the slide to open the video lesson.</a:t>
            </a:r>
            <a:endParaRPr lang="en-US" dirty="0">
              <a:solidFill>
                <a:srgbClr val="000000"/>
              </a:solidFill>
              <a:latin typeface="Century Gothic" panose="020B0502020202020204" pitchFamily="34" charset="0"/>
              <a:cs typeface="Calibri" panose="020F0502020204030204"/>
            </a:endParaRPr>
          </a:p>
          <a:p>
            <a:pPr>
              <a:buFont typeface="Arial" panose="020B0604020202020204" pitchFamily="34" charset="0"/>
              <a:buChar char="•"/>
            </a:pPr>
            <a:r>
              <a:rPr lang="en-US" dirty="0">
                <a:latin typeface="Century Gothic" panose="020B0502020202020204" pitchFamily="34" charset="0"/>
              </a:rPr>
              <a:t>Use this link to the YouTube video if the link in the slide doesn’t work: </a:t>
            </a:r>
            <a:endParaRPr lang="en-US" dirty="0">
              <a:latin typeface="Century Gothic" panose="020B0502020202020204" pitchFamily="34" charset="0"/>
              <a:cs typeface="Calibri" panose="020F0502020204030204"/>
            </a:endParaRPr>
          </a:p>
          <a:p>
            <a:pPr marL="0" indent="0">
              <a:buFont typeface="Arial" panose="020B0604020202020204" pitchFamily="34" charset="0"/>
              <a:buNone/>
            </a:pPr>
            <a:r>
              <a:rPr lang="en-US" b="1" dirty="0">
                <a:solidFill>
                  <a:srgbClr val="000000"/>
                </a:solidFill>
                <a:latin typeface="Century Gothic" panose="020B0502020202020204" pitchFamily="34" charset="0"/>
                <a:cs typeface="Calibri" panose="020F0502020204030204"/>
              </a:rPr>
              <a:t>https://youtu.be/vYbavzhWJ9Q</a:t>
            </a:r>
          </a:p>
          <a:p>
            <a:pPr marL="171450" indent="-171450">
              <a:buFont typeface="Arial" panose="020B0604020202020204" pitchFamily="34" charset="0"/>
              <a:buChar char="•"/>
            </a:pPr>
            <a:endParaRPr lang="en-US" dirty="0">
              <a:solidFill>
                <a:srgbClr val="000000"/>
              </a:solidFill>
              <a:latin typeface="Century Gothic" panose="020B0502020202020204" pitchFamily="34" charset="0"/>
              <a:cs typeface="Calibri" panose="020F0502020204030204"/>
            </a:endParaRPr>
          </a:p>
          <a:p>
            <a:pPr marL="181240" indent="-181240">
              <a:buFont typeface="Arial" panose="020B0604020202020204" pitchFamily="34" charset="0"/>
              <a:buChar char="•"/>
            </a:pPr>
            <a:r>
              <a:rPr lang="en-US"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dirty="0">
                <a:latin typeface="Century Gothic" panose="020B0502020202020204" pitchFamily="34" charset="0"/>
              </a:rPr>
              <a:t>Play the lesson a bit and check the learner can hear it ok before playing the whole video. </a:t>
            </a:r>
          </a:p>
          <a:p>
            <a:pPr marL="181240" indent="-181240">
              <a:buFont typeface="Arial" panose="020B0604020202020204" pitchFamily="34" charset="0"/>
              <a:buChar char="•"/>
            </a:pPr>
            <a:endParaRPr lang="en-US" dirty="0">
              <a:latin typeface="Century Gothic" panose="020B0502020202020204" pitchFamily="34" charset="0"/>
            </a:endParaRPr>
          </a:p>
          <a:p>
            <a:r>
              <a:rPr lang="en-US" dirty="0">
                <a:latin typeface="Century Gothic" panose="020B0502020202020204" pitchFamily="34" charset="0"/>
              </a:rPr>
              <a:t> </a:t>
            </a:r>
          </a:p>
        </p:txBody>
      </p:sp>
      <p:sp>
        <p:nvSpPr>
          <p:cNvPr id="4" name="Slide Number Placeholder 3"/>
          <p:cNvSpPr>
            <a:spLocks noGrp="1"/>
          </p:cNvSpPr>
          <p:nvPr>
            <p:ph type="sldNum" sz="quarter" idx="5"/>
          </p:nvPr>
        </p:nvSpPr>
        <p:spPr/>
        <p:txBody>
          <a:bodyPr/>
          <a:lstStyle/>
          <a:p>
            <a:fld id="{84E55262-9676-444A-98B3-692BE02459E9}" type="slidenum">
              <a:rPr lang="en-US" smtClean="0"/>
              <a:t>27</a:t>
            </a:fld>
            <a:endParaRPr lang="en-US" dirty="0"/>
          </a:p>
        </p:txBody>
      </p:sp>
    </p:spTree>
    <p:extLst>
      <p:ext uri="{BB962C8B-B14F-4D97-AF65-F5344CB8AC3E}">
        <p14:creationId xmlns:p14="http://schemas.microsoft.com/office/powerpoint/2010/main" val="3824287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r>
              <a:rPr lang="en-US" sz="1200" dirty="0">
                <a:latin typeface="Century Gothic" panose="020B0502020202020204" pitchFamily="34" charset="0"/>
              </a:rPr>
              <a:t>After watching this segment of the video lesson, check understanding (review and elicit) before moving on to the next part. </a:t>
            </a: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Check understanding - ask the learner as you watch the video and pause it, or as you demonstrate on your computer. </a:t>
            </a:r>
          </a:p>
          <a:p>
            <a:pPr defTabSz="966612">
              <a:defRPr/>
            </a:pPr>
            <a:r>
              <a:rPr lang="en-US" sz="1200" dirty="0">
                <a:latin typeface="Century Gothic" panose="020B0502020202020204" pitchFamily="34" charset="0"/>
              </a:rPr>
              <a:t>Ask these comprehension check questions or others to check understanding: </a:t>
            </a:r>
          </a:p>
          <a:p>
            <a:pPr defTabSz="966612">
              <a:defRPr/>
            </a:pPr>
            <a:endParaRPr lang="en-US" sz="1200" dirty="0">
              <a:latin typeface="Century Gothic" panose="020B0502020202020204" pitchFamily="34" charset="0"/>
            </a:endParaRPr>
          </a:p>
          <a:p>
            <a:pPr marL="0" indent="0">
              <a:buFont typeface="Arial" panose="020B0604020202020204" pitchFamily="34" charset="0"/>
              <a:buNone/>
            </a:pPr>
            <a:r>
              <a:rPr lang="en-US" sz="1200" b="1" i="1" dirty="0">
                <a:latin typeface="Century Gothic" panose="020B0502020202020204" pitchFamily="34" charset="0"/>
              </a:rPr>
              <a:t>Say to the Learner:</a:t>
            </a:r>
          </a:p>
          <a:p>
            <a:pPr marL="181240" indent="-181240">
              <a:buFont typeface="Arial" panose="020B0604020202020204" pitchFamily="34" charset="0"/>
              <a:buChar char="•"/>
            </a:pPr>
            <a:r>
              <a:rPr lang="en-US" sz="1200" b="0" i="1" dirty="0">
                <a:latin typeface="Century Gothic" panose="020B0502020202020204" pitchFamily="34" charset="0"/>
              </a:rPr>
              <a:t>Why is it not ok to use all CAPS in Chat? </a:t>
            </a:r>
            <a:r>
              <a:rPr lang="en-US" sz="1200" b="1" i="1" dirty="0">
                <a:latin typeface="Century Gothic" panose="020B0502020202020204" pitchFamily="34" charset="0"/>
              </a:rPr>
              <a:t>Answer: </a:t>
            </a:r>
            <a:r>
              <a:rPr lang="en-US" sz="1200" b="0" i="1" dirty="0">
                <a:latin typeface="Century Gothic" panose="020B0502020202020204" pitchFamily="34" charset="0"/>
              </a:rPr>
              <a:t>It is not polite; it is like shouting.</a:t>
            </a:r>
          </a:p>
          <a:p>
            <a:pPr marL="181240" indent="-181240">
              <a:buFont typeface="Arial" panose="020B0604020202020204" pitchFamily="34" charset="0"/>
              <a:buChar char="•"/>
            </a:pPr>
            <a:r>
              <a:rPr lang="en-US" sz="1200" b="0" i="1" dirty="0">
                <a:latin typeface="Century Gothic" panose="020B0502020202020204" pitchFamily="34" charset="0"/>
              </a:rPr>
              <a:t>You want to use Chat to send your phone number to your co-worker. How do you do it? Show me. </a:t>
            </a:r>
            <a:r>
              <a:rPr lang="en-US" sz="1200" b="1" i="1" dirty="0">
                <a:latin typeface="Century Gothic" panose="020B0502020202020204" pitchFamily="34" charset="0"/>
              </a:rPr>
              <a:t>Answer: </a:t>
            </a:r>
            <a:r>
              <a:rPr lang="en-US" sz="1200" b="0" i="1" dirty="0">
                <a:latin typeface="Century Gothic" panose="020B0502020202020204" pitchFamily="34" charset="0"/>
              </a:rPr>
              <a:t>Click Chat; in the  To: field, click on the chevron, then choose your co-worker’s name; click in the blue box to enter your phone number; press enter to send your message.</a:t>
            </a:r>
          </a:p>
          <a:p>
            <a:pPr marL="181240" indent="-181240">
              <a:buFont typeface="Arial" panose="020B0604020202020204" pitchFamily="34" charset="0"/>
              <a:buChar char="•"/>
            </a:pPr>
            <a:endParaRPr lang="en-US" sz="1200" b="0" i="1" dirty="0">
              <a:latin typeface="Century Gothic" panose="020B0502020202020204" pitchFamily="34" charset="0"/>
            </a:endParaRPr>
          </a:p>
          <a:p>
            <a:pPr defTabSz="966612">
              <a:defRPr/>
            </a:pPr>
            <a:r>
              <a:rPr lang="en-US" sz="1200" b="1" dirty="0">
                <a:latin typeface="Century Gothic" panose="020B0502020202020204" pitchFamily="34" charset="0"/>
              </a:rPr>
              <a:t>Instructions for Tutor: </a:t>
            </a:r>
          </a:p>
          <a:p>
            <a:r>
              <a:rPr lang="en-US" sz="1200" b="1" dirty="0">
                <a:latin typeface="Century Gothic" panose="020B0502020202020204" pitchFamily="34" charset="0"/>
              </a:rPr>
              <a:t>Ask the learner: </a:t>
            </a:r>
            <a:r>
              <a:rPr lang="en-US" sz="1200" i="1" dirty="0">
                <a:latin typeface="Century Gothic" panose="020B0502020202020204" pitchFamily="34" charset="0"/>
              </a:rPr>
              <a:t>Do you want to watch the video again?  </a:t>
            </a:r>
          </a:p>
          <a:p>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IMPORTANT</a:t>
            </a:r>
          </a:p>
          <a:p>
            <a:r>
              <a:rPr lang="en-US" sz="1200" dirty="0">
                <a:latin typeface="Century Gothic" panose="020B0502020202020204" pitchFamily="34" charset="0"/>
              </a:rPr>
              <a:t>If the learner is struggling, stop the session. </a:t>
            </a:r>
            <a:br>
              <a:rPr lang="en-US" sz="1200" dirty="0">
                <a:latin typeface="Century Gothic" panose="020B0502020202020204" pitchFamily="34" charset="0"/>
              </a:rPr>
            </a:br>
            <a:r>
              <a:rPr lang="en-US" sz="1200" b="1" dirty="0">
                <a:latin typeface="Century Gothic" panose="020B0502020202020204" pitchFamily="34" charset="0"/>
              </a:rPr>
              <a:t>Say to the learner: </a:t>
            </a:r>
          </a:p>
          <a:p>
            <a:r>
              <a:rPr lang="en-US" sz="1200" i="1" dirty="0">
                <a:latin typeface="Century Gothic" panose="020B0502020202020204" pitchFamily="34" charset="0"/>
              </a:rPr>
              <a:t>Let’s do more work on X… before we do this. </a:t>
            </a:r>
          </a:p>
          <a:p>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Instructions to the Tutor: </a:t>
            </a:r>
          </a:p>
          <a:p>
            <a:r>
              <a:rPr lang="en-US" sz="1200" dirty="0">
                <a:latin typeface="Century Gothic" panose="020B0502020202020204" pitchFamily="34" charset="0"/>
              </a:rPr>
              <a:t>For example, learner may not know where to find the Raise Hand icon. </a:t>
            </a:r>
          </a:p>
          <a:p>
            <a:r>
              <a:rPr lang="en-US" sz="1200" dirty="0">
                <a:latin typeface="Century Gothic" panose="020B0502020202020204" pitchFamily="34" charset="0"/>
              </a:rPr>
              <a:t>If so, go to the Digital Literacy Curriculum Resource (DLCR) and use the relevant module before using this video review lesson. </a:t>
            </a:r>
          </a:p>
          <a:p>
            <a:r>
              <a:rPr lang="en-US" sz="1200" dirty="0">
                <a:latin typeface="Century Gothic" panose="020B0502020202020204" pitchFamily="34" charset="0"/>
              </a:rPr>
              <a:t>Teach the skills and have the learner practice. </a:t>
            </a:r>
          </a:p>
          <a:p>
            <a:endParaRPr lang="en-US" sz="1200" dirty="0">
              <a:latin typeface="Century Gothic" panose="020B0502020202020204" pitchFamily="34" charset="0"/>
            </a:endParaRPr>
          </a:p>
          <a:p>
            <a:r>
              <a:rPr lang="en-US" sz="1200" dirty="0">
                <a:latin typeface="Century Gothic" panose="020B0502020202020204" pitchFamily="34" charset="0"/>
              </a:rPr>
              <a:t>For example, use Module 8 Zoom on Computers, or Employment module Zoom Skills 1 and 2, depending on learner needs. </a:t>
            </a:r>
          </a:p>
          <a:p>
            <a:r>
              <a:rPr lang="en-US" sz="1200" b="1" dirty="0">
                <a:latin typeface="Century Gothic" panose="020B0502020202020204" pitchFamily="34" charset="0"/>
              </a:rPr>
              <a:t>Tip</a:t>
            </a:r>
            <a:r>
              <a:rPr lang="en-US" sz="1200" dirty="0">
                <a:latin typeface="Century Gothic" panose="020B0502020202020204" pitchFamily="34" charset="0"/>
              </a:rPr>
              <a:t>: Do the Needs Assessment to determine needs; use the Needs Assessment tools in the DLCR for this. </a:t>
            </a:r>
          </a:p>
          <a:p>
            <a:endParaRPr lang="en-US"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28</a:t>
            </a:fld>
            <a:endParaRPr lang="en-US" dirty="0"/>
          </a:p>
        </p:txBody>
      </p:sp>
    </p:spTree>
    <p:extLst>
      <p:ext uri="{BB962C8B-B14F-4D97-AF65-F5344CB8AC3E}">
        <p14:creationId xmlns:p14="http://schemas.microsoft.com/office/powerpoint/2010/main" val="2371844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PRACTICE- Part Two B: </a:t>
            </a:r>
            <a:r>
              <a:rPr lang="en-US" sz="1200" b="0" dirty="0">
                <a:latin typeface="Century Gothic" panose="020B0502020202020204" pitchFamily="34" charset="0"/>
              </a:rPr>
              <a:t>Chat Etiquette: </a:t>
            </a:r>
            <a:endParaRPr lang="en-US" sz="1200" dirty="0">
              <a:latin typeface="Century Gothic" panose="020B0502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a:t>
            </a:r>
            <a:r>
              <a:rPr lang="en-US" sz="1200" b="1" dirty="0">
                <a:latin typeface="Century Gothic" panose="020B0502020202020204" pitchFamily="34" charset="0"/>
              </a:rPr>
              <a:t> Tutor</a:t>
            </a:r>
          </a:p>
          <a:p>
            <a:pPr defTabSz="966612">
              <a:defRPr/>
            </a:pPr>
            <a:endParaRPr lang="en-US" sz="1200" dirty="0">
              <a:latin typeface="Century Gothic" panose="020B0502020202020204" pitchFamily="34" charset="0"/>
            </a:endParaRPr>
          </a:p>
          <a:p>
            <a:r>
              <a:rPr lang="en-US" sz="1200" b="1" dirty="0">
                <a:latin typeface="Century Gothic" panose="020B0502020202020204" pitchFamily="34" charset="0"/>
              </a:rPr>
              <a:t>PREPARATION</a:t>
            </a:r>
            <a:endParaRPr lang="en-US" sz="1200" dirty="0">
              <a:latin typeface="Century Gothic" panose="020B0502020202020204" pitchFamily="34" charset="0"/>
            </a:endParaRP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Email a Zoom invitation to the learner before the lesson. </a:t>
            </a: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Both tutor and learner should be in the Zoom meeting before the lesson.</a:t>
            </a:r>
          </a:p>
          <a:p>
            <a:pPr marL="285750" indent="-285750" algn="l">
              <a:buFont typeface="Arial" panose="020B0604020202020204" pitchFamily="34" charset="0"/>
              <a:buChar char="•"/>
            </a:pPr>
            <a:r>
              <a:rPr lang="en-US" sz="1200" b="0" i="0" u="none" strike="noStrike" baseline="0" dirty="0">
                <a:latin typeface="Century Gothic" panose="020B0502020202020204" pitchFamily="34" charset="0"/>
              </a:rPr>
              <a:t>Note: If tutoring in-person, learner should not check Join with Audio; otherwise there will be audio feedback. </a:t>
            </a:r>
          </a:p>
          <a:p>
            <a:pPr marL="0" indent="0" algn="l">
              <a:buFont typeface="Arial" panose="020B0604020202020204" pitchFamily="34" charset="0"/>
              <a:buNone/>
            </a:pPr>
            <a:r>
              <a:rPr lang="en-US" sz="1200" b="0" i="0" u="none" strike="noStrike" baseline="0" dirty="0">
                <a:latin typeface="Century Gothic" panose="020B0502020202020204" pitchFamily="34" charset="0"/>
              </a:rPr>
              <a:t>Or </a:t>
            </a:r>
          </a:p>
          <a:p>
            <a:pPr marL="0" indent="0" algn="l">
              <a:buFont typeface="Arial" panose="020B0604020202020204" pitchFamily="34" charset="0"/>
              <a:buNone/>
            </a:pPr>
            <a:r>
              <a:rPr lang="en-US" sz="1200" b="0" i="0" u="none" strike="noStrike" baseline="0" dirty="0">
                <a:latin typeface="Century Gothic" panose="020B0502020202020204" pitchFamily="34" charset="0"/>
              </a:rPr>
              <a:t>        Both tutor and learner should mute their mics.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If there is only one learner, make sure to sign in from another device using a different name, so that the meeting has more participants. You may have to reply from your other device for the demonstration.</a:t>
            </a:r>
          </a:p>
          <a:p>
            <a:pPr marL="0" indent="0" algn="l">
              <a:buFont typeface="Arial" panose="020B0604020202020204" pitchFamily="34" charset="0"/>
              <a:buNone/>
            </a:pPr>
            <a:endParaRPr lang="en-US" sz="1200" dirty="0">
              <a:latin typeface="Century Gothic" panose="020B0502020202020204" pitchFamily="34" charset="0"/>
            </a:endParaRPr>
          </a:p>
          <a:p>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Support person at home should support as requested by the tutor.</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Refer to Slides #10 and 11. Tutor should be able to see learner’s computer screen and hands.</a:t>
            </a:r>
          </a:p>
          <a:p>
            <a:endParaRPr lang="en-US" sz="1200" b="1" dirty="0">
              <a:latin typeface="Century Gothic" panose="020B0502020202020204" pitchFamily="34" charset="0"/>
            </a:endParaRPr>
          </a:p>
          <a:p>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defTabSz="966612">
              <a:defRPr/>
            </a:pPr>
            <a:r>
              <a:rPr lang="en-US" sz="1200" b="0" dirty="0">
                <a:latin typeface="Century Gothic" panose="020B0502020202020204" pitchFamily="34" charset="0"/>
              </a:rPr>
              <a:t>Demonstrate first, then let the learner practice. </a:t>
            </a:r>
            <a:endParaRPr lang="en-US" sz="1200" b="1" dirty="0">
              <a:latin typeface="Century Gothic" panose="020B0502020202020204" pitchFamily="34" charset="0"/>
            </a:endParaRPr>
          </a:p>
          <a:p>
            <a:pPr defTabSz="966612">
              <a:defRPr/>
            </a:pPr>
            <a:endParaRPr lang="en-US" sz="1200" b="0" dirty="0">
              <a:latin typeface="Century Gothic" panose="020B0502020202020204" pitchFamily="34" charset="0"/>
            </a:endParaRPr>
          </a:p>
          <a:p>
            <a:r>
              <a:rPr lang="en-US" sz="1200" b="1" dirty="0">
                <a:latin typeface="Century Gothic" panose="020B0502020202020204" pitchFamily="34" charset="0"/>
              </a:rPr>
              <a:t>Say to the Learner:</a:t>
            </a:r>
          </a:p>
          <a:p>
            <a:r>
              <a:rPr lang="en-US" sz="1200" b="0" i="1" dirty="0">
                <a:latin typeface="Century Gothic" panose="020B0502020202020204" pitchFamily="34" charset="0"/>
              </a:rPr>
              <a:t>Now it’s time to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Century Gothic" panose="020B0502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Send a Chat to everyone using upper and lower cases</a:t>
            </a: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Click on Chat.</a:t>
            </a: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Check that in the To: field, it says ‘everyone’</a:t>
            </a: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Type your message in the blue box </a:t>
            </a:r>
            <a:r>
              <a:rPr lang="en-US" b="0" i="1" dirty="0">
                <a:latin typeface="Century Gothic" panose="020B0502020202020204" pitchFamily="34" charset="0"/>
              </a:rPr>
              <a:t>that says “Type message here”. Type your message:</a:t>
            </a:r>
            <a:r>
              <a:rPr lang="en-US" sz="1200" i="1" dirty="0">
                <a:effectLst/>
                <a:latin typeface="Century Gothic" panose="020B0502020202020204" pitchFamily="34" charset="0"/>
                <a:ea typeface="Calibri" panose="020F0502020204030204" pitchFamily="34" charset="0"/>
                <a:cs typeface="Arial" panose="020B0604020202020204" pitchFamily="34" charset="0"/>
              </a:rPr>
              <a:t> Hi all! Remember to use upper and lower cases. This is polite.</a:t>
            </a: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Press Enter on your keyboard.</a:t>
            </a: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You sent a message to everyone in the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endParaRPr lang="en-US" sz="1200" i="1" dirty="0">
              <a:effectLst/>
              <a:latin typeface="Century Gothic" panose="020B0502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Send a private message to one person</a:t>
            </a: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Click on Chat. </a:t>
            </a: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US" b="0" i="1" dirty="0">
                <a:latin typeface="Century Gothic" panose="020B0502020202020204" pitchFamily="34" charset="0"/>
              </a:rPr>
              <a:t>Click on the chevron next to “Everyone”. </a:t>
            </a: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US" b="0" i="1" dirty="0">
                <a:latin typeface="Century Gothic" panose="020B0502020202020204" pitchFamily="34" charset="0"/>
              </a:rPr>
              <a:t>Find your tutor’s name. Click on it.</a:t>
            </a: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Type your message in the blue box </a:t>
            </a:r>
            <a:r>
              <a:rPr lang="en-US" b="0" i="1" dirty="0">
                <a:latin typeface="Century Gothic" panose="020B0502020202020204" pitchFamily="34" charset="0"/>
              </a:rPr>
              <a:t>that says “Type message here”. Type your message:</a:t>
            </a:r>
            <a:r>
              <a:rPr lang="en-US" sz="1200" i="1" dirty="0">
                <a:effectLst/>
                <a:latin typeface="Century Gothic" panose="020B0502020202020204" pitchFamily="34" charset="0"/>
                <a:ea typeface="Calibri" panose="020F0502020204030204" pitchFamily="34" charset="0"/>
                <a:cs typeface="Arial" panose="020B0604020202020204" pitchFamily="34" charset="0"/>
              </a:rPr>
              <a:t> I can’t have the lesson next week. I’m going on vacation.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Press Enter on your keyboard.</a:t>
            </a: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US" sz="1200" i="1" dirty="0">
                <a:effectLst/>
                <a:latin typeface="Century Gothic" panose="020B0502020202020204" pitchFamily="34" charset="0"/>
                <a:ea typeface="Calibri" panose="020F0502020204030204" pitchFamily="34" charset="0"/>
                <a:cs typeface="Arial" panose="020B0604020202020204" pitchFamily="34" charset="0"/>
              </a:rPr>
              <a:t>You sent a message to your tutor.</a:t>
            </a: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endParaRPr lang="en-US" sz="1200" i="1" dirty="0">
              <a:effectLst/>
              <a:latin typeface="Century Gothic" panose="020B0502020202020204" pitchFamily="34" charset="0"/>
              <a:ea typeface="Calibri" panose="020F0502020204030204" pitchFamily="34" charset="0"/>
              <a:cs typeface="Arial" panose="020B0604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302066" indent="-302066" defTabSz="966612">
              <a:buFont typeface="Arial" panose="020B0604020202020204" pitchFamily="34" charset="0"/>
              <a:buChar char="•"/>
              <a:defRPr/>
            </a:pPr>
            <a:r>
              <a:rPr lang="en-US" sz="1200" dirty="0">
                <a:effectLst/>
                <a:latin typeface="Century Gothic" panose="020B0502020202020204" pitchFamily="34" charset="0"/>
              </a:rPr>
              <a:t>Have the learner repeat this activity and practice as many times as they need (at least three times.)</a:t>
            </a:r>
          </a:p>
          <a:p>
            <a:pPr marL="0" indent="0" defTabSz="966612">
              <a:buFont typeface="Arial" panose="020B0604020202020204" pitchFamily="34" charset="0"/>
              <a:buNone/>
              <a:defRPr/>
            </a:pPr>
            <a:endParaRPr lang="en-US" sz="1200" dirty="0">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Remote tutoring only:</a:t>
            </a:r>
          </a:p>
          <a:p>
            <a:pPr marL="171450" indent="-171450">
              <a:buFont typeface="Arial" panose="020B0604020202020204" pitchFamily="34" charset="0"/>
              <a:buChar char="•"/>
            </a:pPr>
            <a:r>
              <a:rPr lang="en-US" sz="1200" b="0" dirty="0">
                <a:latin typeface="Century Gothic" panose="020B0502020202020204" pitchFamily="34" charset="0"/>
              </a:rPr>
              <a:t>[Support person would have to make sure the learner is following all the steps. </a:t>
            </a:r>
          </a:p>
          <a:p>
            <a:pPr marL="0" indent="0">
              <a:buNone/>
            </a:pPr>
            <a:endParaRPr lang="en-US" sz="1200" b="1"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marL="0" indent="0" defTabSz="966612">
              <a:buFont typeface="Arial" panose="020B0604020202020204" pitchFamily="34" charset="0"/>
              <a:buNone/>
              <a:defRPr/>
            </a:pPr>
            <a:r>
              <a:rPr lang="en-US" sz="1200" b="1" u="none" dirty="0">
                <a:effectLst/>
                <a:latin typeface="Century Gothic" panose="020B0502020202020204" pitchFamily="34" charset="0"/>
              </a:rPr>
              <a:t>CHECK THE LEARNER’S SKILLS: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ea typeface="Quattrocento Sans"/>
                <a:cs typeface="Quattrocento Sans"/>
                <a:sym typeface="Quattrocento Sans"/>
              </a:rPr>
              <a:t>Has the learner shown you they can do the skills at least three times without support? If so, then they are ready to move on to the next part. </a:t>
            </a:r>
            <a:endParaRPr lang="en-US" sz="1200" dirty="0">
              <a:latin typeface="Century Gothic" panose="020B0502020202020204" pitchFamily="34" charset="0"/>
              <a:ea typeface="Arial"/>
              <a:cs typeface="Arial"/>
              <a:sym typeface="Arial"/>
            </a:endParaRPr>
          </a:p>
          <a:p>
            <a:pPr marL="0" indent="0">
              <a:buNone/>
            </a:pPr>
            <a:endParaRPr lang="en-US" sz="1200"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29</a:t>
            </a:fld>
            <a:endParaRPr lang="en-US" dirty="0"/>
          </a:p>
        </p:txBody>
      </p:sp>
    </p:spTree>
    <p:extLst>
      <p:ext uri="{BB962C8B-B14F-4D97-AF65-F5344CB8AC3E}">
        <p14:creationId xmlns:p14="http://schemas.microsoft.com/office/powerpoint/2010/main" val="4144456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highlight>
                  <a:srgbClr val="FFFF00"/>
                </a:highlight>
                <a:latin typeface="Century Gothic" panose="020B0502020202020204" pitchFamily="34" charset="0"/>
              </a:rPr>
              <a:t>Slide hidden from the learner.</a:t>
            </a:r>
          </a:p>
          <a:p>
            <a:endParaRPr lang="en-US" b="1" u="non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Information for the Tutor</a:t>
            </a:r>
          </a:p>
          <a:p>
            <a:endParaRPr lang="en-CA"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Century Gothic" panose="020B0502020202020204" pitchFamily="34" charset="0"/>
              </a:rPr>
              <a:t>This lesson is about etiquette and </a:t>
            </a:r>
            <a:r>
              <a:rPr lang="en-CA" b="1" u="sng" dirty="0">
                <a:latin typeface="Century Gothic" panose="020B0502020202020204" pitchFamily="34" charset="0"/>
              </a:rPr>
              <a:t>does not review how to do </a:t>
            </a:r>
            <a:r>
              <a:rPr lang="en-CA" dirty="0">
                <a:latin typeface="Century Gothic" panose="020B0502020202020204" pitchFamily="34" charset="0"/>
              </a:rPr>
              <a:t>the digital skills, except how to “Blur your Background”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Century Gothic" panose="020B0502020202020204" pitchFamily="34" charset="0"/>
              </a:rPr>
              <a:t>If your learner doesn’t </a:t>
            </a:r>
            <a:r>
              <a:rPr lang="en-CA" b="0" u="none" dirty="0">
                <a:latin typeface="Century Gothic" panose="020B0502020202020204" pitchFamily="34" charset="0"/>
              </a:rPr>
              <a:t>know how to do </a:t>
            </a:r>
            <a:r>
              <a:rPr lang="en-CA" u="none" dirty="0">
                <a:latin typeface="Century Gothic" panose="020B0502020202020204" pitchFamily="34" charset="0"/>
              </a:rPr>
              <a:t>the </a:t>
            </a:r>
            <a:r>
              <a:rPr lang="en-CA" dirty="0">
                <a:latin typeface="Century Gothic" panose="020B0502020202020204" pitchFamily="34" charset="0"/>
              </a:rPr>
              <a:t>skills mentioned in the lesson, do the following lessons with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Century Gothic" panose="020B0502020202020204" pitchFamily="34" charset="0"/>
              </a:rPr>
              <a:t>Zoom Parts One and Zoom Part Two.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latin typeface="Century Gothic" panose="020B0502020202020204" pitchFamily="34" charset="0"/>
            </a:endParaRPr>
          </a:p>
          <a:p>
            <a:r>
              <a:rPr lang="en-CA" dirty="0">
                <a:latin typeface="Century Gothic" panose="020B0502020202020204" pitchFamily="34" charset="0"/>
              </a:rPr>
              <a:t>These skills are specifically reviewed in this lesson.</a:t>
            </a:r>
          </a:p>
          <a:p>
            <a:r>
              <a:rPr lang="en-CA" dirty="0">
                <a:latin typeface="Century Gothic" panose="020B0502020202020204" pitchFamily="34" charset="0"/>
              </a:rPr>
              <a:t>It is assumed the learner has already learned these skills and is doing this lesson as a review. </a:t>
            </a:r>
          </a:p>
          <a:p>
            <a:endParaRPr lang="en-CA" dirty="0">
              <a:latin typeface="Century Gothic" panose="020B0502020202020204" pitchFamily="34" charset="0"/>
            </a:endParaRPr>
          </a:p>
          <a:p>
            <a:r>
              <a:rPr lang="en-CA" b="1" dirty="0">
                <a:latin typeface="Century Gothic" panose="020B0502020202020204" pitchFamily="34" charset="0"/>
              </a:rPr>
              <a:t>Zoom Etiquette</a:t>
            </a:r>
          </a:p>
          <a:p>
            <a:pPr marL="171450" indent="-171450">
              <a:buFont typeface="Arial" panose="020B0604020202020204" pitchFamily="34" charset="0"/>
              <a:buChar char="•"/>
            </a:pPr>
            <a:r>
              <a:rPr lang="en-CA" b="0" dirty="0">
                <a:latin typeface="Century Gothic" panose="020B0502020202020204" pitchFamily="34" charset="0"/>
              </a:rPr>
              <a:t>What “etiquette” means. </a:t>
            </a:r>
          </a:p>
          <a:p>
            <a:pPr marL="171450" indent="-171450">
              <a:buFont typeface="Arial" panose="020B0604020202020204" pitchFamily="34" charset="0"/>
              <a:buChar char="•"/>
            </a:pPr>
            <a:r>
              <a:rPr lang="en-CA" b="0" dirty="0">
                <a:latin typeface="Century Gothic" panose="020B0502020202020204" pitchFamily="34" charset="0"/>
              </a:rPr>
              <a:t>What “Zoom etiquette” means. </a:t>
            </a:r>
          </a:p>
          <a:p>
            <a:endParaRPr lang="en-CA" b="1" dirty="0">
              <a:latin typeface="Century Gothic" panose="020B0502020202020204" pitchFamily="34" charset="0"/>
            </a:endParaRPr>
          </a:p>
          <a:p>
            <a:r>
              <a:rPr lang="en-CA" b="1" dirty="0">
                <a:latin typeface="Century Gothic" panose="020B0502020202020204" pitchFamily="34" charset="0"/>
              </a:rPr>
              <a:t>Video Tips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dirty="0">
                <a:latin typeface="Century Gothic" panose="020B0502020202020204" pitchFamily="34" charset="0"/>
              </a:rPr>
              <a:t>Understand the following: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how you can tell if your video is on or off in a Zoom meeting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what it means when your video is on or off</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the importance of showing your whole face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the importance of good lighting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the importance of a clean, uncluttered background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Know how to blur your background in Zoom:</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0" dirty="0">
                <a:latin typeface="Century Gothic" panose="020B0502020202020204" pitchFamily="34" charset="0"/>
              </a:rPr>
              <a:t>Click on chevron beside video icon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0" dirty="0">
                <a:latin typeface="Century Gothic" panose="020B0502020202020204" pitchFamily="34" charset="0"/>
              </a:rPr>
              <a:t>Choose virtual background</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0" dirty="0">
                <a:latin typeface="Century Gothic" panose="020B0502020202020204" pitchFamily="34" charset="0"/>
              </a:rPr>
              <a:t>Choose blur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0" dirty="0">
                <a:latin typeface="Century Gothic" panose="020B0502020202020204" pitchFamily="34" charset="0"/>
              </a:rPr>
              <a:t>Click X to close the window</a:t>
            </a:r>
          </a:p>
          <a:p>
            <a:endParaRPr lang="en-CA" b="1" dirty="0">
              <a:latin typeface="Century Gothic" panose="020B0502020202020204" pitchFamily="34" charset="0"/>
            </a:endParaRPr>
          </a:p>
          <a:p>
            <a:r>
              <a:rPr lang="en-CA" b="1" dirty="0">
                <a:latin typeface="Century Gothic" panose="020B0502020202020204" pitchFamily="34" charset="0"/>
              </a:rPr>
              <a:t>Mic Tips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Understand the following: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how you can tell if someone’s microphone (mic) is on or off in a Zoom meeting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what it means if your mic is muted or unmuted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the importance of muting your mic:</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b="0" dirty="0">
                <a:latin typeface="Century Gothic" panose="020B0502020202020204" pitchFamily="34" charset="0"/>
              </a:rPr>
              <a:t>When not speaking</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b="0" dirty="0">
                <a:latin typeface="Century Gothic" panose="020B0502020202020204" pitchFamily="34" charset="0"/>
              </a:rPr>
              <a:t>When talking to someone in the room</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b="0" dirty="0">
                <a:latin typeface="Century Gothic" panose="020B0502020202020204" pitchFamily="34" charset="0"/>
              </a:rPr>
              <a:t>When there’s noise in the room</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b="0" dirty="0">
                <a:latin typeface="Century Gothic" panose="020B0502020202020204" pitchFamily="34" charset="0"/>
              </a:rPr>
              <a:t>When coming late to a Zoom meeting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Century Gothic" panose="020B0502020202020204" pitchFamily="34" charset="0"/>
            </a:endParaRPr>
          </a:p>
          <a:p>
            <a:r>
              <a:rPr lang="en-CA" b="1" dirty="0">
                <a:latin typeface="Century Gothic" panose="020B0502020202020204" pitchFamily="34" charset="0"/>
              </a:rPr>
              <a:t>Mic &amp; Video Tips</a:t>
            </a:r>
          </a:p>
          <a:p>
            <a:pPr marL="171450" indent="-171450">
              <a:buFont typeface="Arial" panose="020B0604020202020204" pitchFamily="34" charset="0"/>
              <a:buChar char="•"/>
            </a:pPr>
            <a:r>
              <a:rPr lang="en-CA" b="0" dirty="0">
                <a:latin typeface="Century Gothic" panose="020B0502020202020204" pitchFamily="34" charset="0"/>
              </a:rPr>
              <a:t>Understand the importance of muting mic and video:</a:t>
            </a:r>
          </a:p>
          <a:p>
            <a:pPr marL="628650" lvl="1" indent="-171450">
              <a:buFontTx/>
              <a:buChar char="-"/>
            </a:pPr>
            <a:r>
              <a:rPr lang="en-US" b="0" dirty="0">
                <a:latin typeface="Century Gothic" panose="020B0502020202020204" pitchFamily="34" charset="0"/>
              </a:rPr>
              <a:t>When taking a break</a:t>
            </a:r>
          </a:p>
          <a:p>
            <a:pPr marL="628650" lvl="1" indent="-171450">
              <a:buFontTx/>
              <a:buChar char="-"/>
            </a:pPr>
            <a:r>
              <a:rPr lang="en-US" b="0" dirty="0">
                <a:latin typeface="Century Gothic" panose="020B0502020202020204" pitchFamily="34" charset="0"/>
              </a:rPr>
              <a:t>When listening to a presentation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Recognize the video off and mic muted icons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Understand what it means if your mic and video are muted </a:t>
            </a:r>
          </a:p>
          <a:p>
            <a:pPr marL="628650" lvl="1" indent="-171450">
              <a:buFontTx/>
              <a:buChar char="-"/>
            </a:pPr>
            <a:endParaRPr lang="en-CA" b="1" dirty="0">
              <a:latin typeface="Century Gothic" panose="020B0502020202020204" pitchFamily="34" charset="0"/>
            </a:endParaRPr>
          </a:p>
          <a:p>
            <a:pPr marL="628650" lvl="1" indent="-171450">
              <a:buFontTx/>
              <a:buChar char="-"/>
            </a:pPr>
            <a:endParaRPr lang="en-CA" b="1" dirty="0">
              <a:latin typeface="Century Gothic" panose="020B0502020202020204" pitchFamily="34" charset="0"/>
            </a:endParaRPr>
          </a:p>
          <a:p>
            <a:endParaRPr lang="en-CA" b="1" dirty="0">
              <a:latin typeface="Century Gothic" panose="020B0502020202020204" pitchFamily="34" charset="0"/>
            </a:endParaRPr>
          </a:p>
          <a:p>
            <a:r>
              <a:rPr lang="en-CA" b="1" u="sng" dirty="0">
                <a:latin typeface="Century Gothic" panose="020B0502020202020204" pitchFamily="34" charset="0"/>
              </a:rPr>
              <a:t>Communicating in Zoom: </a:t>
            </a:r>
          </a:p>
          <a:p>
            <a:pPr lvl="0"/>
            <a:r>
              <a:rPr lang="en-US" b="1" dirty="0">
                <a:latin typeface="Century Gothic" panose="020B0502020202020204" pitchFamily="34" charset="0"/>
              </a:rPr>
              <a:t>Use the Raise Hand Icon If You Want To Speak</a:t>
            </a:r>
            <a:endParaRPr lang="en-CA" b="1"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Recognize when a participant raises their hand using the Raise Hand icon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Understand the following: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it’s rude to ask a question/make a comment without raising your hand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you need to raise your hand to ask a question / make a comment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it’s ok to raise the physical hand to indicate you want to speak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after you raise your hand, you need to wait for the host to ask you to unmute your mic to speak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you need to lower your hand when you finish talking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Century Gothic" panose="020B0502020202020204" pitchFamily="34" charset="0"/>
              </a:rPr>
              <a:t>Chat: Do not use all CAPS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Understand that you use Chat to read and write messages to other people in the Zoom meeting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Understand it is rude to use all CAPS when writing a message in Chat.</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en-US" sz="1200"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Chat: Do not send a private message to everyone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Understand the importance of not sending a private message to everyone in the Zoom meeting; send it to just one person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dirty="0">
              <a:solidFill>
                <a:srgbClr val="000000"/>
              </a:solidFill>
              <a:effectLst/>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3</a:t>
            </a:fld>
            <a:endParaRPr lang="en-US" dirty="0"/>
          </a:p>
        </p:txBody>
      </p:sp>
    </p:spTree>
    <p:extLst>
      <p:ext uri="{BB962C8B-B14F-4D97-AF65-F5344CB8AC3E}">
        <p14:creationId xmlns:p14="http://schemas.microsoft.com/office/powerpoint/2010/main" val="2600461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u="none" dirty="0">
              <a:latin typeface="Century Gothic" panose="020B0502020202020204" pitchFamily="34" charset="0"/>
            </a:endParaRPr>
          </a:p>
          <a:p>
            <a:r>
              <a:rPr lang="en-US" sz="1200" b="1" u="none" dirty="0">
                <a:latin typeface="Century Gothic" panose="020B0502020202020204" pitchFamily="34" charset="0"/>
              </a:rPr>
              <a:t>INSTRUCTIONS FOR THE TUTOR:</a:t>
            </a:r>
          </a:p>
          <a:p>
            <a:endParaRPr lang="en-US" sz="1200" b="1" u="none" dirty="0">
              <a:latin typeface="Century Gothic" panose="020B0502020202020204" pitchFamily="34" charset="0"/>
            </a:endParaRPr>
          </a:p>
          <a:p>
            <a:r>
              <a:rPr lang="en-US" sz="1200" b="1" u="sng" dirty="0">
                <a:latin typeface="Century Gothic" panose="020B0502020202020204" pitchFamily="34" charset="0"/>
              </a:rPr>
              <a:t>In-person Tutoring and Remote Tutoring: </a:t>
            </a:r>
          </a:p>
          <a:p>
            <a:pPr marL="181240" indent="-181240">
              <a:buFont typeface="Arial" panose="020B0604020202020204" pitchFamily="34" charset="0"/>
              <a:buChar char="•"/>
            </a:pPr>
            <a:r>
              <a:rPr lang="en-US" sz="1200" dirty="0">
                <a:latin typeface="Century Gothic" panose="020B0502020202020204" pitchFamily="34" charset="0"/>
              </a:rPr>
              <a:t>Make sure the learner knows how to access the video lesson(s) you just used so they can practice between tutoring sessions. </a:t>
            </a:r>
          </a:p>
          <a:p>
            <a:pPr marL="181240" indent="-181240">
              <a:buFont typeface="Arial" panose="020B0604020202020204" pitchFamily="34" charset="0"/>
              <a:buChar char="•"/>
            </a:pPr>
            <a:r>
              <a:rPr lang="en-US" sz="1200" dirty="0">
                <a:latin typeface="Century Gothic" panose="020B0502020202020204" pitchFamily="34" charset="0"/>
              </a:rPr>
              <a:t>If relevant, make sure the support person at home knows how to access the video(s) too. </a:t>
            </a:r>
          </a:p>
          <a:p>
            <a:endParaRPr lang="en-US" sz="1200" b="1" dirty="0">
              <a:latin typeface="Century Gothic" panose="020B0502020202020204" pitchFamily="34" charset="0"/>
            </a:endParaRPr>
          </a:p>
          <a:p>
            <a:r>
              <a:rPr lang="en-US" sz="1200" b="1" dirty="0">
                <a:latin typeface="Century Gothic" panose="020B0502020202020204" pitchFamily="34" charset="0"/>
              </a:rPr>
              <a:t>Option One</a:t>
            </a:r>
          </a:p>
          <a:p>
            <a:pPr marL="181240" indent="-181240">
              <a:buFont typeface="Arial" panose="020B0604020202020204" pitchFamily="34" charset="0"/>
              <a:buChar char="•"/>
            </a:pPr>
            <a:r>
              <a:rPr lang="en-US" sz="1200" dirty="0">
                <a:latin typeface="Century Gothic" panose="020B0502020202020204" pitchFamily="34" charset="0"/>
              </a:rPr>
              <a:t>Email the video link to the learner, and if relevant the at-home support person. They can use the link in the email to access the video lesson(s).</a:t>
            </a:r>
          </a:p>
          <a:p>
            <a:pPr marL="181240" indent="-181240">
              <a:buFont typeface="Arial" panose="020B0604020202020204" pitchFamily="34" charset="0"/>
              <a:buChar char="•"/>
            </a:pPr>
            <a:endParaRPr lang="en-US" sz="1200" dirty="0">
              <a:latin typeface="Century Gothic" panose="020B0502020202020204" pitchFamily="34" charset="0"/>
            </a:endParaRPr>
          </a:p>
          <a:p>
            <a:r>
              <a:rPr lang="en-US" sz="1200" b="1" dirty="0">
                <a:latin typeface="Century Gothic" panose="020B0502020202020204" pitchFamily="34" charset="0"/>
              </a:rPr>
              <a:t>Option Two </a:t>
            </a:r>
          </a:p>
          <a:p>
            <a:pPr marL="181240" indent="-181240" defTabSz="966612">
              <a:buFont typeface="Arial" panose="020B0604020202020204" pitchFamily="34" charset="0"/>
              <a:buChar char="•"/>
              <a:defRPr/>
            </a:pPr>
            <a:r>
              <a:rPr lang="en-US" sz="1200" dirty="0">
                <a:latin typeface="Century Gothic" panose="020B0502020202020204" pitchFamily="34" charset="0"/>
              </a:rPr>
              <a:t>Put a link to the specific video lesson(s) you did on the learner’s desktop so they can access the video easily. </a:t>
            </a:r>
          </a:p>
          <a:p>
            <a:pPr marL="483306" lvl="1" defTabSz="966612">
              <a:defRPr/>
            </a:pPr>
            <a:r>
              <a:rPr lang="en-US" sz="1200" b="1" dirty="0">
                <a:latin typeface="Century Gothic" panose="020B0502020202020204" pitchFamily="34" charset="0"/>
              </a:rPr>
              <a:t>How</a:t>
            </a:r>
            <a:r>
              <a:rPr lang="en-US" sz="1200" dirty="0">
                <a:latin typeface="Century Gothic" panose="020B0502020202020204" pitchFamily="34" charset="0"/>
              </a:rPr>
              <a:t>: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Open the website address for the lesson in the browser.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In the address bar, click to highlight the lesson address.</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Drag the address (link) onto the desktop. It will make an icon on the desktop.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Find the icon on the desktop and check that the link works.</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Show the learner where it is. Tell them to just click to access it for practice.  </a:t>
            </a:r>
          </a:p>
          <a:p>
            <a:pPr marL="181240" indent="-181240">
              <a:buFont typeface="Arial" panose="020B0604020202020204" pitchFamily="34" charset="0"/>
              <a:buChar char="•"/>
            </a:pPr>
            <a:endParaRPr lang="en-US" sz="1200" dirty="0">
              <a:latin typeface="Century Gothic" panose="020B0502020202020204" pitchFamily="34" charset="0"/>
            </a:endParaRPr>
          </a:p>
          <a:p>
            <a:endParaRPr lang="en-US" sz="1200" b="1" u="sng" dirty="0">
              <a:latin typeface="Century Gothic" panose="020B0502020202020204" pitchFamily="34" charset="0"/>
            </a:endParaRPr>
          </a:p>
          <a:p>
            <a:r>
              <a:rPr lang="en-US" sz="1200" b="1" u="sng" dirty="0">
                <a:latin typeface="Century Gothic" panose="020B0502020202020204" pitchFamily="34" charset="0"/>
              </a:rPr>
              <a:t>Remote Tutoring Only: </a:t>
            </a:r>
          </a:p>
          <a:p>
            <a:r>
              <a:rPr lang="en-US" sz="1200" dirty="0">
                <a:latin typeface="Century Gothic" panose="020B0502020202020204" pitchFamily="34" charset="0"/>
              </a:rPr>
              <a:t>You can do Option Two above by using </a:t>
            </a:r>
            <a:r>
              <a:rPr lang="en-US" sz="1200" b="1" dirty="0">
                <a:latin typeface="Century Gothic" panose="020B0502020202020204" pitchFamily="34" charset="0"/>
              </a:rPr>
              <a:t>Request Remote Control </a:t>
            </a:r>
            <a:r>
              <a:rPr lang="en-US" sz="1200" dirty="0">
                <a:latin typeface="Century Gothic" panose="020B0502020202020204" pitchFamily="34" charset="0"/>
              </a:rPr>
              <a:t>in Zoom during the tutoring session.  </a:t>
            </a:r>
          </a:p>
          <a:p>
            <a:pPr rtl="0" fontAlgn="base"/>
            <a:r>
              <a:rPr lang="en-US" sz="1200" dirty="0">
                <a:latin typeface="Century Gothic" panose="020B0502020202020204" pitchFamily="34" charset="0"/>
              </a:rPr>
              <a:t>Refer to the following for the steps on how to do that:  </a:t>
            </a:r>
            <a:endParaRPr lang="en-US" sz="1200" b="1" dirty="0">
              <a:latin typeface="Century Gothic" panose="020B0502020202020204" pitchFamily="34" charset="0"/>
            </a:endParaRPr>
          </a:p>
          <a:p>
            <a:pPr marL="181240" indent="-181240" fontAlgn="base">
              <a:buFont typeface="Arial" panose="020B0604020202020204" pitchFamily="34" charset="0"/>
              <a:buChar char="•"/>
            </a:pPr>
            <a:r>
              <a:rPr lang="en-US" sz="1200" b="1" dirty="0">
                <a:latin typeface="Century Gothic" panose="020B0502020202020204" pitchFamily="34" charset="0"/>
              </a:rPr>
              <a:t>Tutor Checklist-During Remote Tutoring Sessions </a:t>
            </a:r>
          </a:p>
          <a:p>
            <a:pPr marL="181240" indent="-181240" fontAlgn="base">
              <a:buFont typeface="Arial" panose="020B0604020202020204" pitchFamily="34" charset="0"/>
              <a:buChar char="•"/>
            </a:pPr>
            <a:r>
              <a:rPr lang="en-US" sz="1200" b="1" i="0" kern="1200" dirty="0">
                <a:solidFill>
                  <a:schemeClr val="tx1"/>
                </a:solidFill>
                <a:effectLst/>
                <a:latin typeface="Century Gothic" panose="020B0502020202020204" pitchFamily="34" charset="0"/>
                <a:ea typeface="+mn-ea"/>
                <a:cs typeface="+mn-cs"/>
              </a:rPr>
              <a:t>Learner Instructions:</a:t>
            </a:r>
            <a:r>
              <a:rPr lang="en-US" sz="1200" dirty="0">
                <a:latin typeface="Century Gothic" panose="020B0502020202020204" pitchFamily="34" charset="0"/>
              </a:rPr>
              <a:t> </a:t>
            </a:r>
            <a:r>
              <a:rPr lang="en-US" sz="1200" b="1" dirty="0">
                <a:latin typeface="Century Gothic" panose="020B0502020202020204" pitchFamily="34" charset="0"/>
              </a:rPr>
              <a:t>L</a:t>
            </a:r>
            <a:r>
              <a:rPr lang="en-US" sz="1200" b="1" i="0" kern="1200" dirty="0">
                <a:solidFill>
                  <a:schemeClr val="tx1"/>
                </a:solidFill>
                <a:effectLst/>
                <a:latin typeface="Century Gothic" panose="020B0502020202020204" pitchFamily="34" charset="0"/>
                <a:ea typeface="+mn-ea"/>
                <a:cs typeface="+mn-cs"/>
              </a:rPr>
              <a:t>et Tutor have Remote Control of your Computer During a Zoom Session</a:t>
            </a:r>
            <a:r>
              <a:rPr lang="en-US" sz="1200" b="0" i="0" kern="1200" dirty="0">
                <a:solidFill>
                  <a:schemeClr val="tx1"/>
                </a:solidFill>
                <a:effectLst/>
                <a:latin typeface="Century Gothic" panose="020B0502020202020204" pitchFamily="34" charset="0"/>
                <a:ea typeface="+mn-ea"/>
                <a:cs typeface="+mn-cs"/>
              </a:rPr>
              <a:t> </a:t>
            </a:r>
          </a:p>
          <a:p>
            <a:pPr marL="181240" indent="-181240" fontAlgn="base">
              <a:buFont typeface="Arial" panose="020B0604020202020204" pitchFamily="34" charset="0"/>
              <a:buChar char="•"/>
            </a:pPr>
            <a:endParaRPr lang="en-US" sz="1200" b="0" i="0" kern="1200" dirty="0">
              <a:solidFill>
                <a:schemeClr val="tx1"/>
              </a:solidFill>
              <a:effectLst/>
              <a:latin typeface="Century Gothic" panose="020B0502020202020204" pitchFamily="34" charset="0"/>
              <a:ea typeface="+mn-ea"/>
              <a:cs typeface="+mn-cs"/>
            </a:endParaRP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marL="483306" lvl="1" fontAlgn="base"/>
            <a:endParaRPr lang="en-US" sz="1200" dirty="0">
              <a:latin typeface="Century Gothic" panose="020B0502020202020204" pitchFamily="34" charset="0"/>
            </a:endParaRPr>
          </a:p>
          <a:p>
            <a:pPr marL="26106" lvl="0" fontAlgn="base"/>
            <a:r>
              <a:rPr lang="en-US" sz="1200" dirty="0">
                <a:latin typeface="Century Gothic" panose="020B0502020202020204" pitchFamily="34" charset="0"/>
              </a:rPr>
              <a:t>********************************************************************************************************************************</a:t>
            </a:r>
          </a:p>
          <a:p>
            <a:pPr marL="483306" lvl="1" fontAlgn="base"/>
            <a:endParaRPr lang="en-US" sz="1200" dirty="0">
              <a:latin typeface="Century Gothic" panose="020B0502020202020204" pitchFamily="34" charset="0"/>
            </a:endParaRPr>
          </a:p>
          <a:p>
            <a:r>
              <a:rPr lang="en-US" sz="1200" b="1" dirty="0">
                <a:solidFill>
                  <a:srgbClr val="FF0000"/>
                </a:solidFill>
                <a:highlight>
                  <a:srgbClr val="C0C0C0"/>
                </a:highlight>
                <a:latin typeface="Century Gothic" panose="020B0502020202020204" pitchFamily="34" charset="0"/>
              </a:rPr>
              <a:t>SAY TO THE LEARNER: </a:t>
            </a:r>
          </a:p>
          <a:p>
            <a:pPr marL="181240" indent="-181240" defTabSz="966612">
              <a:buFont typeface="Arial" panose="020B0604020202020204" pitchFamily="34" charset="0"/>
              <a:buChar char="•"/>
              <a:defRPr/>
            </a:pPr>
            <a:r>
              <a:rPr lang="en-US" sz="1200" b="0" i="1" dirty="0">
                <a:latin typeface="Century Gothic" panose="020B0502020202020204" pitchFamily="34" charset="0"/>
              </a:rPr>
              <a:t>You did well today. </a:t>
            </a:r>
          </a:p>
          <a:p>
            <a:pPr marL="181240" indent="-181240" defTabSz="966612">
              <a:buFont typeface="Arial" panose="020B0604020202020204" pitchFamily="34" charset="0"/>
              <a:buChar char="•"/>
              <a:defRPr/>
            </a:pPr>
            <a:r>
              <a:rPr lang="en-US" sz="1200" b="0" i="1" dirty="0">
                <a:latin typeface="Century Gothic" panose="020B0502020202020204" pitchFamily="34" charset="0"/>
              </a:rPr>
              <a:t>So, what did you learn and practice today? </a:t>
            </a:r>
            <a:r>
              <a:rPr lang="en-US" sz="1200" i="1" dirty="0">
                <a:latin typeface="Century Gothic" panose="020B0502020202020204" pitchFamily="34" charset="0"/>
                <a:sym typeface="Wingdings" pitchFamily="2" charset="2"/>
              </a:rPr>
              <a:t></a:t>
            </a:r>
          </a:p>
          <a:p>
            <a:pPr lvl="1">
              <a:defRPr/>
            </a:pPr>
            <a:r>
              <a:rPr lang="en-US" sz="1200" b="0" i="1" dirty="0">
                <a:latin typeface="Century Gothic" panose="020B0502020202020204" pitchFamily="34" charset="0"/>
              </a:rPr>
              <a:t> Today, we learned and practiced some etiquette tips to have a successful Zoom meeting:  [</a:t>
            </a:r>
            <a:r>
              <a:rPr lang="en-US" sz="1200" b="1" i="1" dirty="0">
                <a:latin typeface="Century Gothic" panose="020B0502020202020204" pitchFamily="34" charset="0"/>
              </a:rPr>
              <a:t>only mention the parts you covered]</a:t>
            </a:r>
          </a:p>
          <a:p>
            <a:pPr lvl="1">
              <a:defRPr/>
            </a:pPr>
            <a:endParaRPr lang="en-US" sz="1200" b="0" i="1" dirty="0">
              <a:latin typeface="Century Gothic" panose="020B0502020202020204" pitchFamily="34" charset="0"/>
            </a:endParaRPr>
          </a:p>
          <a:p>
            <a:pPr marL="483306" marR="0" lvl="1" indent="0" algn="l" defTabSz="914400" rtl="0" eaLnBrk="1" fontAlgn="auto" latinLnBrk="0" hangingPunct="1">
              <a:lnSpc>
                <a:spcPct val="100000"/>
              </a:lnSpc>
              <a:spcBef>
                <a:spcPts val="0"/>
              </a:spcBef>
              <a:spcAft>
                <a:spcPts val="0"/>
              </a:spcAft>
              <a:buClrTx/>
              <a:buSzTx/>
              <a:buFont typeface="+mj-lt"/>
              <a:buNone/>
              <a:tabLst/>
              <a:defRPr/>
            </a:pPr>
            <a:r>
              <a:rPr lang="en-US" sz="1200" i="1" dirty="0">
                <a:latin typeface="Century Gothic" panose="020B0502020202020204" pitchFamily="34" charset="0"/>
              </a:rPr>
              <a:t>1)  Video Tips</a:t>
            </a:r>
          </a:p>
          <a:p>
            <a:pPr marL="1111956" marR="0" lvl="2" indent="-171450" algn="l" defTabSz="914400" rtl="0" eaLnBrk="1" fontAlgn="auto" latinLnBrk="0" hangingPunct="1">
              <a:lnSpc>
                <a:spcPct val="100000"/>
              </a:lnSpc>
              <a:spcBef>
                <a:spcPts val="0"/>
              </a:spcBef>
              <a:spcAft>
                <a:spcPts val="0"/>
              </a:spcAft>
              <a:buClrTx/>
              <a:buSzTx/>
              <a:buFontTx/>
              <a:buChar char="-"/>
              <a:tabLst/>
              <a:defRPr/>
            </a:pPr>
            <a:r>
              <a:rPr lang="en-US" sz="1200" b="0" i="1" u="none" dirty="0">
                <a:latin typeface="Century Gothic" panose="020B0502020202020204" pitchFamily="34" charset="0"/>
              </a:rPr>
              <a:t>Position your camera so it shows your whole face</a:t>
            </a:r>
          </a:p>
          <a:p>
            <a:pPr marL="1111956" marR="0" lvl="2" indent="-171450" algn="l" defTabSz="914400" rtl="0" eaLnBrk="1" fontAlgn="auto" latinLnBrk="0" hangingPunct="1">
              <a:lnSpc>
                <a:spcPct val="100000"/>
              </a:lnSpc>
              <a:spcBef>
                <a:spcPts val="0"/>
              </a:spcBef>
              <a:spcAft>
                <a:spcPts val="0"/>
              </a:spcAft>
              <a:buClrTx/>
              <a:buSzTx/>
              <a:buFontTx/>
              <a:buChar char="-"/>
              <a:tabLst/>
              <a:defRPr/>
            </a:pPr>
            <a:r>
              <a:rPr lang="en-US" sz="1200" b="0" i="1" u="none" dirty="0">
                <a:latin typeface="Century Gothic" panose="020B0502020202020204" pitchFamily="34" charset="0"/>
              </a:rPr>
              <a:t>Make sure there is good lighting</a:t>
            </a:r>
          </a:p>
          <a:p>
            <a:pPr marL="1111956" marR="0" lvl="2" indent="-171450" algn="l" defTabSz="914400" rtl="0" eaLnBrk="1" fontAlgn="auto" latinLnBrk="0" hangingPunct="1">
              <a:lnSpc>
                <a:spcPct val="100000"/>
              </a:lnSpc>
              <a:spcBef>
                <a:spcPts val="0"/>
              </a:spcBef>
              <a:spcAft>
                <a:spcPts val="0"/>
              </a:spcAft>
              <a:buClrTx/>
              <a:buSzTx/>
              <a:buFontTx/>
              <a:buChar char="-"/>
              <a:tabLst/>
              <a:defRPr/>
            </a:pPr>
            <a:r>
              <a:rPr lang="en-US" sz="1200" b="0" i="1" u="none" dirty="0">
                <a:latin typeface="Century Gothic" panose="020B0502020202020204" pitchFamily="34" charset="0"/>
              </a:rPr>
              <a:t>Choose a good background. In particular, we learned how to blur our background in Zoom.</a:t>
            </a:r>
          </a:p>
          <a:p>
            <a:pPr marL="483306" marR="0" lvl="1" indent="0" algn="l" defTabSz="914400" rtl="0" eaLnBrk="1" fontAlgn="auto" latinLnBrk="0" hangingPunct="1">
              <a:lnSpc>
                <a:spcPct val="100000"/>
              </a:lnSpc>
              <a:spcBef>
                <a:spcPts val="0"/>
              </a:spcBef>
              <a:spcAft>
                <a:spcPts val="0"/>
              </a:spcAft>
              <a:buClrTx/>
              <a:buSzTx/>
              <a:buFontTx/>
              <a:buNone/>
              <a:tabLst/>
              <a:defRPr/>
            </a:pPr>
            <a:endParaRPr lang="en-US" sz="1200" b="0" i="1" u="none" dirty="0">
              <a:latin typeface="Century Gothic" panose="020B0502020202020204" pitchFamily="34" charset="0"/>
            </a:endParaRPr>
          </a:p>
          <a:p>
            <a:pPr marL="711906" marR="0" lvl="1" indent="-228600" algn="l" defTabSz="914400" rtl="0" eaLnBrk="1" fontAlgn="auto" latinLnBrk="0" hangingPunct="1">
              <a:lnSpc>
                <a:spcPct val="100000"/>
              </a:lnSpc>
              <a:spcBef>
                <a:spcPts val="0"/>
              </a:spcBef>
              <a:spcAft>
                <a:spcPts val="0"/>
              </a:spcAft>
              <a:buClrTx/>
              <a:buSzTx/>
              <a:buFontTx/>
              <a:buAutoNum type="arabicParenR" startAt="2"/>
              <a:tabLst/>
              <a:defRPr/>
            </a:pPr>
            <a:r>
              <a:rPr lang="en-US" sz="1200" b="0" i="1" u="none" dirty="0">
                <a:latin typeface="Century Gothic" panose="020B0502020202020204" pitchFamily="34" charset="0"/>
              </a:rPr>
              <a:t>Mic Tips</a:t>
            </a:r>
          </a:p>
          <a:p>
            <a:pPr marL="1111956" marR="0" lvl="2" indent="-171450" algn="l" defTabSz="914400" rtl="0" eaLnBrk="1" fontAlgn="auto" latinLnBrk="0" hangingPunct="1">
              <a:lnSpc>
                <a:spcPct val="100000"/>
              </a:lnSpc>
              <a:spcBef>
                <a:spcPts val="0"/>
              </a:spcBef>
              <a:spcAft>
                <a:spcPts val="0"/>
              </a:spcAft>
              <a:buClrTx/>
              <a:buSzTx/>
              <a:buFontTx/>
              <a:buChar char="-"/>
              <a:tabLst/>
              <a:defRPr/>
            </a:pPr>
            <a:r>
              <a:rPr lang="en-US" sz="1200" b="0" i="1" u="none" dirty="0">
                <a:latin typeface="Century Gothic" panose="020B0502020202020204" pitchFamily="34" charset="0"/>
              </a:rPr>
              <a:t>Mute your mic when you’re not speaking</a:t>
            </a:r>
          </a:p>
          <a:p>
            <a:pPr marL="1111956" marR="0" lvl="2" indent="-171450" algn="l" defTabSz="914400" rtl="0" eaLnBrk="1" fontAlgn="auto" latinLnBrk="0" hangingPunct="1">
              <a:lnSpc>
                <a:spcPct val="100000"/>
              </a:lnSpc>
              <a:spcBef>
                <a:spcPts val="0"/>
              </a:spcBef>
              <a:spcAft>
                <a:spcPts val="0"/>
              </a:spcAft>
              <a:buClrTx/>
              <a:buSzTx/>
              <a:buFontTx/>
              <a:buChar char="-"/>
              <a:tabLst/>
              <a:defRPr/>
            </a:pPr>
            <a:r>
              <a:rPr lang="en-US" sz="1200" b="0" i="1" u="none" dirty="0">
                <a:latin typeface="Century Gothic" panose="020B0502020202020204" pitchFamily="34" charset="0"/>
              </a:rPr>
              <a:t>Mute your mic you’re talking to someone in the room you’re in</a:t>
            </a:r>
          </a:p>
          <a:p>
            <a:pPr marL="1111956" marR="0" lvl="2" indent="-171450" algn="l" defTabSz="914400" rtl="0" eaLnBrk="1" fontAlgn="auto" latinLnBrk="0" hangingPunct="1">
              <a:lnSpc>
                <a:spcPct val="100000"/>
              </a:lnSpc>
              <a:spcBef>
                <a:spcPts val="0"/>
              </a:spcBef>
              <a:spcAft>
                <a:spcPts val="0"/>
              </a:spcAft>
              <a:buClrTx/>
              <a:buSzTx/>
              <a:buFontTx/>
              <a:buChar char="-"/>
              <a:tabLst/>
              <a:defRPr/>
            </a:pPr>
            <a:r>
              <a:rPr lang="en-US" sz="1200" b="0" i="1" u="none" dirty="0">
                <a:latin typeface="Century Gothic" panose="020B0502020202020204" pitchFamily="34" charset="0"/>
              </a:rPr>
              <a:t>Mute your mic  if there’s noise in the room you’re in</a:t>
            </a:r>
          </a:p>
          <a:p>
            <a:pPr marL="1111956" marR="0" lvl="2" indent="-171450" algn="l" defTabSz="914400" rtl="0" eaLnBrk="1" fontAlgn="auto" latinLnBrk="0" hangingPunct="1">
              <a:lnSpc>
                <a:spcPct val="100000"/>
              </a:lnSpc>
              <a:spcBef>
                <a:spcPts val="0"/>
              </a:spcBef>
              <a:spcAft>
                <a:spcPts val="0"/>
              </a:spcAft>
              <a:buClrTx/>
              <a:buSzTx/>
              <a:buFontTx/>
              <a:buChar char="-"/>
              <a:tabLst/>
              <a:defRPr/>
            </a:pPr>
            <a:r>
              <a:rPr lang="en-US" sz="1200" b="0" i="1" u="none" dirty="0">
                <a:latin typeface="Century Gothic" panose="020B0502020202020204" pitchFamily="34" charset="0"/>
              </a:rPr>
              <a:t>Mute Your when you come to a meeting late</a:t>
            </a:r>
          </a:p>
          <a:p>
            <a:pPr marL="1111956" marR="0" lvl="2" indent="-171450" algn="l" defTabSz="914400" rtl="0" eaLnBrk="1" fontAlgn="auto" latinLnBrk="0" hangingPunct="1">
              <a:lnSpc>
                <a:spcPct val="100000"/>
              </a:lnSpc>
              <a:spcBef>
                <a:spcPts val="0"/>
              </a:spcBef>
              <a:spcAft>
                <a:spcPts val="0"/>
              </a:spcAft>
              <a:buClrTx/>
              <a:buSzTx/>
              <a:buFontTx/>
              <a:buChar char="-"/>
              <a:tabLst/>
              <a:defRPr/>
            </a:pPr>
            <a:endParaRPr lang="en-US" sz="1200" b="0" i="1" u="none" dirty="0">
              <a:latin typeface="Century Gothic" panose="020B0502020202020204" pitchFamily="34" charset="0"/>
            </a:endParaRPr>
          </a:p>
          <a:p>
            <a:pPr marL="483306" marR="0" lvl="1" indent="0" algn="l" defTabSz="914400" rtl="0" eaLnBrk="1" fontAlgn="auto" latinLnBrk="0" hangingPunct="1">
              <a:lnSpc>
                <a:spcPct val="100000"/>
              </a:lnSpc>
              <a:spcBef>
                <a:spcPts val="0"/>
              </a:spcBef>
              <a:spcAft>
                <a:spcPts val="0"/>
              </a:spcAft>
              <a:buClrTx/>
              <a:buSzTx/>
              <a:buFontTx/>
              <a:buNone/>
              <a:tabLst/>
              <a:defRPr/>
            </a:pPr>
            <a:r>
              <a:rPr lang="en-US" sz="1200" b="0" i="1" u="none" dirty="0">
                <a:latin typeface="Century Gothic" panose="020B0502020202020204" pitchFamily="34" charset="0"/>
              </a:rPr>
              <a:t>3)   Mic &amp; Video Tips</a:t>
            </a:r>
          </a:p>
          <a:p>
            <a:pPr marL="1111956" marR="0" lvl="2" indent="-171450" algn="l" defTabSz="914400" rtl="0" eaLnBrk="1" fontAlgn="auto" latinLnBrk="0" hangingPunct="1">
              <a:lnSpc>
                <a:spcPct val="100000"/>
              </a:lnSpc>
              <a:spcBef>
                <a:spcPts val="0"/>
              </a:spcBef>
              <a:spcAft>
                <a:spcPts val="0"/>
              </a:spcAft>
              <a:buClrTx/>
              <a:buSzTx/>
              <a:buFontTx/>
              <a:buChar char="-"/>
              <a:tabLst/>
              <a:defRPr/>
            </a:pPr>
            <a:r>
              <a:rPr lang="en-US" sz="1200" b="0" i="1" u="none" dirty="0">
                <a:latin typeface="Century Gothic" panose="020B0502020202020204" pitchFamily="34" charset="0"/>
              </a:rPr>
              <a:t>Mute your mic and video when you take a break</a:t>
            </a:r>
          </a:p>
          <a:p>
            <a:pPr marL="1111956" marR="0" lvl="2" indent="-171450" algn="l" defTabSz="914400" rtl="0" eaLnBrk="1" fontAlgn="auto" latinLnBrk="0" hangingPunct="1">
              <a:lnSpc>
                <a:spcPct val="100000"/>
              </a:lnSpc>
              <a:spcBef>
                <a:spcPts val="0"/>
              </a:spcBef>
              <a:spcAft>
                <a:spcPts val="0"/>
              </a:spcAft>
              <a:buClrTx/>
              <a:buSzTx/>
              <a:buFontTx/>
              <a:buChar char="-"/>
              <a:tabLst/>
              <a:defRPr/>
            </a:pPr>
            <a:r>
              <a:rPr lang="en-US" sz="1200" b="0" i="1" u="none" dirty="0">
                <a:latin typeface="Century Gothic" panose="020B0502020202020204" pitchFamily="34" charset="0"/>
              </a:rPr>
              <a:t>Mute your mic and video when you’re listening to a presentation </a:t>
            </a:r>
          </a:p>
          <a:p>
            <a:pPr marL="940506" marR="0" lvl="2" indent="0" algn="l" defTabSz="914400" rtl="0" eaLnBrk="1" fontAlgn="auto" latinLnBrk="0" hangingPunct="1">
              <a:lnSpc>
                <a:spcPct val="100000"/>
              </a:lnSpc>
              <a:spcBef>
                <a:spcPts val="0"/>
              </a:spcBef>
              <a:spcAft>
                <a:spcPts val="0"/>
              </a:spcAft>
              <a:buClrTx/>
              <a:buSzTx/>
              <a:buFontTx/>
              <a:buNone/>
              <a:tabLst/>
              <a:defRPr/>
            </a:pPr>
            <a:endParaRPr lang="en-US" sz="1200" b="0" i="1" u="none" dirty="0">
              <a:latin typeface="Century Gothic" panose="020B0502020202020204" pitchFamily="34" charset="0"/>
            </a:endParaRPr>
          </a:p>
          <a:p>
            <a:pPr marL="711906" marR="0" lvl="1" indent="-228600" algn="l" defTabSz="914400" rtl="0" eaLnBrk="1" fontAlgn="auto" latinLnBrk="0" hangingPunct="1">
              <a:lnSpc>
                <a:spcPct val="100000"/>
              </a:lnSpc>
              <a:spcBef>
                <a:spcPts val="0"/>
              </a:spcBef>
              <a:spcAft>
                <a:spcPts val="0"/>
              </a:spcAft>
              <a:buClrTx/>
              <a:buSzTx/>
              <a:buFontTx/>
              <a:buAutoNum type="arabicParenR" startAt="4"/>
              <a:tabLst/>
              <a:defRPr/>
            </a:pPr>
            <a:r>
              <a:rPr lang="en-US" sz="1200" b="0" i="1" u="none" dirty="0">
                <a:latin typeface="Century Gothic" panose="020B0502020202020204" pitchFamily="34" charset="0"/>
              </a:rPr>
              <a:t>Communicating in Zoom</a:t>
            </a:r>
          </a:p>
          <a:p>
            <a:pPr marL="1111956" marR="0" lvl="2" indent="-171450" algn="l" defTabSz="914400" rtl="0" eaLnBrk="1" fontAlgn="auto" latinLnBrk="0" hangingPunct="1">
              <a:lnSpc>
                <a:spcPct val="100000"/>
              </a:lnSpc>
              <a:spcBef>
                <a:spcPts val="0"/>
              </a:spcBef>
              <a:spcAft>
                <a:spcPts val="0"/>
              </a:spcAft>
              <a:buClrTx/>
              <a:buSzTx/>
              <a:buFontTx/>
              <a:buChar char="-"/>
              <a:tabLst/>
              <a:defRPr/>
            </a:pPr>
            <a:r>
              <a:rPr lang="en-US" sz="1200" b="0" i="1" u="none" dirty="0">
                <a:latin typeface="Century Gothic" panose="020B0502020202020204" pitchFamily="34" charset="0"/>
              </a:rPr>
              <a:t>Use the Raise Hand icon if you want to speak</a:t>
            </a:r>
          </a:p>
          <a:p>
            <a:pPr marL="1111956" marR="0" lvl="2" indent="-171450" algn="l" defTabSz="914400" rtl="0" eaLnBrk="1" fontAlgn="auto" latinLnBrk="0" hangingPunct="1">
              <a:lnSpc>
                <a:spcPct val="100000"/>
              </a:lnSpc>
              <a:spcBef>
                <a:spcPts val="0"/>
              </a:spcBef>
              <a:spcAft>
                <a:spcPts val="0"/>
              </a:spcAft>
              <a:buClrTx/>
              <a:buSzTx/>
              <a:buFontTx/>
              <a:buChar char="-"/>
              <a:tabLst/>
              <a:defRPr/>
            </a:pPr>
            <a:r>
              <a:rPr lang="en-US" sz="1200" b="0" i="1" u="none" dirty="0">
                <a:latin typeface="Century Gothic" panose="020B0502020202020204" pitchFamily="34" charset="0"/>
              </a:rPr>
              <a:t>Chat etiquette: Do not use all CAPS</a:t>
            </a:r>
          </a:p>
          <a:p>
            <a:pPr marL="1111956" marR="0" lvl="2" indent="-171450" algn="l" defTabSz="914400" rtl="0" eaLnBrk="1" fontAlgn="auto" latinLnBrk="0" hangingPunct="1">
              <a:lnSpc>
                <a:spcPct val="100000"/>
              </a:lnSpc>
              <a:spcBef>
                <a:spcPts val="0"/>
              </a:spcBef>
              <a:spcAft>
                <a:spcPts val="0"/>
              </a:spcAft>
              <a:buClrTx/>
              <a:buSzTx/>
              <a:buFontTx/>
              <a:buChar char="-"/>
              <a:tabLst/>
              <a:defRPr/>
            </a:pPr>
            <a:r>
              <a:rPr lang="en-US" sz="1200" b="0" i="1" u="none" dirty="0">
                <a:latin typeface="Century Gothic" panose="020B0502020202020204" pitchFamily="34" charset="0"/>
              </a:rPr>
              <a:t>Chat etiquette: Do not send a private message to everyone</a:t>
            </a:r>
          </a:p>
          <a:p>
            <a:pPr marL="654756" marR="0" lvl="1" indent="-171450" algn="l" defTabSz="914400" rtl="0" eaLnBrk="1" fontAlgn="auto" latinLnBrk="0" hangingPunct="1">
              <a:lnSpc>
                <a:spcPct val="100000"/>
              </a:lnSpc>
              <a:spcBef>
                <a:spcPts val="0"/>
              </a:spcBef>
              <a:spcAft>
                <a:spcPts val="0"/>
              </a:spcAft>
              <a:buClrTx/>
              <a:buSzTx/>
              <a:buFontTx/>
              <a:buChar char="-"/>
              <a:tabLst/>
              <a:defRPr/>
            </a:pPr>
            <a:endParaRPr lang="en-US" sz="1200" b="0" i="1" u="none" dirty="0">
              <a:latin typeface="Century Gothic" panose="020B0502020202020204" pitchFamily="34" charset="0"/>
            </a:endParaRPr>
          </a:p>
          <a:p>
            <a:pPr marL="171450" indent="-171450">
              <a:buFont typeface="Arial" panose="020B0604020202020204" pitchFamily="34" charset="0"/>
              <a:buChar char="•"/>
            </a:pPr>
            <a:r>
              <a:rPr lang="en-US" sz="1200" b="0" i="1" dirty="0">
                <a:latin typeface="Century Gothic" panose="020B0502020202020204" pitchFamily="34" charset="0"/>
              </a:rPr>
              <a:t>It’s really important to review and practice as much as you can! Please do that before our next tutoring session. </a:t>
            </a:r>
          </a:p>
          <a:p>
            <a:pPr marL="181240" indent="-181240">
              <a:buFont typeface="Arial" panose="020B0604020202020204" pitchFamily="34" charset="0"/>
              <a:buChar char="•"/>
            </a:pPr>
            <a:r>
              <a:rPr lang="en-US" sz="1200" b="0" i="1" dirty="0">
                <a:latin typeface="Century Gothic" panose="020B0502020202020204" pitchFamily="34" charset="0"/>
              </a:rPr>
              <a:t>Watch the video again, as many times as you need.</a:t>
            </a:r>
          </a:p>
          <a:p>
            <a:pPr marL="181240" indent="-181240">
              <a:buFont typeface="Arial" panose="020B0604020202020204" pitchFamily="34" charset="0"/>
              <a:buChar char="•"/>
            </a:pPr>
            <a:r>
              <a:rPr lang="en-US" sz="1200" b="0" i="1" dirty="0">
                <a:latin typeface="Century Gothic" panose="020B0502020202020204" pitchFamily="34" charset="0"/>
              </a:rPr>
              <a:t>I’ve emailed you the link. Let’s make sure you can open it. </a:t>
            </a:r>
          </a:p>
          <a:p>
            <a:pPr marL="483306" lvl="1"/>
            <a:r>
              <a:rPr lang="en-US" sz="1200" b="0" i="1" dirty="0">
                <a:latin typeface="Century Gothic" panose="020B0502020202020204" pitchFamily="34" charset="0"/>
              </a:rPr>
              <a:t>(OR) </a:t>
            </a:r>
          </a:p>
          <a:p>
            <a:pPr marL="181240" indent="-181240">
              <a:buFont typeface="Arial" panose="020B0604020202020204" pitchFamily="34" charset="0"/>
              <a:buChar char="•"/>
            </a:pPr>
            <a:r>
              <a:rPr lang="en-US" sz="1200" b="0" i="1" dirty="0">
                <a:latin typeface="Century Gothic" panose="020B0502020202020204" pitchFamily="34" charset="0"/>
              </a:rPr>
              <a:t>We’ve put the link on your desktop. Here it is. Just click on it to watch the video. </a:t>
            </a:r>
            <a:r>
              <a:rPr lang="en-US" sz="1200" i="1" dirty="0">
                <a:latin typeface="Century Gothic" panose="020B0502020202020204" pitchFamily="34" charset="0"/>
              </a:rPr>
              <a:t>Let’s make sure it works ok. </a:t>
            </a:r>
            <a:endParaRPr lang="en-US" sz="1200" b="0" i="1" dirty="0">
              <a:latin typeface="Century Gothic" panose="020B0502020202020204" pitchFamily="34" charset="0"/>
            </a:endParaRPr>
          </a:p>
          <a:p>
            <a:endParaRPr lang="en-US" sz="1200" b="0" dirty="0">
              <a:latin typeface="Century Gothic" panose="020B0502020202020204" pitchFamily="34" charset="0"/>
            </a:endParaRPr>
          </a:p>
          <a:p>
            <a:pPr algn="l" rtl="0" fontAlgn="base">
              <a:buFont typeface="+mj-lt"/>
              <a:buNone/>
            </a:pPr>
            <a:endParaRPr lang="en-US" sz="1200" b="1" i="0" u="sng" dirty="0">
              <a:solidFill>
                <a:srgbClr val="000000"/>
              </a:solidFill>
              <a:effectLst/>
              <a:latin typeface="Century Gothic" panose="020B0502020202020204" pitchFamily="34" charset="0"/>
            </a:endParaRPr>
          </a:p>
          <a:p>
            <a:pPr algn="l" rtl="0" fontAlgn="base">
              <a:buFont typeface="+mj-lt"/>
              <a:buNone/>
            </a:pPr>
            <a:r>
              <a:rPr lang="en-US" sz="1200" b="1" i="0" u="sng" dirty="0">
                <a:solidFill>
                  <a:srgbClr val="000000"/>
                </a:solidFill>
                <a:effectLst/>
                <a:latin typeface="Century Gothic" panose="020B0502020202020204" pitchFamily="34" charset="0"/>
              </a:rPr>
              <a:t>[PRACTICE PLAN]</a:t>
            </a:r>
          </a:p>
          <a:p>
            <a:pPr algn="l" rtl="0" fontAlgn="base">
              <a:buFont typeface="+mj-lt"/>
              <a:buNone/>
            </a:pPr>
            <a:endParaRPr lang="en-US" sz="1200" b="1" i="0" u="sng" dirty="0">
              <a:solidFill>
                <a:srgbClr val="000000"/>
              </a:solidFill>
              <a:effectLst/>
              <a:latin typeface="Century Gothic" panose="020B0502020202020204" pitchFamily="34" charset="0"/>
            </a:endParaRPr>
          </a:p>
          <a:p>
            <a:r>
              <a:rPr lang="en-US" b="1" u="none" dirty="0">
                <a:latin typeface="Century Gothic" panose="020B0502020202020204" pitchFamily="34" charset="0"/>
              </a:rPr>
              <a:t>Instructions for the Tutor:</a:t>
            </a:r>
          </a:p>
          <a:p>
            <a:pPr marL="171450" indent="-171450">
              <a:buFont typeface="Arial" panose="020B0604020202020204" pitchFamily="34" charset="0"/>
              <a:buChar char="•"/>
            </a:pPr>
            <a:r>
              <a:rPr lang="en-US" b="0" u="none" dirty="0">
                <a:latin typeface="Century Gothic" panose="020B0502020202020204" pitchFamily="34" charset="0"/>
              </a:rPr>
              <a:t>Email three zoom invitations to the learner, and if you are not able to meet them on Zoom in between sessions, the Support Person should email the invitations to the learner and practice with the learner.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If there is only one learner, make sure to sign in from another device using a different name, so that the meeting has more participants. </a:t>
            </a:r>
            <a:endParaRPr lang="en-US" sz="1200" dirty="0">
              <a:latin typeface="Century Gothic" panose="020B0502020202020204" pitchFamily="34" charset="0"/>
            </a:endParaRPr>
          </a:p>
          <a:p>
            <a:endParaRPr lang="en-US" b="0" u="none" dirty="0">
              <a:latin typeface="Century Gothic" panose="020B0502020202020204" pitchFamily="34" charset="0"/>
            </a:endParaRPr>
          </a:p>
          <a:p>
            <a:pPr defTabSz="966612">
              <a:defRPr/>
            </a:pPr>
            <a:r>
              <a:rPr lang="en-US" b="1" i="1" u="sng" dirty="0">
                <a:latin typeface="Century Gothic" panose="020B0502020202020204" pitchFamily="34" charset="0"/>
              </a:rPr>
              <a:t>Example Zoom Email Invitations:</a:t>
            </a:r>
          </a:p>
          <a:p>
            <a:pPr defTabSz="966612">
              <a:defRPr/>
            </a:pPr>
            <a:endParaRPr lang="en-US" b="1" u="sng" dirty="0">
              <a:latin typeface="Century Gothic" panose="020B0502020202020204" pitchFamily="34" charset="0"/>
            </a:endParaRPr>
          </a:p>
          <a:p>
            <a:pPr marL="0" indent="0">
              <a:buNone/>
            </a:pPr>
            <a:r>
              <a:rPr lang="en-US" b="1" dirty="0">
                <a:latin typeface="Century Gothic" panose="020B0502020202020204" pitchFamily="34" charset="0"/>
              </a:rPr>
              <a:t>Subject: Quick Meeting 1, 2 and 3</a:t>
            </a:r>
          </a:p>
          <a:p>
            <a:pPr marL="0" indent="0">
              <a:buNone/>
            </a:pPr>
            <a:endParaRPr lang="en-US" b="0" dirty="0">
              <a:latin typeface="Century Gothic" panose="020B0502020202020204" pitchFamily="34" charset="0"/>
            </a:endParaRPr>
          </a:p>
          <a:p>
            <a:pPr marL="0" indent="0">
              <a:buNone/>
            </a:pPr>
            <a:r>
              <a:rPr lang="en-US" b="0" dirty="0">
                <a:latin typeface="Century Gothic" panose="020B0502020202020204" pitchFamily="34" charset="0"/>
              </a:rPr>
              <a:t>Hi all, </a:t>
            </a:r>
          </a:p>
          <a:p>
            <a:pPr marL="0" indent="0">
              <a:buNone/>
            </a:pPr>
            <a:endParaRPr lang="en-US" b="0" dirty="0">
              <a:latin typeface="Century Gothic" panose="020B0502020202020204" pitchFamily="34" charset="0"/>
            </a:endParaRPr>
          </a:p>
          <a:p>
            <a:pPr marL="0" indent="0">
              <a:buNone/>
            </a:pPr>
            <a:r>
              <a:rPr lang="en-US" b="0" dirty="0">
                <a:latin typeface="Century Gothic" panose="020B0502020202020204" pitchFamily="34" charset="0"/>
              </a:rPr>
              <a:t>Let’s meet for a quick meeting on </a:t>
            </a:r>
            <a:r>
              <a:rPr lang="en-US" b="0" u="sng" dirty="0">
                <a:latin typeface="Century Gothic" panose="020B0502020202020204" pitchFamily="34" charset="0"/>
              </a:rPr>
              <a:t>time and date</a:t>
            </a:r>
            <a:r>
              <a:rPr lang="en-US" b="0" dirty="0">
                <a:latin typeface="Century Gothic" panose="020B0502020202020204" pitchFamily="34" charset="0"/>
              </a:rPr>
              <a:t>.</a:t>
            </a:r>
          </a:p>
          <a:p>
            <a:pPr marL="0" indent="0">
              <a:buNone/>
            </a:pPr>
            <a:endParaRPr lang="en-US" b="0" dirty="0">
              <a:latin typeface="Century Gothic" panose="020B0502020202020204" pitchFamily="34" charset="0"/>
            </a:endParaRPr>
          </a:p>
          <a:p>
            <a:pPr marL="0" indent="0">
              <a:buNone/>
            </a:pPr>
            <a:r>
              <a:rPr lang="en-US" b="0" i="1" u="sng" dirty="0">
                <a:latin typeface="Century Gothic" panose="020B0502020202020204" pitchFamily="34" charset="0"/>
              </a:rPr>
              <a:t>Insert Zoom meeting link here.</a:t>
            </a:r>
          </a:p>
          <a:p>
            <a:pPr marL="0" indent="0">
              <a:buNone/>
            </a:pPr>
            <a:endParaRPr lang="en-US" b="0" dirty="0">
              <a:latin typeface="Century Gothic" panose="020B0502020202020204" pitchFamily="34" charset="0"/>
            </a:endParaRPr>
          </a:p>
          <a:p>
            <a:pPr marL="0" indent="0">
              <a:buNone/>
            </a:pPr>
            <a:r>
              <a:rPr lang="en-US" b="0" dirty="0">
                <a:latin typeface="Century Gothic" panose="020B0502020202020204" pitchFamily="34" charset="0"/>
              </a:rPr>
              <a:t>See you!</a:t>
            </a:r>
          </a:p>
          <a:p>
            <a:pPr marL="0" indent="0">
              <a:buNone/>
            </a:pPr>
            <a:endParaRPr lang="en-US" b="0" dirty="0">
              <a:latin typeface="Century Gothic" panose="020B0502020202020204" pitchFamily="34" charset="0"/>
            </a:endParaRPr>
          </a:p>
          <a:p>
            <a:pPr marL="0" indent="0">
              <a:buNone/>
            </a:pPr>
            <a:r>
              <a:rPr lang="en-US" b="0" dirty="0">
                <a:latin typeface="Century Gothic" panose="020B0502020202020204" pitchFamily="34" charset="0"/>
              </a:rPr>
              <a:t>Tutor’s name</a:t>
            </a:r>
          </a:p>
          <a:p>
            <a:pPr algn="l" rtl="0" fontAlgn="base">
              <a:buFont typeface="+mj-lt"/>
              <a:buNone/>
            </a:pPr>
            <a:endParaRPr lang="en-US" sz="1200" b="1" i="0" u="sng" dirty="0">
              <a:solidFill>
                <a:srgbClr val="000000"/>
              </a:solidFill>
              <a:effectLst/>
              <a:latin typeface="Century Gothic" panose="020B0502020202020204" pitchFamily="34" charset="0"/>
            </a:endParaRPr>
          </a:p>
          <a:p>
            <a:pPr algn="l" rtl="0" fontAlgn="base">
              <a:buFont typeface="+mj-lt"/>
              <a:buNone/>
            </a:pPr>
            <a:r>
              <a:rPr lang="en-US" sz="1200" b="1" i="0" u="sng" dirty="0">
                <a:solidFill>
                  <a:srgbClr val="000000"/>
                </a:solidFill>
                <a:effectLst/>
                <a:latin typeface="Century Gothic" panose="020B0502020202020204" pitchFamily="34" charset="0"/>
              </a:rPr>
              <a:t>________________________________________________________________________________________________________________________________</a:t>
            </a:r>
          </a:p>
          <a:p>
            <a:pPr algn="l" rtl="0" fontAlgn="base">
              <a:buFont typeface="+mj-lt"/>
              <a:buNone/>
            </a:pPr>
            <a:endParaRPr lang="en-US" sz="1200" b="1" i="0" u="sng" dirty="0">
              <a:solidFill>
                <a:srgbClr val="000000"/>
              </a:solidFill>
              <a:effectLst/>
              <a:latin typeface="Century Gothic" panose="020B0502020202020204" pitchFamily="34" charset="0"/>
            </a:endParaRPr>
          </a:p>
          <a:p>
            <a:pPr algn="l" rtl="0" fontAlgn="base">
              <a:buFont typeface="+mj-lt"/>
              <a:buNone/>
            </a:pPr>
            <a:r>
              <a:rPr lang="en-US" sz="1200" b="1" i="0" dirty="0">
                <a:solidFill>
                  <a:srgbClr val="000000"/>
                </a:solidFill>
                <a:effectLst/>
                <a:latin typeface="Century Gothic" panose="020B0502020202020204" pitchFamily="34" charset="0"/>
              </a:rPr>
              <a:t>Say to the learner:</a:t>
            </a:r>
          </a:p>
          <a:p>
            <a:pPr marL="181240" indent="-181240">
              <a:buFont typeface="Arial" panose="020B0604020202020204" pitchFamily="34" charset="0"/>
              <a:buChar char="•"/>
            </a:pPr>
            <a:r>
              <a:rPr lang="en-US" sz="1200" b="0" i="1" dirty="0">
                <a:latin typeface="Century Gothic" panose="020B0502020202020204" pitchFamily="34" charset="0"/>
              </a:rPr>
              <a:t>P</a:t>
            </a:r>
            <a:r>
              <a:rPr lang="en-US" sz="1200" i="1" dirty="0">
                <a:latin typeface="Century Gothic" panose="020B0502020202020204" pitchFamily="34" charset="0"/>
              </a:rPr>
              <a:t>ractice at least three more times before our next session. </a:t>
            </a:r>
            <a:endParaRPr lang="en-US" sz="1200" b="0" i="1" dirty="0">
              <a:solidFill>
                <a:srgbClr val="000000"/>
              </a:solidFill>
              <a:effectLst/>
              <a:latin typeface="Century Gothic" panose="020B0502020202020204" pitchFamily="34" charset="0"/>
            </a:endParaRPr>
          </a:p>
          <a:p>
            <a:pPr marL="181240" indent="-181240">
              <a:buFont typeface="Arial" panose="020B0604020202020204" pitchFamily="34" charset="0"/>
              <a:buChar char="•"/>
            </a:pPr>
            <a:r>
              <a:rPr lang="en-US" sz="1200" b="0" i="1" dirty="0">
                <a:solidFill>
                  <a:srgbClr val="000000"/>
                </a:solidFill>
                <a:effectLst/>
                <a:latin typeface="Century Gothic" panose="020B0502020202020204" pitchFamily="34" charset="0"/>
              </a:rPr>
              <a:t>Here is what to practice: </a:t>
            </a:r>
          </a:p>
          <a:p>
            <a:pPr marL="171450" lvl="0" indent="-171450">
              <a:buFont typeface="Arial" panose="020B0604020202020204" pitchFamily="34" charset="0"/>
              <a:buChar char="•"/>
            </a:pPr>
            <a:r>
              <a:rPr lang="en-US" sz="1200" b="0" i="1" dirty="0">
                <a:solidFill>
                  <a:srgbClr val="000000"/>
                </a:solidFill>
                <a:effectLst/>
                <a:latin typeface="Century Gothic" panose="020B0502020202020204" pitchFamily="34" charset="0"/>
              </a:rPr>
              <a:t>I will email you this Practice Plan (see below). Please reply to the email so I know you got it and have what you need to do the practice</a:t>
            </a:r>
            <a:r>
              <a:rPr lang="en-US" sz="1200" b="0" i="0" dirty="0">
                <a:solidFill>
                  <a:srgbClr val="000000"/>
                </a:solidFill>
                <a:effectLst/>
                <a:latin typeface="Century Gothic" panose="020B0502020202020204" pitchFamily="34" charset="0"/>
              </a:rPr>
              <a:t>.</a:t>
            </a:r>
          </a:p>
          <a:p>
            <a:pPr marL="302066" indent="-302066" fontAlgn="base">
              <a:buFont typeface="Arial" panose="020B0604020202020204" pitchFamily="34" charset="0"/>
              <a:buChar char="•"/>
            </a:pPr>
            <a:endParaRPr lang="en-US" sz="1200" b="0" i="0" dirty="0">
              <a:solidFill>
                <a:srgbClr val="000000"/>
              </a:solidFill>
              <a:effectLst/>
              <a:latin typeface="Century Gothic" panose="020B0502020202020204" pitchFamily="34" charset="0"/>
            </a:endParaRPr>
          </a:p>
          <a:p>
            <a:pPr defTabSz="966612" fontAlgn="base">
              <a:defRPr/>
            </a:pPr>
            <a:r>
              <a:rPr lang="en-US" sz="1200" dirty="0">
                <a:latin typeface="Century Gothic" panose="020B0502020202020204" pitchFamily="34" charset="0"/>
              </a:rPr>
              <a:t>[Get learner to confirm they will practice and tell you when. Get specific.] </a:t>
            </a:r>
          </a:p>
          <a:p>
            <a:pPr marL="302066" indent="-302066" fontAlgn="base">
              <a:buFont typeface="Arial" panose="020B0604020202020204" pitchFamily="34" charset="0"/>
              <a:buChar char="•"/>
            </a:pPr>
            <a:r>
              <a:rPr lang="en-US" sz="1200" i="1" dirty="0">
                <a:latin typeface="Century Gothic" panose="020B0502020202020204" pitchFamily="34" charset="0"/>
              </a:rPr>
              <a:t>When are you going to do the practice? How many times? etc.</a:t>
            </a:r>
          </a:p>
          <a:p>
            <a:pPr algn="l" rtl="0" fontAlgn="base">
              <a:buFont typeface="Arial" panose="020B0604020202020204" pitchFamily="34" charset="0"/>
              <a:buNone/>
            </a:pPr>
            <a:endParaRPr lang="en-US" sz="1200" b="0" i="0" u="none" dirty="0">
              <a:solidFill>
                <a:srgbClr val="000000"/>
              </a:solidFill>
              <a:effectLst/>
              <a:latin typeface="Century Gothic" panose="020B0502020202020204" pitchFamily="34" charset="0"/>
            </a:endParaRPr>
          </a:p>
          <a:p>
            <a:pPr algn="l" rtl="0" fontAlgn="base">
              <a:buFont typeface="Arial" panose="020B0604020202020204" pitchFamily="34" charset="0"/>
              <a:buNone/>
            </a:pPr>
            <a:endParaRPr lang="en-US" sz="1200" b="0" i="0" u="none" dirty="0">
              <a:solidFill>
                <a:srgbClr val="000000"/>
              </a:solidFill>
              <a:effectLst/>
              <a:latin typeface="Century Gothic" panose="020B0502020202020204" pitchFamily="34" charset="0"/>
            </a:endParaRPr>
          </a:p>
          <a:p>
            <a:r>
              <a:rPr lang="en-US" b="1" u="none" dirty="0">
                <a:latin typeface="Century Gothic" panose="020B0502020202020204" pitchFamily="34" charset="0"/>
              </a:rPr>
              <a:t>Practice Plan</a:t>
            </a:r>
          </a:p>
          <a:p>
            <a:pPr marL="0" indent="0">
              <a:buFont typeface="+mj-lt"/>
              <a:buNone/>
            </a:pPr>
            <a:r>
              <a:rPr lang="en-US" sz="1200" b="1" i="0" u="none" dirty="0">
                <a:latin typeface="Century Gothic" panose="020B0502020202020204" pitchFamily="34" charset="0"/>
              </a:rPr>
              <a:t>Say to the learner:</a:t>
            </a:r>
          </a:p>
          <a:p>
            <a:pPr marL="0" indent="0">
              <a:buFont typeface="+mj-lt"/>
              <a:buNone/>
            </a:pPr>
            <a:endParaRPr lang="en-US" sz="1200" b="1" i="0" u="none" dirty="0">
              <a:latin typeface="Century Gothic" panose="020B0502020202020204" pitchFamily="34" charset="0"/>
            </a:endParaRPr>
          </a:p>
          <a:p>
            <a:pPr marL="0" indent="0">
              <a:buFont typeface="+mj-lt"/>
              <a:buNone/>
            </a:pPr>
            <a:r>
              <a:rPr lang="en-US" sz="1200" b="0" i="0" u="sng" dirty="0">
                <a:latin typeface="Century Gothic" panose="020B0502020202020204" pitchFamily="34" charset="0"/>
              </a:rPr>
              <a:t>Mic &amp; Video Tips</a:t>
            </a:r>
          </a:p>
          <a:p>
            <a:pPr marL="228600" indent="-228600">
              <a:buFont typeface="+mj-lt"/>
              <a:buAutoNum type="arabicParenR"/>
            </a:pPr>
            <a:r>
              <a:rPr lang="en-US" sz="1200" b="0" i="1" u="none" dirty="0">
                <a:latin typeface="Century Gothic" panose="020B0502020202020204" pitchFamily="34" charset="0"/>
              </a:rPr>
              <a:t>Please check your camera that it shows your face fully.</a:t>
            </a:r>
          </a:p>
          <a:p>
            <a:pPr marL="228600" indent="-228600">
              <a:buFont typeface="+mj-lt"/>
              <a:buAutoNum type="arabicParenR"/>
            </a:pPr>
            <a:r>
              <a:rPr lang="en-US" sz="1200" b="0" i="1" u="none" dirty="0">
                <a:latin typeface="Century Gothic" panose="020B0502020202020204" pitchFamily="34" charset="0"/>
              </a:rPr>
              <a:t>Please check your lighting so that it is not too bright or too dark.</a:t>
            </a:r>
          </a:p>
          <a:p>
            <a:pPr marL="228600" indent="-228600">
              <a:buFont typeface="+mj-lt"/>
              <a:buAutoNum type="arabicParenR"/>
            </a:pPr>
            <a:r>
              <a:rPr lang="en-US" sz="1200" b="0" i="1" u="none" dirty="0">
                <a:latin typeface="Century Gothic" panose="020B0502020202020204" pitchFamily="34" charset="0"/>
              </a:rPr>
              <a:t>Please check your background that it is clean and professional.</a:t>
            </a:r>
          </a:p>
          <a:p>
            <a:pPr marL="228600" indent="-228600">
              <a:buFont typeface="+mj-lt"/>
              <a:buAutoNum type="arabicParenR"/>
            </a:pPr>
            <a:r>
              <a:rPr lang="en-US" sz="1200" b="0" i="1" u="none" dirty="0">
                <a:latin typeface="Century Gothic" panose="020B0502020202020204" pitchFamily="34" charset="0"/>
              </a:rPr>
              <a:t>Please blur your background.</a:t>
            </a:r>
          </a:p>
          <a:p>
            <a:pPr marL="241653" indent="-241653">
              <a:buFont typeface="+mj-lt"/>
              <a:buAutoNum type="arabicParenR"/>
            </a:pPr>
            <a:r>
              <a:rPr lang="en-US" sz="1200" i="1" u="none" dirty="0">
                <a:latin typeface="Century Gothic" panose="020B0502020202020204" pitchFamily="34" charset="0"/>
              </a:rPr>
              <a:t>You want to take a break. What should you do? Show me.</a:t>
            </a:r>
          </a:p>
          <a:p>
            <a:pPr marL="241653" indent="-241653">
              <a:buFont typeface="+mj-lt"/>
              <a:buAutoNum type="arabicParenR"/>
            </a:pPr>
            <a:r>
              <a:rPr lang="en-US" sz="1200" i="1" u="none" dirty="0">
                <a:latin typeface="Century Gothic" panose="020B0502020202020204" pitchFamily="34" charset="0"/>
              </a:rPr>
              <a:t>Someone came into your room to talk to you. What should you do? Show me.</a:t>
            </a:r>
          </a:p>
          <a:p>
            <a:pPr marL="241653" indent="-241653">
              <a:buFont typeface="+mj-lt"/>
              <a:buAutoNum type="arabicParenR"/>
            </a:pPr>
            <a:r>
              <a:rPr lang="en-US" sz="1200" i="1" u="none" dirty="0">
                <a:latin typeface="Century Gothic" panose="020B0502020202020204" pitchFamily="34" charset="0"/>
              </a:rPr>
              <a:t>Someone is giving a presentation on Zoom. What should you do? Show me.</a:t>
            </a:r>
          </a:p>
          <a:p>
            <a:pPr marL="241653" indent="-241653">
              <a:buFont typeface="+mj-lt"/>
              <a:buAutoNum type="arabicParenR"/>
            </a:pPr>
            <a:r>
              <a:rPr lang="en-US" sz="1200" i="1" u="none" dirty="0">
                <a:latin typeface="Century Gothic" panose="020B0502020202020204" pitchFamily="34" charset="0"/>
              </a:rPr>
              <a:t>You are hungry and want to eat something during the Zoom meeting. What should you do? Show me.</a:t>
            </a:r>
          </a:p>
          <a:p>
            <a:pPr marL="241653" indent="-241653">
              <a:buFont typeface="+mj-lt"/>
              <a:buAutoNum type="arabicParenR"/>
            </a:pPr>
            <a:r>
              <a:rPr lang="en-US" sz="1200" i="1" u="none" dirty="0">
                <a:latin typeface="Century Gothic" panose="020B0502020202020204" pitchFamily="34" charset="0"/>
              </a:rPr>
              <a:t>Your phone rang and you want to answer it during the Zoom meeting. What should you do? Show me.</a:t>
            </a:r>
          </a:p>
          <a:p>
            <a:pPr marL="241653" indent="-241653">
              <a:buFont typeface="+mj-lt"/>
              <a:buAutoNum type="arabicParenR"/>
            </a:pPr>
            <a:r>
              <a:rPr lang="en-US" sz="1200" i="1" u="none" dirty="0">
                <a:latin typeface="Century Gothic" panose="020B0502020202020204" pitchFamily="34" charset="0"/>
              </a:rPr>
              <a:t>You came into a meeting late. What should you do? Show me.</a:t>
            </a:r>
          </a:p>
          <a:p>
            <a:pPr marL="241653" indent="-241653">
              <a:buFont typeface="+mj-lt"/>
              <a:buAutoNum type="arabicParenR"/>
            </a:pPr>
            <a:r>
              <a:rPr lang="en-US" sz="1200" i="1" u="none" dirty="0">
                <a:latin typeface="Century Gothic" panose="020B0502020202020204" pitchFamily="34" charset="0"/>
              </a:rPr>
              <a:t>You are listening to someone talk in a meeting. What should you do? Show me.</a:t>
            </a:r>
          </a:p>
          <a:p>
            <a:pPr marL="241653" indent="-241653">
              <a:buFont typeface="+mj-lt"/>
              <a:buAutoNum type="arabicParenR"/>
            </a:pPr>
            <a:endParaRPr lang="en-US" sz="1200" i="1" u="none" dirty="0">
              <a:latin typeface="Century Gothic" panose="020B0502020202020204" pitchFamily="34" charset="0"/>
            </a:endParaRPr>
          </a:p>
          <a:p>
            <a:pPr marL="0" indent="0">
              <a:buFont typeface="+mj-lt"/>
              <a:buNone/>
            </a:pPr>
            <a:r>
              <a:rPr lang="en-US" sz="1200" i="0" u="sng" dirty="0">
                <a:latin typeface="Century Gothic" panose="020B0502020202020204" pitchFamily="34" charset="0"/>
              </a:rPr>
              <a:t>Communicating in Zoom</a:t>
            </a:r>
          </a:p>
          <a:p>
            <a:pPr marL="228600" indent="-228600">
              <a:buFont typeface="+mj-lt"/>
              <a:buAutoNum type="arabicParenR"/>
            </a:pPr>
            <a:r>
              <a:rPr lang="en-US" sz="1200" i="1" u="none" dirty="0">
                <a:latin typeface="Century Gothic" panose="020B0502020202020204" pitchFamily="34" charset="0"/>
              </a:rPr>
              <a:t>You want to speak in the meeting. What should you do? Show me.</a:t>
            </a:r>
          </a:p>
          <a:p>
            <a:pPr marL="228600" indent="-228600">
              <a:buFont typeface="+mj-lt"/>
              <a:buAutoNum type="arabicParenR"/>
            </a:pPr>
            <a:r>
              <a:rPr lang="en-US" sz="1200" i="1" u="none" dirty="0">
                <a:latin typeface="Century Gothic" panose="020B0502020202020204" pitchFamily="34" charset="0"/>
              </a:rPr>
              <a:t>Send a message to everyone in Zoom. Make sure you use upper and lower case letters. This is the message: Hello everybody! How was your weekend? </a:t>
            </a:r>
          </a:p>
          <a:p>
            <a:pPr marL="228600" indent="-228600">
              <a:buFont typeface="+mj-lt"/>
              <a:buAutoNum type="arabicParenR"/>
            </a:pPr>
            <a:r>
              <a:rPr lang="en-US" sz="1200" i="1" u="none" dirty="0">
                <a:latin typeface="Century Gothic" panose="020B0502020202020204" pitchFamily="34" charset="0"/>
              </a:rPr>
              <a:t>Send a message to only your tutor or support person. This is the message: I need to take leave next Friday.</a:t>
            </a:r>
          </a:p>
          <a:p>
            <a:pPr marL="241653" indent="-241653">
              <a:buFont typeface="+mj-lt"/>
              <a:buAutoNum type="arabicParenR"/>
            </a:pPr>
            <a:endParaRPr lang="en-US" sz="1200" i="1" u="none"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30</a:t>
            </a:fld>
            <a:endParaRPr lang="en-US" dirty="0"/>
          </a:p>
        </p:txBody>
      </p:sp>
    </p:spTree>
    <p:extLst>
      <p:ext uri="{BB962C8B-B14F-4D97-AF65-F5344CB8AC3E}">
        <p14:creationId xmlns:p14="http://schemas.microsoft.com/office/powerpoint/2010/main" val="33884022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u="none" dirty="0">
                <a:latin typeface="Century Gothic" panose="020B0502020202020204" pitchFamily="34" charset="0"/>
              </a:rPr>
              <a:t>Instructions for the Tutor:</a:t>
            </a:r>
          </a:p>
          <a:p>
            <a:pPr marL="181240" indent="-181240">
              <a:buFont typeface="Arial" panose="020B0604020202020204" pitchFamily="34" charset="0"/>
              <a:buChar char="•"/>
            </a:pPr>
            <a:r>
              <a:rPr lang="en-US" dirty="0">
                <a:latin typeface="Century Gothic" panose="020B0502020202020204" pitchFamily="34" charset="0"/>
              </a:rPr>
              <a:t>Confirm the next tutoring session.</a:t>
            </a:r>
          </a:p>
          <a:p>
            <a:pPr marL="181240" indent="-181240">
              <a:buFont typeface="Arial" panose="020B0604020202020204" pitchFamily="34" charset="0"/>
              <a:buChar char="•"/>
            </a:pPr>
            <a:r>
              <a:rPr lang="en-US" dirty="0">
                <a:latin typeface="Century Gothic" panose="020B0502020202020204" pitchFamily="34" charset="0"/>
              </a:rPr>
              <a:t>Clarify any support in-between sessions if you are offering that.  </a:t>
            </a:r>
          </a:p>
          <a:p>
            <a:pPr marL="483306" lvl="1" defTabSz="966612">
              <a:defRPr/>
            </a:pPr>
            <a:r>
              <a:rPr lang="en-US" dirty="0">
                <a:latin typeface="Century Gothic" panose="020B0502020202020204" pitchFamily="34" charset="0"/>
              </a:rPr>
              <a:t>If offering support outside the session time, put boundaries, be clear about when and how you are giving support. </a:t>
            </a:r>
          </a:p>
          <a:p>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e.g. Great work today! etc. </a:t>
            </a:r>
          </a:p>
          <a:p>
            <a:r>
              <a:rPr lang="en-US" i="1" dirty="0">
                <a:latin typeface="Century Gothic" panose="020B0502020202020204" pitchFamily="34" charset="0"/>
              </a:rPr>
              <a:t>Let’s meet again on X date at X time. Does that work for you? </a:t>
            </a:r>
          </a:p>
          <a:p>
            <a:r>
              <a:rPr lang="en-US" i="1" dirty="0">
                <a:latin typeface="Century Gothic" panose="020B0502020202020204" pitchFamily="34" charset="0"/>
              </a:rPr>
              <a:t>Wonderful. </a:t>
            </a:r>
          </a:p>
          <a:p>
            <a:endParaRPr lang="en-US" dirty="0">
              <a:latin typeface="Century Gothic" panose="020B0502020202020204" pitchFamily="34" charset="0"/>
            </a:endParaRPr>
          </a:p>
          <a:p>
            <a:r>
              <a:rPr lang="en-US" dirty="0">
                <a:latin typeface="Century Gothic" panose="020B0502020202020204" pitchFamily="34" charset="0"/>
              </a:rPr>
              <a:t>[If offering support before next session:]</a:t>
            </a:r>
          </a:p>
          <a:p>
            <a:r>
              <a:rPr lang="en-US" i="1" dirty="0">
                <a:latin typeface="Century Gothic" panose="020B0502020202020204" pitchFamily="34" charset="0"/>
              </a:rPr>
              <a:t>If you need support before our next session, please ......... </a:t>
            </a:r>
          </a:p>
          <a:p>
            <a:endParaRPr lang="en-US" dirty="0">
              <a:latin typeface="Century Gothic" panose="020B0502020202020204" pitchFamily="34" charset="0"/>
            </a:endParaRPr>
          </a:p>
          <a:p>
            <a:r>
              <a:rPr lang="en-US" dirty="0">
                <a:latin typeface="Century Gothic" panose="020B0502020202020204" pitchFamily="34" charset="0"/>
              </a:rPr>
              <a:t>[For remote support</a:t>
            </a:r>
            <a:r>
              <a:rPr lang="en-US" dirty="0">
                <a:latin typeface="Century Gothic" panose="020B0502020202020204" pitchFamily="34" charset="0"/>
                <a:sym typeface="Wingdings" pitchFamily="2" charset="2"/>
              </a:rPr>
              <a:t>:]</a:t>
            </a:r>
            <a:r>
              <a:rPr lang="en-US" dirty="0">
                <a:latin typeface="Century Gothic" panose="020B0502020202020204" pitchFamily="34" charset="0"/>
              </a:rPr>
              <a:t> </a:t>
            </a:r>
          </a:p>
          <a:p>
            <a:r>
              <a:rPr lang="en-US" i="1" dirty="0">
                <a:latin typeface="Century Gothic" panose="020B0502020202020204" pitchFamily="34" charset="0"/>
              </a:rPr>
              <a:t>I will send you the Zoom link the day before the tutoring session. </a:t>
            </a:r>
          </a:p>
          <a:p>
            <a:r>
              <a:rPr lang="en-US" i="1" dirty="0">
                <a:latin typeface="Century Gothic" panose="020B0502020202020204" pitchFamily="34" charset="0"/>
              </a:rPr>
              <a:t>etc. </a:t>
            </a:r>
          </a:p>
          <a:p>
            <a:endParaRPr lang="en-CA"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31</a:t>
            </a:fld>
            <a:endParaRPr lang="en-US" dirty="0"/>
          </a:p>
        </p:txBody>
      </p:sp>
    </p:spTree>
    <p:extLst>
      <p:ext uri="{BB962C8B-B14F-4D97-AF65-F5344CB8AC3E}">
        <p14:creationId xmlns:p14="http://schemas.microsoft.com/office/powerpoint/2010/main" val="2578306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Bye and see you on X date at X time. </a:t>
            </a:r>
          </a:p>
          <a:p>
            <a:endParaRPr lang="en-US" dirty="0">
              <a:latin typeface="Century Gothic" panose="020B0502020202020204" pitchFamily="34" charset="0"/>
            </a:endParaRPr>
          </a:p>
          <a:p>
            <a:r>
              <a:rPr lang="en-US" dirty="0">
                <a:latin typeface="Century Gothic" panose="020B0502020202020204" pitchFamily="34" charset="0"/>
              </a:rPr>
              <a:t>Keep practicing!</a:t>
            </a:r>
          </a:p>
        </p:txBody>
      </p:sp>
      <p:sp>
        <p:nvSpPr>
          <p:cNvPr id="4" name="Slide Number Placeholder 3"/>
          <p:cNvSpPr>
            <a:spLocks noGrp="1"/>
          </p:cNvSpPr>
          <p:nvPr>
            <p:ph type="sldNum" sz="quarter" idx="5"/>
          </p:nvPr>
        </p:nvSpPr>
        <p:spPr/>
        <p:txBody>
          <a:bodyPr/>
          <a:lstStyle/>
          <a:p>
            <a:fld id="{84E55262-9676-444A-98B3-692BE02459E9}" type="slidenum">
              <a:rPr lang="en-US" smtClean="0"/>
              <a:t>32</a:t>
            </a:fld>
            <a:endParaRPr lang="en-US" dirty="0"/>
          </a:p>
        </p:txBody>
      </p:sp>
    </p:spTree>
    <p:extLst>
      <p:ext uri="{BB962C8B-B14F-4D97-AF65-F5344CB8AC3E}">
        <p14:creationId xmlns:p14="http://schemas.microsoft.com/office/powerpoint/2010/main" val="3472782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u="none" dirty="0">
                <a:latin typeface="Century Gothic" panose="020B0502020202020204" pitchFamily="34" charset="0"/>
              </a:rPr>
              <a:t>Slide hidden from learner</a:t>
            </a:r>
            <a:endParaRPr lang="en-US" b="1" dirty="0">
              <a:latin typeface="Century Gothic" panose="020B0502020202020204" pitchFamily="34" charset="0"/>
            </a:endParaRPr>
          </a:p>
          <a:p>
            <a:pPr marL="0" lvl="0" indent="0" algn="l" rtl="0">
              <a:spcBef>
                <a:spcPts val="0"/>
              </a:spcBef>
              <a:spcAft>
                <a:spcPts val="0"/>
              </a:spcAft>
              <a:buNone/>
            </a:pPr>
            <a:endParaRPr lang="en-US"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This PowerPoint lesson contains everything the tutor needs: the lesson notes, suggested instructional language, the links to the video lesson(s), and also Practice for each part.  ​</a:t>
            </a:r>
          </a:p>
          <a:p>
            <a:pPr marL="0" lvl="0" indent="0" algn="l" rtl="0">
              <a:spcBef>
                <a:spcPts val="0"/>
              </a:spcBef>
              <a:spcAft>
                <a:spcPts val="0"/>
              </a:spcAft>
              <a:buNone/>
            </a:pPr>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Century Gothic" panose="020B0502020202020204" pitchFamily="34" charset="0"/>
              </a:rPr>
              <a:t>IMPORTANT</a:t>
            </a:r>
            <a:br>
              <a:rPr lang="en-US" b="1" dirty="0">
                <a:latin typeface="Century Gothic" panose="020B0502020202020204" pitchFamily="34" charset="0"/>
              </a:rPr>
            </a:br>
            <a:r>
              <a:rPr lang="en-US" dirty="0">
                <a:latin typeface="Century Gothic" panose="020B0502020202020204" pitchFamily="34" charset="0"/>
              </a:rPr>
              <a:t>Read through the </a:t>
            </a:r>
            <a:r>
              <a:rPr lang="en-US" b="1" u="sng" dirty="0">
                <a:latin typeface="Century Gothic" panose="020B0502020202020204" pitchFamily="34" charset="0"/>
              </a:rPr>
              <a:t>entire lesson </a:t>
            </a:r>
            <a:r>
              <a:rPr lang="en-US" dirty="0">
                <a:latin typeface="Century Gothic" panose="020B0502020202020204" pitchFamily="34" charset="0"/>
              </a:rPr>
              <a:t>a few days before tutoring so you are clear about what to do and have time to get any questions answered and to do any preparation. </a:t>
            </a:r>
          </a:p>
          <a:p>
            <a:pPr marL="0" lvl="0" indent="0" algn="l" rtl="0">
              <a:spcBef>
                <a:spcPts val="0"/>
              </a:spcBef>
              <a:spcAft>
                <a:spcPts val="0"/>
              </a:spcAft>
              <a:buNone/>
            </a:pPr>
            <a:endParaRPr lang="en-US"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The first 11 slides are hidden from the learner; they contain information and instructions for the tutor. </a:t>
            </a:r>
          </a:p>
          <a:p>
            <a:pPr marL="171450" lvl="0" indent="-171450" algn="l" rtl="0">
              <a:spcBef>
                <a:spcPts val="0"/>
              </a:spcBef>
              <a:spcAft>
                <a:spcPts val="0"/>
              </a:spcAft>
              <a:buFont typeface="Arial" panose="020B0604020202020204" pitchFamily="34" charset="0"/>
              <a:buChar char="•"/>
            </a:pPr>
            <a:r>
              <a:rPr lang="en-US" dirty="0">
                <a:latin typeface="Century Gothic" panose="020B0502020202020204" pitchFamily="34" charset="0"/>
              </a:rPr>
              <a:t>Green Slides 	= Lesson Objectives</a:t>
            </a:r>
          </a:p>
          <a:p>
            <a:pPr marL="171450" lvl="0" indent="-171450" algn="l" rtl="0">
              <a:spcBef>
                <a:spcPts val="0"/>
              </a:spcBef>
              <a:spcAft>
                <a:spcPts val="0"/>
              </a:spcAft>
              <a:buFont typeface="Arial" panose="020B0604020202020204" pitchFamily="34" charset="0"/>
              <a:buChar char="•"/>
            </a:pPr>
            <a:r>
              <a:rPr lang="en-US" dirty="0">
                <a:latin typeface="Century Gothic" panose="020B0502020202020204" pitchFamily="34" charset="0"/>
              </a:rPr>
              <a:t>Blue Slides		= The Start of each Part of the Lesson</a:t>
            </a:r>
          </a:p>
          <a:p>
            <a:pPr marL="171450" lvl="0" indent="-171450" algn="l" rtl="0">
              <a:spcBef>
                <a:spcPts val="0"/>
              </a:spcBef>
              <a:spcAft>
                <a:spcPts val="0"/>
              </a:spcAft>
              <a:buFont typeface="Arial" panose="020B0604020202020204" pitchFamily="34" charset="0"/>
              <a:buChar char="•"/>
            </a:pPr>
            <a:r>
              <a:rPr lang="en-US" dirty="0">
                <a:latin typeface="Century Gothic" panose="020B0502020202020204" pitchFamily="34" charset="0"/>
              </a:rPr>
              <a:t>Yellow Slides	= Practice Activities</a:t>
            </a:r>
          </a:p>
          <a:p>
            <a:pPr marL="0" lvl="0" indent="0" algn="l" rtl="0">
              <a:spcBef>
                <a:spcPts val="0"/>
              </a:spcBef>
              <a:spcAft>
                <a:spcPts val="0"/>
              </a:spcAft>
              <a:buNone/>
            </a:pPr>
            <a:endParaRPr lang="en-US" dirty="0">
              <a:latin typeface="Century Gothic" panose="020B0502020202020204" pitchFamily="34" charset="0"/>
            </a:endParaRPr>
          </a:p>
          <a:p>
            <a:pPr marL="0" lvl="0" indent="0" algn="l" rtl="0">
              <a:spcBef>
                <a:spcPts val="0"/>
              </a:spcBef>
              <a:spcAft>
                <a:spcPts val="0"/>
              </a:spcAft>
              <a:buNone/>
            </a:pPr>
            <a:endParaRPr lang="en-US" dirty="0">
              <a:latin typeface="Century Gothic" panose="020B0502020202020204" pitchFamily="34" charset="0"/>
            </a:endParaRPr>
          </a:p>
          <a:p>
            <a:pPr marL="0" lvl="0" indent="0" algn="l" rtl="0">
              <a:spcBef>
                <a:spcPts val="0"/>
              </a:spcBef>
              <a:spcAft>
                <a:spcPts val="0"/>
              </a:spcAft>
              <a:buNone/>
            </a:pPr>
            <a:r>
              <a:rPr lang="en-US" b="1" dirty="0">
                <a:latin typeface="Century Gothic" panose="020B0502020202020204" pitchFamily="34" charset="0"/>
              </a:rPr>
              <a:t>Instructions specific to each lesson </a:t>
            </a:r>
            <a:r>
              <a:rPr lang="en-US" dirty="0">
                <a:latin typeface="Century Gothic" panose="020B0502020202020204" pitchFamily="34" charset="0"/>
              </a:rPr>
              <a:t>are</a:t>
            </a:r>
            <a:r>
              <a:rPr lang="en-US" b="1" dirty="0">
                <a:latin typeface="Century Gothic" panose="020B0502020202020204" pitchFamily="34" charset="0"/>
              </a:rPr>
              <a:t> </a:t>
            </a:r>
            <a:r>
              <a:rPr lang="en-US" dirty="0">
                <a:latin typeface="Century Gothic" panose="020B0502020202020204" pitchFamily="34" charset="0"/>
              </a:rPr>
              <a:t>in the notes pages of each PowerPoint. ​</a:t>
            </a:r>
          </a:p>
          <a:p>
            <a:pPr marL="0" lvl="0" indent="0" algn="l" rtl="0">
              <a:spcBef>
                <a:spcPts val="0"/>
              </a:spcBef>
              <a:spcAft>
                <a:spcPts val="0"/>
              </a:spcAft>
              <a:buNone/>
            </a:pPr>
            <a:r>
              <a:rPr lang="en-US" dirty="0">
                <a:latin typeface="Century Gothic" panose="020B0502020202020204" pitchFamily="34" charset="0"/>
              </a:rPr>
              <a:t>Identical notes are also available as a separate PDF for tutors who prefer that format. ​See Option B below. </a:t>
            </a:r>
          </a:p>
          <a:p>
            <a:pPr marL="0" lvl="0" indent="0" algn="l" rtl="0">
              <a:spcBef>
                <a:spcPts val="0"/>
              </a:spcBef>
              <a:spcAft>
                <a:spcPts val="0"/>
              </a:spcAft>
              <a:buNone/>
            </a:pPr>
            <a:r>
              <a:rPr lang="en-US" dirty="0">
                <a:latin typeface="Century Gothic" panose="020B0502020202020204" pitchFamily="34" charset="0"/>
              </a:rPr>
              <a:t> </a:t>
            </a:r>
          </a:p>
          <a:p>
            <a:pPr marL="0" lvl="0" indent="0" algn="l" rtl="0">
              <a:spcBef>
                <a:spcPts val="0"/>
              </a:spcBef>
              <a:spcAft>
                <a:spcPts val="0"/>
              </a:spcAft>
              <a:buNone/>
            </a:pPr>
            <a:r>
              <a:rPr lang="en-US" dirty="0">
                <a:latin typeface="Century Gothic" panose="020B0502020202020204" pitchFamily="34" charset="0"/>
              </a:rPr>
              <a:t>You will </a:t>
            </a:r>
            <a:r>
              <a:rPr lang="en-US" b="1" dirty="0">
                <a:latin typeface="Century Gothic" panose="020B0502020202020204" pitchFamily="34" charset="0"/>
              </a:rPr>
              <a:t>NOT</a:t>
            </a:r>
            <a:r>
              <a:rPr lang="en-US" dirty="0">
                <a:latin typeface="Century Gothic" panose="020B0502020202020204" pitchFamily="34" charset="0"/>
              </a:rPr>
              <a:t> be able to copy and paste from this PowerPoint because it is “Read Only”. </a:t>
            </a:r>
          </a:p>
          <a:p>
            <a:pPr marL="0" lvl="0" indent="0" algn="l" rtl="0">
              <a:spcBef>
                <a:spcPts val="0"/>
              </a:spcBef>
              <a:spcAft>
                <a:spcPts val="0"/>
              </a:spcAft>
              <a:buNone/>
            </a:pPr>
            <a:r>
              <a:rPr lang="en-US" dirty="0">
                <a:latin typeface="Century Gothic" panose="020B0502020202020204" pitchFamily="34" charset="0"/>
              </a:rPr>
              <a:t>In the Practice for each Part of this lesson, you may be asked to copy some text from this lesson and paste it into a Word document to use with the learner. </a:t>
            </a:r>
          </a:p>
          <a:p>
            <a:pPr marL="0" lvl="0" indent="0" algn="l" rtl="0">
              <a:spcBef>
                <a:spcPts val="0"/>
              </a:spcBef>
              <a:spcAft>
                <a:spcPts val="0"/>
              </a:spcAft>
              <a:buNone/>
            </a:pPr>
            <a:r>
              <a:rPr lang="en-US" dirty="0">
                <a:latin typeface="Century Gothic" panose="020B0502020202020204" pitchFamily="34" charset="0"/>
              </a:rPr>
              <a:t>You will not be able to do that from this PowerPoint lesson. Instead, copy and paste the text from the PDF version of the (same) lesson. </a:t>
            </a:r>
          </a:p>
          <a:p>
            <a:pPr marL="0" lvl="0" indent="0" algn="l" rtl="0">
              <a:spcBef>
                <a:spcPts val="0"/>
              </a:spcBef>
              <a:spcAft>
                <a:spcPts val="0"/>
              </a:spcAft>
              <a:buNone/>
            </a:pPr>
            <a:endParaRPr lang="en-US" dirty="0">
              <a:latin typeface="Century Gothic" panose="020B0502020202020204" pitchFamily="34" charset="0"/>
            </a:endParaRPr>
          </a:p>
          <a:p>
            <a:pPr marL="0" lvl="0" indent="0" algn="l" rtl="0">
              <a:spcBef>
                <a:spcPts val="0"/>
              </a:spcBef>
              <a:spcAft>
                <a:spcPts val="0"/>
              </a:spcAft>
              <a:buNone/>
            </a:pPr>
            <a:endParaRPr lang="en-US" dirty="0">
              <a:latin typeface="Century Gothic" panose="020B0502020202020204" pitchFamily="34" charset="0"/>
            </a:endParaRPr>
          </a:p>
          <a:p>
            <a:pPr marL="0" lvl="0" indent="0" algn="l" rtl="0">
              <a:spcBef>
                <a:spcPts val="0"/>
              </a:spcBef>
              <a:spcAft>
                <a:spcPts val="0"/>
              </a:spcAft>
              <a:buNone/>
            </a:pPr>
            <a:r>
              <a:rPr lang="en-US" b="1" dirty="0">
                <a:latin typeface="Century Gothic" panose="020B0502020202020204" pitchFamily="34" charset="0"/>
              </a:rPr>
              <a:t>Option A</a:t>
            </a:r>
            <a:endParaRPr lang="en-US"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Use a printed version of the notes for you as tutor (not for the learner) </a:t>
            </a:r>
          </a:p>
          <a:p>
            <a:pPr marL="0" lvl="0" indent="0" algn="l" rtl="0">
              <a:spcBef>
                <a:spcPts val="0"/>
              </a:spcBef>
              <a:spcAft>
                <a:spcPts val="0"/>
              </a:spcAft>
              <a:buNone/>
            </a:pPr>
            <a:r>
              <a:rPr lang="en-US" dirty="0">
                <a:latin typeface="Century Gothic" panose="020B0502020202020204" pitchFamily="34" charset="0"/>
              </a:rPr>
              <a:t>plus</a:t>
            </a:r>
          </a:p>
          <a:p>
            <a:pPr marL="0" lvl="0" indent="0" algn="l" rtl="0">
              <a:spcBef>
                <a:spcPts val="0"/>
              </a:spcBef>
              <a:spcAft>
                <a:spcPts val="0"/>
              </a:spcAft>
              <a:buNone/>
            </a:pPr>
            <a:r>
              <a:rPr lang="en-US" dirty="0">
                <a:latin typeface="Century Gothic" panose="020B0502020202020204" pitchFamily="34" charset="0"/>
              </a:rPr>
              <a:t>Use the PowerPoint slideshow for the learner. </a:t>
            </a:r>
          </a:p>
          <a:p>
            <a:pPr marL="0" lvl="0" indent="0" algn="l" rtl="0">
              <a:spcBef>
                <a:spcPts val="0"/>
              </a:spcBef>
              <a:spcAft>
                <a:spcPts val="0"/>
              </a:spcAft>
              <a:buNone/>
            </a:pPr>
            <a:r>
              <a:rPr lang="en-US" b="1" dirty="0">
                <a:latin typeface="Century Gothic" panose="020B0502020202020204" pitchFamily="34" charset="0"/>
              </a:rPr>
              <a:t>How: </a:t>
            </a:r>
            <a:endParaRPr lang="en-US" dirty="0">
              <a:latin typeface="Century Gothic" panose="020B0502020202020204" pitchFamily="34" charset="0"/>
            </a:endParaRPr>
          </a:p>
          <a:p>
            <a:pPr marL="228600" lvl="0" indent="-228600" algn="l" rtl="0">
              <a:spcBef>
                <a:spcPts val="0"/>
              </a:spcBef>
              <a:spcAft>
                <a:spcPts val="0"/>
              </a:spcAft>
              <a:buFont typeface="+mj-lt"/>
              <a:buAutoNum type="arabicPeriod"/>
            </a:pPr>
            <a:r>
              <a:rPr lang="en-US" dirty="0">
                <a:latin typeface="Century Gothic" panose="020B0502020202020204" pitchFamily="34" charset="0"/>
              </a:rPr>
              <a:t>Open the PowerPoint, download and save it. </a:t>
            </a:r>
          </a:p>
          <a:p>
            <a:pPr marL="228600" lvl="0" indent="-228600" algn="l" rtl="0">
              <a:spcBef>
                <a:spcPts val="0"/>
              </a:spcBef>
              <a:spcAft>
                <a:spcPts val="0"/>
              </a:spcAft>
              <a:buFont typeface="+mj-lt"/>
              <a:buAutoNum type="arabicPeriod"/>
            </a:pPr>
            <a:r>
              <a:rPr lang="en-US" dirty="0">
                <a:latin typeface="Century Gothic" panose="020B0502020202020204" pitchFamily="34" charset="0"/>
              </a:rPr>
              <a:t>Click “File” then "Print" ​ </a:t>
            </a:r>
          </a:p>
          <a:p>
            <a:pPr marL="228600" lvl="0" indent="-228600" algn="l" rtl="0">
              <a:spcBef>
                <a:spcPts val="0"/>
              </a:spcBef>
              <a:spcAft>
                <a:spcPts val="0"/>
              </a:spcAft>
              <a:buFont typeface="+mj-lt"/>
              <a:buAutoNum type="arabicPeriod"/>
            </a:pPr>
            <a:r>
              <a:rPr lang="en-US" dirty="0">
                <a:latin typeface="Century Gothic" panose="020B0502020202020204" pitchFamily="34" charset="0"/>
              </a:rPr>
              <a:t>Then under “Settings” choose " Notes Pages" .</a:t>
            </a:r>
          </a:p>
          <a:p>
            <a:pPr marL="228600" lvl="0" indent="-228600" algn="l" rtl="0">
              <a:spcBef>
                <a:spcPts val="0"/>
              </a:spcBef>
              <a:spcAft>
                <a:spcPts val="0"/>
              </a:spcAft>
              <a:buFont typeface="+mj-lt"/>
              <a:buAutoNum type="arabicPeriod"/>
            </a:pPr>
            <a:r>
              <a:rPr lang="en-US" dirty="0">
                <a:latin typeface="Century Gothic" panose="020B0502020202020204" pitchFamily="34" charset="0"/>
              </a:rPr>
              <a:t>Print</a:t>
            </a:r>
          </a:p>
          <a:p>
            <a:pPr marL="228600" lvl="0" indent="-228600" algn="l" rtl="0">
              <a:spcBef>
                <a:spcPts val="0"/>
              </a:spcBef>
              <a:spcAft>
                <a:spcPts val="0"/>
              </a:spcAft>
              <a:buFont typeface="+mj-lt"/>
              <a:buAutoNum type="arabicPeriod"/>
            </a:pPr>
            <a:r>
              <a:rPr lang="en-US" dirty="0">
                <a:latin typeface="Century Gothic" panose="020B0502020202020204" pitchFamily="34" charset="0"/>
              </a:rPr>
              <a:t>Now, you can use the printed version for tutoring. </a:t>
            </a:r>
          </a:p>
          <a:p>
            <a:pPr marL="457200" lvl="1" indent="0" algn="l" rtl="0">
              <a:spcBef>
                <a:spcPts val="0"/>
              </a:spcBef>
              <a:spcAft>
                <a:spcPts val="0"/>
              </a:spcAft>
              <a:buNone/>
            </a:pPr>
            <a:r>
              <a:rPr lang="en-US" dirty="0">
                <a:latin typeface="Century Gothic" panose="020B0502020202020204" pitchFamily="34" charset="0"/>
              </a:rPr>
              <a:t> </a:t>
            </a:r>
          </a:p>
          <a:p>
            <a:pPr marL="0" lvl="0" indent="0" algn="l" rtl="0">
              <a:spcBef>
                <a:spcPts val="0"/>
              </a:spcBef>
              <a:spcAft>
                <a:spcPts val="0"/>
              </a:spcAft>
              <a:buNone/>
            </a:pPr>
            <a:r>
              <a:rPr lang="en-US" b="1" dirty="0">
                <a:latin typeface="Century Gothic" panose="020B0502020202020204" pitchFamily="34" charset="0"/>
              </a:rPr>
              <a:t>Option B</a:t>
            </a:r>
            <a:endParaRPr lang="en-US" dirty="0">
              <a:latin typeface="Century Gothic" panose="020B0502020202020204" pitchFamily="34" charset="0"/>
            </a:endParaRPr>
          </a:p>
          <a:p>
            <a:pPr algn="l"/>
            <a:endParaRPr lang="en-US" b="0" i="0" dirty="0">
              <a:solidFill>
                <a:srgbClr val="000000"/>
              </a:solidFill>
              <a:effectLst/>
              <a:latin typeface="Century Gothic" panose="020B0502020202020204" pitchFamily="34" charset="0"/>
            </a:endParaRPr>
          </a:p>
          <a:p>
            <a:pPr algn="l"/>
            <a:r>
              <a:rPr lang="en-US" sz="1200" b="0" i="0" dirty="0">
                <a:solidFill>
                  <a:srgbClr val="000000"/>
                </a:solidFill>
                <a:effectLst/>
                <a:latin typeface="Century Gothic" panose="020B0502020202020204" pitchFamily="34" charset="0"/>
              </a:rPr>
              <a:t>Use the separate electronic PDF of the PowerPoint slides and notes for you as tutor (if you don’t have PowerPoint on your computer or if you prefer to use a PDF version)</a:t>
            </a:r>
          </a:p>
          <a:p>
            <a:pPr algn="l"/>
            <a:r>
              <a:rPr lang="en-US" sz="1200" b="0" i="0" dirty="0">
                <a:solidFill>
                  <a:srgbClr val="000000"/>
                </a:solidFill>
                <a:effectLst/>
                <a:latin typeface="Century Gothic" panose="020B0502020202020204" pitchFamily="34" charset="0"/>
              </a:rPr>
              <a:t>Plus</a:t>
            </a:r>
          </a:p>
          <a:p>
            <a:pPr algn="l"/>
            <a:r>
              <a:rPr lang="en-US" sz="1200" b="0" i="0" dirty="0">
                <a:solidFill>
                  <a:srgbClr val="000000"/>
                </a:solidFill>
                <a:effectLst/>
                <a:latin typeface="Century Gothic" panose="020B0502020202020204" pitchFamily="34" charset="0"/>
              </a:rPr>
              <a:t>Use the PowerPoint slideshow for the learner, or the PDF-Slides Only version (if the learner’s computer doesn’t have PowerPoint).  ​</a:t>
            </a:r>
          </a:p>
          <a:p>
            <a:r>
              <a:rPr lang="en-US" sz="1200" b="0" i="0" dirty="0">
                <a:solidFill>
                  <a:srgbClr val="000000"/>
                </a:solidFill>
                <a:effectLst/>
                <a:latin typeface="Century Gothic" panose="020B0502020202020204" pitchFamily="34" charset="0"/>
              </a:rPr>
              <a:t>You can have the PDF open to use for you as tutor beside the PowerPoint slideshow, or the PDF version of the slides (for the learner). </a:t>
            </a:r>
            <a:r>
              <a:rPr lang="en-US" sz="1200" dirty="0">
                <a:latin typeface="Century Gothic" panose="020B0502020202020204" pitchFamily="34" charset="0"/>
              </a:rPr>
              <a:t> </a:t>
            </a:r>
          </a:p>
          <a:p>
            <a:endParaRPr lang="en-US" dirty="0">
              <a:latin typeface="Century Gothic" panose="020B0502020202020204" pitchFamily="34" charset="0"/>
            </a:endParaRPr>
          </a:p>
          <a:p>
            <a:pPr marL="0" lvl="0" indent="0" algn="l" rtl="0">
              <a:spcBef>
                <a:spcPts val="0"/>
              </a:spcBef>
              <a:spcAft>
                <a:spcPts val="0"/>
              </a:spcAft>
              <a:buNone/>
            </a:pPr>
            <a:r>
              <a:rPr lang="en-US" b="1" dirty="0">
                <a:latin typeface="Century Gothic" panose="020B0502020202020204" pitchFamily="34" charset="0"/>
              </a:rPr>
              <a:t>Option C</a:t>
            </a:r>
            <a:endParaRPr lang="en-US" dirty="0">
              <a:latin typeface="Century Gothic" panose="020B0502020202020204" pitchFamily="34" charset="0"/>
            </a:endParaRPr>
          </a:p>
          <a:p>
            <a:pPr marL="0" lvl="0" indent="0" algn="l" rtl="0">
              <a:spcBef>
                <a:spcPts val="0"/>
              </a:spcBef>
              <a:spcAft>
                <a:spcPts val="0"/>
              </a:spcAft>
              <a:buNone/>
            </a:pPr>
            <a:r>
              <a:rPr lang="en-US" dirty="0">
                <a:latin typeface="Century Gothic" panose="020B0502020202020204" pitchFamily="34" charset="0"/>
              </a:rPr>
              <a:t>Use the PowerPoint slideshow in “Presenter View”. </a:t>
            </a:r>
          </a:p>
          <a:p>
            <a:pPr marL="0" lvl="0" indent="0" algn="l" rtl="0">
              <a:spcBef>
                <a:spcPts val="0"/>
              </a:spcBef>
              <a:spcAft>
                <a:spcPts val="0"/>
              </a:spcAft>
              <a:buNone/>
            </a:pPr>
            <a:r>
              <a:rPr lang="en-US" dirty="0">
                <a:latin typeface="Century Gothic" panose="020B0502020202020204" pitchFamily="34" charset="0"/>
              </a:rPr>
              <a:t>This lets you show the slideshow to the learner, and also lets you see the notes as well as the slideshow that the learner sees. </a:t>
            </a:r>
          </a:p>
          <a:p>
            <a:pPr marL="0" lvl="0" indent="0" algn="l" rtl="0">
              <a:spcBef>
                <a:spcPts val="0"/>
              </a:spcBef>
              <a:spcAft>
                <a:spcPts val="0"/>
              </a:spcAft>
              <a:buNone/>
            </a:pPr>
            <a:r>
              <a:rPr lang="en-US" dirty="0">
                <a:latin typeface="Century Gothic" panose="020B0502020202020204" pitchFamily="34" charset="0"/>
              </a:rPr>
              <a:t>This works for remote and in-person tutoring. </a:t>
            </a:r>
          </a:p>
          <a:p>
            <a:pPr marL="0" lvl="0" indent="0" algn="l" rtl="0">
              <a:spcBef>
                <a:spcPts val="0"/>
              </a:spcBef>
              <a:spcAft>
                <a:spcPts val="0"/>
              </a:spcAft>
              <a:buNone/>
            </a:pPr>
            <a:r>
              <a:rPr lang="en-US" dirty="0">
                <a:latin typeface="Century Gothic" panose="020B0502020202020204" pitchFamily="34" charset="0"/>
              </a:rPr>
              <a:t>However, for in person tutoring for small groups you need a separate monitor or projector to do this: one for you and one for the learners. </a:t>
            </a:r>
          </a:p>
          <a:p>
            <a:endParaRPr lang="en-CA"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4</a:t>
            </a:fld>
            <a:endParaRPr lang="en-US" dirty="0"/>
          </a:p>
        </p:txBody>
      </p:sp>
    </p:spTree>
    <p:extLst>
      <p:ext uri="{BB962C8B-B14F-4D97-AF65-F5344CB8AC3E}">
        <p14:creationId xmlns:p14="http://schemas.microsoft.com/office/powerpoint/2010/main" val="2130962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0" u="none" dirty="0">
                <a:latin typeface="Century Gothic" panose="020B0502020202020204" pitchFamily="34" charset="0"/>
              </a:rPr>
              <a:t>Slide hidden from learner</a:t>
            </a:r>
          </a:p>
          <a:p>
            <a:endParaRPr lang="en-US" sz="1200" b="1" dirty="0">
              <a:latin typeface="Century Gothic" panose="020B0502020202020204" pitchFamily="34" charset="0"/>
            </a:endParaRPr>
          </a:p>
          <a:p>
            <a:r>
              <a:rPr lang="en-US" sz="1200" b="1" dirty="0">
                <a:latin typeface="Century Gothic" panose="020B0502020202020204" pitchFamily="34" charset="0"/>
              </a:rPr>
              <a:t>Instructions to the Tutor</a:t>
            </a:r>
          </a:p>
          <a:p>
            <a:r>
              <a:rPr lang="en-US" sz="1200" dirty="0">
                <a:latin typeface="Century Gothic" panose="020B0502020202020204" pitchFamily="34" charset="0"/>
              </a:rPr>
              <a:t>These are the skills learners will master at the end of the lesson.  </a:t>
            </a:r>
          </a:p>
          <a:p>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highlight>
                  <a:srgbClr val="FFFF00"/>
                </a:highlight>
                <a:latin typeface="Century Gothic" panose="020B0502020202020204" pitchFamily="34" charset="0"/>
              </a:rPr>
              <a:t>Total Video length: </a:t>
            </a:r>
            <a:r>
              <a:rPr lang="en-US" sz="1200" b="1" strike="noStrike" dirty="0">
                <a:latin typeface="Century Gothic" panose="020B0502020202020204" pitchFamily="34" charset="0"/>
              </a:rPr>
              <a:t>8:00 mins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strike="noStrike" dirty="0">
                <a:latin typeface="Century Gothic" panose="020B0502020202020204" pitchFamily="34" charset="0"/>
              </a:rPr>
              <a:t>A.</a:t>
            </a:r>
            <a:r>
              <a:rPr lang="en-US" sz="1200" b="1" dirty="0">
                <a:highlight>
                  <a:srgbClr val="FFFF00"/>
                </a:highlight>
                <a:latin typeface="Century Gothic" panose="020B0502020202020204" pitchFamily="34" charset="0"/>
              </a:rPr>
              <a:t> Video Tips: </a:t>
            </a:r>
            <a:endParaRPr lang="en-US" sz="1200" b="1" strike="noStrike" dirty="0">
              <a:latin typeface="Century Gothic" panose="020B0502020202020204" pitchFamily="34" charset="0"/>
            </a:endParaRPr>
          </a:p>
          <a:p>
            <a:pPr marL="638440" lvl="1" indent="-181240">
              <a:buFont typeface="Arial" panose="020B0604020202020204" pitchFamily="34" charset="0"/>
              <a:buChar char="•"/>
            </a:pPr>
            <a:r>
              <a:rPr lang="en-US" sz="1200" b="0" dirty="0">
                <a:latin typeface="Century Gothic" panose="020B0502020202020204" pitchFamily="34" charset="0"/>
              </a:rPr>
              <a:t>Position Your Camera So It Shows Your Whole Face:  </a:t>
            </a:r>
            <a:r>
              <a:rPr lang="en-US" sz="1200" b="0" strike="noStrike" dirty="0">
                <a:latin typeface="Century Gothic" panose="020B0502020202020204" pitchFamily="34" charset="0"/>
              </a:rPr>
              <a:t>0:00-1:08 mins 	[</a:t>
            </a:r>
            <a:r>
              <a:rPr lang="en-US" sz="1200" b="1" strike="noStrike" dirty="0">
                <a:latin typeface="Century Gothic" panose="020B0502020202020204" pitchFamily="34" charset="0"/>
              </a:rPr>
              <a:t>1:08 mins</a:t>
            </a:r>
            <a:r>
              <a:rPr lang="en-US" sz="1200" b="0" strike="noStrike" dirty="0">
                <a:latin typeface="Century Gothic" panose="020B0502020202020204" pitchFamily="34" charset="0"/>
              </a:rPr>
              <a:t>]</a:t>
            </a:r>
          </a:p>
          <a:p>
            <a:pPr marL="628650" lvl="1" indent="-171450">
              <a:buFont typeface="Arial" panose="020B0604020202020204" pitchFamily="34" charset="0"/>
              <a:buChar char="•"/>
            </a:pPr>
            <a:r>
              <a:rPr lang="en-US" sz="1200" b="0" dirty="0">
                <a:latin typeface="Century Gothic" panose="020B0502020202020204" pitchFamily="34" charset="0"/>
              </a:rPr>
              <a:t>Make Sure There Is Good Lighting: 1:09 – 1:41 mins 		[</a:t>
            </a:r>
            <a:r>
              <a:rPr lang="en-US" sz="1200" b="1" dirty="0">
                <a:latin typeface="Century Gothic" panose="020B0502020202020204" pitchFamily="34" charset="0"/>
              </a:rPr>
              <a:t>0:30 mins</a:t>
            </a:r>
            <a:r>
              <a:rPr lang="en-US" sz="1200" b="0" dirty="0">
                <a:latin typeface="Century Gothic" panose="020B0502020202020204" pitchFamily="34" charset="0"/>
              </a:rPr>
              <a:t>]</a:t>
            </a:r>
          </a:p>
          <a:p>
            <a:pPr marL="628650" lvl="1" indent="-171450">
              <a:buFont typeface="Arial" panose="020B0604020202020204" pitchFamily="34" charset="0"/>
              <a:buChar char="•"/>
            </a:pPr>
            <a:r>
              <a:rPr lang="en-US" sz="1200" b="0" dirty="0">
                <a:latin typeface="Century Gothic" panose="020B0502020202020204" pitchFamily="34" charset="0"/>
              </a:rPr>
              <a:t>Choose A Good Background: 1:42 – 3:48 mins 			[</a:t>
            </a:r>
            <a:r>
              <a:rPr lang="en-US" sz="1200" b="1" dirty="0">
                <a:latin typeface="Century Gothic" panose="020B0502020202020204" pitchFamily="34" charset="0"/>
              </a:rPr>
              <a:t>2:06 mins</a:t>
            </a:r>
            <a:r>
              <a:rPr lang="en-US" sz="1200" b="0" dirty="0">
                <a:latin typeface="Century Gothic" panose="020B0502020202020204" pitchFamily="34" charset="0"/>
              </a:rPr>
              <a:t>]</a:t>
            </a:r>
          </a:p>
          <a:p>
            <a:pPr marL="457200" lvl="1" indent="0">
              <a:buFont typeface="Arial" panose="020B0604020202020204" pitchFamily="34" charset="0"/>
              <a:buNone/>
            </a:pPr>
            <a:endParaRPr lang="en-US" sz="1200" b="1"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Century Gothic" panose="020B0502020202020204" pitchFamily="34" charset="0"/>
              </a:rPr>
              <a:t>B. Mic Tips: Turn off / Mute Your Mic:</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 When You’re Not Speaking: 3:49 – 3:59 mins 			</a:t>
            </a:r>
            <a:r>
              <a:rPr lang="en-US" sz="1200" b="1" dirty="0">
                <a:latin typeface="Century Gothic" panose="020B0502020202020204" pitchFamily="34" charset="0"/>
              </a:rPr>
              <a:t>[0:10 mins</a:t>
            </a:r>
            <a:r>
              <a:rPr lang="en-US" sz="1200" b="0" dirty="0">
                <a:latin typeface="Century Gothic" panose="020B0502020202020204" pitchFamily="34" charset="0"/>
              </a:rPr>
              <a:t>]</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 When You’re Talking To Someone In The Room You’re In: 4:00 – 4:25 	[</a:t>
            </a:r>
            <a:r>
              <a:rPr lang="en-US" sz="1200" b="1" dirty="0">
                <a:latin typeface="Century Gothic" panose="020B0502020202020204" pitchFamily="34" charset="0"/>
              </a:rPr>
              <a:t>0:25 mins</a:t>
            </a:r>
            <a:r>
              <a:rPr lang="en-US" sz="1200" b="0" dirty="0">
                <a:latin typeface="Century Gothic" panose="020B0502020202020204" pitchFamily="34" charset="0"/>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highlight>
                  <a:srgbClr val="00FFFF"/>
                </a:highlight>
                <a:latin typeface="Century Gothic" panose="020B0502020202020204" pitchFamily="34" charset="0"/>
                <a:ea typeface="Calibri" panose="020F0502020204030204" pitchFamily="34" charset="0"/>
                <a:cs typeface="Arial" panose="020B0604020202020204" pitchFamily="34" charset="0"/>
              </a:rPr>
              <a:t>If There’s Noise In the Room You’re In: 4:26 – 5:29 mins		[</a:t>
            </a:r>
            <a:r>
              <a:rPr lang="en-US" sz="1200" b="1" dirty="0">
                <a:effectLst/>
                <a:highlight>
                  <a:srgbClr val="00FFFF"/>
                </a:highlight>
                <a:latin typeface="Century Gothic" panose="020B0502020202020204" pitchFamily="34" charset="0"/>
                <a:ea typeface="Calibri" panose="020F0502020204030204" pitchFamily="34" charset="0"/>
                <a:cs typeface="Arial" panose="020B0604020202020204" pitchFamily="34" charset="0"/>
              </a:rPr>
              <a:t>1:03 mins</a:t>
            </a:r>
            <a:r>
              <a:rPr lang="en-US" sz="1200" b="0" dirty="0">
                <a:effectLst/>
                <a:highlight>
                  <a:srgbClr val="00FFFF"/>
                </a:highlight>
                <a:latin typeface="Century Gothic" panose="020B0502020202020204" pitchFamily="34" charset="0"/>
                <a:ea typeface="Calibri" panose="020F0502020204030204" pitchFamily="34" charset="0"/>
                <a:cs typeface="Arial" panose="020B0604020202020204" pitchFamily="34" charset="0"/>
              </a:rPr>
              <a:t>]</a:t>
            </a:r>
            <a:endParaRPr lang="en-CA" sz="1200" b="0" dirty="0">
              <a:effectLst/>
              <a:latin typeface="Century Gothic" panose="020B0502020202020204" pitchFamily="34" charset="0"/>
              <a:ea typeface="Calibri" panose="020F0502020204030204" pitchFamily="34" charset="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highlight>
                  <a:srgbClr val="00FFFF"/>
                </a:highlight>
                <a:latin typeface="Century Gothic" panose="020B0502020202020204" pitchFamily="34" charset="0"/>
                <a:ea typeface="Calibri" panose="020F0502020204030204" pitchFamily="34" charset="0"/>
                <a:cs typeface="Arial" panose="020B0604020202020204" pitchFamily="34" charset="0"/>
              </a:rPr>
              <a:t>When You Come Late To A Meeting: 5:30 – 6:43 mins		[</a:t>
            </a:r>
            <a:r>
              <a:rPr lang="en-US" sz="1200" b="1" dirty="0">
                <a:effectLst/>
                <a:highlight>
                  <a:srgbClr val="00FFFF"/>
                </a:highlight>
                <a:latin typeface="Century Gothic" panose="020B0502020202020204" pitchFamily="34" charset="0"/>
                <a:ea typeface="Calibri" panose="020F0502020204030204" pitchFamily="34" charset="0"/>
                <a:cs typeface="Arial" panose="020B0604020202020204" pitchFamily="34" charset="0"/>
              </a:rPr>
              <a:t>1:13 mins</a:t>
            </a:r>
            <a:r>
              <a:rPr lang="en-US" sz="1200" b="0" dirty="0">
                <a:effectLst/>
                <a:highlight>
                  <a:srgbClr val="00FFFF"/>
                </a:highlight>
                <a:latin typeface="Century Gothic" panose="020B0502020202020204" pitchFamily="34" charset="0"/>
                <a:ea typeface="Calibri" panose="020F0502020204030204" pitchFamily="34" charset="0"/>
                <a:cs typeface="Arial" panose="020B0604020202020204" pitchFamily="34" charset="0"/>
              </a:rPr>
              <a:t>]</a:t>
            </a:r>
          </a:p>
          <a:p>
            <a:pPr marL="457200" lvl="1" indent="0">
              <a:buFont typeface="Arial" panose="020B0604020202020204" pitchFamily="34" charset="0"/>
              <a:buNone/>
            </a:pPr>
            <a:endParaRPr lang="en-US" sz="1200" b="1"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Century Gothic" panose="020B0502020202020204" pitchFamily="34" charset="0"/>
              </a:rPr>
              <a:t>C. Mic &amp; Video Tips: Turn off / Mute Your Mic and Video:</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entury Gothic" panose="020B0502020202020204" pitchFamily="34" charset="0"/>
              </a:rPr>
              <a:t> When You Take A Break: 6:44 – 7:02 mins			[</a:t>
            </a:r>
            <a:r>
              <a:rPr lang="en-US" sz="1200" b="1" dirty="0">
                <a:latin typeface="Century Gothic" panose="020B0502020202020204" pitchFamily="34" charset="0"/>
              </a:rPr>
              <a:t>0:18 mins]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highlight>
                  <a:srgbClr val="00FFFF"/>
                </a:highlight>
                <a:latin typeface="Century Gothic" panose="020B0502020202020204" pitchFamily="34" charset="0"/>
                <a:ea typeface="Calibri" panose="020F0502020204030204" pitchFamily="34" charset="0"/>
                <a:cs typeface="Arial" panose="020B0604020202020204" pitchFamily="34" charset="0"/>
              </a:rPr>
              <a:t>When You’re Listening To A Presentation: 7:03 – 8:00 mins/END 	[</a:t>
            </a:r>
            <a:r>
              <a:rPr lang="en-US" sz="1200" b="1" dirty="0">
                <a:effectLst/>
                <a:highlight>
                  <a:srgbClr val="00FFFF"/>
                </a:highlight>
                <a:latin typeface="Century Gothic" panose="020B0502020202020204" pitchFamily="34" charset="0"/>
                <a:ea typeface="Calibri" panose="020F0502020204030204" pitchFamily="34" charset="0"/>
                <a:cs typeface="Arial" panose="020B0604020202020204" pitchFamily="34" charset="0"/>
              </a:rPr>
              <a:t>0:56 mins]</a:t>
            </a:r>
          </a:p>
          <a:p>
            <a:pPr marL="457200" lvl="1" indent="0">
              <a:buFont typeface="Arial" panose="020B0604020202020204" pitchFamily="34" charset="0"/>
              <a:buNone/>
            </a:pPr>
            <a:endParaRPr lang="en-US" sz="1200" b="1" strike="noStrike" dirty="0">
              <a:latin typeface="Century Gothic" panose="020B0502020202020204" pitchFamily="34" charset="0"/>
            </a:endParaRPr>
          </a:p>
          <a:p>
            <a:pPr marL="457200" lvl="1" indent="0">
              <a:buFont typeface="Arial" panose="020B0604020202020204" pitchFamily="34" charset="0"/>
              <a:buNone/>
            </a:pPr>
            <a:endParaRPr lang="en-US" sz="1200" b="1" strike="noStrike" dirty="0">
              <a:latin typeface="Century Gothic" panose="020B0502020202020204" pitchFamily="34" charset="0"/>
            </a:endParaRPr>
          </a:p>
          <a:p>
            <a:endParaRPr lang="en-CA"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5</a:t>
            </a:fld>
            <a:endParaRPr lang="en-US" dirty="0"/>
          </a:p>
        </p:txBody>
      </p:sp>
    </p:spTree>
    <p:extLst>
      <p:ext uri="{BB962C8B-B14F-4D97-AF65-F5344CB8AC3E}">
        <p14:creationId xmlns:p14="http://schemas.microsoft.com/office/powerpoint/2010/main" val="1755067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dirty="0">
                <a:latin typeface="Century Gothic" panose="020B0502020202020204" pitchFamily="34" charset="0"/>
              </a:rPr>
              <a:t>Slide hidden from learner</a:t>
            </a:r>
          </a:p>
          <a:p>
            <a:endParaRPr lang="en-US" b="1" dirty="0">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US" dirty="0">
              <a:latin typeface="Century Gothic" panose="020B0502020202020204" pitchFamily="34" charset="0"/>
            </a:endParaRPr>
          </a:p>
          <a:p>
            <a:endParaRPr lang="en-US" dirty="0">
              <a:latin typeface="Century Gothic" panose="020B0502020202020204" pitchFamily="34" charset="0"/>
            </a:endParaRPr>
          </a:p>
          <a:p>
            <a:r>
              <a:rPr lang="en-US" b="1" dirty="0">
                <a:highlight>
                  <a:srgbClr val="FFFF00"/>
                </a:highlight>
                <a:latin typeface="Century Gothic" panose="020B0502020202020204" pitchFamily="34" charset="0"/>
              </a:rPr>
              <a:t>Total Video length: </a:t>
            </a:r>
            <a:r>
              <a:rPr lang="en-US" b="1" dirty="0">
                <a:latin typeface="Century Gothic" panose="020B0502020202020204" pitchFamily="34" charset="0"/>
              </a:rPr>
              <a:t>03:19 mins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highlight>
                <a:srgbClr val="FFFF00"/>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highlight>
                  <a:srgbClr val="FFFF00"/>
                </a:highlight>
                <a:latin typeface="Century Gothic" panose="020B0502020202020204" pitchFamily="34" charset="0"/>
              </a:rPr>
              <a:t>Part Two A</a:t>
            </a:r>
            <a:r>
              <a:rPr lang="en-US" b="0" dirty="0">
                <a:highlight>
                  <a:srgbClr val="FFFF00"/>
                </a:highlight>
                <a:latin typeface="Century Gothic" panose="020B0502020202020204" pitchFamily="34" charset="0"/>
              </a:rPr>
              <a:t>: </a:t>
            </a:r>
            <a:r>
              <a:rPr lang="en-US" b="0" dirty="0">
                <a:latin typeface="Century Gothic" panose="020B0502020202020204" pitchFamily="34" charset="0"/>
              </a:rPr>
              <a:t>Use the Raise Hand Icon If You Want To Speak 	</a:t>
            </a:r>
            <a:r>
              <a:rPr lang="en-US" b="0" dirty="0">
                <a:highlight>
                  <a:srgbClr val="FFFF00"/>
                </a:highlight>
                <a:latin typeface="Century Gothic" panose="020B0502020202020204" pitchFamily="34" charset="0"/>
              </a:rPr>
              <a:t>0:00 – 1:58 min </a:t>
            </a:r>
            <a:r>
              <a:rPr lang="en-US" b="1" dirty="0">
                <a:highlight>
                  <a:srgbClr val="FFFF00"/>
                </a:highlight>
                <a:latin typeface="Century Gothic" panose="020B0502020202020204" pitchFamily="34" charset="0"/>
              </a:rPr>
              <a:t>[1:58 min</a:t>
            </a:r>
            <a:r>
              <a:rPr lang="en-US" b="0" dirty="0">
                <a:highlight>
                  <a:srgbClr val="FFFF00"/>
                </a:highlight>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highlight>
                <a:srgbClr val="FFFF00"/>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highlight>
                  <a:srgbClr val="FFFF00"/>
                </a:highlight>
                <a:latin typeface="Century Gothic" panose="020B0502020202020204" pitchFamily="34" charset="0"/>
              </a:rPr>
              <a:t>Part Two B: </a:t>
            </a:r>
            <a:r>
              <a:rPr lang="en-US" b="0" dirty="0">
                <a:highlight>
                  <a:srgbClr val="FFFF00"/>
                </a:highlight>
                <a:latin typeface="Century Gothic" panose="020B0502020202020204" pitchFamily="34" charset="0"/>
              </a:rPr>
              <a:t>Chat Etiquette: 				1:59 – 3:19/END [</a:t>
            </a:r>
            <a:r>
              <a:rPr lang="en-US" b="1" dirty="0">
                <a:highlight>
                  <a:srgbClr val="FFFF00"/>
                </a:highlight>
                <a:latin typeface="Century Gothic" panose="020B0502020202020204" pitchFamily="34" charset="0"/>
              </a:rPr>
              <a:t>1:20 min]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highlight>
                  <a:srgbClr val="FFFF00"/>
                </a:highlight>
                <a:latin typeface="Century Gothic" panose="020B0502020202020204" pitchFamily="34" charset="0"/>
              </a:rPr>
              <a:t>		- Do Not Use All Caps 		1:59 – 2.20 	</a:t>
            </a:r>
            <a:r>
              <a:rPr lang="en-US" b="1" dirty="0">
                <a:highlight>
                  <a:srgbClr val="FFFF00"/>
                </a:highlight>
                <a:latin typeface="Century Gothic" panose="020B0502020202020204" pitchFamily="34" charset="0"/>
              </a:rPr>
              <a:t>[0:21 min</a:t>
            </a:r>
            <a:r>
              <a:rPr lang="en-US" b="0" dirty="0">
                <a:highlight>
                  <a:srgbClr val="FFFF00"/>
                </a:highlight>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highlight>
                  <a:srgbClr val="FFFF00"/>
                </a:highlight>
                <a:latin typeface="Century Gothic" panose="020B0502020202020204" pitchFamily="34" charset="0"/>
              </a:rPr>
              <a:t>		- Do Not Send A Private Message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highlight>
                  <a:srgbClr val="FFFF00"/>
                </a:highlight>
                <a:latin typeface="Century Gothic" panose="020B0502020202020204" pitchFamily="34" charset="0"/>
              </a:rPr>
              <a:t>			To Everyone: 		2:21 – 3:19/END [</a:t>
            </a:r>
            <a:r>
              <a:rPr lang="en-US" b="1" dirty="0">
                <a:highlight>
                  <a:srgbClr val="FFFF00"/>
                </a:highlight>
                <a:latin typeface="Century Gothic" panose="020B0502020202020204" pitchFamily="34" charset="0"/>
              </a:rPr>
              <a:t>0:58 min</a:t>
            </a:r>
            <a:r>
              <a:rPr lang="en-US" b="0" dirty="0">
                <a:highlight>
                  <a:srgbClr val="FFFF00"/>
                </a:highlight>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highlight>
                <a:srgbClr val="FFFF00"/>
              </a:highlight>
              <a:latin typeface="Century Gothic" panose="020B0502020202020204" pitchFamily="34" charset="0"/>
            </a:endParaRPr>
          </a:p>
          <a:p>
            <a:endParaRPr lang="en-US" dirty="0">
              <a:latin typeface="Century Gothic" panose="020B0502020202020204" pitchFamily="34" charset="0"/>
            </a:endParaRPr>
          </a:p>
          <a:p>
            <a:endParaRPr lang="en-CA"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6</a:t>
            </a:fld>
            <a:endParaRPr lang="en-US" dirty="0"/>
          </a:p>
        </p:txBody>
      </p:sp>
    </p:spTree>
    <p:extLst>
      <p:ext uri="{BB962C8B-B14F-4D97-AF65-F5344CB8AC3E}">
        <p14:creationId xmlns:p14="http://schemas.microsoft.com/office/powerpoint/2010/main" val="2311692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defRPr/>
            </a:pPr>
            <a:endParaRPr lang="en-US" dirty="0">
              <a:latin typeface="Century Gothic" panose="020B0502020202020204" pitchFamily="34" charset="0"/>
            </a:endParaRPr>
          </a:p>
          <a:p>
            <a:r>
              <a:rPr lang="en-US" dirty="0">
                <a:latin typeface="Century Gothic" panose="020B0502020202020204" pitchFamily="34" charset="0"/>
              </a:rPr>
              <a:t>According to the learner’s pace, do one part of the video lesson, check their understanding, and have the learner practice the skills. </a:t>
            </a:r>
          </a:p>
          <a:p>
            <a:r>
              <a:rPr lang="en-US" dirty="0">
                <a:latin typeface="Century Gothic" panose="020B0502020202020204" pitchFamily="34" charset="0"/>
              </a:rPr>
              <a:t>Then, let them show you they can do the skills (at least three times) before proceeding to the next part.</a:t>
            </a:r>
          </a:p>
          <a:p>
            <a:pPr defTabSz="966612">
              <a:defRPr/>
            </a:pPr>
            <a:endParaRPr lang="en-US" dirty="0">
              <a:latin typeface="Century Gothic" panose="020B0502020202020204" pitchFamily="34" charset="0"/>
            </a:endParaRPr>
          </a:p>
          <a:p>
            <a:pPr defTabSz="966612">
              <a:defRPr/>
            </a:pPr>
            <a:r>
              <a:rPr lang="en-US" dirty="0">
                <a:latin typeface="Century Gothic" panose="020B0502020202020204" pitchFamily="34" charset="0"/>
              </a:rPr>
              <a:t>Look for signs of learner fatigue. </a:t>
            </a:r>
          </a:p>
          <a:p>
            <a:pPr defTabSz="966612">
              <a:defRPr/>
            </a:pPr>
            <a:r>
              <a:rPr lang="en-US" dirty="0">
                <a:latin typeface="Century Gothic" panose="020B0502020202020204" pitchFamily="34" charset="0"/>
              </a:rPr>
              <a:t>Check in with learner after each part. </a:t>
            </a:r>
          </a:p>
          <a:p>
            <a:r>
              <a:rPr lang="en-US" dirty="0">
                <a:latin typeface="Century Gothic" panose="020B0502020202020204" pitchFamily="34" charset="0"/>
              </a:rPr>
              <a:t>Is the learner doing any of the following? : </a:t>
            </a:r>
          </a:p>
          <a:p>
            <a:pPr marL="181240" indent="-181240">
              <a:buFont typeface="Arial" panose="020B0604020202020204" pitchFamily="34" charset="0"/>
              <a:buChar char="•"/>
            </a:pPr>
            <a:r>
              <a:rPr lang="en-US" dirty="0">
                <a:latin typeface="Century Gothic" panose="020B0502020202020204" pitchFamily="34" charset="0"/>
              </a:rPr>
              <a:t>Expressing frustration </a:t>
            </a:r>
          </a:p>
          <a:p>
            <a:pPr marL="181240" indent="-181240">
              <a:buFont typeface="Arial" panose="020B0604020202020204" pitchFamily="34" charset="0"/>
              <a:buChar char="•"/>
            </a:pPr>
            <a:r>
              <a:rPr lang="en-US" dirty="0">
                <a:latin typeface="Century Gothic" panose="020B0502020202020204" pitchFamily="34" charset="0"/>
              </a:rPr>
              <a:t>Not asking questions, shutting down, not taking in what you are saying</a:t>
            </a:r>
          </a:p>
          <a:p>
            <a:pPr marL="181240" indent="-181240">
              <a:buFont typeface="Arial" panose="020B0604020202020204" pitchFamily="34" charset="0"/>
              <a:buChar char="•"/>
            </a:pPr>
            <a:r>
              <a:rPr lang="en-US" dirty="0">
                <a:latin typeface="Century Gothic" panose="020B0502020202020204" pitchFamily="34" charset="0"/>
              </a:rPr>
              <a:t>Seeming overwhelmed</a:t>
            </a:r>
          </a:p>
          <a:p>
            <a:pPr marL="181240" indent="-181240">
              <a:buFont typeface="Arial" panose="020B0604020202020204" pitchFamily="34" charset="0"/>
              <a:buChar char="•"/>
            </a:pPr>
            <a:r>
              <a:rPr lang="en-US" dirty="0">
                <a:latin typeface="Century Gothic" panose="020B0502020202020204" pitchFamily="34" charset="0"/>
              </a:rPr>
              <a:t>Saying, “Are we done yet?” etc. </a:t>
            </a:r>
          </a:p>
          <a:p>
            <a:pPr marL="181240" indent="-181240">
              <a:buFont typeface="Arial" panose="020B0604020202020204" pitchFamily="34" charset="0"/>
              <a:buChar char="•"/>
            </a:pPr>
            <a:r>
              <a:rPr lang="en-US" dirty="0">
                <a:latin typeface="Century Gothic" panose="020B0502020202020204" pitchFamily="34" charset="0"/>
              </a:rPr>
              <a:t>Lots of yawning etc. </a:t>
            </a:r>
          </a:p>
          <a:p>
            <a:pPr marL="181240" indent="-181240">
              <a:buFont typeface="Arial" panose="020B0604020202020204" pitchFamily="34" charset="0"/>
              <a:buChar char="•"/>
            </a:pPr>
            <a:endParaRPr lang="en-US" dirty="0">
              <a:latin typeface="Century Gothic" panose="020B0502020202020204" pitchFamily="34" charset="0"/>
            </a:endParaRPr>
          </a:p>
          <a:p>
            <a:r>
              <a:rPr lang="en-US" dirty="0">
                <a:latin typeface="Century Gothic" panose="020B0502020202020204" pitchFamily="34" charset="0"/>
              </a:rPr>
              <a:t>These are clues that it is time to stop the session and resume another day. </a:t>
            </a:r>
          </a:p>
          <a:p>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7</a:t>
            </a:fld>
            <a:endParaRPr lang="en-US" dirty="0"/>
          </a:p>
        </p:txBody>
      </p:sp>
    </p:spTree>
    <p:extLst>
      <p:ext uri="{BB962C8B-B14F-4D97-AF65-F5344CB8AC3E}">
        <p14:creationId xmlns:p14="http://schemas.microsoft.com/office/powerpoint/2010/main" val="2208987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defRPr/>
            </a:pPr>
            <a:endParaRPr lang="en-US" sz="1200" dirty="0">
              <a:highlight>
                <a:srgbClr val="FFFF00"/>
              </a:highlight>
              <a:latin typeface="Century Gothic" panose="020B0502020202020204" pitchFamily="34" charset="0"/>
            </a:endParaRPr>
          </a:p>
          <a:p>
            <a:pPr defTabSz="966612">
              <a:defRPr/>
            </a:pPr>
            <a:r>
              <a:rPr lang="en-US" sz="1200" b="1" dirty="0">
                <a:latin typeface="Century Gothic" panose="020B0502020202020204" pitchFamily="34" charset="0"/>
              </a:rPr>
              <a:t>SET UP</a:t>
            </a:r>
          </a:p>
          <a:p>
            <a:pPr defTabSz="966612">
              <a:defRPr/>
            </a:pPr>
            <a:r>
              <a:rPr lang="en-US" sz="1200" dirty="0">
                <a:latin typeface="Century Gothic" panose="020B0502020202020204" pitchFamily="34" charset="0"/>
              </a:rPr>
              <a:t>Refer to </a:t>
            </a:r>
            <a:r>
              <a:rPr lang="en-US" sz="1200" u="sng" dirty="0">
                <a:latin typeface="Century Gothic" panose="020B0502020202020204" pitchFamily="34" charset="0"/>
              </a:rPr>
              <a:t>TUTOR CHECKLIST- Set up for In-Person Tutoring </a:t>
            </a:r>
          </a:p>
          <a:p>
            <a:pPr defTabSz="966612">
              <a:defRPr/>
            </a:pPr>
            <a:endParaRPr lang="en-US" sz="1200" b="0" u="sng" dirty="0">
              <a:latin typeface="Century Gothic" panose="020B0502020202020204" pitchFamily="34" charset="0"/>
            </a:endParaRPr>
          </a:p>
          <a:p>
            <a:pPr defTabSz="966612">
              <a:defRPr/>
            </a:pPr>
            <a:endParaRPr lang="en-US" sz="1200" b="0" u="sng" dirty="0">
              <a:latin typeface="Century Gothic" panose="020B0502020202020204" pitchFamily="34" charset="0"/>
            </a:endParaRPr>
          </a:p>
          <a:p>
            <a:pPr defTabSz="966612">
              <a:defRPr/>
            </a:pPr>
            <a:r>
              <a:rPr lang="en-US" sz="1200" b="1" u="none" dirty="0">
                <a:latin typeface="Century Gothic" panose="020B0502020202020204" pitchFamily="34" charset="0"/>
              </a:rPr>
              <a:t>PREPARATION</a:t>
            </a:r>
          </a:p>
          <a:p>
            <a:pPr defTabSz="966612">
              <a:defRPr/>
            </a:pPr>
            <a:r>
              <a:rPr lang="en-US" sz="1200" b="0" u="none" dirty="0">
                <a:latin typeface="Century Gothic" panose="020B0502020202020204" pitchFamily="34" charset="0"/>
              </a:rPr>
              <a:t>Preparation specific to the </a:t>
            </a:r>
            <a:r>
              <a:rPr lang="en-US" sz="1200" b="1" u="none" dirty="0">
                <a:latin typeface="Century Gothic" panose="020B0502020202020204" pitchFamily="34" charset="0"/>
              </a:rPr>
              <a:t>PRACTICE</a:t>
            </a:r>
            <a:r>
              <a:rPr lang="en-US" sz="1200" b="0" u="none" dirty="0">
                <a:latin typeface="Century Gothic" panose="020B0502020202020204" pitchFamily="34" charset="0"/>
              </a:rPr>
              <a:t> for each Part of this lesson is in the notes of each “PRACTICE” slide. </a:t>
            </a:r>
          </a:p>
          <a:p>
            <a:pPr defTabSz="966612">
              <a:defRPr/>
            </a:pPr>
            <a:endParaRPr lang="en-US" sz="1200" b="1" u="sng" dirty="0">
              <a:latin typeface="Century Gothic" panose="020B0502020202020204" pitchFamily="34" charset="0"/>
            </a:endParaRPr>
          </a:p>
          <a:p>
            <a:pPr defTabSz="966612">
              <a:defRPr/>
            </a:pPr>
            <a:endParaRPr lang="en-US" sz="1200" b="1" u="sng" dirty="0">
              <a:latin typeface="Century Gothic" panose="020B0502020202020204" pitchFamily="34" charset="0"/>
            </a:endParaRPr>
          </a:p>
          <a:p>
            <a:endParaRPr lang="en-CA"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8</a:t>
            </a:fld>
            <a:endParaRPr lang="en-US" dirty="0"/>
          </a:p>
        </p:txBody>
      </p:sp>
    </p:spTree>
    <p:extLst>
      <p:ext uri="{BB962C8B-B14F-4D97-AF65-F5344CB8AC3E}">
        <p14:creationId xmlns:p14="http://schemas.microsoft.com/office/powerpoint/2010/main" val="3760488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defRPr/>
            </a:pPr>
            <a:endParaRPr lang="en-US" sz="1200" b="0" u="none" dirty="0">
              <a:latin typeface="Century Gothic" panose="020B0502020202020204" pitchFamily="34" charset="0"/>
            </a:endParaRPr>
          </a:p>
          <a:p>
            <a:pPr defTabSz="966612">
              <a:defRPr/>
            </a:pPr>
            <a:r>
              <a:rPr lang="en-US" sz="1200" b="0" u="none" dirty="0">
                <a:latin typeface="Century Gothic" panose="020B0502020202020204" pitchFamily="34" charset="0"/>
              </a:rPr>
              <a:t>Refer to: </a:t>
            </a:r>
          </a:p>
          <a:p>
            <a:pPr defTabSz="966612">
              <a:defRPr/>
            </a:pPr>
            <a:r>
              <a:rPr lang="en-US" sz="1200" b="0" u="sng" dirty="0">
                <a:latin typeface="Century Gothic" panose="020B0502020202020204" pitchFamily="34" charset="0"/>
              </a:rPr>
              <a:t>TUTOR CHECKLIST- During In-Person Tutoring Sessions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endParaRPr lang="en-US" sz="1200" dirty="0">
              <a:latin typeface="Century Gothic" panose="020B0502020202020204" pitchFamily="34" charset="0"/>
            </a:endParaRPr>
          </a:p>
          <a:p>
            <a:pPr defTabSz="966612">
              <a:defRPr/>
            </a:pPr>
            <a:endParaRPr lang="en-US"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9</a:t>
            </a:fld>
            <a:endParaRPr lang="en-US" dirty="0"/>
          </a:p>
        </p:txBody>
      </p:sp>
    </p:spTree>
    <p:extLst>
      <p:ext uri="{BB962C8B-B14F-4D97-AF65-F5344CB8AC3E}">
        <p14:creationId xmlns:p14="http://schemas.microsoft.com/office/powerpoint/2010/main" val="3886687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B4335-7512-8E4D-A34B-983AB1D3B1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CA7AE3-BBF2-3340-92C2-2DE5E0C02B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D354D5-AC41-D640-9EB6-18773B7E4CFE}"/>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ECC7F920-760E-9C45-871D-DF1C24B319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EF1861-BCDB-6941-9267-9ACABA9795BB}"/>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8978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B26F-33B1-1F45-8A88-680C09FEAE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6479A4-D01C-FB46-82A3-CB28AE5083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B45C5-6A3A-8341-AD31-8F3DE7CC2D2E}"/>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2CF98A78-2F01-584A-AFFD-7C549D93A2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3B55BB-AFC9-8C44-B327-19DB559D1442}"/>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19928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E3330D-34D1-4F49-9A29-2EBBEC6466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26C956-9044-4E48-A427-CF07691B32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4D212-956E-2146-A6C7-87B8CE6E0CB2}"/>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EA856656-388C-2A4A-9E2E-48D68E47C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9D97E4-FAFB-9346-A5F0-C1CC6524B0C4}"/>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651218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7870" y="581613"/>
            <a:ext cx="1024130" cy="478537"/>
          </a:xfrm>
          <a:prstGeom prst="rect">
            <a:avLst/>
          </a:prstGeom>
        </p:spPr>
      </p:pic>
      <p:sp>
        <p:nvSpPr>
          <p:cNvPr id="11" name="Title 10">
            <a:extLst>
              <a:ext uri="{FF2B5EF4-FFF2-40B4-BE49-F238E27FC236}">
                <a16:creationId xmlns:a16="http://schemas.microsoft.com/office/drawing/2014/main" id="{9AF8F468-A464-3442-8CF2-A790F04FF7E9}"/>
              </a:ext>
            </a:extLst>
          </p:cNvPr>
          <p:cNvSpPr>
            <a:spLocks noGrp="1"/>
          </p:cNvSpPr>
          <p:nvPr>
            <p:ph type="title" hasCustomPrompt="1"/>
          </p:nvPr>
        </p:nvSpPr>
        <p:spPr>
          <a:xfrm>
            <a:off x="1200150" y="1196975"/>
            <a:ext cx="9796182" cy="719857"/>
          </a:xfrm>
          <a:prstGeom prst="rect">
            <a:avLst/>
          </a:prstGeom>
        </p:spPr>
        <p:txBody>
          <a:bodyPr/>
          <a:lstStyle>
            <a:lvl1pPr algn="ctr">
              <a:defRPr sz="5400" b="1">
                <a:solidFill>
                  <a:srgbClr val="B10937"/>
                </a:solidFill>
                <a:latin typeface="Melbourne" panose="02000000000000000000" pitchFamily="2" charset="0"/>
              </a:defRPr>
            </a:lvl1pPr>
          </a:lstStyle>
          <a:p>
            <a:r>
              <a:rPr lang="en-US"/>
              <a:t>CLICK TO EDIT TITLE</a:t>
            </a:r>
          </a:p>
        </p:txBody>
      </p:sp>
      <p:pic>
        <p:nvPicPr>
          <p:cNvPr id="3" name="Picture 2">
            <a:extLst>
              <a:ext uri="{FF2B5EF4-FFF2-40B4-BE49-F238E27FC236}">
                <a16:creationId xmlns:a16="http://schemas.microsoft.com/office/drawing/2014/main" id="{2F36A60D-06E4-314B-8502-5D16B1132EF2}"/>
              </a:ext>
            </a:extLst>
          </p:cNvPr>
          <p:cNvPicPr>
            <a:picLocks noChangeAspect="1"/>
          </p:cNvPicPr>
          <p:nvPr userDrawn="1"/>
        </p:nvPicPr>
        <p:blipFill>
          <a:blip r:embed="rId3"/>
          <a:stretch>
            <a:fillRect/>
          </a:stretch>
        </p:blipFill>
        <p:spPr>
          <a:xfrm>
            <a:off x="0" y="5851304"/>
            <a:ext cx="1286297" cy="567662"/>
          </a:xfrm>
          <a:prstGeom prst="rect">
            <a:avLst/>
          </a:prstGeom>
        </p:spPr>
      </p:pic>
    </p:spTree>
    <p:extLst>
      <p:ext uri="{BB962C8B-B14F-4D97-AF65-F5344CB8AC3E}">
        <p14:creationId xmlns:p14="http://schemas.microsoft.com/office/powerpoint/2010/main" val="218181131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6579E-4826-7640-B544-AECEFE9ADC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52C51A-2B31-5B4B-8D35-8B23A11543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EC836-D2AA-9649-9707-4A69E82EA246}"/>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3228166A-920C-C64A-8070-A22AA97BA5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C8BF7F-6134-F047-B99D-63FFA04B4519}"/>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38791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FE4B-A3A9-5744-BD2E-B4289B26A8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41318D-A864-AF4C-886E-F3CFBAF6D0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723FBE-C2E5-8945-9189-D77E8F6E485A}"/>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DB89DFEC-D0F2-054D-9AD0-4426BEB60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0C2DEE-91C1-5148-A565-C89085F05CA8}"/>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9815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F560-4DEB-C340-8712-677B50631D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C9242B-932A-7C47-90D5-189A344628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AD10DC-A40F-984D-B2FF-3716183A5F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8060FD-C628-034F-B1CF-17A132018088}"/>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6" name="Footer Placeholder 5">
            <a:extLst>
              <a:ext uri="{FF2B5EF4-FFF2-40B4-BE49-F238E27FC236}">
                <a16:creationId xmlns:a16="http://schemas.microsoft.com/office/drawing/2014/main" id="{AEB781B0-73A1-3E40-80A6-F5F9062D6B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8683D9-DF13-4745-AB07-D6DCCD05A127}"/>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328616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BE96F-F269-F546-9243-4494DE8FCC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49DAEC-F154-6341-A7FB-B852CF8E32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6647A6-F65A-6246-9C48-3C8E0CCA8B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06761B-ED6E-264B-8996-42877FAB4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C6C43F-8F1B-EC4A-B8D8-8BC2B8C40B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C48B70-054E-1446-83B3-3CD8B61D73CA}"/>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8" name="Footer Placeholder 7">
            <a:extLst>
              <a:ext uri="{FF2B5EF4-FFF2-40B4-BE49-F238E27FC236}">
                <a16:creationId xmlns:a16="http://schemas.microsoft.com/office/drawing/2014/main" id="{7880EFDE-27AD-B247-865B-7A68FC95D3A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7CB08C3-16E9-5B48-8F7D-2CD7216AA2FF}"/>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4283805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FD280-287F-F546-99E6-5D7E370C4C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D52A34-B6E5-6145-A5E2-E6B58EC8E15E}"/>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4" name="Footer Placeholder 3">
            <a:extLst>
              <a:ext uri="{FF2B5EF4-FFF2-40B4-BE49-F238E27FC236}">
                <a16:creationId xmlns:a16="http://schemas.microsoft.com/office/drawing/2014/main" id="{4D887C02-6659-174D-A0C8-9E4E5D7653B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61D476-88CD-994D-8423-8EBF526E898E}"/>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83876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F2D001-F5A4-304E-BCD0-C192C462CA15}"/>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3" name="Footer Placeholder 2">
            <a:extLst>
              <a:ext uri="{FF2B5EF4-FFF2-40B4-BE49-F238E27FC236}">
                <a16:creationId xmlns:a16="http://schemas.microsoft.com/office/drawing/2014/main" id="{8C7B35E0-8582-F245-8364-24925636033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4E63E6E-E21D-024D-9841-E32951C1216A}"/>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1215051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4076-B848-7849-A9A8-37991C57AF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A621F-20F0-894D-89D8-156CA081AE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2CE20E-D3F7-1643-8B87-46F43737A2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1F75FE-6746-DF4D-8393-971B5E9789C9}"/>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6" name="Footer Placeholder 5">
            <a:extLst>
              <a:ext uri="{FF2B5EF4-FFF2-40B4-BE49-F238E27FC236}">
                <a16:creationId xmlns:a16="http://schemas.microsoft.com/office/drawing/2014/main" id="{9F2E0326-DC1B-7D4B-B46E-6181C52FF9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167635-01AB-6144-B9CB-B44EB874E764}"/>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1328578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31799-35C2-1248-A604-4F74A95AF5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36875B-B08B-3140-A4DD-2E4F5EA357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519D889-65DB-5245-A58A-573814E76E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31CD58-8D50-864F-9E43-2E7C46667AEE}"/>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6" name="Footer Placeholder 5">
            <a:extLst>
              <a:ext uri="{FF2B5EF4-FFF2-40B4-BE49-F238E27FC236}">
                <a16:creationId xmlns:a16="http://schemas.microsoft.com/office/drawing/2014/main" id="{97A54542-93CE-0E4C-852C-52148664BC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1891D4-10C7-4041-B74B-BBFCD177DE28}"/>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89053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F42C47-BF3B-7246-97A6-70BBAD82D4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2B91ED-B141-4A41-8192-8CFEC2B7D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E3E4E7-AD3B-6246-B598-F433B0347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8711FE3D-2F12-7345-96A5-FECA2FDE28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C45F02D-7F1E-1841-965E-68BA65A00F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01198-F913-194D-B15C-4916AD4D7F1E}" type="slidenum">
              <a:rPr lang="en-US" smtClean="0"/>
              <a:t>‹#›</a:t>
            </a:fld>
            <a:endParaRPr lang="en-US" dirty="0"/>
          </a:p>
        </p:txBody>
      </p:sp>
    </p:spTree>
    <p:extLst>
      <p:ext uri="{BB962C8B-B14F-4D97-AF65-F5344CB8AC3E}">
        <p14:creationId xmlns:p14="http://schemas.microsoft.com/office/powerpoint/2010/main" val="4187480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youtube.com/watch?v=gsKUV2Vugc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hyperlink" Target="https://www.youtube.com/watch?v=gsKUV2Vugc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digital-literacy.issbc.org/for-teachers"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hyperlink" Target="https://www.youtube.com/watch?v=gsKUV2VugcA" TargetMode="External"/><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hyperlink" Target="https://youtu.be/vYbavzhWJ9Q"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hyperlink" Target="https://youtu.be/vYbavzhWJ9Q"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1ED96-4F67-A847-80FE-CB0D506D1B4A}"/>
              </a:ext>
            </a:extLst>
          </p:cNvPr>
          <p:cNvSpPr>
            <a:spLocks noGrp="1"/>
          </p:cNvSpPr>
          <p:nvPr>
            <p:ph type="title"/>
          </p:nvPr>
        </p:nvSpPr>
        <p:spPr>
          <a:xfrm>
            <a:off x="10109651" y="1043882"/>
            <a:ext cx="2082348" cy="614732"/>
          </a:xfrm>
        </p:spPr>
        <p:txBody>
          <a:bodyPr>
            <a:noAutofit/>
          </a:bodyPr>
          <a:lstStyle/>
          <a:p>
            <a:r>
              <a:rPr lang="en-US" sz="2400" dirty="0"/>
              <a:t>Employment</a:t>
            </a:r>
            <a:endParaRPr lang="en-US" sz="2000" dirty="0"/>
          </a:p>
        </p:txBody>
      </p:sp>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3310"/>
            <a:ext cx="2529971" cy="1196975"/>
          </a:xfrm>
          <a:prstGeom prst="rect">
            <a:avLst/>
          </a:prstGeom>
        </p:spPr>
      </p:pic>
      <p:sp>
        <p:nvSpPr>
          <p:cNvPr id="191" name="Footer Text">
            <a:extLst>
              <a:ext uri="{FF2B5EF4-FFF2-40B4-BE49-F238E27FC236}">
                <a16:creationId xmlns:a16="http://schemas.microsoft.com/office/drawing/2014/main" id="{7DD0F2F9-59C6-4FA7-9B2E-B15041C37F43}"/>
              </a:ext>
            </a:extLst>
          </p:cNvPr>
          <p:cNvSpPr txBox="1"/>
          <p:nvPr/>
        </p:nvSpPr>
        <p:spPr>
          <a:xfrm>
            <a:off x="3644570" y="1840285"/>
            <a:ext cx="5577543" cy="738664"/>
          </a:xfrm>
          <a:prstGeom prst="rect">
            <a:avLst/>
          </a:prstGeom>
          <a:noFill/>
        </p:spPr>
        <p:txBody>
          <a:bodyPr wrap="square" lIns="0" tIns="0" rIns="0" bIns="0" rtlCol="0">
            <a:spAutoFit/>
          </a:bodyPr>
          <a:lstStyle/>
          <a:p>
            <a:pPr algn="ctr"/>
            <a:r>
              <a:rPr lang="en-US" sz="4800" b="1" dirty="0">
                <a:latin typeface="Arial" panose="020B0604020202020204" pitchFamily="34" charset="0"/>
                <a:cs typeface="Arial" panose="020B0604020202020204" pitchFamily="34" charset="0"/>
              </a:rPr>
              <a:t>Zoom Etiquette</a:t>
            </a:r>
            <a:endParaRPr lang="en-US" sz="48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8B955D3-394A-4C75-989E-0EE3F9D8D7EF}"/>
              </a:ext>
            </a:extLst>
          </p:cNvPr>
          <p:cNvSpPr txBox="1"/>
          <p:nvPr/>
        </p:nvSpPr>
        <p:spPr>
          <a:xfrm>
            <a:off x="3352800" y="4475747"/>
            <a:ext cx="4154905" cy="369332"/>
          </a:xfrm>
          <a:prstGeom prst="rect">
            <a:avLst/>
          </a:prstGeom>
          <a:noFill/>
        </p:spPr>
        <p:txBody>
          <a:bodyPr wrap="square" lIns="91440" tIns="45720" rIns="91440" bIns="45720" rtlCol="0" anchor="t">
            <a:spAutoFit/>
          </a:bodyPr>
          <a:lstStyle/>
          <a:p>
            <a:endParaRPr lang="en-US" dirty="0">
              <a:highlight>
                <a:srgbClr val="FFFF00"/>
              </a:highlight>
              <a:cs typeface="Calibri"/>
            </a:endParaRPr>
          </a:p>
        </p:txBody>
      </p:sp>
      <p:sp>
        <p:nvSpPr>
          <p:cNvPr id="4" name="TextBox 3">
            <a:extLst>
              <a:ext uri="{FF2B5EF4-FFF2-40B4-BE49-F238E27FC236}">
                <a16:creationId xmlns:a16="http://schemas.microsoft.com/office/drawing/2014/main" id="{5D97CC0E-3B5F-4FEE-8E38-759ADCFAC239}"/>
              </a:ext>
            </a:extLst>
          </p:cNvPr>
          <p:cNvSpPr txBox="1"/>
          <p:nvPr/>
        </p:nvSpPr>
        <p:spPr>
          <a:xfrm>
            <a:off x="4039766" y="1043882"/>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5" name="Picture 4" descr="Zoom meeting showing the videos of four participants. One participant is making noise and is not muted. ">
            <a:extLst>
              <a:ext uri="{FF2B5EF4-FFF2-40B4-BE49-F238E27FC236}">
                <a16:creationId xmlns:a16="http://schemas.microsoft.com/office/drawing/2014/main" id="{901A1BDE-51DE-423C-B6F1-A17BEC2E60DA}"/>
              </a:ext>
            </a:extLst>
          </p:cNvPr>
          <p:cNvPicPr>
            <a:picLocks noChangeAspect="1"/>
          </p:cNvPicPr>
          <p:nvPr/>
        </p:nvPicPr>
        <p:blipFill rotWithShape="1">
          <a:blip r:embed="rId4"/>
          <a:srcRect t="3056"/>
          <a:stretch/>
        </p:blipFill>
        <p:spPr>
          <a:xfrm>
            <a:off x="2869060" y="2692876"/>
            <a:ext cx="6937175" cy="3565742"/>
          </a:xfrm>
          <a:prstGeom prst="rect">
            <a:avLst/>
          </a:prstGeom>
        </p:spPr>
      </p:pic>
      <p:pic>
        <p:nvPicPr>
          <p:cNvPr id="8" name="Picture 7" descr="Mic on icon">
            <a:extLst>
              <a:ext uri="{FF2B5EF4-FFF2-40B4-BE49-F238E27FC236}">
                <a16:creationId xmlns:a16="http://schemas.microsoft.com/office/drawing/2014/main" id="{2D8EF684-4F13-4269-BBA1-E732728C27A8}"/>
              </a:ext>
            </a:extLst>
          </p:cNvPr>
          <p:cNvPicPr>
            <a:picLocks noChangeAspect="1"/>
          </p:cNvPicPr>
          <p:nvPr/>
        </p:nvPicPr>
        <p:blipFill>
          <a:blip r:embed="rId5"/>
          <a:stretch>
            <a:fillRect/>
          </a:stretch>
        </p:blipFill>
        <p:spPr>
          <a:xfrm>
            <a:off x="6433343" y="5749843"/>
            <a:ext cx="412942" cy="468000"/>
          </a:xfrm>
          <a:prstGeom prst="rect">
            <a:avLst/>
          </a:prstGeom>
          <a:ln>
            <a:solidFill>
              <a:schemeClr val="accent1"/>
            </a:solidFill>
          </a:ln>
        </p:spPr>
      </p:pic>
    </p:spTree>
    <p:extLst>
      <p:ext uri="{BB962C8B-B14F-4D97-AF65-F5344CB8AC3E}">
        <p14:creationId xmlns:p14="http://schemas.microsoft.com/office/powerpoint/2010/main" val="2507324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531471"/>
            <a:ext cx="10515600" cy="1325563"/>
          </a:xfrm>
        </p:spPr>
        <p:txBody>
          <a:bodyPr>
            <a:normAutofit/>
          </a:bodyPr>
          <a:lstStyle/>
          <a:p>
            <a:pPr algn="ctr"/>
            <a:r>
              <a:rPr lang="en-US" sz="4800" dirty="0">
                <a:latin typeface="Arial" panose="020B0604020202020204" pitchFamily="34" charset="0"/>
                <a:cs typeface="Arial" panose="020B0604020202020204" pitchFamily="34" charset="0"/>
              </a:rPr>
              <a:t>Set Up and Preparation</a:t>
            </a:r>
          </a:p>
        </p:txBody>
      </p:sp>
      <p:sp>
        <p:nvSpPr>
          <p:cNvPr id="5" name="TextBox 4">
            <a:extLst>
              <a:ext uri="{FF2B5EF4-FFF2-40B4-BE49-F238E27FC236}">
                <a16:creationId xmlns:a16="http://schemas.microsoft.com/office/drawing/2014/main" id="{B25DDEAB-C13E-4175-AED1-45A54FB5DD29}"/>
              </a:ext>
            </a:extLst>
          </p:cNvPr>
          <p:cNvSpPr txBox="1"/>
          <p:nvPr/>
        </p:nvSpPr>
        <p:spPr>
          <a:xfrm>
            <a:off x="3246192" y="2619138"/>
            <a:ext cx="5855065" cy="76944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4400" dirty="0"/>
              <a:t>Before Remote Tutoring</a:t>
            </a:r>
          </a:p>
        </p:txBody>
      </p:sp>
      <p:sp>
        <p:nvSpPr>
          <p:cNvPr id="6" name="TextBox 5">
            <a:extLst>
              <a:ext uri="{FF2B5EF4-FFF2-40B4-BE49-F238E27FC236}">
                <a16:creationId xmlns:a16="http://schemas.microsoft.com/office/drawing/2014/main" id="{27E3E386-405A-4494-AEC6-3A38F93A4FA2}"/>
              </a:ext>
            </a:extLst>
          </p:cNvPr>
          <p:cNvSpPr txBox="1"/>
          <p:nvPr/>
        </p:nvSpPr>
        <p:spPr>
          <a:xfrm>
            <a:off x="4314103" y="1857034"/>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8" name="Picture 7" descr="Remote set up showing tutor setting up. ">
            <a:extLst>
              <a:ext uri="{FF2B5EF4-FFF2-40B4-BE49-F238E27FC236}">
                <a16:creationId xmlns:a16="http://schemas.microsoft.com/office/drawing/2014/main" id="{13C2ABFA-7D8A-419F-B4DF-36AB34F07F34}"/>
              </a:ext>
            </a:extLst>
          </p:cNvPr>
          <p:cNvPicPr>
            <a:picLocks noChangeAspect="1"/>
          </p:cNvPicPr>
          <p:nvPr/>
        </p:nvPicPr>
        <p:blipFill>
          <a:blip r:embed="rId4"/>
          <a:stretch>
            <a:fillRect/>
          </a:stretch>
        </p:blipFill>
        <p:spPr>
          <a:xfrm>
            <a:off x="3246191" y="3388579"/>
            <a:ext cx="5855065" cy="2893280"/>
          </a:xfrm>
          <a:prstGeom prst="rect">
            <a:avLst/>
          </a:prstGeom>
        </p:spPr>
      </p:pic>
    </p:spTree>
    <p:extLst>
      <p:ext uri="{BB962C8B-B14F-4D97-AF65-F5344CB8AC3E}">
        <p14:creationId xmlns:p14="http://schemas.microsoft.com/office/powerpoint/2010/main" val="3997684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296133" y="531471"/>
            <a:ext cx="12192000" cy="1325563"/>
          </a:xfrm>
        </p:spPr>
        <p:txBody>
          <a:bodyPr>
            <a:normAutofit/>
          </a:bodyPr>
          <a:lstStyle/>
          <a:p>
            <a:pPr algn="ctr"/>
            <a:r>
              <a:rPr lang="en-US" sz="4800" dirty="0">
                <a:latin typeface="Arial" panose="020B0604020202020204" pitchFamily="34" charset="0"/>
                <a:cs typeface="Arial" panose="020B0604020202020204" pitchFamily="34" charset="0"/>
              </a:rPr>
              <a:t>Checklist</a:t>
            </a:r>
          </a:p>
        </p:txBody>
      </p:sp>
      <p:sp>
        <p:nvSpPr>
          <p:cNvPr id="6" name="TextBox 5">
            <a:extLst>
              <a:ext uri="{FF2B5EF4-FFF2-40B4-BE49-F238E27FC236}">
                <a16:creationId xmlns:a16="http://schemas.microsoft.com/office/drawing/2014/main" id="{D75CDDD5-5E3A-4A64-9C9B-9929EA5130AB}"/>
              </a:ext>
            </a:extLst>
          </p:cNvPr>
          <p:cNvSpPr txBox="1"/>
          <p:nvPr/>
        </p:nvSpPr>
        <p:spPr>
          <a:xfrm>
            <a:off x="3552091" y="2530473"/>
            <a:ext cx="5961185" cy="76944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4400" dirty="0"/>
              <a:t>During Remote Tutoring</a:t>
            </a:r>
          </a:p>
        </p:txBody>
      </p:sp>
      <p:pic>
        <p:nvPicPr>
          <p:cNvPr id="7" name="Picture 6" descr="During a Zoom tutoring session. &#10;Learner's face showing and also a document shown using ShareScreen. ">
            <a:extLst>
              <a:ext uri="{FF2B5EF4-FFF2-40B4-BE49-F238E27FC236}">
                <a16:creationId xmlns:a16="http://schemas.microsoft.com/office/drawing/2014/main" id="{A7169F0F-C7EA-4E5D-844B-C997A5A9DA64}"/>
              </a:ext>
            </a:extLst>
          </p:cNvPr>
          <p:cNvPicPr>
            <a:picLocks noChangeAspect="1"/>
          </p:cNvPicPr>
          <p:nvPr/>
        </p:nvPicPr>
        <p:blipFill>
          <a:blip r:embed="rId4"/>
          <a:stretch>
            <a:fillRect/>
          </a:stretch>
        </p:blipFill>
        <p:spPr>
          <a:xfrm>
            <a:off x="4088133" y="3446336"/>
            <a:ext cx="4608000" cy="2880000"/>
          </a:xfrm>
          <a:prstGeom prst="rect">
            <a:avLst/>
          </a:prstGeom>
        </p:spPr>
      </p:pic>
      <p:sp>
        <p:nvSpPr>
          <p:cNvPr id="8" name="TextBox 7">
            <a:extLst>
              <a:ext uri="{FF2B5EF4-FFF2-40B4-BE49-F238E27FC236}">
                <a16:creationId xmlns:a16="http://schemas.microsoft.com/office/drawing/2014/main" id="{4382FE25-CB71-472C-9217-09592AEC6E2A}"/>
              </a:ext>
            </a:extLst>
          </p:cNvPr>
          <p:cNvSpPr txBox="1"/>
          <p:nvPr/>
        </p:nvSpPr>
        <p:spPr>
          <a:xfrm>
            <a:off x="4088133" y="1792098"/>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3854497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1ED96-4F67-A847-80FE-CB0D506D1B4A}"/>
              </a:ext>
            </a:extLst>
          </p:cNvPr>
          <p:cNvSpPr>
            <a:spLocks noGrp="1"/>
          </p:cNvSpPr>
          <p:nvPr>
            <p:ph type="title"/>
          </p:nvPr>
        </p:nvSpPr>
        <p:spPr>
          <a:xfrm>
            <a:off x="10109651" y="1043882"/>
            <a:ext cx="2082348" cy="614732"/>
          </a:xfrm>
        </p:spPr>
        <p:txBody>
          <a:bodyPr>
            <a:noAutofit/>
          </a:bodyPr>
          <a:lstStyle/>
          <a:p>
            <a:r>
              <a:rPr lang="en-US" sz="2400" dirty="0"/>
              <a:t>Employment</a:t>
            </a:r>
            <a:endParaRPr lang="en-US" sz="2000" dirty="0"/>
          </a:p>
        </p:txBody>
      </p:sp>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3679"/>
            <a:ext cx="2529971" cy="1196975"/>
          </a:xfrm>
          <a:prstGeom prst="rect">
            <a:avLst/>
          </a:prstGeom>
        </p:spPr>
      </p:pic>
      <p:sp>
        <p:nvSpPr>
          <p:cNvPr id="191" name="Footer Text">
            <a:extLst>
              <a:ext uri="{FF2B5EF4-FFF2-40B4-BE49-F238E27FC236}">
                <a16:creationId xmlns:a16="http://schemas.microsoft.com/office/drawing/2014/main" id="{7DD0F2F9-59C6-4FA7-9B2E-B15041C37F43}"/>
              </a:ext>
            </a:extLst>
          </p:cNvPr>
          <p:cNvSpPr txBox="1"/>
          <p:nvPr/>
        </p:nvSpPr>
        <p:spPr>
          <a:xfrm>
            <a:off x="3696823" y="1289282"/>
            <a:ext cx="5577542" cy="738664"/>
          </a:xfrm>
          <a:prstGeom prst="rect">
            <a:avLst/>
          </a:prstGeom>
          <a:noFill/>
        </p:spPr>
        <p:txBody>
          <a:bodyPr wrap="square" lIns="0" tIns="0" rIns="0" bIns="0" rtlCol="0">
            <a:spAutoFit/>
          </a:bodyPr>
          <a:lstStyle/>
          <a:p>
            <a:pPr algn="ctr"/>
            <a:r>
              <a:rPr lang="en-US" sz="4800" b="1" dirty="0">
                <a:latin typeface="Arial" panose="020B0604020202020204" pitchFamily="34" charset="0"/>
                <a:cs typeface="Arial" panose="020B0604020202020204" pitchFamily="34" charset="0"/>
              </a:rPr>
              <a:t>Zoom Etiquette</a:t>
            </a:r>
            <a:endParaRPr lang="en-US" sz="48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8B955D3-394A-4C75-989E-0EE3F9D8D7EF}"/>
              </a:ext>
            </a:extLst>
          </p:cNvPr>
          <p:cNvSpPr txBox="1"/>
          <p:nvPr/>
        </p:nvSpPr>
        <p:spPr>
          <a:xfrm>
            <a:off x="3352800" y="4475747"/>
            <a:ext cx="4154905" cy="369332"/>
          </a:xfrm>
          <a:prstGeom prst="rect">
            <a:avLst/>
          </a:prstGeom>
          <a:noFill/>
        </p:spPr>
        <p:txBody>
          <a:bodyPr wrap="square" lIns="91440" tIns="45720" rIns="91440" bIns="45720" rtlCol="0" anchor="t">
            <a:spAutoFit/>
          </a:bodyPr>
          <a:lstStyle/>
          <a:p>
            <a:endParaRPr lang="en-US" dirty="0">
              <a:highlight>
                <a:srgbClr val="FFFF00"/>
              </a:highlight>
              <a:cs typeface="Calibri"/>
            </a:endParaRPr>
          </a:p>
        </p:txBody>
      </p:sp>
      <p:pic>
        <p:nvPicPr>
          <p:cNvPr id="9" name="Picture 8" descr="Zoom meeting showing the videos of four participants. One participant is making noise and is not muted. ">
            <a:extLst>
              <a:ext uri="{FF2B5EF4-FFF2-40B4-BE49-F238E27FC236}">
                <a16:creationId xmlns:a16="http://schemas.microsoft.com/office/drawing/2014/main" id="{F25898A7-E826-4225-A016-B3560D8D3270}"/>
              </a:ext>
            </a:extLst>
          </p:cNvPr>
          <p:cNvPicPr>
            <a:picLocks noChangeAspect="1"/>
          </p:cNvPicPr>
          <p:nvPr/>
        </p:nvPicPr>
        <p:blipFill rotWithShape="1">
          <a:blip r:embed="rId4"/>
          <a:srcRect t="3056"/>
          <a:stretch/>
        </p:blipFill>
        <p:spPr>
          <a:xfrm>
            <a:off x="3017007" y="2421441"/>
            <a:ext cx="6937175" cy="3565742"/>
          </a:xfrm>
          <a:prstGeom prst="rect">
            <a:avLst/>
          </a:prstGeom>
        </p:spPr>
      </p:pic>
      <p:pic>
        <p:nvPicPr>
          <p:cNvPr id="8" name="Picture 7" descr="Mic on icon">
            <a:extLst>
              <a:ext uri="{FF2B5EF4-FFF2-40B4-BE49-F238E27FC236}">
                <a16:creationId xmlns:a16="http://schemas.microsoft.com/office/drawing/2014/main" id="{CBFA7846-826F-4BBA-B114-852CAFB6AB60}"/>
              </a:ext>
            </a:extLst>
          </p:cNvPr>
          <p:cNvPicPr>
            <a:picLocks noChangeAspect="1"/>
          </p:cNvPicPr>
          <p:nvPr/>
        </p:nvPicPr>
        <p:blipFill>
          <a:blip r:embed="rId5"/>
          <a:stretch>
            <a:fillRect/>
          </a:stretch>
        </p:blipFill>
        <p:spPr>
          <a:xfrm>
            <a:off x="6485594" y="5282921"/>
            <a:ext cx="412942" cy="468000"/>
          </a:xfrm>
          <a:prstGeom prst="rect">
            <a:avLst/>
          </a:prstGeom>
          <a:ln>
            <a:solidFill>
              <a:schemeClr val="accent1"/>
            </a:solidFill>
          </a:ln>
        </p:spPr>
      </p:pic>
    </p:spTree>
    <p:extLst>
      <p:ext uri="{BB962C8B-B14F-4D97-AF65-F5344CB8AC3E}">
        <p14:creationId xmlns:p14="http://schemas.microsoft.com/office/powerpoint/2010/main" val="2697897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6" name="Content Placeholder 2">
            <a:extLst>
              <a:ext uri="{FF2B5EF4-FFF2-40B4-BE49-F238E27FC236}">
                <a16:creationId xmlns:a16="http://schemas.microsoft.com/office/drawing/2014/main" id="{C6828209-00F9-442E-A4E5-412A64E85169}"/>
              </a:ext>
            </a:extLst>
          </p:cNvPr>
          <p:cNvSpPr txBox="1">
            <a:spLocks/>
          </p:cNvSpPr>
          <p:nvPr/>
        </p:nvSpPr>
        <p:spPr>
          <a:xfrm>
            <a:off x="4381981" y="2532802"/>
            <a:ext cx="5104438"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lphaUcPeriod"/>
            </a:pPr>
            <a:r>
              <a:rPr lang="en-US" sz="4400" dirty="0"/>
              <a:t>Video Tips</a:t>
            </a:r>
          </a:p>
          <a:p>
            <a:pPr marL="742950" indent="-742950">
              <a:buFont typeface="+mj-lt"/>
              <a:buAutoNum type="alphaUcPeriod"/>
            </a:pPr>
            <a:r>
              <a:rPr lang="en-US" sz="4400" dirty="0"/>
              <a:t>Mic Tips</a:t>
            </a:r>
          </a:p>
          <a:p>
            <a:pPr marL="742950" indent="-742950">
              <a:buFont typeface="+mj-lt"/>
              <a:buAutoNum type="alphaUcPeriod"/>
            </a:pPr>
            <a:r>
              <a:rPr lang="en-US" sz="4400" dirty="0"/>
              <a:t>Mic &amp; Video Tips</a:t>
            </a:r>
          </a:p>
        </p:txBody>
      </p:sp>
      <p:sp>
        <p:nvSpPr>
          <p:cNvPr id="7" name="Title 1">
            <a:extLst>
              <a:ext uri="{FF2B5EF4-FFF2-40B4-BE49-F238E27FC236}">
                <a16:creationId xmlns:a16="http://schemas.microsoft.com/office/drawing/2014/main" id="{2E46B1F3-8683-401F-8AB3-7CD5BA84027B}"/>
              </a:ext>
            </a:extLst>
          </p:cNvPr>
          <p:cNvSpPr>
            <a:spLocks noGrp="1"/>
          </p:cNvSpPr>
          <p:nvPr>
            <p:ph type="title"/>
          </p:nvPr>
        </p:nvSpPr>
        <p:spPr>
          <a:xfrm>
            <a:off x="1676400" y="51422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 – Part One</a:t>
            </a:r>
          </a:p>
        </p:txBody>
      </p:sp>
    </p:spTree>
    <p:extLst>
      <p:ext uri="{BB962C8B-B14F-4D97-AF65-F5344CB8AC3E}">
        <p14:creationId xmlns:p14="http://schemas.microsoft.com/office/powerpoint/2010/main" val="1641039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pic>
        <p:nvPicPr>
          <p:cNvPr id="3" name="Picture 2" descr="Link to Video Lesson">
            <a:hlinkClick r:id="rId4"/>
            <a:extLst>
              <a:ext uri="{FF2B5EF4-FFF2-40B4-BE49-F238E27FC236}">
                <a16:creationId xmlns:a16="http://schemas.microsoft.com/office/drawing/2014/main" id="{96719A26-5BE4-4C30-9312-FCD9582ADA6D}"/>
              </a:ext>
            </a:extLst>
          </p:cNvPr>
          <p:cNvPicPr>
            <a:picLocks noChangeAspect="1"/>
          </p:cNvPicPr>
          <p:nvPr/>
        </p:nvPicPr>
        <p:blipFill>
          <a:blip r:embed="rId5"/>
          <a:stretch>
            <a:fillRect/>
          </a:stretch>
        </p:blipFill>
        <p:spPr>
          <a:xfrm>
            <a:off x="10455021" y="1728446"/>
            <a:ext cx="1325564" cy="1325564"/>
          </a:xfrm>
          <a:prstGeom prst="rect">
            <a:avLst/>
          </a:prstGeom>
        </p:spPr>
      </p:pic>
      <p:sp>
        <p:nvSpPr>
          <p:cNvPr id="8" name="Title 1">
            <a:extLst>
              <a:ext uri="{FF2B5EF4-FFF2-40B4-BE49-F238E27FC236}">
                <a16:creationId xmlns:a16="http://schemas.microsoft.com/office/drawing/2014/main" id="{7E1DE7E8-25DC-4451-AB01-0EDC4DD092DA}"/>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 – Part One A</a:t>
            </a:r>
          </a:p>
        </p:txBody>
      </p:sp>
      <p:sp>
        <p:nvSpPr>
          <p:cNvPr id="9" name="TextBox 8">
            <a:extLst>
              <a:ext uri="{FF2B5EF4-FFF2-40B4-BE49-F238E27FC236}">
                <a16:creationId xmlns:a16="http://schemas.microsoft.com/office/drawing/2014/main" id="{31C75EA3-502B-4429-A515-CD2D74E39029}"/>
              </a:ext>
            </a:extLst>
          </p:cNvPr>
          <p:cNvSpPr txBox="1"/>
          <p:nvPr/>
        </p:nvSpPr>
        <p:spPr>
          <a:xfrm>
            <a:off x="2285149" y="1711019"/>
            <a:ext cx="8169872" cy="1046440"/>
          </a:xfrm>
          <a:prstGeom prst="rect">
            <a:avLst/>
          </a:prstGeom>
          <a:noFill/>
        </p:spPr>
        <p:txBody>
          <a:bodyPr wrap="square" rtlCol="0">
            <a:spAutoFit/>
          </a:bodyPr>
          <a:lstStyle/>
          <a:p>
            <a:pPr algn="ctr"/>
            <a:r>
              <a:rPr lang="en-US" sz="4400" dirty="0"/>
              <a:t>Video Tips</a:t>
            </a:r>
          </a:p>
          <a:p>
            <a:endParaRPr lang="en-US" dirty="0"/>
          </a:p>
        </p:txBody>
      </p:sp>
      <p:pic>
        <p:nvPicPr>
          <p:cNvPr id="5" name="Picture 4" descr="A person's eyes are cut off in a Zoom video.">
            <a:extLst>
              <a:ext uri="{FF2B5EF4-FFF2-40B4-BE49-F238E27FC236}">
                <a16:creationId xmlns:a16="http://schemas.microsoft.com/office/drawing/2014/main" id="{E89E6C65-8379-467D-BC7D-FFBC1056077B}"/>
              </a:ext>
            </a:extLst>
          </p:cNvPr>
          <p:cNvPicPr>
            <a:picLocks noChangeAspect="1"/>
          </p:cNvPicPr>
          <p:nvPr/>
        </p:nvPicPr>
        <p:blipFill>
          <a:blip r:embed="rId6"/>
          <a:stretch>
            <a:fillRect/>
          </a:stretch>
        </p:blipFill>
        <p:spPr>
          <a:xfrm>
            <a:off x="3966210" y="3054010"/>
            <a:ext cx="5578928" cy="3159304"/>
          </a:xfrm>
          <a:prstGeom prst="rect">
            <a:avLst/>
          </a:prstGeom>
        </p:spPr>
      </p:pic>
    </p:spTree>
    <p:extLst>
      <p:ext uri="{BB962C8B-B14F-4D97-AF65-F5344CB8AC3E}">
        <p14:creationId xmlns:p14="http://schemas.microsoft.com/office/powerpoint/2010/main" val="2849850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s up and thumbs down">
            <a:extLst>
              <a:ext uri="{FF2B5EF4-FFF2-40B4-BE49-F238E27FC236}">
                <a16:creationId xmlns:a16="http://schemas.microsoft.com/office/drawing/2014/main" id="{8259151F-483D-4CFA-8A5E-6857374443E5}"/>
              </a:ext>
            </a:extLst>
          </p:cNvPr>
          <p:cNvPicPr>
            <a:picLocks noChangeAspect="1"/>
          </p:cNvPicPr>
          <p:nvPr/>
        </p:nvPicPr>
        <p:blipFill>
          <a:blip r:embed="rId4"/>
          <a:stretch>
            <a:fillRect/>
          </a:stretch>
        </p:blipFill>
        <p:spPr>
          <a:xfrm>
            <a:off x="4138311" y="2236762"/>
            <a:ext cx="4768947" cy="2384475"/>
          </a:xfrm>
          <a:prstGeom prst="rect">
            <a:avLst/>
          </a:prstGeom>
        </p:spPr>
      </p:pic>
    </p:spTree>
    <p:extLst>
      <p:ext uri="{BB962C8B-B14F-4D97-AF65-F5344CB8AC3E}">
        <p14:creationId xmlns:p14="http://schemas.microsoft.com/office/powerpoint/2010/main" val="3526253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 – Part One A</a:t>
            </a:r>
          </a:p>
        </p:txBody>
      </p:sp>
      <p:sp>
        <p:nvSpPr>
          <p:cNvPr id="7" name="TextBox 6">
            <a:extLst>
              <a:ext uri="{FF2B5EF4-FFF2-40B4-BE49-F238E27FC236}">
                <a16:creationId xmlns:a16="http://schemas.microsoft.com/office/drawing/2014/main" id="{2F1882B7-3035-4ED8-A96B-767C1E550F33}"/>
              </a:ext>
            </a:extLst>
          </p:cNvPr>
          <p:cNvSpPr txBox="1"/>
          <p:nvPr/>
        </p:nvSpPr>
        <p:spPr>
          <a:xfrm>
            <a:off x="2285149" y="1711019"/>
            <a:ext cx="8169872" cy="1046440"/>
          </a:xfrm>
          <a:prstGeom prst="rect">
            <a:avLst/>
          </a:prstGeom>
          <a:noFill/>
        </p:spPr>
        <p:txBody>
          <a:bodyPr wrap="square" rtlCol="0">
            <a:spAutoFit/>
          </a:bodyPr>
          <a:lstStyle/>
          <a:p>
            <a:pPr algn="ctr"/>
            <a:r>
              <a:rPr lang="en-US" sz="4400" dirty="0"/>
              <a:t>Video Tips</a:t>
            </a:r>
          </a:p>
          <a:p>
            <a:endParaRPr lang="en-US" dirty="0"/>
          </a:p>
        </p:txBody>
      </p:sp>
      <p:pic>
        <p:nvPicPr>
          <p:cNvPr id="8" name="Picture 7" descr="A person's eyes are cut off in a Zoom video.">
            <a:extLst>
              <a:ext uri="{FF2B5EF4-FFF2-40B4-BE49-F238E27FC236}">
                <a16:creationId xmlns:a16="http://schemas.microsoft.com/office/drawing/2014/main" id="{FA43ECC2-2F96-48A6-A324-96F636C25485}"/>
              </a:ext>
            </a:extLst>
          </p:cNvPr>
          <p:cNvPicPr>
            <a:picLocks noChangeAspect="1"/>
          </p:cNvPicPr>
          <p:nvPr/>
        </p:nvPicPr>
        <p:blipFill>
          <a:blip r:embed="rId4"/>
          <a:stretch>
            <a:fillRect/>
          </a:stretch>
        </p:blipFill>
        <p:spPr>
          <a:xfrm>
            <a:off x="3733321" y="3036582"/>
            <a:ext cx="5578928" cy="3159304"/>
          </a:xfrm>
          <a:prstGeom prst="rect">
            <a:avLst/>
          </a:prstGeom>
        </p:spPr>
      </p:pic>
    </p:spTree>
    <p:extLst>
      <p:ext uri="{BB962C8B-B14F-4D97-AF65-F5344CB8AC3E}">
        <p14:creationId xmlns:p14="http://schemas.microsoft.com/office/powerpoint/2010/main" val="3659443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pic>
        <p:nvPicPr>
          <p:cNvPr id="3" name="Picture 2" descr="Link to Video Lesson">
            <a:hlinkClick r:id="rId4"/>
            <a:extLst>
              <a:ext uri="{FF2B5EF4-FFF2-40B4-BE49-F238E27FC236}">
                <a16:creationId xmlns:a16="http://schemas.microsoft.com/office/drawing/2014/main" id="{96719A26-5BE4-4C30-9312-FCD9582ADA6D}"/>
              </a:ext>
            </a:extLst>
          </p:cNvPr>
          <p:cNvPicPr>
            <a:picLocks noChangeAspect="1"/>
          </p:cNvPicPr>
          <p:nvPr/>
        </p:nvPicPr>
        <p:blipFill>
          <a:blip r:embed="rId5"/>
          <a:stretch>
            <a:fillRect/>
          </a:stretch>
        </p:blipFill>
        <p:spPr>
          <a:xfrm>
            <a:off x="10042645" y="2064881"/>
            <a:ext cx="1325564" cy="1325564"/>
          </a:xfrm>
          <a:prstGeom prst="rect">
            <a:avLst/>
          </a:prstGeom>
        </p:spPr>
      </p:pic>
      <p:sp>
        <p:nvSpPr>
          <p:cNvPr id="8" name="Title 1">
            <a:extLst>
              <a:ext uri="{FF2B5EF4-FFF2-40B4-BE49-F238E27FC236}">
                <a16:creationId xmlns:a16="http://schemas.microsoft.com/office/drawing/2014/main" id="{7E1DE7E8-25DC-4451-AB01-0EDC4DD092DA}"/>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 – Part One B</a:t>
            </a:r>
          </a:p>
        </p:txBody>
      </p:sp>
      <p:sp>
        <p:nvSpPr>
          <p:cNvPr id="9" name="TextBox 8">
            <a:extLst>
              <a:ext uri="{FF2B5EF4-FFF2-40B4-BE49-F238E27FC236}">
                <a16:creationId xmlns:a16="http://schemas.microsoft.com/office/drawing/2014/main" id="{31C75EA3-502B-4429-A515-CD2D74E39029}"/>
              </a:ext>
            </a:extLst>
          </p:cNvPr>
          <p:cNvSpPr txBox="1"/>
          <p:nvPr/>
        </p:nvSpPr>
        <p:spPr>
          <a:xfrm>
            <a:off x="2285149" y="2019118"/>
            <a:ext cx="8169872" cy="1107996"/>
          </a:xfrm>
          <a:prstGeom prst="rect">
            <a:avLst/>
          </a:prstGeom>
          <a:noFill/>
        </p:spPr>
        <p:txBody>
          <a:bodyPr wrap="square" rtlCol="0">
            <a:spAutoFit/>
          </a:bodyPr>
          <a:lstStyle/>
          <a:p>
            <a:pPr algn="ctr"/>
            <a:r>
              <a:rPr lang="en-US" sz="4800" dirty="0"/>
              <a:t>Mic Tips</a:t>
            </a:r>
          </a:p>
          <a:p>
            <a:endParaRPr lang="en-US" dirty="0"/>
          </a:p>
        </p:txBody>
      </p:sp>
      <p:pic>
        <p:nvPicPr>
          <p:cNvPr id="5" name="Picture 4" descr="Mic on icon">
            <a:extLst>
              <a:ext uri="{FF2B5EF4-FFF2-40B4-BE49-F238E27FC236}">
                <a16:creationId xmlns:a16="http://schemas.microsoft.com/office/drawing/2014/main" id="{45E290DA-A9C1-4C44-B3E5-A65330B82D29}"/>
              </a:ext>
            </a:extLst>
          </p:cNvPr>
          <p:cNvPicPr>
            <a:picLocks noChangeAspect="1"/>
          </p:cNvPicPr>
          <p:nvPr/>
        </p:nvPicPr>
        <p:blipFill>
          <a:blip r:embed="rId6"/>
          <a:stretch>
            <a:fillRect/>
          </a:stretch>
        </p:blipFill>
        <p:spPr>
          <a:xfrm>
            <a:off x="7264809" y="3653776"/>
            <a:ext cx="1524706" cy="1728000"/>
          </a:xfrm>
          <a:prstGeom prst="rect">
            <a:avLst/>
          </a:prstGeom>
          <a:ln>
            <a:solidFill>
              <a:schemeClr val="accent1"/>
            </a:solidFill>
          </a:ln>
        </p:spPr>
      </p:pic>
      <p:pic>
        <p:nvPicPr>
          <p:cNvPr id="11" name="Picture 10" descr="Mic off icon">
            <a:extLst>
              <a:ext uri="{FF2B5EF4-FFF2-40B4-BE49-F238E27FC236}">
                <a16:creationId xmlns:a16="http://schemas.microsoft.com/office/drawing/2014/main" id="{812016AE-0B30-4034-AFD0-9EE7FC68C6E3}"/>
              </a:ext>
            </a:extLst>
          </p:cNvPr>
          <p:cNvPicPr>
            <a:picLocks noChangeAspect="1"/>
          </p:cNvPicPr>
          <p:nvPr/>
        </p:nvPicPr>
        <p:blipFill>
          <a:blip r:embed="rId7"/>
          <a:stretch>
            <a:fillRect/>
          </a:stretch>
        </p:blipFill>
        <p:spPr>
          <a:xfrm>
            <a:off x="3989495" y="3653776"/>
            <a:ext cx="1812293" cy="1728000"/>
          </a:xfrm>
          <a:prstGeom prst="rect">
            <a:avLst/>
          </a:prstGeom>
        </p:spPr>
      </p:pic>
    </p:spTree>
    <p:extLst>
      <p:ext uri="{BB962C8B-B14F-4D97-AF65-F5344CB8AC3E}">
        <p14:creationId xmlns:p14="http://schemas.microsoft.com/office/powerpoint/2010/main" val="1678831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s up and thumbs down">
            <a:extLst>
              <a:ext uri="{FF2B5EF4-FFF2-40B4-BE49-F238E27FC236}">
                <a16:creationId xmlns:a16="http://schemas.microsoft.com/office/drawing/2014/main" id="{8259151F-483D-4CFA-8A5E-6857374443E5}"/>
              </a:ext>
            </a:extLst>
          </p:cNvPr>
          <p:cNvPicPr>
            <a:picLocks noChangeAspect="1"/>
          </p:cNvPicPr>
          <p:nvPr/>
        </p:nvPicPr>
        <p:blipFill>
          <a:blip r:embed="rId4"/>
          <a:stretch>
            <a:fillRect/>
          </a:stretch>
        </p:blipFill>
        <p:spPr>
          <a:xfrm>
            <a:off x="4138311" y="2236762"/>
            <a:ext cx="4768947" cy="2384475"/>
          </a:xfrm>
          <a:prstGeom prst="rect">
            <a:avLst/>
          </a:prstGeom>
        </p:spPr>
      </p:pic>
    </p:spTree>
    <p:extLst>
      <p:ext uri="{BB962C8B-B14F-4D97-AF65-F5344CB8AC3E}">
        <p14:creationId xmlns:p14="http://schemas.microsoft.com/office/powerpoint/2010/main" val="1000872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 – Part One B</a:t>
            </a:r>
          </a:p>
        </p:txBody>
      </p:sp>
      <p:sp>
        <p:nvSpPr>
          <p:cNvPr id="5" name="TextBox 4">
            <a:extLst>
              <a:ext uri="{FF2B5EF4-FFF2-40B4-BE49-F238E27FC236}">
                <a16:creationId xmlns:a16="http://schemas.microsoft.com/office/drawing/2014/main" id="{7D3BF3E8-1E0E-49AF-BFB2-4E535C752A9C}"/>
              </a:ext>
            </a:extLst>
          </p:cNvPr>
          <p:cNvSpPr txBox="1"/>
          <p:nvPr/>
        </p:nvSpPr>
        <p:spPr>
          <a:xfrm>
            <a:off x="1992572" y="2206109"/>
            <a:ext cx="8664055" cy="830997"/>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4800" dirty="0"/>
              <a:t>Mic Tips</a:t>
            </a:r>
          </a:p>
        </p:txBody>
      </p:sp>
      <p:pic>
        <p:nvPicPr>
          <p:cNvPr id="7" name="Picture 6" descr="Mic on icon">
            <a:extLst>
              <a:ext uri="{FF2B5EF4-FFF2-40B4-BE49-F238E27FC236}">
                <a16:creationId xmlns:a16="http://schemas.microsoft.com/office/drawing/2014/main" id="{94FB7996-D584-471A-80D8-4E916BC42BFD}"/>
              </a:ext>
            </a:extLst>
          </p:cNvPr>
          <p:cNvPicPr>
            <a:picLocks noChangeAspect="1"/>
          </p:cNvPicPr>
          <p:nvPr/>
        </p:nvPicPr>
        <p:blipFill>
          <a:blip r:embed="rId4"/>
          <a:stretch>
            <a:fillRect/>
          </a:stretch>
        </p:blipFill>
        <p:spPr>
          <a:xfrm>
            <a:off x="3844088" y="3820895"/>
            <a:ext cx="1524706" cy="1728000"/>
          </a:xfrm>
          <a:prstGeom prst="rect">
            <a:avLst/>
          </a:prstGeom>
        </p:spPr>
      </p:pic>
      <p:pic>
        <p:nvPicPr>
          <p:cNvPr id="8" name="Picture 7" descr="Mic off icon">
            <a:extLst>
              <a:ext uri="{FF2B5EF4-FFF2-40B4-BE49-F238E27FC236}">
                <a16:creationId xmlns:a16="http://schemas.microsoft.com/office/drawing/2014/main" id="{65A2DFC7-4145-4409-8DFD-1210B4587DA4}"/>
              </a:ext>
            </a:extLst>
          </p:cNvPr>
          <p:cNvPicPr>
            <a:picLocks noChangeAspect="1"/>
          </p:cNvPicPr>
          <p:nvPr/>
        </p:nvPicPr>
        <p:blipFill>
          <a:blip r:embed="rId5"/>
          <a:stretch>
            <a:fillRect/>
          </a:stretch>
        </p:blipFill>
        <p:spPr>
          <a:xfrm>
            <a:off x="7125679" y="3820895"/>
            <a:ext cx="1812293" cy="1728000"/>
          </a:xfrm>
          <a:prstGeom prst="rect">
            <a:avLst/>
          </a:prstGeom>
        </p:spPr>
      </p:pic>
    </p:spTree>
    <p:extLst>
      <p:ext uri="{BB962C8B-B14F-4D97-AF65-F5344CB8AC3E}">
        <p14:creationId xmlns:p14="http://schemas.microsoft.com/office/powerpoint/2010/main" val="3722329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452350" y="416351"/>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Pre-Requisite Skills</a:t>
            </a:r>
          </a:p>
        </p:txBody>
      </p:sp>
      <p:sp>
        <p:nvSpPr>
          <p:cNvPr id="3" name="TextBox 2">
            <a:extLst>
              <a:ext uri="{FF2B5EF4-FFF2-40B4-BE49-F238E27FC236}">
                <a16:creationId xmlns:a16="http://schemas.microsoft.com/office/drawing/2014/main" id="{10FFDB03-18CC-4F32-BFD8-EE700816A934}"/>
              </a:ext>
            </a:extLst>
          </p:cNvPr>
          <p:cNvSpPr txBox="1"/>
          <p:nvPr/>
        </p:nvSpPr>
        <p:spPr>
          <a:xfrm>
            <a:off x="1592974" y="2663887"/>
            <a:ext cx="10374976" cy="3170099"/>
          </a:xfrm>
          <a:prstGeom prst="rect">
            <a:avLst/>
          </a:prstGeom>
          <a:noFill/>
        </p:spPr>
        <p:txBody>
          <a:bodyPr wrap="square" rtlCol="0">
            <a:spAutoFit/>
          </a:bodyPr>
          <a:lstStyle/>
          <a:p>
            <a:pPr marL="457200" indent="-457200" algn="l">
              <a:buFont typeface="Arial" panose="020B0604020202020204" pitchFamily="34" charset="0"/>
              <a:buChar char="•"/>
            </a:pPr>
            <a:r>
              <a:rPr lang="en-US" sz="2000" b="1" i="0" u="none" strike="noStrike" baseline="0" dirty="0"/>
              <a:t>Mouse skills</a:t>
            </a:r>
            <a:r>
              <a:rPr lang="en-US" sz="2000" b="0" i="0" u="none" strike="noStrike" baseline="0" dirty="0"/>
              <a:t>: hold the mouse, left click, right click, different shapes of the cursor; scroll</a:t>
            </a:r>
          </a:p>
          <a:p>
            <a:pPr marL="457200" indent="-457200" algn="l">
              <a:buFont typeface="Arial" panose="020B0604020202020204" pitchFamily="34" charset="0"/>
              <a:buChar char="•"/>
            </a:pPr>
            <a:r>
              <a:rPr lang="en-US" sz="2000" b="1" i="0" u="none" strike="noStrike" baseline="0" dirty="0"/>
              <a:t>Navigation</a:t>
            </a:r>
            <a:r>
              <a:rPr lang="en-US" sz="2000" b="0" i="0" u="none" strike="noStrike" baseline="0" dirty="0"/>
              <a:t>: move the mouse around the screen to position the cursor in correct location</a:t>
            </a:r>
          </a:p>
          <a:p>
            <a:pPr marL="457200" indent="-457200" algn="l">
              <a:buFont typeface="Arial" panose="020B0604020202020204" pitchFamily="34" charset="0"/>
              <a:buChar char="•"/>
            </a:pPr>
            <a:r>
              <a:rPr lang="en-US" sz="2000" b="1" i="0" u="none" strike="noStrike" baseline="0" dirty="0"/>
              <a:t>Keyboarding: </a:t>
            </a:r>
            <a:r>
              <a:rPr lang="en-US" sz="2000" b="0" i="0" u="none" strike="noStrike" baseline="0" dirty="0"/>
              <a:t>type words, numbers, common symbols; use Shift and Enter keys; one finger typing is ok</a:t>
            </a:r>
          </a:p>
          <a:p>
            <a:pPr marL="457200" indent="-457200" algn="l">
              <a:buFont typeface="Arial" panose="020B0604020202020204" pitchFamily="34" charset="0"/>
              <a:buChar char="•"/>
            </a:pPr>
            <a:r>
              <a:rPr lang="en-US" sz="2000" b="1" i="0" u="none" strike="noStrike" baseline="0" dirty="0"/>
              <a:t>Email skills: </a:t>
            </a:r>
            <a:r>
              <a:rPr lang="en-US" sz="2000" i="0" u="none" strike="noStrike" baseline="0" dirty="0"/>
              <a:t>open email app; </a:t>
            </a:r>
            <a:r>
              <a:rPr lang="en-US" sz="2000" b="0" i="0" u="none" strike="noStrike" baseline="0" dirty="0"/>
              <a:t>open an email message in Inbox</a:t>
            </a:r>
          </a:p>
          <a:p>
            <a:pPr lvl="0">
              <a:defRPr/>
            </a:pPr>
            <a:endParaRPr lang="en-US" sz="2000" dirty="0"/>
          </a:p>
          <a:p>
            <a:pPr lvl="0">
              <a:defRPr/>
            </a:pPr>
            <a:r>
              <a:rPr lang="en-US" sz="2000" dirty="0"/>
              <a:t>LINK to the DLCR:</a:t>
            </a:r>
          </a:p>
          <a:p>
            <a:pPr lvl="0">
              <a:defRPr/>
            </a:pPr>
            <a:r>
              <a:rPr lang="en-US" sz="2000" dirty="0">
                <a:hlinkClick r:id="rId4"/>
              </a:rPr>
              <a:t>https://digital-literacy.issbc.org/for-teachers</a:t>
            </a:r>
            <a:r>
              <a:rPr lang="en-US" sz="2000" dirty="0"/>
              <a:t>/</a:t>
            </a:r>
          </a:p>
          <a:p>
            <a:pPr lvl="0">
              <a:defRPr/>
            </a:pPr>
            <a:endParaRPr lang="en-US" sz="2000" dirty="0"/>
          </a:p>
          <a:p>
            <a:r>
              <a:rPr lang="en-CA" sz="2000" dirty="0"/>
              <a:t>Password: Diglit4T </a:t>
            </a:r>
          </a:p>
        </p:txBody>
      </p:sp>
      <p:sp>
        <p:nvSpPr>
          <p:cNvPr id="5" name="TextBox 4">
            <a:extLst>
              <a:ext uri="{FF2B5EF4-FFF2-40B4-BE49-F238E27FC236}">
                <a16:creationId xmlns:a16="http://schemas.microsoft.com/office/drawing/2014/main" id="{16AD256C-9ACB-43F2-BB1F-05E5E6212118}"/>
              </a:ext>
            </a:extLst>
          </p:cNvPr>
          <p:cNvSpPr txBox="1"/>
          <p:nvPr/>
        </p:nvSpPr>
        <p:spPr>
          <a:xfrm>
            <a:off x="4134721" y="1728446"/>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3906737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pic>
        <p:nvPicPr>
          <p:cNvPr id="3" name="Picture 2" descr="Link to Video Lesson">
            <a:hlinkClick r:id="rId4"/>
            <a:extLst>
              <a:ext uri="{FF2B5EF4-FFF2-40B4-BE49-F238E27FC236}">
                <a16:creationId xmlns:a16="http://schemas.microsoft.com/office/drawing/2014/main" id="{96719A26-5BE4-4C30-9312-FCD9582ADA6D}"/>
              </a:ext>
            </a:extLst>
          </p:cNvPr>
          <p:cNvPicPr>
            <a:picLocks noChangeAspect="1"/>
          </p:cNvPicPr>
          <p:nvPr/>
        </p:nvPicPr>
        <p:blipFill>
          <a:blip r:embed="rId5"/>
          <a:stretch>
            <a:fillRect/>
          </a:stretch>
        </p:blipFill>
        <p:spPr>
          <a:xfrm>
            <a:off x="9979552" y="2311177"/>
            <a:ext cx="1325564" cy="1325564"/>
          </a:xfrm>
          <a:prstGeom prst="rect">
            <a:avLst/>
          </a:prstGeom>
        </p:spPr>
      </p:pic>
      <p:sp>
        <p:nvSpPr>
          <p:cNvPr id="8" name="Title 1">
            <a:extLst>
              <a:ext uri="{FF2B5EF4-FFF2-40B4-BE49-F238E27FC236}">
                <a16:creationId xmlns:a16="http://schemas.microsoft.com/office/drawing/2014/main" id="{7E1DE7E8-25DC-4451-AB01-0EDC4DD092DA}"/>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 – Part One C</a:t>
            </a:r>
          </a:p>
        </p:txBody>
      </p:sp>
      <p:sp>
        <p:nvSpPr>
          <p:cNvPr id="9" name="TextBox 8">
            <a:extLst>
              <a:ext uri="{FF2B5EF4-FFF2-40B4-BE49-F238E27FC236}">
                <a16:creationId xmlns:a16="http://schemas.microsoft.com/office/drawing/2014/main" id="{31C75EA3-502B-4429-A515-CD2D74E39029}"/>
              </a:ext>
            </a:extLst>
          </p:cNvPr>
          <p:cNvSpPr txBox="1"/>
          <p:nvPr/>
        </p:nvSpPr>
        <p:spPr>
          <a:xfrm>
            <a:off x="2437849" y="1898365"/>
            <a:ext cx="8169872" cy="1046440"/>
          </a:xfrm>
          <a:prstGeom prst="rect">
            <a:avLst/>
          </a:prstGeom>
          <a:noFill/>
        </p:spPr>
        <p:txBody>
          <a:bodyPr wrap="square" rtlCol="0">
            <a:spAutoFit/>
          </a:bodyPr>
          <a:lstStyle/>
          <a:p>
            <a:pPr algn="ctr"/>
            <a:r>
              <a:rPr lang="en-US" sz="4400" dirty="0"/>
              <a:t>Mic &amp; Video Tips</a:t>
            </a:r>
          </a:p>
          <a:p>
            <a:endParaRPr lang="en-US" dirty="0"/>
          </a:p>
        </p:txBody>
      </p:sp>
      <p:pic>
        <p:nvPicPr>
          <p:cNvPr id="5" name="Picture 4" descr="Mic on icon">
            <a:extLst>
              <a:ext uri="{FF2B5EF4-FFF2-40B4-BE49-F238E27FC236}">
                <a16:creationId xmlns:a16="http://schemas.microsoft.com/office/drawing/2014/main" id="{45E290DA-A9C1-4C44-B3E5-A65330B82D29}"/>
              </a:ext>
            </a:extLst>
          </p:cNvPr>
          <p:cNvPicPr>
            <a:picLocks noChangeAspect="1"/>
          </p:cNvPicPr>
          <p:nvPr/>
        </p:nvPicPr>
        <p:blipFill>
          <a:blip r:embed="rId6"/>
          <a:stretch>
            <a:fillRect/>
          </a:stretch>
        </p:blipFill>
        <p:spPr>
          <a:xfrm>
            <a:off x="3110866" y="3003113"/>
            <a:ext cx="1164036" cy="1319241"/>
          </a:xfrm>
          <a:prstGeom prst="rect">
            <a:avLst/>
          </a:prstGeom>
        </p:spPr>
      </p:pic>
      <p:pic>
        <p:nvPicPr>
          <p:cNvPr id="11" name="Picture 10" descr="Mic off icon">
            <a:extLst>
              <a:ext uri="{FF2B5EF4-FFF2-40B4-BE49-F238E27FC236}">
                <a16:creationId xmlns:a16="http://schemas.microsoft.com/office/drawing/2014/main" id="{812016AE-0B30-4034-AFD0-9EE7FC68C6E3}"/>
              </a:ext>
            </a:extLst>
          </p:cNvPr>
          <p:cNvPicPr>
            <a:picLocks noChangeAspect="1"/>
          </p:cNvPicPr>
          <p:nvPr/>
        </p:nvPicPr>
        <p:blipFill>
          <a:blip r:embed="rId7"/>
          <a:stretch>
            <a:fillRect/>
          </a:stretch>
        </p:blipFill>
        <p:spPr>
          <a:xfrm>
            <a:off x="5669692" y="3172323"/>
            <a:ext cx="1325564" cy="1263910"/>
          </a:xfrm>
          <a:prstGeom prst="rect">
            <a:avLst/>
          </a:prstGeom>
        </p:spPr>
      </p:pic>
      <p:pic>
        <p:nvPicPr>
          <p:cNvPr id="4" name="Picture 3" descr="Video on icon">
            <a:extLst>
              <a:ext uri="{FF2B5EF4-FFF2-40B4-BE49-F238E27FC236}">
                <a16:creationId xmlns:a16="http://schemas.microsoft.com/office/drawing/2014/main" id="{09966BD3-4F04-4FC9-A9FC-76A49D47AC0C}"/>
              </a:ext>
            </a:extLst>
          </p:cNvPr>
          <p:cNvPicPr>
            <a:picLocks noChangeAspect="1"/>
          </p:cNvPicPr>
          <p:nvPr/>
        </p:nvPicPr>
        <p:blipFill>
          <a:blip r:embed="rId8"/>
          <a:stretch>
            <a:fillRect/>
          </a:stretch>
        </p:blipFill>
        <p:spPr>
          <a:xfrm>
            <a:off x="4003430" y="4829331"/>
            <a:ext cx="1600200" cy="1136983"/>
          </a:xfrm>
          <a:prstGeom prst="rect">
            <a:avLst/>
          </a:prstGeom>
        </p:spPr>
      </p:pic>
      <p:pic>
        <p:nvPicPr>
          <p:cNvPr id="7" name="Picture 6" descr="Video off icon">
            <a:extLst>
              <a:ext uri="{FF2B5EF4-FFF2-40B4-BE49-F238E27FC236}">
                <a16:creationId xmlns:a16="http://schemas.microsoft.com/office/drawing/2014/main" id="{8E1A340B-1104-4397-BCC6-E9DF310DCF09}"/>
              </a:ext>
            </a:extLst>
          </p:cNvPr>
          <p:cNvPicPr>
            <a:picLocks noChangeAspect="1"/>
          </p:cNvPicPr>
          <p:nvPr/>
        </p:nvPicPr>
        <p:blipFill>
          <a:blip r:embed="rId9"/>
          <a:stretch>
            <a:fillRect/>
          </a:stretch>
        </p:blipFill>
        <p:spPr>
          <a:xfrm>
            <a:off x="6983533" y="4854247"/>
            <a:ext cx="1764485" cy="1116000"/>
          </a:xfrm>
          <a:prstGeom prst="rect">
            <a:avLst/>
          </a:prstGeom>
        </p:spPr>
      </p:pic>
    </p:spTree>
    <p:extLst>
      <p:ext uri="{BB962C8B-B14F-4D97-AF65-F5344CB8AC3E}">
        <p14:creationId xmlns:p14="http://schemas.microsoft.com/office/powerpoint/2010/main" val="94440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s up and thumbs down">
            <a:extLst>
              <a:ext uri="{FF2B5EF4-FFF2-40B4-BE49-F238E27FC236}">
                <a16:creationId xmlns:a16="http://schemas.microsoft.com/office/drawing/2014/main" id="{8259151F-483D-4CFA-8A5E-6857374443E5}"/>
              </a:ext>
            </a:extLst>
          </p:cNvPr>
          <p:cNvPicPr>
            <a:picLocks noChangeAspect="1"/>
          </p:cNvPicPr>
          <p:nvPr/>
        </p:nvPicPr>
        <p:blipFill>
          <a:blip r:embed="rId4"/>
          <a:stretch>
            <a:fillRect/>
          </a:stretch>
        </p:blipFill>
        <p:spPr>
          <a:xfrm>
            <a:off x="4138311" y="2236762"/>
            <a:ext cx="4768947" cy="2384475"/>
          </a:xfrm>
          <a:prstGeom prst="rect">
            <a:avLst/>
          </a:prstGeom>
        </p:spPr>
      </p:pic>
    </p:spTree>
    <p:extLst>
      <p:ext uri="{BB962C8B-B14F-4D97-AF65-F5344CB8AC3E}">
        <p14:creationId xmlns:p14="http://schemas.microsoft.com/office/powerpoint/2010/main" val="2018261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Extra Practice – Part One</a:t>
            </a:r>
          </a:p>
        </p:txBody>
      </p:sp>
      <p:pic>
        <p:nvPicPr>
          <p:cNvPr id="3" name="Picture 2" descr="A couple of women looking at a computer screen">
            <a:extLst>
              <a:ext uri="{FF2B5EF4-FFF2-40B4-BE49-F238E27FC236}">
                <a16:creationId xmlns:a16="http://schemas.microsoft.com/office/drawing/2014/main" id="{CC5F5F47-3EDD-431B-9E4A-5F5E715ED7BA}"/>
              </a:ext>
            </a:extLst>
          </p:cNvPr>
          <p:cNvPicPr>
            <a:picLocks noChangeAspect="1"/>
          </p:cNvPicPr>
          <p:nvPr/>
        </p:nvPicPr>
        <p:blipFill>
          <a:blip r:embed="rId4"/>
          <a:stretch>
            <a:fillRect/>
          </a:stretch>
        </p:blipFill>
        <p:spPr>
          <a:xfrm>
            <a:off x="3441954" y="1792739"/>
            <a:ext cx="6161662" cy="4107775"/>
          </a:xfrm>
          <a:prstGeom prst="rect">
            <a:avLst/>
          </a:prstGeom>
        </p:spPr>
      </p:pic>
    </p:spTree>
    <p:extLst>
      <p:ext uri="{BB962C8B-B14F-4D97-AF65-F5344CB8AC3E}">
        <p14:creationId xmlns:p14="http://schemas.microsoft.com/office/powerpoint/2010/main" val="1718990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6" name="Content Placeholder 2">
            <a:extLst>
              <a:ext uri="{FF2B5EF4-FFF2-40B4-BE49-F238E27FC236}">
                <a16:creationId xmlns:a16="http://schemas.microsoft.com/office/drawing/2014/main" id="{C6828209-00F9-442E-A4E5-412A64E85169}"/>
              </a:ext>
            </a:extLst>
          </p:cNvPr>
          <p:cNvSpPr txBox="1">
            <a:spLocks/>
          </p:cNvSpPr>
          <p:nvPr/>
        </p:nvSpPr>
        <p:spPr>
          <a:xfrm>
            <a:off x="1810871" y="2315900"/>
            <a:ext cx="8374315"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3200" b="1" dirty="0"/>
              <a:t>Communicating in Zoom:</a:t>
            </a:r>
          </a:p>
          <a:p>
            <a:pPr marL="0" indent="0">
              <a:lnSpc>
                <a:spcPct val="150000"/>
              </a:lnSpc>
              <a:buNone/>
            </a:pPr>
            <a:r>
              <a:rPr lang="en-US" sz="3200" dirty="0"/>
              <a:t>A. Use The Raise Hand Icon If You Want To Speak</a:t>
            </a:r>
          </a:p>
          <a:p>
            <a:pPr marL="0" indent="0">
              <a:buNone/>
            </a:pPr>
            <a:r>
              <a:rPr lang="en-US" sz="3200" dirty="0"/>
              <a:t>B. Chat Etiquette</a:t>
            </a:r>
          </a:p>
          <a:p>
            <a:pPr lvl="1">
              <a:buFontTx/>
              <a:buChar char="-"/>
            </a:pPr>
            <a:r>
              <a:rPr lang="en-US" sz="3200" dirty="0"/>
              <a:t>Do Not Use All Caps</a:t>
            </a:r>
          </a:p>
          <a:p>
            <a:pPr lvl="1">
              <a:buFontTx/>
              <a:buChar char="-"/>
            </a:pPr>
            <a:r>
              <a:rPr lang="en-US" sz="3200" dirty="0"/>
              <a:t>Do Not Send A Private Message To Everyone</a:t>
            </a:r>
          </a:p>
          <a:p>
            <a:pPr marL="0" indent="0">
              <a:buNone/>
            </a:pPr>
            <a:endParaRPr lang="en-US" sz="3600" dirty="0"/>
          </a:p>
        </p:txBody>
      </p:sp>
      <p:sp>
        <p:nvSpPr>
          <p:cNvPr id="7" name="Title 1">
            <a:extLst>
              <a:ext uri="{FF2B5EF4-FFF2-40B4-BE49-F238E27FC236}">
                <a16:creationId xmlns:a16="http://schemas.microsoft.com/office/drawing/2014/main" id="{2E46B1F3-8683-401F-8AB3-7CD5BA84027B}"/>
              </a:ext>
            </a:extLst>
          </p:cNvPr>
          <p:cNvSpPr>
            <a:spLocks noGrp="1"/>
          </p:cNvSpPr>
          <p:nvPr>
            <p:ph type="title"/>
          </p:nvPr>
        </p:nvSpPr>
        <p:spPr>
          <a:xfrm>
            <a:off x="1676400" y="51422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 – Part Two </a:t>
            </a:r>
          </a:p>
        </p:txBody>
      </p:sp>
    </p:spTree>
    <p:extLst>
      <p:ext uri="{BB962C8B-B14F-4D97-AF65-F5344CB8AC3E}">
        <p14:creationId xmlns:p14="http://schemas.microsoft.com/office/powerpoint/2010/main" val="1073619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pic>
        <p:nvPicPr>
          <p:cNvPr id="3" name="Picture 2" descr="Link to Video Lesson">
            <a:hlinkClick r:id="rId4"/>
            <a:extLst>
              <a:ext uri="{FF2B5EF4-FFF2-40B4-BE49-F238E27FC236}">
                <a16:creationId xmlns:a16="http://schemas.microsoft.com/office/drawing/2014/main" id="{96719A26-5BE4-4C30-9312-FCD9582ADA6D}"/>
              </a:ext>
            </a:extLst>
          </p:cNvPr>
          <p:cNvPicPr>
            <a:picLocks noChangeAspect="1"/>
          </p:cNvPicPr>
          <p:nvPr/>
        </p:nvPicPr>
        <p:blipFill>
          <a:blip r:embed="rId5"/>
          <a:stretch>
            <a:fillRect/>
          </a:stretch>
        </p:blipFill>
        <p:spPr>
          <a:xfrm>
            <a:off x="10184127" y="3007167"/>
            <a:ext cx="1325564" cy="1325564"/>
          </a:xfrm>
          <a:prstGeom prst="rect">
            <a:avLst/>
          </a:prstGeom>
        </p:spPr>
      </p:pic>
      <p:sp>
        <p:nvSpPr>
          <p:cNvPr id="8" name="Title 1">
            <a:extLst>
              <a:ext uri="{FF2B5EF4-FFF2-40B4-BE49-F238E27FC236}">
                <a16:creationId xmlns:a16="http://schemas.microsoft.com/office/drawing/2014/main" id="{7E1DE7E8-25DC-4451-AB01-0EDC4DD092DA}"/>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 – Part Two A</a:t>
            </a:r>
          </a:p>
        </p:txBody>
      </p:sp>
      <p:sp>
        <p:nvSpPr>
          <p:cNvPr id="9" name="TextBox 8">
            <a:extLst>
              <a:ext uri="{FF2B5EF4-FFF2-40B4-BE49-F238E27FC236}">
                <a16:creationId xmlns:a16="http://schemas.microsoft.com/office/drawing/2014/main" id="{31C75EA3-502B-4429-A515-CD2D74E39029}"/>
              </a:ext>
            </a:extLst>
          </p:cNvPr>
          <p:cNvSpPr txBox="1"/>
          <p:nvPr/>
        </p:nvSpPr>
        <p:spPr>
          <a:xfrm>
            <a:off x="2529971" y="1872525"/>
            <a:ext cx="8222809" cy="1446550"/>
          </a:xfrm>
          <a:prstGeom prst="rect">
            <a:avLst/>
          </a:prstGeom>
          <a:noFill/>
        </p:spPr>
        <p:txBody>
          <a:bodyPr wrap="square" rtlCol="0">
            <a:spAutoFit/>
          </a:bodyPr>
          <a:lstStyle/>
          <a:p>
            <a:pPr algn="ctr"/>
            <a:r>
              <a:rPr lang="en-US" sz="4400" dirty="0"/>
              <a:t>Use the Raise Hand Icon If You Want To Speak</a:t>
            </a:r>
            <a:endParaRPr lang="en-US" dirty="0"/>
          </a:p>
        </p:txBody>
      </p:sp>
      <p:pic>
        <p:nvPicPr>
          <p:cNvPr id="4" name="Picture 3" descr="Raise hand icon">
            <a:extLst>
              <a:ext uri="{FF2B5EF4-FFF2-40B4-BE49-F238E27FC236}">
                <a16:creationId xmlns:a16="http://schemas.microsoft.com/office/drawing/2014/main" id="{0AA760BA-F5F6-4678-9A0E-40058E3BCC06}"/>
              </a:ext>
            </a:extLst>
          </p:cNvPr>
          <p:cNvPicPr>
            <a:picLocks noChangeAspect="1"/>
          </p:cNvPicPr>
          <p:nvPr/>
        </p:nvPicPr>
        <p:blipFill>
          <a:blip r:embed="rId6"/>
          <a:stretch>
            <a:fillRect/>
          </a:stretch>
        </p:blipFill>
        <p:spPr>
          <a:xfrm>
            <a:off x="4085325" y="4061163"/>
            <a:ext cx="4628567" cy="1296000"/>
          </a:xfrm>
          <a:prstGeom prst="rect">
            <a:avLst/>
          </a:prstGeom>
        </p:spPr>
      </p:pic>
    </p:spTree>
    <p:extLst>
      <p:ext uri="{BB962C8B-B14F-4D97-AF65-F5344CB8AC3E}">
        <p14:creationId xmlns:p14="http://schemas.microsoft.com/office/powerpoint/2010/main" val="3547566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s up and thumbs down">
            <a:extLst>
              <a:ext uri="{FF2B5EF4-FFF2-40B4-BE49-F238E27FC236}">
                <a16:creationId xmlns:a16="http://schemas.microsoft.com/office/drawing/2014/main" id="{8259151F-483D-4CFA-8A5E-6857374443E5}"/>
              </a:ext>
            </a:extLst>
          </p:cNvPr>
          <p:cNvPicPr>
            <a:picLocks noChangeAspect="1"/>
          </p:cNvPicPr>
          <p:nvPr/>
        </p:nvPicPr>
        <p:blipFill>
          <a:blip r:embed="rId4"/>
          <a:stretch>
            <a:fillRect/>
          </a:stretch>
        </p:blipFill>
        <p:spPr>
          <a:xfrm>
            <a:off x="4173035" y="2236762"/>
            <a:ext cx="4768947" cy="2384475"/>
          </a:xfrm>
          <a:prstGeom prst="rect">
            <a:avLst/>
          </a:prstGeom>
        </p:spPr>
      </p:pic>
    </p:spTree>
    <p:extLst>
      <p:ext uri="{BB962C8B-B14F-4D97-AF65-F5344CB8AC3E}">
        <p14:creationId xmlns:p14="http://schemas.microsoft.com/office/powerpoint/2010/main" val="2637899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 – Part Two A</a:t>
            </a:r>
          </a:p>
        </p:txBody>
      </p:sp>
      <p:sp>
        <p:nvSpPr>
          <p:cNvPr id="6" name="TextBox 5">
            <a:extLst>
              <a:ext uri="{FF2B5EF4-FFF2-40B4-BE49-F238E27FC236}">
                <a16:creationId xmlns:a16="http://schemas.microsoft.com/office/drawing/2014/main" id="{E1DFA9C5-0006-421E-8701-C2E7532E2B13}"/>
              </a:ext>
            </a:extLst>
          </p:cNvPr>
          <p:cNvSpPr txBox="1"/>
          <p:nvPr/>
        </p:nvSpPr>
        <p:spPr>
          <a:xfrm>
            <a:off x="2529971" y="1982450"/>
            <a:ext cx="8169872" cy="1446550"/>
          </a:xfrm>
          <a:prstGeom prst="rect">
            <a:avLst/>
          </a:prstGeom>
          <a:noFill/>
        </p:spPr>
        <p:txBody>
          <a:bodyPr wrap="square" rtlCol="0">
            <a:spAutoFit/>
          </a:bodyPr>
          <a:lstStyle/>
          <a:p>
            <a:pPr algn="ctr"/>
            <a:r>
              <a:rPr lang="en-US" sz="4400" dirty="0"/>
              <a:t>Use the Raise Hand Icon If You Want To Speak</a:t>
            </a:r>
            <a:endParaRPr lang="en-US" dirty="0"/>
          </a:p>
        </p:txBody>
      </p:sp>
      <p:pic>
        <p:nvPicPr>
          <p:cNvPr id="8" name="Picture 7" descr="Raise hand icon">
            <a:extLst>
              <a:ext uri="{FF2B5EF4-FFF2-40B4-BE49-F238E27FC236}">
                <a16:creationId xmlns:a16="http://schemas.microsoft.com/office/drawing/2014/main" id="{22BF317D-721F-4588-90D7-DF15B227CD1D}"/>
              </a:ext>
            </a:extLst>
          </p:cNvPr>
          <p:cNvPicPr>
            <a:picLocks noChangeAspect="1"/>
          </p:cNvPicPr>
          <p:nvPr/>
        </p:nvPicPr>
        <p:blipFill>
          <a:blip r:embed="rId4"/>
          <a:stretch>
            <a:fillRect/>
          </a:stretch>
        </p:blipFill>
        <p:spPr>
          <a:xfrm>
            <a:off x="4300623" y="3989439"/>
            <a:ext cx="4628567" cy="1296000"/>
          </a:xfrm>
          <a:prstGeom prst="rect">
            <a:avLst/>
          </a:prstGeom>
        </p:spPr>
      </p:pic>
    </p:spTree>
    <p:extLst>
      <p:ext uri="{BB962C8B-B14F-4D97-AF65-F5344CB8AC3E}">
        <p14:creationId xmlns:p14="http://schemas.microsoft.com/office/powerpoint/2010/main" val="3789427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pic>
        <p:nvPicPr>
          <p:cNvPr id="3" name="Picture 2" descr="Link to Video Lesson">
            <a:hlinkClick r:id="rId4"/>
            <a:extLst>
              <a:ext uri="{FF2B5EF4-FFF2-40B4-BE49-F238E27FC236}">
                <a16:creationId xmlns:a16="http://schemas.microsoft.com/office/drawing/2014/main" id="{96719A26-5BE4-4C30-9312-FCD9582ADA6D}"/>
              </a:ext>
            </a:extLst>
          </p:cNvPr>
          <p:cNvPicPr>
            <a:picLocks noChangeAspect="1"/>
          </p:cNvPicPr>
          <p:nvPr/>
        </p:nvPicPr>
        <p:blipFill>
          <a:blip r:embed="rId5"/>
          <a:stretch>
            <a:fillRect/>
          </a:stretch>
        </p:blipFill>
        <p:spPr>
          <a:xfrm>
            <a:off x="9637910" y="2562179"/>
            <a:ext cx="1325564" cy="1325564"/>
          </a:xfrm>
          <a:prstGeom prst="rect">
            <a:avLst/>
          </a:prstGeom>
        </p:spPr>
      </p:pic>
      <p:sp>
        <p:nvSpPr>
          <p:cNvPr id="8" name="Title 1">
            <a:extLst>
              <a:ext uri="{FF2B5EF4-FFF2-40B4-BE49-F238E27FC236}">
                <a16:creationId xmlns:a16="http://schemas.microsoft.com/office/drawing/2014/main" id="{7E1DE7E8-25DC-4451-AB01-0EDC4DD092DA}"/>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 – Part Two B</a:t>
            </a:r>
          </a:p>
        </p:txBody>
      </p:sp>
      <p:sp>
        <p:nvSpPr>
          <p:cNvPr id="9" name="TextBox 8">
            <a:extLst>
              <a:ext uri="{FF2B5EF4-FFF2-40B4-BE49-F238E27FC236}">
                <a16:creationId xmlns:a16="http://schemas.microsoft.com/office/drawing/2014/main" id="{31C75EA3-502B-4429-A515-CD2D74E39029}"/>
              </a:ext>
            </a:extLst>
          </p:cNvPr>
          <p:cNvSpPr txBox="1"/>
          <p:nvPr/>
        </p:nvSpPr>
        <p:spPr>
          <a:xfrm>
            <a:off x="2285149" y="1792739"/>
            <a:ext cx="8169872" cy="769441"/>
          </a:xfrm>
          <a:prstGeom prst="rect">
            <a:avLst/>
          </a:prstGeom>
          <a:noFill/>
        </p:spPr>
        <p:txBody>
          <a:bodyPr wrap="square" rtlCol="0">
            <a:spAutoFit/>
          </a:bodyPr>
          <a:lstStyle/>
          <a:p>
            <a:pPr algn="ctr"/>
            <a:r>
              <a:rPr lang="en-US" sz="4400" dirty="0"/>
              <a:t>Chat Etiquette</a:t>
            </a:r>
            <a:endParaRPr lang="en-US" dirty="0"/>
          </a:p>
        </p:txBody>
      </p:sp>
      <p:pic>
        <p:nvPicPr>
          <p:cNvPr id="5" name="Picture 4" descr="Zoom Chat icon">
            <a:extLst>
              <a:ext uri="{FF2B5EF4-FFF2-40B4-BE49-F238E27FC236}">
                <a16:creationId xmlns:a16="http://schemas.microsoft.com/office/drawing/2014/main" id="{D2B9426A-6944-4320-BFB2-8B2C47691A93}"/>
              </a:ext>
            </a:extLst>
          </p:cNvPr>
          <p:cNvPicPr>
            <a:picLocks noChangeAspect="1"/>
          </p:cNvPicPr>
          <p:nvPr/>
        </p:nvPicPr>
        <p:blipFill>
          <a:blip r:embed="rId6"/>
          <a:stretch>
            <a:fillRect/>
          </a:stretch>
        </p:blipFill>
        <p:spPr>
          <a:xfrm>
            <a:off x="5090747" y="3054007"/>
            <a:ext cx="2558676" cy="2339361"/>
          </a:xfrm>
          <a:prstGeom prst="rect">
            <a:avLst/>
          </a:prstGeom>
        </p:spPr>
      </p:pic>
    </p:spTree>
    <p:extLst>
      <p:ext uri="{BB962C8B-B14F-4D97-AF65-F5344CB8AC3E}">
        <p14:creationId xmlns:p14="http://schemas.microsoft.com/office/powerpoint/2010/main" val="3723495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s up and thumbs down">
            <a:extLst>
              <a:ext uri="{FF2B5EF4-FFF2-40B4-BE49-F238E27FC236}">
                <a16:creationId xmlns:a16="http://schemas.microsoft.com/office/drawing/2014/main" id="{8259151F-483D-4CFA-8A5E-6857374443E5}"/>
              </a:ext>
            </a:extLst>
          </p:cNvPr>
          <p:cNvPicPr>
            <a:picLocks noChangeAspect="1"/>
          </p:cNvPicPr>
          <p:nvPr/>
        </p:nvPicPr>
        <p:blipFill>
          <a:blip r:embed="rId4"/>
          <a:stretch>
            <a:fillRect/>
          </a:stretch>
        </p:blipFill>
        <p:spPr>
          <a:xfrm>
            <a:off x="4138311" y="2236762"/>
            <a:ext cx="4768947" cy="2384475"/>
          </a:xfrm>
          <a:prstGeom prst="rect">
            <a:avLst/>
          </a:prstGeom>
        </p:spPr>
      </p:pic>
    </p:spTree>
    <p:extLst>
      <p:ext uri="{BB962C8B-B14F-4D97-AF65-F5344CB8AC3E}">
        <p14:creationId xmlns:p14="http://schemas.microsoft.com/office/powerpoint/2010/main" val="2890797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 – Part Two B</a:t>
            </a:r>
          </a:p>
        </p:txBody>
      </p:sp>
      <p:sp>
        <p:nvSpPr>
          <p:cNvPr id="7" name="TextBox 6">
            <a:extLst>
              <a:ext uri="{FF2B5EF4-FFF2-40B4-BE49-F238E27FC236}">
                <a16:creationId xmlns:a16="http://schemas.microsoft.com/office/drawing/2014/main" id="{4C6DBA15-75D6-4B76-8FFA-41AEF43E85B5}"/>
              </a:ext>
            </a:extLst>
          </p:cNvPr>
          <p:cNvSpPr txBox="1"/>
          <p:nvPr/>
        </p:nvSpPr>
        <p:spPr>
          <a:xfrm>
            <a:off x="2285149" y="2201995"/>
            <a:ext cx="8169872" cy="769441"/>
          </a:xfrm>
          <a:prstGeom prst="rect">
            <a:avLst/>
          </a:prstGeom>
          <a:noFill/>
        </p:spPr>
        <p:txBody>
          <a:bodyPr wrap="square" rtlCol="0">
            <a:spAutoFit/>
          </a:bodyPr>
          <a:lstStyle/>
          <a:p>
            <a:pPr algn="ctr"/>
            <a:r>
              <a:rPr lang="en-US" sz="4400" dirty="0"/>
              <a:t>Chat Etiquette</a:t>
            </a:r>
            <a:endParaRPr lang="en-US" dirty="0"/>
          </a:p>
        </p:txBody>
      </p:sp>
      <p:pic>
        <p:nvPicPr>
          <p:cNvPr id="9" name="Picture 8" descr="Zoom Chat icon">
            <a:extLst>
              <a:ext uri="{FF2B5EF4-FFF2-40B4-BE49-F238E27FC236}">
                <a16:creationId xmlns:a16="http://schemas.microsoft.com/office/drawing/2014/main" id="{516FF6C0-5ED1-407C-832D-BAFEA06820C5}"/>
              </a:ext>
            </a:extLst>
          </p:cNvPr>
          <p:cNvPicPr>
            <a:picLocks noChangeAspect="1"/>
          </p:cNvPicPr>
          <p:nvPr/>
        </p:nvPicPr>
        <p:blipFill>
          <a:blip r:embed="rId4"/>
          <a:stretch>
            <a:fillRect/>
          </a:stretch>
        </p:blipFill>
        <p:spPr>
          <a:xfrm>
            <a:off x="5090747" y="3429000"/>
            <a:ext cx="2558676" cy="2339361"/>
          </a:xfrm>
          <a:prstGeom prst="rect">
            <a:avLst/>
          </a:prstGeom>
        </p:spPr>
      </p:pic>
    </p:spTree>
    <p:extLst>
      <p:ext uri="{BB962C8B-B14F-4D97-AF65-F5344CB8AC3E}">
        <p14:creationId xmlns:p14="http://schemas.microsoft.com/office/powerpoint/2010/main" val="3465632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5" name="Title 1">
            <a:extLst>
              <a:ext uri="{FF2B5EF4-FFF2-40B4-BE49-F238E27FC236}">
                <a16:creationId xmlns:a16="http://schemas.microsoft.com/office/drawing/2014/main" id="{4EC977C7-D923-45E8-9DB0-89EAC20ED84B}"/>
              </a:ext>
            </a:extLst>
          </p:cNvPr>
          <p:cNvSpPr>
            <a:spLocks noGrp="1"/>
          </p:cNvSpPr>
          <p:nvPr>
            <p:ph type="title"/>
          </p:nvPr>
        </p:nvSpPr>
        <p:spPr>
          <a:xfrm>
            <a:off x="1987826" y="1008589"/>
            <a:ext cx="9796182" cy="719857"/>
          </a:xfrm>
        </p:spPr>
        <p:txBody>
          <a:bodyPr>
            <a:noAutofit/>
          </a:bodyPr>
          <a:lstStyle/>
          <a:p>
            <a:r>
              <a:rPr lang="en-US" sz="4400" dirty="0">
                <a:latin typeface="Arial" panose="020B0604020202020204" pitchFamily="34" charset="0"/>
                <a:cs typeface="Arial" panose="020B0604020202020204" pitchFamily="34" charset="0"/>
              </a:rPr>
              <a:t>Skills Reviewed in this Lesson</a:t>
            </a:r>
            <a:endParaRPr lang="en-CA" sz="4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7B02396-EC5F-4ED3-8ADB-14284F3EA811}"/>
              </a:ext>
            </a:extLst>
          </p:cNvPr>
          <p:cNvSpPr txBox="1"/>
          <p:nvPr/>
        </p:nvSpPr>
        <p:spPr>
          <a:xfrm>
            <a:off x="1579834" y="3373026"/>
            <a:ext cx="10204174" cy="769441"/>
          </a:xfrm>
          <a:prstGeom prst="rect">
            <a:avLst/>
          </a:prstGeom>
          <a:noFill/>
        </p:spPr>
        <p:txBody>
          <a:bodyPr wrap="square" lIns="91440" tIns="45720" rIns="91440" bIns="45720" anchor="t">
            <a:spAutoFit/>
          </a:bodyPr>
          <a:lstStyle/>
          <a:p>
            <a:pPr algn="ctr"/>
            <a:r>
              <a:rPr lang="en-US" sz="4400" dirty="0">
                <a:solidFill>
                  <a:srgbClr val="000000"/>
                </a:solidFill>
                <a:highlight>
                  <a:srgbClr val="FFFF00"/>
                </a:highlight>
                <a:latin typeface="Calibri"/>
                <a:cs typeface="Calibri"/>
              </a:rPr>
              <a:t>Check the Notes of this Slide</a:t>
            </a:r>
          </a:p>
        </p:txBody>
      </p:sp>
      <p:sp>
        <p:nvSpPr>
          <p:cNvPr id="6" name="TextBox 5">
            <a:extLst>
              <a:ext uri="{FF2B5EF4-FFF2-40B4-BE49-F238E27FC236}">
                <a16:creationId xmlns:a16="http://schemas.microsoft.com/office/drawing/2014/main" id="{7ECC9817-E2B7-4645-9E68-AA70BB8C0B93}"/>
              </a:ext>
            </a:extLst>
          </p:cNvPr>
          <p:cNvSpPr txBox="1"/>
          <p:nvPr/>
        </p:nvSpPr>
        <p:spPr>
          <a:xfrm>
            <a:off x="3302000" y="2165494"/>
            <a:ext cx="6096000" cy="584775"/>
          </a:xfrm>
          <a:prstGeom prst="rect">
            <a:avLst/>
          </a:prstGeom>
          <a:noFill/>
        </p:spPr>
        <p:txBody>
          <a:bodyPr wrap="square">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1255380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49762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Practice Between Sessions </a:t>
            </a:r>
          </a:p>
        </p:txBody>
      </p:sp>
      <p:sp>
        <p:nvSpPr>
          <p:cNvPr id="2" name="TextBox 1">
            <a:extLst>
              <a:ext uri="{FF2B5EF4-FFF2-40B4-BE49-F238E27FC236}">
                <a16:creationId xmlns:a16="http://schemas.microsoft.com/office/drawing/2014/main" id="{18FF8229-4875-476B-B4FF-B63E355B0112}"/>
              </a:ext>
            </a:extLst>
          </p:cNvPr>
          <p:cNvSpPr txBox="1"/>
          <p:nvPr/>
        </p:nvSpPr>
        <p:spPr>
          <a:xfrm>
            <a:off x="1440759" y="2243677"/>
            <a:ext cx="7624682" cy="1846659"/>
          </a:xfrm>
          <a:prstGeom prst="rect">
            <a:avLst/>
          </a:prstGeom>
          <a:noFill/>
        </p:spPr>
        <p:txBody>
          <a:bodyPr wrap="square" rtlCol="0">
            <a:spAutoFit/>
          </a:bodyPr>
          <a:lstStyle/>
          <a:p>
            <a:pPr marL="457200" indent="-457200" algn="l" rtl="0" fontAlgn="base">
              <a:buFont typeface="Arial" panose="020B0604020202020204" pitchFamily="34" charset="0"/>
              <a:buChar char="•"/>
            </a:pPr>
            <a:r>
              <a:rPr lang="en-US" sz="3200" b="0" dirty="0">
                <a:solidFill>
                  <a:srgbClr val="000000"/>
                </a:solidFill>
                <a:effectLst/>
              </a:rPr>
              <a:t>What did you learn/practice today? </a:t>
            </a:r>
          </a:p>
          <a:p>
            <a:pPr marL="457200" indent="-457200" algn="l" rtl="0" fontAlgn="base">
              <a:buFont typeface="Arial" panose="020B0604020202020204" pitchFamily="34" charset="0"/>
              <a:buChar char="•"/>
            </a:pPr>
            <a:r>
              <a:rPr lang="en-US" sz="3200" b="0" dirty="0">
                <a:solidFill>
                  <a:srgbClr val="000000"/>
                </a:solidFill>
                <a:effectLst/>
              </a:rPr>
              <a:t>When are you going to practice?  </a:t>
            </a:r>
          </a:p>
          <a:p>
            <a:pPr marL="457200" indent="-457200" algn="l" rtl="0" fontAlgn="base">
              <a:buFont typeface="Arial" panose="020B0604020202020204" pitchFamily="34" charset="0"/>
              <a:buChar char="•"/>
            </a:pPr>
            <a:r>
              <a:rPr lang="en-US" sz="3200" dirty="0">
                <a:solidFill>
                  <a:srgbClr val="000000"/>
                </a:solidFill>
              </a:rPr>
              <a:t>Practice Plan</a:t>
            </a:r>
            <a:endParaRPr lang="en-US" sz="3200" b="0" dirty="0">
              <a:solidFill>
                <a:srgbClr val="000000"/>
              </a:solidFill>
              <a:effectLst/>
            </a:endParaRPr>
          </a:p>
          <a:p>
            <a:endParaRPr lang="en-CA" dirty="0"/>
          </a:p>
        </p:txBody>
      </p:sp>
      <p:pic>
        <p:nvPicPr>
          <p:cNvPr id="6" name="Picture 5" descr="Left hand on a keyboard, right hand on a mouse in front of a computer monitor. ">
            <a:extLst>
              <a:ext uri="{FF2B5EF4-FFF2-40B4-BE49-F238E27FC236}">
                <a16:creationId xmlns:a16="http://schemas.microsoft.com/office/drawing/2014/main" id="{0EBE34F0-12D9-4152-AA11-A4FEB6BCF73D}"/>
              </a:ext>
            </a:extLst>
          </p:cNvPr>
          <p:cNvPicPr>
            <a:picLocks noChangeAspect="1"/>
          </p:cNvPicPr>
          <p:nvPr/>
        </p:nvPicPr>
        <p:blipFill>
          <a:blip r:embed="rId4"/>
          <a:stretch>
            <a:fillRect/>
          </a:stretch>
        </p:blipFill>
        <p:spPr>
          <a:xfrm>
            <a:off x="8234596" y="2891117"/>
            <a:ext cx="2799080" cy="2799080"/>
          </a:xfrm>
          <a:prstGeom prst="rect">
            <a:avLst/>
          </a:prstGeom>
        </p:spPr>
      </p:pic>
    </p:spTree>
    <p:extLst>
      <p:ext uri="{BB962C8B-B14F-4D97-AF65-F5344CB8AC3E}">
        <p14:creationId xmlns:p14="http://schemas.microsoft.com/office/powerpoint/2010/main" val="3667748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614248"/>
            <a:ext cx="10515600" cy="1325563"/>
          </a:xfrm>
        </p:spPr>
        <p:txBody>
          <a:bodyPr>
            <a:noAutofit/>
          </a:bodyPr>
          <a:lstStyle/>
          <a:p>
            <a:pPr algn="ctr"/>
            <a:r>
              <a:rPr lang="en-US" sz="4800" dirty="0">
                <a:latin typeface="Arial" panose="020B0604020202020204" pitchFamily="34" charset="0"/>
                <a:cs typeface="Arial" panose="020B0604020202020204" pitchFamily="34" charset="0"/>
              </a:rPr>
              <a:t>Confirm Next Session </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and Support </a:t>
            </a:r>
          </a:p>
        </p:txBody>
      </p:sp>
      <p:pic>
        <p:nvPicPr>
          <p:cNvPr id="3" name="Picture 2" descr="What's next?&#10;">
            <a:extLst>
              <a:ext uri="{FF2B5EF4-FFF2-40B4-BE49-F238E27FC236}">
                <a16:creationId xmlns:a16="http://schemas.microsoft.com/office/drawing/2014/main" id="{41F8FC54-0B2C-4098-9572-18938D03D459}"/>
              </a:ext>
            </a:extLst>
          </p:cNvPr>
          <p:cNvPicPr>
            <a:picLocks noChangeAspect="1"/>
          </p:cNvPicPr>
          <p:nvPr/>
        </p:nvPicPr>
        <p:blipFill>
          <a:blip r:embed="rId4"/>
          <a:stretch>
            <a:fillRect/>
          </a:stretch>
        </p:blipFill>
        <p:spPr>
          <a:xfrm>
            <a:off x="3416232" y="2222863"/>
            <a:ext cx="5962650" cy="3352800"/>
          </a:xfrm>
          <a:prstGeom prst="rect">
            <a:avLst/>
          </a:prstGeom>
        </p:spPr>
      </p:pic>
    </p:spTree>
    <p:extLst>
      <p:ext uri="{BB962C8B-B14F-4D97-AF65-F5344CB8AC3E}">
        <p14:creationId xmlns:p14="http://schemas.microsoft.com/office/powerpoint/2010/main" val="726781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62838-7CF1-C64F-A91F-EC61438F390F}"/>
              </a:ext>
            </a:extLst>
          </p:cNvPr>
          <p:cNvSpPr>
            <a:spLocks noGrp="1"/>
          </p:cNvSpPr>
          <p:nvPr>
            <p:ph type="title"/>
          </p:nvPr>
        </p:nvSpPr>
        <p:spPr>
          <a:xfrm>
            <a:off x="1197909" y="2709143"/>
            <a:ext cx="9796182" cy="719857"/>
          </a:xfrm>
        </p:spPr>
        <p:txBody>
          <a:bodyPr>
            <a:noAutofit/>
          </a:bodyPr>
          <a:lstStyle/>
          <a:p>
            <a:pPr>
              <a:lnSpc>
                <a:spcPct val="150000"/>
              </a:lnSpc>
            </a:pPr>
            <a:r>
              <a:rPr lang="en-US" sz="4800" dirty="0">
                <a:latin typeface="Arial" panose="020B0604020202020204" pitchFamily="34" charset="0"/>
                <a:cs typeface="Arial" panose="020B0604020202020204" pitchFamily="34" charset="0"/>
              </a:rPr>
              <a:t>See you! </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Keep Practicing </a:t>
            </a:r>
          </a:p>
        </p:txBody>
      </p:sp>
    </p:spTree>
    <p:extLst>
      <p:ext uri="{BB962C8B-B14F-4D97-AF65-F5344CB8AC3E}">
        <p14:creationId xmlns:p14="http://schemas.microsoft.com/office/powerpoint/2010/main" val="1741540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6" name="TextBox 5">
            <a:extLst>
              <a:ext uri="{FF2B5EF4-FFF2-40B4-BE49-F238E27FC236}">
                <a16:creationId xmlns:a16="http://schemas.microsoft.com/office/drawing/2014/main" id="{44104F81-0ED6-4F66-85DA-8907C2EFCBDE}"/>
              </a:ext>
            </a:extLst>
          </p:cNvPr>
          <p:cNvSpPr txBox="1"/>
          <p:nvPr/>
        </p:nvSpPr>
        <p:spPr>
          <a:xfrm>
            <a:off x="3388203" y="1240619"/>
            <a:ext cx="5910263" cy="646331"/>
          </a:xfrm>
          <a:prstGeom prst="rect">
            <a:avLst/>
          </a:prstGeom>
          <a:noFill/>
        </p:spPr>
        <p:txBody>
          <a:bodyPr wrap="square" rtlCol="0">
            <a:spAutoFit/>
          </a:bodyPr>
          <a:lstStyle/>
          <a:p>
            <a:pPr algn="ctr"/>
            <a:r>
              <a:rPr lang="en-US" sz="3600" dirty="0">
                <a:highlight>
                  <a:srgbClr val="FFFF00"/>
                </a:highlight>
              </a:rPr>
              <a:t>Slide </a:t>
            </a:r>
            <a:r>
              <a:rPr lang="en-US" sz="3200" dirty="0">
                <a:highlight>
                  <a:srgbClr val="FFFF00"/>
                </a:highlight>
              </a:rPr>
              <a:t>hidden</a:t>
            </a:r>
            <a:r>
              <a:rPr lang="en-US" sz="3600" dirty="0">
                <a:highlight>
                  <a:srgbClr val="FFFF00"/>
                </a:highlight>
              </a:rPr>
              <a:t> from learner</a:t>
            </a:r>
            <a:endParaRPr lang="en-CA" sz="3600" dirty="0">
              <a:highlight>
                <a:srgbClr val="FFFF00"/>
              </a:highlight>
            </a:endParaRPr>
          </a:p>
        </p:txBody>
      </p:sp>
      <p:sp>
        <p:nvSpPr>
          <p:cNvPr id="8" name="Title 2">
            <a:extLst>
              <a:ext uri="{FF2B5EF4-FFF2-40B4-BE49-F238E27FC236}">
                <a16:creationId xmlns:a16="http://schemas.microsoft.com/office/drawing/2014/main" id="{611A9985-CF80-4EF3-ABE7-287EC21A08B1}"/>
              </a:ext>
            </a:extLst>
          </p:cNvPr>
          <p:cNvSpPr txBox="1">
            <a:spLocks/>
          </p:cNvSpPr>
          <p:nvPr/>
        </p:nvSpPr>
        <p:spPr>
          <a:xfrm>
            <a:off x="1264985" y="2371165"/>
            <a:ext cx="9538789"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US" sz="4800" dirty="0">
                <a:latin typeface="Arial" panose="020B0604020202020204" pitchFamily="34" charset="0"/>
                <a:ea typeface="+mn-ea"/>
                <a:cs typeface="Arial" panose="020B0604020202020204" pitchFamily="34" charset="0"/>
              </a:rPr>
              <a:t>Instructions </a:t>
            </a:r>
          </a:p>
          <a:p>
            <a:pPr algn="ctr">
              <a:lnSpc>
                <a:spcPct val="100000"/>
              </a:lnSpc>
              <a:spcBef>
                <a:spcPts val="0"/>
              </a:spcBef>
              <a:defRPr/>
            </a:pPr>
            <a:r>
              <a:rPr lang="en-US" sz="4800" dirty="0">
                <a:latin typeface="Arial" panose="020B0604020202020204" pitchFamily="34" charset="0"/>
                <a:ea typeface="+mn-ea"/>
                <a:cs typeface="Arial" panose="020B0604020202020204" pitchFamily="34" charset="0"/>
              </a:rPr>
              <a:t>For Using this PowerPoint Lesson</a:t>
            </a:r>
          </a:p>
        </p:txBody>
      </p:sp>
    </p:spTree>
    <p:extLst>
      <p:ext uri="{BB962C8B-B14F-4D97-AF65-F5344CB8AC3E}">
        <p14:creationId xmlns:p14="http://schemas.microsoft.com/office/powerpoint/2010/main" val="1019617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2529971" y="2494459"/>
            <a:ext cx="7833229"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dirty="0"/>
          </a:p>
        </p:txBody>
      </p:sp>
      <p:sp>
        <p:nvSpPr>
          <p:cNvPr id="6" name="TextBox 5">
            <a:extLst>
              <a:ext uri="{FF2B5EF4-FFF2-40B4-BE49-F238E27FC236}">
                <a16:creationId xmlns:a16="http://schemas.microsoft.com/office/drawing/2014/main" id="{44104F81-0ED6-4F66-85DA-8907C2EFCBDE}"/>
              </a:ext>
            </a:extLst>
          </p:cNvPr>
          <p:cNvSpPr txBox="1"/>
          <p:nvPr/>
        </p:nvSpPr>
        <p:spPr>
          <a:xfrm>
            <a:off x="4053008" y="186106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
        <p:nvSpPr>
          <p:cNvPr id="9" name="Title 1">
            <a:extLst>
              <a:ext uri="{FF2B5EF4-FFF2-40B4-BE49-F238E27FC236}">
                <a16:creationId xmlns:a16="http://schemas.microsoft.com/office/drawing/2014/main" id="{9AC41847-73D7-47A4-885B-6D4B90648DEF}"/>
              </a:ext>
            </a:extLst>
          </p:cNvPr>
          <p:cNvSpPr>
            <a:spLocks noGrp="1"/>
          </p:cNvSpPr>
          <p:nvPr>
            <p:ph type="title"/>
          </p:nvPr>
        </p:nvSpPr>
        <p:spPr>
          <a:xfrm>
            <a:off x="1676400" y="53970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 – Part One</a:t>
            </a:r>
          </a:p>
        </p:txBody>
      </p:sp>
      <p:sp>
        <p:nvSpPr>
          <p:cNvPr id="8" name="Content Placeholder 2">
            <a:extLst>
              <a:ext uri="{FF2B5EF4-FFF2-40B4-BE49-F238E27FC236}">
                <a16:creationId xmlns:a16="http://schemas.microsoft.com/office/drawing/2014/main" id="{73B10ED8-EF74-4B54-948C-25BF004A0CE4}"/>
              </a:ext>
            </a:extLst>
          </p:cNvPr>
          <p:cNvSpPr txBox="1">
            <a:spLocks/>
          </p:cNvSpPr>
          <p:nvPr/>
        </p:nvSpPr>
        <p:spPr>
          <a:xfrm>
            <a:off x="4268111" y="2843878"/>
            <a:ext cx="5332177"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lphaUcPeriod"/>
            </a:pPr>
            <a:r>
              <a:rPr lang="en-US" sz="4400" dirty="0"/>
              <a:t>Video Tips</a:t>
            </a:r>
          </a:p>
          <a:p>
            <a:pPr marL="742950" indent="-742950">
              <a:buFont typeface="+mj-lt"/>
              <a:buAutoNum type="alphaUcPeriod"/>
            </a:pPr>
            <a:r>
              <a:rPr lang="en-US" sz="4400" dirty="0"/>
              <a:t>Mic Tips</a:t>
            </a:r>
          </a:p>
          <a:p>
            <a:pPr marL="742950" indent="-742950">
              <a:buFont typeface="+mj-lt"/>
              <a:buAutoNum type="alphaUcPeriod"/>
            </a:pPr>
            <a:r>
              <a:rPr lang="en-US" sz="4400" dirty="0"/>
              <a:t>Mic &amp; Video Tips</a:t>
            </a:r>
          </a:p>
        </p:txBody>
      </p:sp>
    </p:spTree>
    <p:extLst>
      <p:ext uri="{BB962C8B-B14F-4D97-AF65-F5344CB8AC3E}">
        <p14:creationId xmlns:p14="http://schemas.microsoft.com/office/powerpoint/2010/main" val="1971839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7" name="Title 1">
            <a:extLst>
              <a:ext uri="{FF2B5EF4-FFF2-40B4-BE49-F238E27FC236}">
                <a16:creationId xmlns:a16="http://schemas.microsoft.com/office/drawing/2014/main" id="{2E46B1F3-8683-401F-8AB3-7CD5BA84027B}"/>
              </a:ext>
            </a:extLst>
          </p:cNvPr>
          <p:cNvSpPr>
            <a:spLocks noGrp="1"/>
          </p:cNvSpPr>
          <p:nvPr>
            <p:ph type="title"/>
          </p:nvPr>
        </p:nvSpPr>
        <p:spPr>
          <a:xfrm>
            <a:off x="1676400" y="51422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 – Part Two </a:t>
            </a:r>
          </a:p>
        </p:txBody>
      </p:sp>
      <p:sp>
        <p:nvSpPr>
          <p:cNvPr id="5" name="Content Placeholder 2">
            <a:extLst>
              <a:ext uri="{FF2B5EF4-FFF2-40B4-BE49-F238E27FC236}">
                <a16:creationId xmlns:a16="http://schemas.microsoft.com/office/drawing/2014/main" id="{999FB332-AABD-428B-9ACC-85CA515EC4A7}"/>
              </a:ext>
            </a:extLst>
          </p:cNvPr>
          <p:cNvSpPr txBox="1">
            <a:spLocks/>
          </p:cNvSpPr>
          <p:nvPr/>
        </p:nvSpPr>
        <p:spPr>
          <a:xfrm>
            <a:off x="1676401" y="2850553"/>
            <a:ext cx="9702800"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Communicating in Zoom:</a:t>
            </a:r>
          </a:p>
          <a:p>
            <a:pPr marL="0" indent="0">
              <a:lnSpc>
                <a:spcPct val="150000"/>
              </a:lnSpc>
              <a:buNone/>
            </a:pPr>
            <a:r>
              <a:rPr lang="en-US" sz="3600" dirty="0"/>
              <a:t>A. Use The Raise Hand Icon If You Want To Speak</a:t>
            </a:r>
          </a:p>
          <a:p>
            <a:pPr marL="0" indent="0">
              <a:lnSpc>
                <a:spcPct val="150000"/>
              </a:lnSpc>
              <a:buNone/>
            </a:pPr>
            <a:r>
              <a:rPr lang="en-US" sz="3600" dirty="0"/>
              <a:t>B. Chat Etiquette</a:t>
            </a:r>
          </a:p>
          <a:p>
            <a:pPr marL="0" indent="0">
              <a:buNone/>
            </a:pPr>
            <a:endParaRPr lang="en-US" sz="3600" dirty="0"/>
          </a:p>
        </p:txBody>
      </p:sp>
      <p:sp>
        <p:nvSpPr>
          <p:cNvPr id="8" name="TextBox 7">
            <a:extLst>
              <a:ext uri="{FF2B5EF4-FFF2-40B4-BE49-F238E27FC236}">
                <a16:creationId xmlns:a16="http://schemas.microsoft.com/office/drawing/2014/main" id="{C52D24DB-656F-4393-8617-8CACED58256F}"/>
              </a:ext>
            </a:extLst>
          </p:cNvPr>
          <p:cNvSpPr txBox="1"/>
          <p:nvPr/>
        </p:nvSpPr>
        <p:spPr>
          <a:xfrm>
            <a:off x="3965639" y="1970663"/>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830007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Keep in Mind</a:t>
            </a:r>
          </a:p>
        </p:txBody>
      </p:sp>
      <p:sp>
        <p:nvSpPr>
          <p:cNvPr id="5" name="TextBox 4">
            <a:extLst>
              <a:ext uri="{FF2B5EF4-FFF2-40B4-BE49-F238E27FC236}">
                <a16:creationId xmlns:a16="http://schemas.microsoft.com/office/drawing/2014/main" id="{F7CE0702-ADD5-4271-9909-907C64F0F930}"/>
              </a:ext>
            </a:extLst>
          </p:cNvPr>
          <p:cNvSpPr txBox="1"/>
          <p:nvPr/>
        </p:nvSpPr>
        <p:spPr>
          <a:xfrm>
            <a:off x="1861338" y="2756938"/>
            <a:ext cx="8664055" cy="2308324"/>
          </a:xfrm>
          <a:prstGeom prst="rect">
            <a:avLst/>
          </a:prstGeom>
          <a:noFill/>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Only do as much as the learner can absorb in one session.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Do one part of the video lesson at a time.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Check in with the learner after each part.</a:t>
            </a:r>
          </a:p>
        </p:txBody>
      </p:sp>
      <p:sp>
        <p:nvSpPr>
          <p:cNvPr id="6" name="TextBox 5">
            <a:extLst>
              <a:ext uri="{FF2B5EF4-FFF2-40B4-BE49-F238E27FC236}">
                <a16:creationId xmlns:a16="http://schemas.microsoft.com/office/drawing/2014/main" id="{3EBBD1B2-DAFC-4706-858F-621DAB76DC2B}"/>
              </a:ext>
            </a:extLst>
          </p:cNvPr>
          <p:cNvSpPr txBox="1"/>
          <p:nvPr/>
        </p:nvSpPr>
        <p:spPr>
          <a:xfrm>
            <a:off x="4129208" y="179273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4160086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31470"/>
            <a:ext cx="2533828" cy="1198800"/>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425406"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Set Up and Preparation</a:t>
            </a:r>
          </a:p>
        </p:txBody>
      </p:sp>
      <p:sp>
        <p:nvSpPr>
          <p:cNvPr id="5" name="TextBox 4">
            <a:extLst>
              <a:ext uri="{FF2B5EF4-FFF2-40B4-BE49-F238E27FC236}">
                <a16:creationId xmlns:a16="http://schemas.microsoft.com/office/drawing/2014/main" id="{DBE74DE8-A880-4DA4-99F7-57E57C8F9E68}"/>
              </a:ext>
            </a:extLst>
          </p:cNvPr>
          <p:cNvSpPr txBox="1"/>
          <p:nvPr/>
        </p:nvSpPr>
        <p:spPr>
          <a:xfrm>
            <a:off x="3569621" y="2296427"/>
            <a:ext cx="6227168" cy="769441"/>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Tx/>
              <a:buSzTx/>
              <a:tabLst/>
              <a:defRPr/>
            </a:pPr>
            <a:r>
              <a:rPr lang="en-US" sz="4400" dirty="0"/>
              <a:t>Before In-Person Tutoring</a:t>
            </a:r>
            <a:endParaRPr lang="en-US" dirty="0"/>
          </a:p>
        </p:txBody>
      </p:sp>
      <p:sp>
        <p:nvSpPr>
          <p:cNvPr id="6" name="TextBox 5">
            <a:extLst>
              <a:ext uri="{FF2B5EF4-FFF2-40B4-BE49-F238E27FC236}">
                <a16:creationId xmlns:a16="http://schemas.microsoft.com/office/drawing/2014/main" id="{8EBA329E-4B67-4013-9F1E-AA98BD180BB6}"/>
              </a:ext>
            </a:extLst>
          </p:cNvPr>
          <p:cNvSpPr txBox="1"/>
          <p:nvPr/>
        </p:nvSpPr>
        <p:spPr>
          <a:xfrm>
            <a:off x="4289628" y="1693326"/>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9" name="Picture 8">
            <a:extLst>
              <a:ext uri="{FF2B5EF4-FFF2-40B4-BE49-F238E27FC236}">
                <a16:creationId xmlns:a16="http://schemas.microsoft.com/office/drawing/2014/main" id="{3E70419B-9F8A-4E17-A0C2-334A44C07B5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87974" y="3193742"/>
            <a:ext cx="4590463" cy="3060000"/>
          </a:xfrm>
          <a:prstGeom prst="rect">
            <a:avLst/>
          </a:prstGeom>
        </p:spPr>
      </p:pic>
    </p:spTree>
    <p:extLst>
      <p:ext uri="{BB962C8B-B14F-4D97-AF65-F5344CB8AC3E}">
        <p14:creationId xmlns:p14="http://schemas.microsoft.com/office/powerpoint/2010/main" val="1384853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2883175" y="357798"/>
            <a:ext cx="7403825" cy="1325563"/>
          </a:xfrm>
        </p:spPr>
        <p:txBody>
          <a:bodyPr>
            <a:normAutofit/>
          </a:bodyPr>
          <a:lstStyle/>
          <a:p>
            <a:pPr algn="ctr"/>
            <a:r>
              <a:rPr lang="en-US" sz="4800" dirty="0">
                <a:latin typeface="Arial" panose="020B0604020202020204" pitchFamily="34" charset="0"/>
                <a:cs typeface="Arial" panose="020B0604020202020204" pitchFamily="34" charset="0"/>
              </a:rPr>
              <a:t>Checklist</a:t>
            </a:r>
          </a:p>
        </p:txBody>
      </p:sp>
      <p:sp>
        <p:nvSpPr>
          <p:cNvPr id="6" name="TextBox 5">
            <a:extLst>
              <a:ext uri="{FF2B5EF4-FFF2-40B4-BE49-F238E27FC236}">
                <a16:creationId xmlns:a16="http://schemas.microsoft.com/office/drawing/2014/main" id="{D75CDDD5-5E3A-4A64-9C9B-9929EA5130AB}"/>
              </a:ext>
            </a:extLst>
          </p:cNvPr>
          <p:cNvSpPr txBox="1"/>
          <p:nvPr/>
        </p:nvSpPr>
        <p:spPr>
          <a:xfrm>
            <a:off x="2253058" y="2254364"/>
            <a:ext cx="8664055" cy="76944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4400" dirty="0"/>
              <a:t>During In-Person Tutoring</a:t>
            </a:r>
          </a:p>
        </p:txBody>
      </p:sp>
      <p:sp>
        <p:nvSpPr>
          <p:cNvPr id="7" name="TextBox 6">
            <a:extLst>
              <a:ext uri="{FF2B5EF4-FFF2-40B4-BE49-F238E27FC236}">
                <a16:creationId xmlns:a16="http://schemas.microsoft.com/office/drawing/2014/main" id="{EDFC2664-9DA0-4925-A431-C898EB6D1EE8}"/>
              </a:ext>
            </a:extLst>
          </p:cNvPr>
          <p:cNvSpPr txBox="1"/>
          <p:nvPr/>
        </p:nvSpPr>
        <p:spPr>
          <a:xfrm>
            <a:off x="4191510" y="1653157"/>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3" name="Picture 2" descr="Tutor demonstrating a digital skill to a learner.&#10;&#10;">
            <a:extLst>
              <a:ext uri="{FF2B5EF4-FFF2-40B4-BE49-F238E27FC236}">
                <a16:creationId xmlns:a16="http://schemas.microsoft.com/office/drawing/2014/main" id="{ED2F4DB2-B271-4D6A-A3F8-E2972021714E}"/>
              </a:ext>
            </a:extLst>
          </p:cNvPr>
          <p:cNvPicPr>
            <a:picLocks noChangeAspect="1"/>
          </p:cNvPicPr>
          <p:nvPr/>
        </p:nvPicPr>
        <p:blipFill>
          <a:blip r:embed="rId4"/>
          <a:stretch>
            <a:fillRect/>
          </a:stretch>
        </p:blipFill>
        <p:spPr>
          <a:xfrm>
            <a:off x="4010503" y="3040237"/>
            <a:ext cx="5474286" cy="3060000"/>
          </a:xfrm>
          <a:prstGeom prst="rect">
            <a:avLst/>
          </a:prstGeom>
        </p:spPr>
      </p:pic>
    </p:spTree>
    <p:extLst>
      <p:ext uri="{BB962C8B-B14F-4D97-AF65-F5344CB8AC3E}">
        <p14:creationId xmlns:p14="http://schemas.microsoft.com/office/powerpoint/2010/main" val="2698339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8899</Words>
  <Application>Microsoft Office PowerPoint</Application>
  <PresentationFormat>Widescreen</PresentationFormat>
  <Paragraphs>1052</Paragraphs>
  <Slides>32</Slides>
  <Notes>32</Notes>
  <HiddenSlides>11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Century Gothic</vt:lpstr>
      <vt:lpstr>Melbourne</vt:lpstr>
      <vt:lpstr>Wingdings</vt:lpstr>
      <vt:lpstr>Office Theme</vt:lpstr>
      <vt:lpstr>Employment</vt:lpstr>
      <vt:lpstr>Pre-Requisite Skills</vt:lpstr>
      <vt:lpstr>Skills Reviewed in this Lesson</vt:lpstr>
      <vt:lpstr>PowerPoint Presentation</vt:lpstr>
      <vt:lpstr>Lesson Objectives – Part One</vt:lpstr>
      <vt:lpstr>Lesson Objectives – Part Two </vt:lpstr>
      <vt:lpstr>Keep in Mind</vt:lpstr>
      <vt:lpstr>Set Up and Preparation</vt:lpstr>
      <vt:lpstr>Checklist</vt:lpstr>
      <vt:lpstr>Set Up and Preparation</vt:lpstr>
      <vt:lpstr>Checklist</vt:lpstr>
      <vt:lpstr>Employment</vt:lpstr>
      <vt:lpstr>Lesson Objectives – Part One</vt:lpstr>
      <vt:lpstr>Lesson – Part One A</vt:lpstr>
      <vt:lpstr>Check Understanding</vt:lpstr>
      <vt:lpstr>Practice – Part One A</vt:lpstr>
      <vt:lpstr>Lesson – Part One B</vt:lpstr>
      <vt:lpstr>Check Understanding</vt:lpstr>
      <vt:lpstr>Practice – Part One B</vt:lpstr>
      <vt:lpstr>Lesson – Part One C</vt:lpstr>
      <vt:lpstr>Check Understanding</vt:lpstr>
      <vt:lpstr>Extra Practice – Part One</vt:lpstr>
      <vt:lpstr>Lesson Objectives – Part Two </vt:lpstr>
      <vt:lpstr>Lesson – Part Two A</vt:lpstr>
      <vt:lpstr>Check Understanding</vt:lpstr>
      <vt:lpstr>Practice – Part Two A</vt:lpstr>
      <vt:lpstr>Lesson – Part Two B</vt:lpstr>
      <vt:lpstr>Check Understanding</vt:lpstr>
      <vt:lpstr>Practice – Part Two B</vt:lpstr>
      <vt:lpstr>Practice Between Sessions </vt:lpstr>
      <vt:lpstr>Confirm Next Session  and Support </vt:lpstr>
      <vt:lpstr>See you!  Keep Practicing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Mouse and navigation</dc:title>
  <dc:creator/>
  <cp:lastModifiedBy/>
  <cp:revision>106</cp:revision>
  <dcterms:created xsi:type="dcterms:W3CDTF">2021-09-14T20:49:13Z</dcterms:created>
  <dcterms:modified xsi:type="dcterms:W3CDTF">2022-06-15T00:51:28Z</dcterms:modified>
</cp:coreProperties>
</file>